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317" r:id="rId3"/>
    <p:sldId id="318" r:id="rId4"/>
    <p:sldId id="308" r:id="rId5"/>
    <p:sldId id="299" r:id="rId6"/>
    <p:sldId id="311" r:id="rId7"/>
    <p:sldId id="312" r:id="rId8"/>
    <p:sldId id="314" r:id="rId9"/>
    <p:sldId id="309" r:id="rId10"/>
    <p:sldId id="260" r:id="rId11"/>
    <p:sldId id="261" r:id="rId12"/>
    <p:sldId id="319" r:id="rId13"/>
    <p:sldId id="265" r:id="rId14"/>
    <p:sldId id="266" r:id="rId15"/>
    <p:sldId id="267" r:id="rId16"/>
    <p:sldId id="268" r:id="rId17"/>
    <p:sldId id="270" r:id="rId18"/>
    <p:sldId id="271" r:id="rId19"/>
    <p:sldId id="322" r:id="rId20"/>
    <p:sldId id="272" r:id="rId21"/>
    <p:sldId id="320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321" r:id="rId32"/>
    <p:sldId id="285" r:id="rId33"/>
    <p:sldId id="286" r:id="rId34"/>
    <p:sldId id="287" r:id="rId35"/>
    <p:sldId id="28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4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3A524-AFC5-4328-8D86-D8BA98E05E5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44737-9AB5-4737-9C0C-5A1AF1E47CF5}">
      <dgm:prSet phldrT="[Text]"/>
      <dgm:spPr/>
      <dgm:t>
        <a:bodyPr/>
        <a:lstStyle/>
        <a:p>
          <a:r>
            <a:rPr lang="en-US" dirty="0" smtClean="0"/>
            <a:t>Removing constraints  and making efficient use of time </a:t>
          </a:r>
          <a:endParaRPr lang="en-US" dirty="0"/>
        </a:p>
      </dgm:t>
    </dgm:pt>
    <dgm:pt modelId="{C6F879A8-BF21-495C-A78C-A26A6893EAE9}" type="parTrans" cxnId="{2A08594F-C7F8-4F7C-8136-54E798EF6CAB}">
      <dgm:prSet/>
      <dgm:spPr/>
      <dgm:t>
        <a:bodyPr/>
        <a:lstStyle/>
        <a:p>
          <a:endParaRPr lang="en-US"/>
        </a:p>
      </dgm:t>
    </dgm:pt>
    <dgm:pt modelId="{0610A526-4094-43C6-95A4-82FFCE4B47FF}" type="sibTrans" cxnId="{2A08594F-C7F8-4F7C-8136-54E798EF6CAB}">
      <dgm:prSet/>
      <dgm:spPr/>
      <dgm:t>
        <a:bodyPr/>
        <a:lstStyle/>
        <a:p>
          <a:endParaRPr lang="en-US"/>
        </a:p>
      </dgm:t>
    </dgm:pt>
    <dgm:pt modelId="{AC477F07-7E9F-4EAE-9003-34B8AE9CF829}">
      <dgm:prSet phldrT="[Text]"/>
      <dgm:spPr/>
      <dgm:t>
        <a:bodyPr/>
        <a:lstStyle/>
        <a:p>
          <a:r>
            <a:rPr lang="en-US" dirty="0" smtClean="0"/>
            <a:t>Timeliness of operations </a:t>
          </a:r>
          <a:endParaRPr lang="en-US" dirty="0"/>
        </a:p>
      </dgm:t>
    </dgm:pt>
    <dgm:pt modelId="{D9106AF3-CDE3-49F3-BC2E-879178B35043}" type="parTrans" cxnId="{592F01D4-750D-488B-B6C7-1231E9AFB555}">
      <dgm:prSet/>
      <dgm:spPr/>
      <dgm:t>
        <a:bodyPr/>
        <a:lstStyle/>
        <a:p>
          <a:endParaRPr lang="en-US"/>
        </a:p>
      </dgm:t>
    </dgm:pt>
    <dgm:pt modelId="{C9BCB90D-D358-4583-A337-49522289400C}" type="sibTrans" cxnId="{592F01D4-750D-488B-B6C7-1231E9AFB555}">
      <dgm:prSet/>
      <dgm:spPr/>
      <dgm:t>
        <a:bodyPr/>
        <a:lstStyle/>
        <a:p>
          <a:endParaRPr lang="en-US"/>
        </a:p>
      </dgm:t>
    </dgm:pt>
    <dgm:pt modelId="{9EE0E442-4E8E-4CBF-817E-7CE5848F76E4}">
      <dgm:prSet phldrT="[Text]"/>
      <dgm:spPr/>
      <dgm:t>
        <a:bodyPr/>
        <a:lstStyle/>
        <a:p>
          <a:r>
            <a:rPr lang="en-US" dirty="0" smtClean="0"/>
            <a:t>Efficient use of agricultural inputs </a:t>
          </a:r>
          <a:endParaRPr lang="en-US" dirty="0"/>
        </a:p>
      </dgm:t>
    </dgm:pt>
    <dgm:pt modelId="{7003B760-AD9F-4FE1-B624-6C9CB65F37D5}" type="parTrans" cxnId="{DC29C0EC-0372-4E89-9958-E6A27881EEB5}">
      <dgm:prSet/>
      <dgm:spPr/>
      <dgm:t>
        <a:bodyPr/>
        <a:lstStyle/>
        <a:p>
          <a:endParaRPr lang="en-US"/>
        </a:p>
      </dgm:t>
    </dgm:pt>
    <dgm:pt modelId="{73640F76-E40C-4858-B925-6B931CB74FDC}" type="sibTrans" cxnId="{DC29C0EC-0372-4E89-9958-E6A27881EEB5}">
      <dgm:prSet/>
      <dgm:spPr/>
      <dgm:t>
        <a:bodyPr/>
        <a:lstStyle/>
        <a:p>
          <a:endParaRPr lang="en-US"/>
        </a:p>
      </dgm:t>
    </dgm:pt>
    <dgm:pt modelId="{17DEF0CB-FDD4-43FE-9725-7F22B96EE4A0}" type="pres">
      <dgm:prSet presAssocID="{7413A524-AFC5-4328-8D86-D8BA98E05E5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E90E3BF-220D-40F6-A675-53CCBA300EA5}" type="pres">
      <dgm:prSet presAssocID="{7413A524-AFC5-4328-8D86-D8BA98E05E5F}" presName="arrow" presStyleLbl="bgShp" presStyleIdx="0" presStyleCnt="1"/>
      <dgm:spPr/>
    </dgm:pt>
    <dgm:pt modelId="{C7125482-6AF1-4EB8-A7D4-358C4AACE5B0}" type="pres">
      <dgm:prSet presAssocID="{7413A524-AFC5-4328-8D86-D8BA98E05E5F}" presName="arrowDiagram3" presStyleCnt="0"/>
      <dgm:spPr/>
    </dgm:pt>
    <dgm:pt modelId="{5F57D78F-0171-454D-BE43-C02C4C792EA2}" type="pres">
      <dgm:prSet presAssocID="{1F244737-9AB5-4737-9C0C-5A1AF1E47CF5}" presName="bullet3a" presStyleLbl="node1" presStyleIdx="0" presStyleCnt="3"/>
      <dgm:spPr>
        <a:solidFill>
          <a:schemeClr val="accent5">
            <a:lumMod val="50000"/>
          </a:schemeClr>
        </a:solidFill>
      </dgm:spPr>
    </dgm:pt>
    <dgm:pt modelId="{55ADAC69-BDAB-441C-B695-68442D4BF72B}" type="pres">
      <dgm:prSet presAssocID="{1F244737-9AB5-4737-9C0C-5A1AF1E47CF5}" presName="textBox3a" presStyleLbl="revTx" presStyleIdx="0" presStyleCnt="3" custScaleX="171442" custLinFactNeighborX="36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873EE-3EE1-4AF0-AF07-C78412392675}" type="pres">
      <dgm:prSet presAssocID="{AC477F07-7E9F-4EAE-9003-34B8AE9CF829}" presName="bullet3b" presStyleLbl="node1" presStyleIdx="1" presStyleCnt="3"/>
      <dgm:spPr>
        <a:solidFill>
          <a:schemeClr val="accent2">
            <a:lumMod val="75000"/>
          </a:schemeClr>
        </a:solidFill>
      </dgm:spPr>
    </dgm:pt>
    <dgm:pt modelId="{F98A559A-04EE-4884-AD77-BEE808A8B4C4}" type="pres">
      <dgm:prSet presAssocID="{AC477F07-7E9F-4EAE-9003-34B8AE9CF829}" presName="textBox3b" presStyleLbl="revTx" presStyleIdx="1" presStyleCnt="3" custScaleX="141068" custLinFactNeighborX="1945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CBA7C8-9FD9-4BDA-989E-C3FC2A6C0EBF}" type="pres">
      <dgm:prSet presAssocID="{9EE0E442-4E8E-4CBF-817E-7CE5848F76E4}" presName="bullet3c" presStyleLbl="node1" presStyleIdx="2" presStyleCnt="3"/>
      <dgm:spPr/>
    </dgm:pt>
    <dgm:pt modelId="{C6816A43-738A-4A4B-BB22-9AE05F790CA7}" type="pres">
      <dgm:prSet presAssocID="{9EE0E442-4E8E-4CBF-817E-7CE5848F76E4}" presName="textBox3c" presStyleLbl="revTx" presStyleIdx="2" presStyleCnt="3" custScaleX="168678" custLinFactNeighborX="3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2F01D4-750D-488B-B6C7-1231E9AFB555}" srcId="{7413A524-AFC5-4328-8D86-D8BA98E05E5F}" destId="{AC477F07-7E9F-4EAE-9003-34B8AE9CF829}" srcOrd="1" destOrd="0" parTransId="{D9106AF3-CDE3-49F3-BC2E-879178B35043}" sibTransId="{C9BCB90D-D358-4583-A337-49522289400C}"/>
    <dgm:cxn modelId="{77C117BB-20F2-4EB3-BBDE-74F6C6D3BB0A}" type="presOf" srcId="{9EE0E442-4E8E-4CBF-817E-7CE5848F76E4}" destId="{C6816A43-738A-4A4B-BB22-9AE05F790CA7}" srcOrd="0" destOrd="0" presId="urn:microsoft.com/office/officeart/2005/8/layout/arrow2"/>
    <dgm:cxn modelId="{2A08594F-C7F8-4F7C-8136-54E798EF6CAB}" srcId="{7413A524-AFC5-4328-8D86-D8BA98E05E5F}" destId="{1F244737-9AB5-4737-9C0C-5A1AF1E47CF5}" srcOrd="0" destOrd="0" parTransId="{C6F879A8-BF21-495C-A78C-A26A6893EAE9}" sibTransId="{0610A526-4094-43C6-95A4-82FFCE4B47FF}"/>
    <dgm:cxn modelId="{D1537E7B-0FE6-481C-914F-273959141DFE}" type="presOf" srcId="{7413A524-AFC5-4328-8D86-D8BA98E05E5F}" destId="{17DEF0CB-FDD4-43FE-9725-7F22B96EE4A0}" srcOrd="0" destOrd="0" presId="urn:microsoft.com/office/officeart/2005/8/layout/arrow2"/>
    <dgm:cxn modelId="{DC29C0EC-0372-4E89-9958-E6A27881EEB5}" srcId="{7413A524-AFC5-4328-8D86-D8BA98E05E5F}" destId="{9EE0E442-4E8E-4CBF-817E-7CE5848F76E4}" srcOrd="2" destOrd="0" parTransId="{7003B760-AD9F-4FE1-B624-6C9CB65F37D5}" sibTransId="{73640F76-E40C-4858-B925-6B931CB74FDC}"/>
    <dgm:cxn modelId="{0EE0812B-9F89-4BB3-8DE4-28942A0A281C}" type="presOf" srcId="{AC477F07-7E9F-4EAE-9003-34B8AE9CF829}" destId="{F98A559A-04EE-4884-AD77-BEE808A8B4C4}" srcOrd="0" destOrd="0" presId="urn:microsoft.com/office/officeart/2005/8/layout/arrow2"/>
    <dgm:cxn modelId="{C7B1C1F8-EEA0-44B8-81F7-538D4F92433E}" type="presOf" srcId="{1F244737-9AB5-4737-9C0C-5A1AF1E47CF5}" destId="{55ADAC69-BDAB-441C-B695-68442D4BF72B}" srcOrd="0" destOrd="0" presId="urn:microsoft.com/office/officeart/2005/8/layout/arrow2"/>
    <dgm:cxn modelId="{5754756B-DDF4-48C4-BC1E-C786E0D1BD7E}" type="presParOf" srcId="{17DEF0CB-FDD4-43FE-9725-7F22B96EE4A0}" destId="{5E90E3BF-220D-40F6-A675-53CCBA300EA5}" srcOrd="0" destOrd="0" presId="urn:microsoft.com/office/officeart/2005/8/layout/arrow2"/>
    <dgm:cxn modelId="{C14EF2D7-C77F-4872-906F-5126F95C0E52}" type="presParOf" srcId="{17DEF0CB-FDD4-43FE-9725-7F22B96EE4A0}" destId="{C7125482-6AF1-4EB8-A7D4-358C4AACE5B0}" srcOrd="1" destOrd="0" presId="urn:microsoft.com/office/officeart/2005/8/layout/arrow2"/>
    <dgm:cxn modelId="{FF47F488-65A1-4901-904C-AF4F9A315210}" type="presParOf" srcId="{C7125482-6AF1-4EB8-A7D4-358C4AACE5B0}" destId="{5F57D78F-0171-454D-BE43-C02C4C792EA2}" srcOrd="0" destOrd="0" presId="urn:microsoft.com/office/officeart/2005/8/layout/arrow2"/>
    <dgm:cxn modelId="{38F4A7F7-D2EA-4ECB-A7BA-F409DDBB1BBB}" type="presParOf" srcId="{C7125482-6AF1-4EB8-A7D4-358C4AACE5B0}" destId="{55ADAC69-BDAB-441C-B695-68442D4BF72B}" srcOrd="1" destOrd="0" presId="urn:microsoft.com/office/officeart/2005/8/layout/arrow2"/>
    <dgm:cxn modelId="{C1726606-B448-426A-9F6A-880D7DC464A0}" type="presParOf" srcId="{C7125482-6AF1-4EB8-A7D4-358C4AACE5B0}" destId="{F8E873EE-3EE1-4AF0-AF07-C78412392675}" srcOrd="2" destOrd="0" presId="urn:microsoft.com/office/officeart/2005/8/layout/arrow2"/>
    <dgm:cxn modelId="{56DF4E1E-169C-4D83-9472-6EA2AF6DD290}" type="presParOf" srcId="{C7125482-6AF1-4EB8-A7D4-358C4AACE5B0}" destId="{F98A559A-04EE-4884-AD77-BEE808A8B4C4}" srcOrd="3" destOrd="0" presId="urn:microsoft.com/office/officeart/2005/8/layout/arrow2"/>
    <dgm:cxn modelId="{7BE95DC9-DB7E-4F9D-9A67-96ADA27A0179}" type="presParOf" srcId="{C7125482-6AF1-4EB8-A7D4-358C4AACE5B0}" destId="{CFCBA7C8-9FD9-4BDA-989E-C3FC2A6C0EBF}" srcOrd="4" destOrd="0" presId="urn:microsoft.com/office/officeart/2005/8/layout/arrow2"/>
    <dgm:cxn modelId="{C6F00352-E762-4C31-80CC-0B7555F833CC}" type="presParOf" srcId="{C7125482-6AF1-4EB8-A7D4-358C4AACE5B0}" destId="{C6816A43-738A-4A4B-BB22-9AE05F790CA7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3A524-AFC5-4328-8D86-D8BA98E05E5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44737-9AB5-4737-9C0C-5A1AF1E47CF5}">
      <dgm:prSet phldrT="[Text]"/>
      <dgm:spPr/>
      <dgm:t>
        <a:bodyPr/>
        <a:lstStyle/>
        <a:p>
          <a:r>
            <a:rPr lang="en-US" dirty="0" smtClean="0"/>
            <a:t>Agricultural productivity gains</a:t>
          </a:r>
          <a:endParaRPr lang="en-US" dirty="0"/>
        </a:p>
      </dgm:t>
    </dgm:pt>
    <dgm:pt modelId="{C6F879A8-BF21-495C-A78C-A26A6893EAE9}" type="parTrans" cxnId="{2A08594F-C7F8-4F7C-8136-54E798EF6CAB}">
      <dgm:prSet/>
      <dgm:spPr/>
      <dgm:t>
        <a:bodyPr/>
        <a:lstStyle/>
        <a:p>
          <a:endParaRPr lang="en-US"/>
        </a:p>
      </dgm:t>
    </dgm:pt>
    <dgm:pt modelId="{0610A526-4094-43C6-95A4-82FFCE4B47FF}" type="sibTrans" cxnId="{2A08594F-C7F8-4F7C-8136-54E798EF6CAB}">
      <dgm:prSet/>
      <dgm:spPr/>
      <dgm:t>
        <a:bodyPr/>
        <a:lstStyle/>
        <a:p>
          <a:endParaRPr lang="en-US"/>
        </a:p>
      </dgm:t>
    </dgm:pt>
    <dgm:pt modelId="{9EE0E442-4E8E-4CBF-817E-7CE5848F76E4}">
      <dgm:prSet phldrT="[Text]"/>
      <dgm:spPr/>
      <dgm:t>
        <a:bodyPr/>
        <a:lstStyle/>
        <a:p>
          <a:r>
            <a:rPr lang="en-US" dirty="0" smtClean="0"/>
            <a:t>Higher rural incomes and reductions in rural poverty</a:t>
          </a:r>
          <a:endParaRPr lang="en-US" dirty="0"/>
        </a:p>
      </dgm:t>
    </dgm:pt>
    <dgm:pt modelId="{7003B760-AD9F-4FE1-B624-6C9CB65F37D5}" type="parTrans" cxnId="{DC29C0EC-0372-4E89-9958-E6A27881EEB5}">
      <dgm:prSet/>
      <dgm:spPr/>
      <dgm:t>
        <a:bodyPr/>
        <a:lstStyle/>
        <a:p>
          <a:endParaRPr lang="en-US"/>
        </a:p>
      </dgm:t>
    </dgm:pt>
    <dgm:pt modelId="{73640F76-E40C-4858-B925-6B931CB74FDC}" type="sibTrans" cxnId="{DC29C0EC-0372-4E89-9958-E6A27881EEB5}">
      <dgm:prSet/>
      <dgm:spPr/>
      <dgm:t>
        <a:bodyPr/>
        <a:lstStyle/>
        <a:p>
          <a:endParaRPr lang="en-US"/>
        </a:p>
      </dgm:t>
    </dgm:pt>
    <dgm:pt modelId="{4E6018C7-682C-43B1-B51F-FAE58FD7D438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Enabling sustainable production system</a:t>
          </a:r>
          <a:endParaRPr lang="en-US" dirty="0">
            <a:solidFill>
              <a:srgbClr val="FF0000"/>
            </a:solidFill>
          </a:endParaRPr>
        </a:p>
      </dgm:t>
    </dgm:pt>
    <dgm:pt modelId="{E8790822-BF1B-41E3-881B-0BA644E5A990}" type="parTrans" cxnId="{784EC2A4-D886-4BA9-BDA8-7162E0DD20F3}">
      <dgm:prSet/>
      <dgm:spPr/>
      <dgm:t>
        <a:bodyPr/>
        <a:lstStyle/>
        <a:p>
          <a:endParaRPr lang="en-US"/>
        </a:p>
      </dgm:t>
    </dgm:pt>
    <dgm:pt modelId="{9346EE1B-EFBC-479B-B7EC-F7167D629037}" type="sibTrans" cxnId="{784EC2A4-D886-4BA9-BDA8-7162E0DD20F3}">
      <dgm:prSet/>
      <dgm:spPr/>
      <dgm:t>
        <a:bodyPr/>
        <a:lstStyle/>
        <a:p>
          <a:endParaRPr lang="en-US"/>
        </a:p>
      </dgm:t>
    </dgm:pt>
    <dgm:pt modelId="{F649AFE7-83E6-4C4E-9163-56A03211CC27}">
      <dgm:prSet phldrT="[Text]"/>
      <dgm:spPr/>
      <dgm:t>
        <a:bodyPr/>
        <a:lstStyle/>
        <a:p>
          <a:r>
            <a:rPr lang="en-US" dirty="0" smtClean="0"/>
            <a:t>Investments in human and physical capital in rural economy</a:t>
          </a:r>
          <a:endParaRPr lang="en-US" dirty="0"/>
        </a:p>
      </dgm:t>
    </dgm:pt>
    <dgm:pt modelId="{951B1C15-EBD1-4C96-8CB5-C126A4F67EC3}" type="parTrans" cxnId="{131C169E-9A86-4EFA-9E95-082A44CE9EFE}">
      <dgm:prSet/>
      <dgm:spPr/>
      <dgm:t>
        <a:bodyPr/>
        <a:lstStyle/>
        <a:p>
          <a:endParaRPr lang="en-US"/>
        </a:p>
      </dgm:t>
    </dgm:pt>
    <dgm:pt modelId="{CE0E8637-C671-4AD3-BA21-4E44F62F5B97}" type="sibTrans" cxnId="{131C169E-9A86-4EFA-9E95-082A44CE9EFE}">
      <dgm:prSet/>
      <dgm:spPr/>
      <dgm:t>
        <a:bodyPr/>
        <a:lstStyle/>
        <a:p>
          <a:endParaRPr lang="en-US"/>
        </a:p>
      </dgm:t>
    </dgm:pt>
    <dgm:pt modelId="{17DEF0CB-FDD4-43FE-9725-7F22B96EE4A0}" type="pres">
      <dgm:prSet presAssocID="{7413A524-AFC5-4328-8D86-D8BA98E05E5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E90E3BF-220D-40F6-A675-53CCBA300EA5}" type="pres">
      <dgm:prSet presAssocID="{7413A524-AFC5-4328-8D86-D8BA98E05E5F}" presName="arrow" presStyleLbl="bgShp" presStyleIdx="0" presStyleCnt="1"/>
      <dgm:spPr/>
    </dgm:pt>
    <dgm:pt modelId="{15C933A4-2520-499E-A56B-5F4B1014894A}" type="pres">
      <dgm:prSet presAssocID="{7413A524-AFC5-4328-8D86-D8BA98E05E5F}" presName="arrowDiagram4" presStyleCnt="0"/>
      <dgm:spPr/>
    </dgm:pt>
    <dgm:pt modelId="{56740C2B-CF1A-435E-8046-C8788809B531}" type="pres">
      <dgm:prSet presAssocID="{F649AFE7-83E6-4C4E-9163-56A03211CC27}" presName="bullet4a" presStyleLbl="node1" presStyleIdx="0" presStyleCnt="4"/>
      <dgm:spPr>
        <a:solidFill>
          <a:srgbClr val="C00000"/>
        </a:solidFill>
      </dgm:spPr>
    </dgm:pt>
    <dgm:pt modelId="{5CDDAEAD-C59C-43A6-B681-31CA38772140}" type="pres">
      <dgm:prSet presAssocID="{F649AFE7-83E6-4C4E-9163-56A03211CC27}" presName="textBox4a" presStyleLbl="revTx" presStyleIdx="0" presStyleCnt="4" custScaleX="130842" custLinFactNeighborX="15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5445E-14F1-4976-8DF6-9C763D664832}" type="pres">
      <dgm:prSet presAssocID="{1F244737-9AB5-4737-9C0C-5A1AF1E47CF5}" presName="bullet4b" presStyleLbl="node1" presStyleIdx="1" presStyleCnt="4"/>
      <dgm:spPr>
        <a:solidFill>
          <a:schemeClr val="accent6">
            <a:lumMod val="75000"/>
          </a:schemeClr>
        </a:solidFill>
      </dgm:spPr>
    </dgm:pt>
    <dgm:pt modelId="{EE3BCDA8-4F09-4373-B15D-2746BE32F5FF}" type="pres">
      <dgm:prSet presAssocID="{1F244737-9AB5-4737-9C0C-5A1AF1E47CF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6E5AE9-270E-43F6-B869-3E825D01B4E9}" type="pres">
      <dgm:prSet presAssocID="{9EE0E442-4E8E-4CBF-817E-7CE5848F76E4}" presName="bullet4c" presStyleLbl="node1" presStyleIdx="2" presStyleCnt="4"/>
      <dgm:spPr>
        <a:solidFill>
          <a:schemeClr val="accent4">
            <a:lumMod val="75000"/>
          </a:schemeClr>
        </a:solidFill>
      </dgm:spPr>
    </dgm:pt>
    <dgm:pt modelId="{F9D9A7FD-A08F-4F9B-BC74-409E32B9C154}" type="pres">
      <dgm:prSet presAssocID="{9EE0E442-4E8E-4CBF-817E-7CE5848F76E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86AF81-801B-464D-A556-EA0AE63DE531}" type="pres">
      <dgm:prSet presAssocID="{4E6018C7-682C-43B1-B51F-FAE58FD7D438}" presName="bullet4d" presStyleLbl="node1" presStyleIdx="3" presStyleCnt="4"/>
      <dgm:spPr/>
    </dgm:pt>
    <dgm:pt modelId="{B53EEF43-2B95-4C13-AA4E-2656D87E2EE9}" type="pres">
      <dgm:prSet presAssocID="{4E6018C7-682C-43B1-B51F-FAE58FD7D438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1C169E-9A86-4EFA-9E95-082A44CE9EFE}" srcId="{7413A524-AFC5-4328-8D86-D8BA98E05E5F}" destId="{F649AFE7-83E6-4C4E-9163-56A03211CC27}" srcOrd="0" destOrd="0" parTransId="{951B1C15-EBD1-4C96-8CB5-C126A4F67EC3}" sibTransId="{CE0E8637-C671-4AD3-BA21-4E44F62F5B97}"/>
    <dgm:cxn modelId="{78001943-2F04-4EF3-A961-99C574C60B08}" type="presOf" srcId="{1F244737-9AB5-4737-9C0C-5A1AF1E47CF5}" destId="{EE3BCDA8-4F09-4373-B15D-2746BE32F5FF}" srcOrd="0" destOrd="0" presId="urn:microsoft.com/office/officeart/2005/8/layout/arrow2"/>
    <dgm:cxn modelId="{3FBA755F-C798-48F5-A37E-AF4CB6B8B6F8}" type="presOf" srcId="{4E6018C7-682C-43B1-B51F-FAE58FD7D438}" destId="{B53EEF43-2B95-4C13-AA4E-2656D87E2EE9}" srcOrd="0" destOrd="0" presId="urn:microsoft.com/office/officeart/2005/8/layout/arrow2"/>
    <dgm:cxn modelId="{5ABB1CF9-964E-48DB-BC77-323DE61452C8}" type="presOf" srcId="{9EE0E442-4E8E-4CBF-817E-7CE5848F76E4}" destId="{F9D9A7FD-A08F-4F9B-BC74-409E32B9C154}" srcOrd="0" destOrd="0" presId="urn:microsoft.com/office/officeart/2005/8/layout/arrow2"/>
    <dgm:cxn modelId="{2A08594F-C7F8-4F7C-8136-54E798EF6CAB}" srcId="{7413A524-AFC5-4328-8D86-D8BA98E05E5F}" destId="{1F244737-9AB5-4737-9C0C-5A1AF1E47CF5}" srcOrd="1" destOrd="0" parTransId="{C6F879A8-BF21-495C-A78C-A26A6893EAE9}" sibTransId="{0610A526-4094-43C6-95A4-82FFCE4B47FF}"/>
    <dgm:cxn modelId="{DC29C0EC-0372-4E89-9958-E6A27881EEB5}" srcId="{7413A524-AFC5-4328-8D86-D8BA98E05E5F}" destId="{9EE0E442-4E8E-4CBF-817E-7CE5848F76E4}" srcOrd="2" destOrd="0" parTransId="{7003B760-AD9F-4FE1-B624-6C9CB65F37D5}" sibTransId="{73640F76-E40C-4858-B925-6B931CB74FDC}"/>
    <dgm:cxn modelId="{784EC2A4-D886-4BA9-BDA8-7162E0DD20F3}" srcId="{7413A524-AFC5-4328-8D86-D8BA98E05E5F}" destId="{4E6018C7-682C-43B1-B51F-FAE58FD7D438}" srcOrd="3" destOrd="0" parTransId="{E8790822-BF1B-41E3-881B-0BA644E5A990}" sibTransId="{9346EE1B-EFBC-479B-B7EC-F7167D629037}"/>
    <dgm:cxn modelId="{73870498-DB3F-4F2B-9576-B94400842BCC}" type="presOf" srcId="{7413A524-AFC5-4328-8D86-D8BA98E05E5F}" destId="{17DEF0CB-FDD4-43FE-9725-7F22B96EE4A0}" srcOrd="0" destOrd="0" presId="urn:microsoft.com/office/officeart/2005/8/layout/arrow2"/>
    <dgm:cxn modelId="{93AC97AA-4977-42C5-AA00-10FFE6788369}" type="presOf" srcId="{F649AFE7-83E6-4C4E-9163-56A03211CC27}" destId="{5CDDAEAD-C59C-43A6-B681-31CA38772140}" srcOrd="0" destOrd="0" presId="urn:microsoft.com/office/officeart/2005/8/layout/arrow2"/>
    <dgm:cxn modelId="{67214C7F-73D8-40E5-8575-058EA00C1AF5}" type="presParOf" srcId="{17DEF0CB-FDD4-43FE-9725-7F22B96EE4A0}" destId="{5E90E3BF-220D-40F6-A675-53CCBA300EA5}" srcOrd="0" destOrd="0" presId="urn:microsoft.com/office/officeart/2005/8/layout/arrow2"/>
    <dgm:cxn modelId="{6E831001-2DEE-4B64-9C19-8BEFE2F4C124}" type="presParOf" srcId="{17DEF0CB-FDD4-43FE-9725-7F22B96EE4A0}" destId="{15C933A4-2520-499E-A56B-5F4B1014894A}" srcOrd="1" destOrd="0" presId="urn:microsoft.com/office/officeart/2005/8/layout/arrow2"/>
    <dgm:cxn modelId="{D5AD4F3B-2812-4383-ACF2-FA5C6B257497}" type="presParOf" srcId="{15C933A4-2520-499E-A56B-5F4B1014894A}" destId="{56740C2B-CF1A-435E-8046-C8788809B531}" srcOrd="0" destOrd="0" presId="urn:microsoft.com/office/officeart/2005/8/layout/arrow2"/>
    <dgm:cxn modelId="{D9F4B980-1DCC-4108-A555-6FE63517A331}" type="presParOf" srcId="{15C933A4-2520-499E-A56B-5F4B1014894A}" destId="{5CDDAEAD-C59C-43A6-B681-31CA38772140}" srcOrd="1" destOrd="0" presId="urn:microsoft.com/office/officeart/2005/8/layout/arrow2"/>
    <dgm:cxn modelId="{A6FE4EA3-A982-4D9B-899C-5897D79A6275}" type="presParOf" srcId="{15C933A4-2520-499E-A56B-5F4B1014894A}" destId="{61D5445E-14F1-4976-8DF6-9C763D664832}" srcOrd="2" destOrd="0" presId="urn:microsoft.com/office/officeart/2005/8/layout/arrow2"/>
    <dgm:cxn modelId="{607637FA-8A74-4BF1-B39D-DEF1E35F511C}" type="presParOf" srcId="{15C933A4-2520-499E-A56B-5F4B1014894A}" destId="{EE3BCDA8-4F09-4373-B15D-2746BE32F5FF}" srcOrd="3" destOrd="0" presId="urn:microsoft.com/office/officeart/2005/8/layout/arrow2"/>
    <dgm:cxn modelId="{817002B4-1983-41D8-ACE2-8D1C97CBFCA3}" type="presParOf" srcId="{15C933A4-2520-499E-A56B-5F4B1014894A}" destId="{C06E5AE9-270E-43F6-B869-3E825D01B4E9}" srcOrd="4" destOrd="0" presId="urn:microsoft.com/office/officeart/2005/8/layout/arrow2"/>
    <dgm:cxn modelId="{F86D7F35-64A7-4B3E-9065-83AE972ABF97}" type="presParOf" srcId="{15C933A4-2520-499E-A56B-5F4B1014894A}" destId="{F9D9A7FD-A08F-4F9B-BC74-409E32B9C154}" srcOrd="5" destOrd="0" presId="urn:microsoft.com/office/officeart/2005/8/layout/arrow2"/>
    <dgm:cxn modelId="{8E1F1818-0965-4028-B652-5CD7920119C7}" type="presParOf" srcId="{15C933A4-2520-499E-A56B-5F4B1014894A}" destId="{7D86AF81-801B-464D-A556-EA0AE63DE531}" srcOrd="6" destOrd="0" presId="urn:microsoft.com/office/officeart/2005/8/layout/arrow2"/>
    <dgm:cxn modelId="{075724B6-4708-4AA4-828F-E4DB059ECFC0}" type="presParOf" srcId="{15C933A4-2520-499E-A56B-5F4B1014894A}" destId="{B53EEF43-2B95-4C13-AA4E-2656D87E2EE9}" srcOrd="7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C0530-9EF5-467A-8479-D7190D5934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8FC941-75D2-4AE8-A191-63AFA2B7867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Arial" pitchFamily="34" charset="0"/>
              <a:ea typeface="+mn-ea"/>
              <a:cs typeface="Arial" pitchFamily="34" charset="0"/>
            </a:rPr>
            <a:t>1. General development tendencies likely to affect the future demand of agri. Mech.</a:t>
          </a:r>
          <a:endParaRPr lang="en-US" sz="1600" b="1" dirty="0" smtClean="0">
            <a:latin typeface="Arial" pitchFamily="34" charset="0"/>
            <a:ea typeface="+mn-ea"/>
            <a:cs typeface="Arial" pitchFamily="34" charset="0"/>
          </a:endParaRPr>
        </a:p>
      </dgm:t>
    </dgm:pt>
    <dgm:pt modelId="{218231A6-3734-446A-B9E0-A54BC82DBAA9}" type="parTrans" cxnId="{ED46D608-5F27-407C-BBA2-EAE6D54E936F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BBE7F11-0E7D-4FD3-80CC-876625FD8952}" type="sibTrans" cxnId="{ED46D608-5F27-407C-BBA2-EAE6D54E936F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BA8566D-D97D-4EC7-B350-14D551B6C92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Arial" pitchFamily="34" charset="0"/>
              <a:ea typeface="+mn-ea"/>
              <a:cs typeface="Arial" pitchFamily="34" charset="0"/>
            </a:rPr>
            <a:t> 2. M</a:t>
          </a:r>
          <a:r>
            <a:rPr lang="en-US" altLang="de-DE" sz="1600" dirty="0" smtClean="0">
              <a:latin typeface="Arial" pitchFamily="34" charset="0"/>
              <a:ea typeface="+mn-ea"/>
              <a:cs typeface="Arial" pitchFamily="34" charset="0"/>
            </a:rPr>
            <a:t>ost important staple crops and major drivers for mech. of such cropping systems</a:t>
          </a:r>
          <a:endParaRPr lang="en-US" sz="1600" dirty="0" smtClean="0">
            <a:latin typeface="Arial" pitchFamily="34" charset="0"/>
            <a:ea typeface="+mn-ea"/>
            <a:cs typeface="Arial" pitchFamily="34" charset="0"/>
          </a:endParaRPr>
        </a:p>
      </dgm:t>
    </dgm:pt>
    <dgm:pt modelId="{C506B282-B7E6-44E2-9730-A1E44E8DA7E3}" type="parTrans" cxnId="{EF7090C7-881F-40B4-A70A-E9B70D816262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310962FC-B0D9-4DA2-B8E2-9B528FB1EC79}" type="sibTrans" cxnId="{EF7090C7-881F-40B4-A70A-E9B70D816262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5197642-7796-4A71-8AA6-3B7B0C70FE1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Arial" pitchFamily="34" charset="0"/>
              <a:ea typeface="+mn-ea"/>
              <a:cs typeface="Arial" pitchFamily="34" charset="0"/>
            </a:rPr>
            <a:t>3. Trade related to agricultural machinery – including implements, tractors and combines</a:t>
          </a:r>
          <a:endParaRPr lang="en-US" sz="1600" b="1" dirty="0" smtClean="0">
            <a:latin typeface="Arial" pitchFamily="34" charset="0"/>
            <a:ea typeface="+mn-ea"/>
            <a:cs typeface="Arial" pitchFamily="34" charset="0"/>
          </a:endParaRPr>
        </a:p>
      </dgm:t>
    </dgm:pt>
    <dgm:pt modelId="{6D8208A3-F6CA-4034-9550-5D15BA070643}" type="parTrans" cxnId="{FB77B0E7-CA0E-460F-9E3C-9C9838E7E49F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D78B8D30-48B0-46C0-9D4C-49E2007D06E0}" type="sibTrans" cxnId="{FB77B0E7-CA0E-460F-9E3C-9C9838E7E49F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8F3B3F8F-953B-41C4-867A-4A12DF93766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Arial" pitchFamily="34" charset="0"/>
              <a:ea typeface="+mn-ea"/>
              <a:cs typeface="Arial" pitchFamily="34" charset="0"/>
            </a:rPr>
            <a:t>4. The impact that selected issues will have on the demand for agricultural mechanization</a:t>
          </a:r>
          <a:endParaRPr lang="en-US" sz="1600" b="1" dirty="0" smtClean="0">
            <a:latin typeface="Arial" pitchFamily="34" charset="0"/>
            <a:ea typeface="+mn-ea"/>
            <a:cs typeface="Arial" pitchFamily="34" charset="0"/>
          </a:endParaRPr>
        </a:p>
      </dgm:t>
    </dgm:pt>
    <dgm:pt modelId="{50029EB3-6402-493D-90C2-8AF50B9D6319}" type="parTrans" cxnId="{9B0D4F6B-73EF-442F-8635-9BB5E82162E2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C533E615-BD9F-44F1-96B3-FE5612F3C9D8}" type="sibTrans" cxnId="{9B0D4F6B-73EF-442F-8635-9BB5E82162E2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EDF81C8-DA16-45F2-B98B-8361B580E1E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Arial" pitchFamily="34" charset="0"/>
              <a:ea typeface="+mn-ea"/>
              <a:cs typeface="Arial" pitchFamily="34" charset="0"/>
            </a:rPr>
            <a:t>6. The technological trends for the sector over the next 10-20 years.</a:t>
          </a:r>
          <a:endParaRPr lang="en-US" sz="1600" b="1" dirty="0" smtClean="0">
            <a:latin typeface="Arial" pitchFamily="34" charset="0"/>
            <a:ea typeface="+mn-ea"/>
            <a:cs typeface="Arial" pitchFamily="34" charset="0"/>
          </a:endParaRPr>
        </a:p>
      </dgm:t>
    </dgm:pt>
    <dgm:pt modelId="{1665527E-8AF8-4140-AB98-F694556A6AA8}" type="parTrans" cxnId="{FD637100-1DC8-48FB-812F-A04D1BE602B4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AB52593-6B9D-4F9C-B73D-0B69BD2956B3}" type="sibTrans" cxnId="{FD637100-1DC8-48FB-812F-A04D1BE602B4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405C815-0D6A-43FE-BAE1-C1EA0B718A47}" type="pres">
      <dgm:prSet presAssocID="{526C0530-9EF5-467A-8479-D7190D5934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A82391-99E1-425F-B65B-FFB91A694D40}" type="pres">
      <dgm:prSet presAssocID="{4F8FC941-75D2-4AE8-A191-63AFA2B786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F8C7E-1A6D-4062-B248-59AB510A2F9F}" type="pres">
      <dgm:prSet presAssocID="{FBBE7F11-0E7D-4FD3-80CC-876625FD8952}" presName="spacer" presStyleCnt="0"/>
      <dgm:spPr/>
    </dgm:pt>
    <dgm:pt modelId="{28CD0183-FEFB-47B6-8D8D-E22B9031F91F}" type="pres">
      <dgm:prSet presAssocID="{FBA8566D-D97D-4EC7-B350-14D551B6C92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11AF9-FAC7-42FB-9E9C-D6B26FFC2A92}" type="pres">
      <dgm:prSet presAssocID="{310962FC-B0D9-4DA2-B8E2-9B528FB1EC79}" presName="spacer" presStyleCnt="0"/>
      <dgm:spPr/>
    </dgm:pt>
    <dgm:pt modelId="{7DFCE3ED-A40E-4EE9-8FC4-8BE422558E13}" type="pres">
      <dgm:prSet presAssocID="{F5197642-7796-4A71-8AA6-3B7B0C70FE1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54FCC-3C78-4B87-819E-34DD396B323B}" type="pres">
      <dgm:prSet presAssocID="{D78B8D30-48B0-46C0-9D4C-49E2007D06E0}" presName="spacer" presStyleCnt="0"/>
      <dgm:spPr/>
    </dgm:pt>
    <dgm:pt modelId="{338D0CAE-B7D2-420D-BFDE-DABE2A160395}" type="pres">
      <dgm:prSet presAssocID="{8F3B3F8F-953B-41C4-867A-4A12DF93766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9B925-2966-44FD-81C4-F3C029AB5861}" type="pres">
      <dgm:prSet presAssocID="{C533E615-BD9F-44F1-96B3-FE5612F3C9D8}" presName="spacer" presStyleCnt="0"/>
      <dgm:spPr/>
    </dgm:pt>
    <dgm:pt modelId="{DE7818DA-96E9-4079-B67C-475B36D478DD}" type="pres">
      <dgm:prSet presAssocID="{1EDF81C8-DA16-45F2-B98B-8361B580E1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0D4F6B-73EF-442F-8635-9BB5E82162E2}" srcId="{526C0530-9EF5-467A-8479-D7190D593408}" destId="{8F3B3F8F-953B-41C4-867A-4A12DF937665}" srcOrd="3" destOrd="0" parTransId="{50029EB3-6402-493D-90C2-8AF50B9D6319}" sibTransId="{C533E615-BD9F-44F1-96B3-FE5612F3C9D8}"/>
    <dgm:cxn modelId="{4A9F4688-D51E-4BDF-889F-79B00E140AA6}" type="presOf" srcId="{4F8FC941-75D2-4AE8-A191-63AFA2B78677}" destId="{44A82391-99E1-425F-B65B-FFB91A694D40}" srcOrd="0" destOrd="0" presId="urn:microsoft.com/office/officeart/2005/8/layout/vList2"/>
    <dgm:cxn modelId="{FB77B0E7-CA0E-460F-9E3C-9C9838E7E49F}" srcId="{526C0530-9EF5-467A-8479-D7190D593408}" destId="{F5197642-7796-4A71-8AA6-3B7B0C70FE10}" srcOrd="2" destOrd="0" parTransId="{6D8208A3-F6CA-4034-9550-5D15BA070643}" sibTransId="{D78B8D30-48B0-46C0-9D4C-49E2007D06E0}"/>
    <dgm:cxn modelId="{76E80FE7-23E4-403D-A093-783FD8F9CEAC}" type="presOf" srcId="{526C0530-9EF5-467A-8479-D7190D593408}" destId="{F405C815-0D6A-43FE-BAE1-C1EA0B718A47}" srcOrd="0" destOrd="0" presId="urn:microsoft.com/office/officeart/2005/8/layout/vList2"/>
    <dgm:cxn modelId="{FD637100-1DC8-48FB-812F-A04D1BE602B4}" srcId="{526C0530-9EF5-467A-8479-D7190D593408}" destId="{1EDF81C8-DA16-45F2-B98B-8361B580E1ED}" srcOrd="4" destOrd="0" parTransId="{1665527E-8AF8-4140-AB98-F694556A6AA8}" sibTransId="{7AB52593-6B9D-4F9C-B73D-0B69BD2956B3}"/>
    <dgm:cxn modelId="{EE9C8FF1-2BD0-4B65-AF19-55A18C1D1DD6}" type="presOf" srcId="{1EDF81C8-DA16-45F2-B98B-8361B580E1ED}" destId="{DE7818DA-96E9-4079-B67C-475B36D478DD}" srcOrd="0" destOrd="0" presId="urn:microsoft.com/office/officeart/2005/8/layout/vList2"/>
    <dgm:cxn modelId="{B7769D8D-0011-4B26-8AC1-C24DAA0173C2}" type="presOf" srcId="{8F3B3F8F-953B-41C4-867A-4A12DF937665}" destId="{338D0CAE-B7D2-420D-BFDE-DABE2A160395}" srcOrd="0" destOrd="0" presId="urn:microsoft.com/office/officeart/2005/8/layout/vList2"/>
    <dgm:cxn modelId="{5D957239-DD3A-42D5-83F8-653AD3A775DD}" type="presOf" srcId="{FBA8566D-D97D-4EC7-B350-14D551B6C92A}" destId="{28CD0183-FEFB-47B6-8D8D-E22B9031F91F}" srcOrd="0" destOrd="0" presId="urn:microsoft.com/office/officeart/2005/8/layout/vList2"/>
    <dgm:cxn modelId="{EF7090C7-881F-40B4-A70A-E9B70D816262}" srcId="{526C0530-9EF5-467A-8479-D7190D593408}" destId="{FBA8566D-D97D-4EC7-B350-14D551B6C92A}" srcOrd="1" destOrd="0" parTransId="{C506B282-B7E6-44E2-9730-A1E44E8DA7E3}" sibTransId="{310962FC-B0D9-4DA2-B8E2-9B528FB1EC79}"/>
    <dgm:cxn modelId="{ED46D608-5F27-407C-BBA2-EAE6D54E936F}" srcId="{526C0530-9EF5-467A-8479-D7190D593408}" destId="{4F8FC941-75D2-4AE8-A191-63AFA2B78677}" srcOrd="0" destOrd="0" parTransId="{218231A6-3734-446A-B9E0-A54BC82DBAA9}" sibTransId="{FBBE7F11-0E7D-4FD3-80CC-876625FD8952}"/>
    <dgm:cxn modelId="{6200625E-0AEE-474A-B9E8-10F2AEE2AFCF}" type="presOf" srcId="{F5197642-7796-4A71-8AA6-3B7B0C70FE10}" destId="{7DFCE3ED-A40E-4EE9-8FC4-8BE422558E13}" srcOrd="0" destOrd="0" presId="urn:microsoft.com/office/officeart/2005/8/layout/vList2"/>
    <dgm:cxn modelId="{542038B0-CC6A-4303-A5A7-A2427AFB2477}" type="presParOf" srcId="{F405C815-0D6A-43FE-BAE1-C1EA0B718A47}" destId="{44A82391-99E1-425F-B65B-FFB91A694D40}" srcOrd="0" destOrd="0" presId="urn:microsoft.com/office/officeart/2005/8/layout/vList2"/>
    <dgm:cxn modelId="{9F493E9C-30ED-43F6-865F-081702B3A42D}" type="presParOf" srcId="{F405C815-0D6A-43FE-BAE1-C1EA0B718A47}" destId="{0ABF8C7E-1A6D-4062-B248-59AB510A2F9F}" srcOrd="1" destOrd="0" presId="urn:microsoft.com/office/officeart/2005/8/layout/vList2"/>
    <dgm:cxn modelId="{E5704ED3-E234-4FE9-AB1F-A56AC3C10355}" type="presParOf" srcId="{F405C815-0D6A-43FE-BAE1-C1EA0B718A47}" destId="{28CD0183-FEFB-47B6-8D8D-E22B9031F91F}" srcOrd="2" destOrd="0" presId="urn:microsoft.com/office/officeart/2005/8/layout/vList2"/>
    <dgm:cxn modelId="{221CCDE2-108F-4595-9906-5DBBE2069F26}" type="presParOf" srcId="{F405C815-0D6A-43FE-BAE1-C1EA0B718A47}" destId="{FEE11AF9-FAC7-42FB-9E9C-D6B26FFC2A92}" srcOrd="3" destOrd="0" presId="urn:microsoft.com/office/officeart/2005/8/layout/vList2"/>
    <dgm:cxn modelId="{41B49FEF-0EA7-4C18-89A5-2A9A2D543AA2}" type="presParOf" srcId="{F405C815-0D6A-43FE-BAE1-C1EA0B718A47}" destId="{7DFCE3ED-A40E-4EE9-8FC4-8BE422558E13}" srcOrd="4" destOrd="0" presId="urn:microsoft.com/office/officeart/2005/8/layout/vList2"/>
    <dgm:cxn modelId="{1C2302A8-B81E-4EC1-8B94-3F720943E11D}" type="presParOf" srcId="{F405C815-0D6A-43FE-BAE1-C1EA0B718A47}" destId="{95554FCC-3C78-4B87-819E-34DD396B323B}" srcOrd="5" destOrd="0" presId="urn:microsoft.com/office/officeart/2005/8/layout/vList2"/>
    <dgm:cxn modelId="{A6BFB4CB-E044-4DBA-8875-269ED7B0F52B}" type="presParOf" srcId="{F405C815-0D6A-43FE-BAE1-C1EA0B718A47}" destId="{338D0CAE-B7D2-420D-BFDE-DABE2A160395}" srcOrd="6" destOrd="0" presId="urn:microsoft.com/office/officeart/2005/8/layout/vList2"/>
    <dgm:cxn modelId="{35EFC389-286F-4151-97CD-4010704D6C75}" type="presParOf" srcId="{F405C815-0D6A-43FE-BAE1-C1EA0B718A47}" destId="{0329B925-2966-44FD-81C4-F3C029AB5861}" srcOrd="7" destOrd="0" presId="urn:microsoft.com/office/officeart/2005/8/layout/vList2"/>
    <dgm:cxn modelId="{4B660F0C-1B10-4EB6-8391-D5E44EA0D0DB}" type="presParOf" srcId="{F405C815-0D6A-43FE-BAE1-C1EA0B718A47}" destId="{DE7818DA-96E9-4079-B67C-475B36D478DD}" srcOrd="8" destOrd="0" presId="urn:microsoft.com/office/officeart/2005/8/layout/vList2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8AD08C-DE40-4A23-82D6-FF1122D0E50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6B5AA-B14C-4A57-86FC-F7BC4393722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altLang="de-DE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rPr>
            <a:t>Statistical data: Worldbank and UN data (FAO and UNIDO) and manufacturer association sources</a:t>
          </a:r>
          <a:endParaRPr lang="en-US" sz="1600" dirty="0">
            <a:solidFill>
              <a:schemeClr val="bg1"/>
            </a:solidFill>
          </a:endParaRPr>
        </a:p>
      </dgm:t>
    </dgm:pt>
    <dgm:pt modelId="{4C3D64E4-C59A-41CC-84B1-D696EA1FC0DE}" type="parTrans" cxnId="{53150A62-8A89-4216-8C8E-A105B7E0503E}">
      <dgm:prSet/>
      <dgm:spPr/>
      <dgm:t>
        <a:bodyPr/>
        <a:lstStyle/>
        <a:p>
          <a:endParaRPr lang="en-US"/>
        </a:p>
      </dgm:t>
    </dgm:pt>
    <dgm:pt modelId="{2B81ACFF-A11E-48CA-B383-033B93F8BE03}" type="sibTrans" cxnId="{53150A62-8A89-4216-8C8E-A105B7E0503E}">
      <dgm:prSet/>
      <dgm:spPr/>
      <dgm:t>
        <a:bodyPr/>
        <a:lstStyle/>
        <a:p>
          <a:endParaRPr lang="en-US"/>
        </a:p>
      </dgm:t>
    </dgm:pt>
    <dgm:pt modelId="{18729BE1-0F15-4A9B-9E3C-62B38735BF6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altLang="de-DE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rPr>
            <a:t>Two surveys (2009 and 2013): Agricultural machinery manufacturer associations and other institutions</a:t>
          </a:r>
        </a:p>
      </dgm:t>
    </dgm:pt>
    <dgm:pt modelId="{923AB5AF-EFE6-494E-B92C-660187E9143F}" type="parTrans" cxnId="{364A2CB0-2712-46A4-B33E-B06FCAE83099}">
      <dgm:prSet/>
      <dgm:spPr/>
      <dgm:t>
        <a:bodyPr/>
        <a:lstStyle/>
        <a:p>
          <a:endParaRPr lang="en-US"/>
        </a:p>
      </dgm:t>
    </dgm:pt>
    <dgm:pt modelId="{ABCCC615-4904-4E3D-81F1-6A327A242540}" type="sibTrans" cxnId="{364A2CB0-2712-46A4-B33E-B06FCAE83099}">
      <dgm:prSet/>
      <dgm:spPr/>
      <dgm:t>
        <a:bodyPr/>
        <a:lstStyle/>
        <a:p>
          <a:endParaRPr lang="en-US"/>
        </a:p>
      </dgm:t>
    </dgm:pt>
    <dgm:pt modelId="{8C4B5589-5B05-4742-BFA3-C8DD03AD0DC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The underlying assumption is that responses received to the survey questions would provide a reliable indication of the evolution and trends of </a:t>
          </a:r>
          <a:br>
            <a:rPr lang="en-US" sz="1400" dirty="0" smtClean="0">
              <a:latin typeface="Arial" pitchFamily="34" charset="0"/>
              <a:cs typeface="Arial" pitchFamily="34" charset="0"/>
            </a:rPr>
          </a:br>
          <a:r>
            <a:rPr lang="en-US" sz="1400" dirty="0" smtClean="0">
              <a:latin typeface="Arial" pitchFamily="34" charset="0"/>
              <a:cs typeface="Arial" pitchFamily="34" charset="0"/>
            </a:rPr>
            <a:t>the targeted sector. </a:t>
          </a:r>
          <a:endParaRPr lang="en-US" sz="1400" dirty="0"/>
        </a:p>
      </dgm:t>
    </dgm:pt>
    <dgm:pt modelId="{956455F2-8B47-4136-84FE-4E0091D7D797}" type="parTrans" cxnId="{F3059739-D3F2-4A6C-A2AD-A21BE8B58031}">
      <dgm:prSet/>
      <dgm:spPr/>
      <dgm:t>
        <a:bodyPr/>
        <a:lstStyle/>
        <a:p>
          <a:endParaRPr lang="en-US"/>
        </a:p>
      </dgm:t>
    </dgm:pt>
    <dgm:pt modelId="{D563D447-7BBA-4928-8217-B9665BEAF0D2}" type="sibTrans" cxnId="{F3059739-D3F2-4A6C-A2AD-A21BE8B58031}">
      <dgm:prSet/>
      <dgm:spPr/>
      <dgm:t>
        <a:bodyPr/>
        <a:lstStyle/>
        <a:p>
          <a:endParaRPr lang="en-US" dirty="0"/>
        </a:p>
      </dgm:t>
    </dgm:pt>
    <dgm:pt modelId="{D913DD4F-91AA-4730-A53B-C8C775FFA43E}" type="pres">
      <dgm:prSet presAssocID="{3E8AD08C-DE40-4A23-82D6-FF1122D0E5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D7AA1E-8ED0-4571-A711-F5D2FF70F8C8}" type="pres">
      <dgm:prSet presAssocID="{3E8AD08C-DE40-4A23-82D6-FF1122D0E502}" presName="cycle" presStyleCnt="0"/>
      <dgm:spPr/>
    </dgm:pt>
    <dgm:pt modelId="{FF935387-A963-4D03-BF7E-A6A6EFD0A3FD}" type="pres">
      <dgm:prSet presAssocID="{8C4B5589-5B05-4742-BFA3-C8DD03AD0DC6}" presName="nodeFirstNode" presStyleLbl="node1" presStyleIdx="0" presStyleCnt="3" custScaleX="84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C94DE-6DBE-4225-9A83-F1F89F1BF8AD}" type="pres">
      <dgm:prSet presAssocID="{D563D447-7BBA-4928-8217-B9665BEAF0D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018ED1F-3919-4A16-9F30-DBA98E0D459E}" type="pres">
      <dgm:prSet presAssocID="{59A6B5AA-B14C-4A57-86FC-F7BC4393722C}" presName="nodeFollowingNodes" presStyleLbl="node1" presStyleIdx="1" presStyleCnt="3" custScaleX="104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6C9D0-5300-4A01-B7FB-8E482D2FAC8A}" type="pres">
      <dgm:prSet presAssocID="{18729BE1-0F15-4A9B-9E3C-62B38735BF6A}" presName="nodeFollowingNodes" presStyleLbl="node1" presStyleIdx="2" presStyleCnt="3" custScaleX="112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94D32-6F92-47DA-8A0E-DC0853A60B03}" type="presOf" srcId="{3E8AD08C-DE40-4A23-82D6-FF1122D0E502}" destId="{D913DD4F-91AA-4730-A53B-C8C775FFA43E}" srcOrd="0" destOrd="0" presId="urn:microsoft.com/office/officeart/2005/8/layout/cycle3"/>
    <dgm:cxn modelId="{7316F5AD-D52E-41B7-8380-9F2584FBB5E5}" type="presOf" srcId="{59A6B5AA-B14C-4A57-86FC-F7BC4393722C}" destId="{4018ED1F-3919-4A16-9F30-DBA98E0D459E}" srcOrd="0" destOrd="0" presId="urn:microsoft.com/office/officeart/2005/8/layout/cycle3"/>
    <dgm:cxn modelId="{53150A62-8A89-4216-8C8E-A105B7E0503E}" srcId="{3E8AD08C-DE40-4A23-82D6-FF1122D0E502}" destId="{59A6B5AA-B14C-4A57-86FC-F7BC4393722C}" srcOrd="1" destOrd="0" parTransId="{4C3D64E4-C59A-41CC-84B1-D696EA1FC0DE}" sibTransId="{2B81ACFF-A11E-48CA-B383-033B93F8BE03}"/>
    <dgm:cxn modelId="{F3059739-D3F2-4A6C-A2AD-A21BE8B58031}" srcId="{3E8AD08C-DE40-4A23-82D6-FF1122D0E502}" destId="{8C4B5589-5B05-4742-BFA3-C8DD03AD0DC6}" srcOrd="0" destOrd="0" parTransId="{956455F2-8B47-4136-84FE-4E0091D7D797}" sibTransId="{D563D447-7BBA-4928-8217-B9665BEAF0D2}"/>
    <dgm:cxn modelId="{7F9AC903-43C8-4C79-A0F3-B622139570C2}" type="presOf" srcId="{18729BE1-0F15-4A9B-9E3C-62B38735BF6A}" destId="{BEE6C9D0-5300-4A01-B7FB-8E482D2FAC8A}" srcOrd="0" destOrd="0" presId="urn:microsoft.com/office/officeart/2005/8/layout/cycle3"/>
    <dgm:cxn modelId="{364A2CB0-2712-46A4-B33E-B06FCAE83099}" srcId="{3E8AD08C-DE40-4A23-82D6-FF1122D0E502}" destId="{18729BE1-0F15-4A9B-9E3C-62B38735BF6A}" srcOrd="2" destOrd="0" parTransId="{923AB5AF-EFE6-494E-B92C-660187E9143F}" sibTransId="{ABCCC615-4904-4E3D-81F1-6A327A242540}"/>
    <dgm:cxn modelId="{7B40BCE5-8EDA-4605-8BC0-C1C70F2163D7}" type="presOf" srcId="{8C4B5589-5B05-4742-BFA3-C8DD03AD0DC6}" destId="{FF935387-A963-4D03-BF7E-A6A6EFD0A3FD}" srcOrd="0" destOrd="0" presId="urn:microsoft.com/office/officeart/2005/8/layout/cycle3"/>
    <dgm:cxn modelId="{EAD62F64-7697-4FB1-B655-DC73AF4410CC}" type="presOf" srcId="{D563D447-7BBA-4928-8217-B9665BEAF0D2}" destId="{E60C94DE-6DBE-4225-9A83-F1F89F1BF8AD}" srcOrd="0" destOrd="0" presId="urn:microsoft.com/office/officeart/2005/8/layout/cycle3"/>
    <dgm:cxn modelId="{3C7A25AD-C9C7-4E8C-8446-5D6E235A324D}" type="presParOf" srcId="{D913DD4F-91AA-4730-A53B-C8C775FFA43E}" destId="{3BD7AA1E-8ED0-4571-A711-F5D2FF70F8C8}" srcOrd="0" destOrd="0" presId="urn:microsoft.com/office/officeart/2005/8/layout/cycle3"/>
    <dgm:cxn modelId="{02076247-62DD-4413-B6A8-AB8839B4EFEA}" type="presParOf" srcId="{3BD7AA1E-8ED0-4571-A711-F5D2FF70F8C8}" destId="{FF935387-A963-4D03-BF7E-A6A6EFD0A3FD}" srcOrd="0" destOrd="0" presId="urn:microsoft.com/office/officeart/2005/8/layout/cycle3"/>
    <dgm:cxn modelId="{D3E1B869-8E9B-4E0D-95B5-8231631D057B}" type="presParOf" srcId="{3BD7AA1E-8ED0-4571-A711-F5D2FF70F8C8}" destId="{E60C94DE-6DBE-4225-9A83-F1F89F1BF8AD}" srcOrd="1" destOrd="0" presId="urn:microsoft.com/office/officeart/2005/8/layout/cycle3"/>
    <dgm:cxn modelId="{AC59D9B6-24CF-4DDE-A68D-68A3FC137C15}" type="presParOf" srcId="{3BD7AA1E-8ED0-4571-A711-F5D2FF70F8C8}" destId="{4018ED1F-3919-4A16-9F30-DBA98E0D459E}" srcOrd="2" destOrd="0" presId="urn:microsoft.com/office/officeart/2005/8/layout/cycle3"/>
    <dgm:cxn modelId="{5917FB24-AE7A-4A42-A9C8-CF474F42D403}" type="presParOf" srcId="{3BD7AA1E-8ED0-4571-A711-F5D2FF70F8C8}" destId="{BEE6C9D0-5300-4A01-B7FB-8E482D2FAC8A}" srcOrd="3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0E3BF-220D-40F6-A675-53CCBA300EA5}">
      <dsp:nvSpPr>
        <dsp:cNvPr id="0" name=""/>
        <dsp:cNvSpPr/>
      </dsp:nvSpPr>
      <dsp:spPr>
        <a:xfrm>
          <a:off x="1776729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7D78F-0171-454D-BE43-C02C4C792EA2}">
      <dsp:nvSpPr>
        <dsp:cNvPr id="0" name=""/>
        <dsp:cNvSpPr/>
      </dsp:nvSpPr>
      <dsp:spPr>
        <a:xfrm>
          <a:off x="2660921" y="3003293"/>
          <a:ext cx="181015" cy="181015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DAC69-BDAB-441C-B695-68442D4BF72B}">
      <dsp:nvSpPr>
        <dsp:cNvPr id="0" name=""/>
        <dsp:cNvSpPr/>
      </dsp:nvSpPr>
      <dsp:spPr>
        <a:xfrm>
          <a:off x="2760951" y="3093801"/>
          <a:ext cx="2781095" cy="12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Removing constraints  and making efficient use of time </a:t>
          </a:r>
          <a:endParaRPr lang="en-US" sz="2400" kern="1200" dirty="0"/>
        </a:p>
      </dsp:txBody>
      <dsp:txXfrm>
        <a:off x="2760951" y="3093801"/>
        <a:ext cx="2781095" cy="1257536"/>
      </dsp:txXfrm>
    </dsp:sp>
    <dsp:sp modelId="{F8E873EE-3EE1-4AF0-AF07-C78412392675}">
      <dsp:nvSpPr>
        <dsp:cNvPr id="0" name=""/>
        <dsp:cNvSpPr/>
      </dsp:nvSpPr>
      <dsp:spPr>
        <a:xfrm>
          <a:off x="4258732" y="1820599"/>
          <a:ext cx="327220" cy="32722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A559A-04EE-4884-AD77-BEE808A8B4C4}">
      <dsp:nvSpPr>
        <dsp:cNvPr id="0" name=""/>
        <dsp:cNvSpPr/>
      </dsp:nvSpPr>
      <dsp:spPr>
        <a:xfrm>
          <a:off x="4404330" y="1984210"/>
          <a:ext cx="2357124" cy="236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8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Timeliness of operations </a:t>
          </a:r>
          <a:endParaRPr lang="en-US" sz="2400" kern="1200" dirty="0"/>
        </a:p>
      </dsp:txBody>
      <dsp:txXfrm>
        <a:off x="4404330" y="1984210"/>
        <a:ext cx="2357124" cy="2367127"/>
      </dsp:txXfrm>
    </dsp:sp>
    <dsp:sp modelId="{CFCBA7C8-9FD9-4BDA-989E-C3FC2A6C0EBF}">
      <dsp:nvSpPr>
        <dsp:cNvPr id="0" name=""/>
        <dsp:cNvSpPr/>
      </dsp:nvSpPr>
      <dsp:spPr>
        <a:xfrm>
          <a:off x="6180283" y="1100888"/>
          <a:ext cx="452539" cy="45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16A43-738A-4A4B-BB22-9AE05F790CA7}">
      <dsp:nvSpPr>
        <dsp:cNvPr id="0" name=""/>
        <dsp:cNvSpPr/>
      </dsp:nvSpPr>
      <dsp:spPr>
        <a:xfrm>
          <a:off x="6391531" y="1327158"/>
          <a:ext cx="2818463" cy="302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9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Efficient use of agricultural inputs </a:t>
          </a:r>
          <a:endParaRPr lang="en-US" sz="2400" kern="1200" dirty="0"/>
        </a:p>
      </dsp:txBody>
      <dsp:txXfrm>
        <a:off x="6391531" y="1327158"/>
        <a:ext cx="2818463" cy="30241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0E3BF-220D-40F6-A675-53CCBA300EA5}">
      <dsp:nvSpPr>
        <dsp:cNvPr id="0" name=""/>
        <dsp:cNvSpPr/>
      </dsp:nvSpPr>
      <dsp:spPr>
        <a:xfrm>
          <a:off x="1606549" y="0"/>
          <a:ext cx="7381240" cy="46132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40C2B-CF1A-435E-8046-C8788809B531}">
      <dsp:nvSpPr>
        <dsp:cNvPr id="0" name=""/>
        <dsp:cNvSpPr/>
      </dsp:nvSpPr>
      <dsp:spPr>
        <a:xfrm>
          <a:off x="2333602" y="3430431"/>
          <a:ext cx="169768" cy="16976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DAEAD-C59C-43A6-B681-31CA38772140}">
      <dsp:nvSpPr>
        <dsp:cNvPr id="0" name=""/>
        <dsp:cNvSpPr/>
      </dsp:nvSpPr>
      <dsp:spPr>
        <a:xfrm>
          <a:off x="2417640" y="3515315"/>
          <a:ext cx="1651477" cy="1097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5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Investments in human and physical capital in rural economy</a:t>
          </a:r>
          <a:endParaRPr lang="en-US" sz="1700" kern="1200" dirty="0"/>
        </a:p>
      </dsp:txBody>
      <dsp:txXfrm>
        <a:off x="2417640" y="3515315"/>
        <a:ext cx="1651477" cy="1097959"/>
      </dsp:txXfrm>
    </dsp:sp>
    <dsp:sp modelId="{61D5445E-14F1-4976-8DF6-9C763D664832}">
      <dsp:nvSpPr>
        <dsp:cNvPr id="0" name=""/>
        <dsp:cNvSpPr/>
      </dsp:nvSpPr>
      <dsp:spPr>
        <a:xfrm>
          <a:off x="3533053" y="2357383"/>
          <a:ext cx="295249" cy="295249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BCDA8-4F09-4373-B15D-2746BE32F5FF}">
      <dsp:nvSpPr>
        <dsp:cNvPr id="0" name=""/>
        <dsp:cNvSpPr/>
      </dsp:nvSpPr>
      <dsp:spPr>
        <a:xfrm>
          <a:off x="3680678" y="2505008"/>
          <a:ext cx="1550060" cy="2108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4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Agricultural productivity gains</a:t>
          </a:r>
          <a:endParaRPr lang="en-US" sz="1700" kern="1200" dirty="0"/>
        </a:p>
      </dsp:txBody>
      <dsp:txXfrm>
        <a:off x="3680678" y="2505008"/>
        <a:ext cx="1550060" cy="2108266"/>
      </dsp:txXfrm>
    </dsp:sp>
    <dsp:sp modelId="{C06E5AE9-270E-43F6-B869-3E825D01B4E9}">
      <dsp:nvSpPr>
        <dsp:cNvPr id="0" name=""/>
        <dsp:cNvSpPr/>
      </dsp:nvSpPr>
      <dsp:spPr>
        <a:xfrm>
          <a:off x="5064660" y="1566668"/>
          <a:ext cx="391205" cy="391205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9A7FD-A08F-4F9B-BC74-409E32B9C154}">
      <dsp:nvSpPr>
        <dsp:cNvPr id="0" name=""/>
        <dsp:cNvSpPr/>
      </dsp:nvSpPr>
      <dsp:spPr>
        <a:xfrm>
          <a:off x="5260263" y="1762271"/>
          <a:ext cx="1550060" cy="2851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292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Higher rural incomes and reductions in rural poverty</a:t>
          </a:r>
          <a:endParaRPr lang="en-US" sz="1700" kern="1200" dirty="0"/>
        </a:p>
      </dsp:txBody>
      <dsp:txXfrm>
        <a:off x="5260263" y="1762271"/>
        <a:ext cx="1550060" cy="2851003"/>
      </dsp:txXfrm>
    </dsp:sp>
    <dsp:sp modelId="{7D86AF81-801B-464D-A556-EA0AE63DE531}">
      <dsp:nvSpPr>
        <dsp:cNvPr id="0" name=""/>
        <dsp:cNvSpPr/>
      </dsp:nvSpPr>
      <dsp:spPr>
        <a:xfrm>
          <a:off x="6732821" y="1043522"/>
          <a:ext cx="524068" cy="524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EEF43-2B95-4C13-AA4E-2656D87E2EE9}">
      <dsp:nvSpPr>
        <dsp:cNvPr id="0" name=""/>
        <dsp:cNvSpPr/>
      </dsp:nvSpPr>
      <dsp:spPr>
        <a:xfrm>
          <a:off x="6994855" y="1305556"/>
          <a:ext cx="1550060" cy="330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69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0000"/>
              </a:solidFill>
            </a:rPr>
            <a:t>Enabling sustainable production system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6994855" y="1305556"/>
        <a:ext cx="1550060" cy="33077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82391-99E1-425F-B65B-FFB91A694D40}">
      <dsp:nvSpPr>
        <dsp:cNvPr id="0" name=""/>
        <dsp:cNvSpPr/>
      </dsp:nvSpPr>
      <dsp:spPr>
        <a:xfrm>
          <a:off x="0" y="7559"/>
          <a:ext cx="8352928" cy="73008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ea typeface="+mn-ea"/>
              <a:cs typeface="Arial" pitchFamily="34" charset="0"/>
            </a:rPr>
            <a:t>1. General development tendencies likely to affect the future demand of agri. Mech.</a:t>
          </a:r>
          <a:endParaRPr lang="en-US" sz="1600" b="1" kern="1200" dirty="0" smtClean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7559"/>
        <a:ext cx="8352928" cy="730080"/>
      </dsp:txXfrm>
    </dsp:sp>
    <dsp:sp modelId="{28CD0183-FEFB-47B6-8D8D-E22B9031F91F}">
      <dsp:nvSpPr>
        <dsp:cNvPr id="0" name=""/>
        <dsp:cNvSpPr/>
      </dsp:nvSpPr>
      <dsp:spPr>
        <a:xfrm>
          <a:off x="0" y="849959"/>
          <a:ext cx="8352928" cy="73008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ea typeface="+mn-ea"/>
              <a:cs typeface="Arial" pitchFamily="34" charset="0"/>
            </a:rPr>
            <a:t> 2. M</a:t>
          </a:r>
          <a:r>
            <a:rPr lang="en-US" altLang="de-DE" sz="1600" kern="1200" dirty="0" smtClean="0">
              <a:latin typeface="Arial" pitchFamily="34" charset="0"/>
              <a:ea typeface="+mn-ea"/>
              <a:cs typeface="Arial" pitchFamily="34" charset="0"/>
            </a:rPr>
            <a:t>ost important staple crops and major drivers for mech. of such cropping systems</a:t>
          </a:r>
          <a:endParaRPr lang="en-US" sz="1600" kern="1200" dirty="0" smtClean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849959"/>
        <a:ext cx="8352928" cy="730080"/>
      </dsp:txXfrm>
    </dsp:sp>
    <dsp:sp modelId="{7DFCE3ED-A40E-4EE9-8FC4-8BE422558E13}">
      <dsp:nvSpPr>
        <dsp:cNvPr id="0" name=""/>
        <dsp:cNvSpPr/>
      </dsp:nvSpPr>
      <dsp:spPr>
        <a:xfrm>
          <a:off x="0" y="1692359"/>
          <a:ext cx="8352928" cy="73008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ea typeface="+mn-ea"/>
              <a:cs typeface="Arial" pitchFamily="34" charset="0"/>
            </a:rPr>
            <a:t>3. Trade related to agricultural machinery – including implements, tractors and combines</a:t>
          </a:r>
          <a:endParaRPr lang="en-US" sz="1600" b="1" kern="1200" dirty="0" smtClean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1692359"/>
        <a:ext cx="8352928" cy="730080"/>
      </dsp:txXfrm>
    </dsp:sp>
    <dsp:sp modelId="{338D0CAE-B7D2-420D-BFDE-DABE2A160395}">
      <dsp:nvSpPr>
        <dsp:cNvPr id="0" name=""/>
        <dsp:cNvSpPr/>
      </dsp:nvSpPr>
      <dsp:spPr>
        <a:xfrm>
          <a:off x="0" y="2534760"/>
          <a:ext cx="8352928" cy="73008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ea typeface="+mn-ea"/>
              <a:cs typeface="Arial" pitchFamily="34" charset="0"/>
            </a:rPr>
            <a:t>4. The impact that selected issues will have on the demand for agricultural mechanization</a:t>
          </a:r>
          <a:endParaRPr lang="en-US" sz="1600" b="1" kern="1200" dirty="0" smtClean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2534760"/>
        <a:ext cx="8352928" cy="730080"/>
      </dsp:txXfrm>
    </dsp:sp>
    <dsp:sp modelId="{DE7818DA-96E9-4079-B67C-475B36D478DD}">
      <dsp:nvSpPr>
        <dsp:cNvPr id="0" name=""/>
        <dsp:cNvSpPr/>
      </dsp:nvSpPr>
      <dsp:spPr>
        <a:xfrm>
          <a:off x="0" y="3377160"/>
          <a:ext cx="8352928" cy="73008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ea typeface="+mn-ea"/>
              <a:cs typeface="Arial" pitchFamily="34" charset="0"/>
            </a:rPr>
            <a:t>6. The technological trends for the sector over the next 10-20 years.</a:t>
          </a:r>
          <a:endParaRPr lang="en-US" sz="1600" b="1" kern="1200" dirty="0" smtClean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3377160"/>
        <a:ext cx="8352928" cy="7300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C94DE-6DBE-4225-9A83-F1F89F1BF8AD}">
      <dsp:nvSpPr>
        <dsp:cNvPr id="0" name=""/>
        <dsp:cNvSpPr/>
      </dsp:nvSpPr>
      <dsp:spPr>
        <a:xfrm>
          <a:off x="2095328" y="4084"/>
          <a:ext cx="4066766" cy="4066766"/>
        </a:xfrm>
        <a:prstGeom prst="circularArrow">
          <a:avLst>
            <a:gd name="adj1" fmla="val 5689"/>
            <a:gd name="adj2" fmla="val 340510"/>
            <a:gd name="adj3" fmla="val 13045750"/>
            <a:gd name="adj4" fmla="val 17841714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35387-A963-4D03-BF7E-A6A6EFD0A3FD}">
      <dsp:nvSpPr>
        <dsp:cNvPr id="0" name=""/>
        <dsp:cNvSpPr/>
      </dsp:nvSpPr>
      <dsp:spPr>
        <a:xfrm>
          <a:off x="2903030" y="464"/>
          <a:ext cx="2451362" cy="14442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The underlying assumption is that responses received to the survey questions would provide a reliable indication of the evolution and trends of </a:t>
          </a:r>
          <a:br>
            <a:rPr lang="en-US" sz="1400" kern="1200" dirty="0" smtClean="0">
              <a:latin typeface="Arial" pitchFamily="34" charset="0"/>
              <a:cs typeface="Arial" pitchFamily="34" charset="0"/>
            </a:rPr>
          </a:br>
          <a:r>
            <a:rPr lang="en-US" sz="1400" kern="1200" dirty="0" smtClean="0">
              <a:latin typeface="Arial" pitchFamily="34" charset="0"/>
              <a:cs typeface="Arial" pitchFamily="34" charset="0"/>
            </a:rPr>
            <a:t>the targeted sector. </a:t>
          </a:r>
          <a:endParaRPr lang="en-US" sz="1400" kern="1200" dirty="0"/>
        </a:p>
      </dsp:txBody>
      <dsp:txXfrm>
        <a:off x="2903030" y="464"/>
        <a:ext cx="2451362" cy="1444220"/>
      </dsp:txXfrm>
    </dsp:sp>
    <dsp:sp modelId="{4018ED1F-3919-4A16-9F30-DBA98E0D459E}">
      <dsp:nvSpPr>
        <dsp:cNvPr id="0" name=""/>
        <dsp:cNvSpPr/>
      </dsp:nvSpPr>
      <dsp:spPr>
        <a:xfrm>
          <a:off x="4163236" y="2670114"/>
          <a:ext cx="3013598" cy="144422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rPr>
            <a:t>Statistical data: Worldbank and UN data (FAO and UNIDO) and manufacturer association sources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163236" y="2670114"/>
        <a:ext cx="3013598" cy="1444220"/>
      </dsp:txXfrm>
    </dsp:sp>
    <dsp:sp modelId="{BEE6C9D0-5300-4A01-B7FB-8E482D2FAC8A}">
      <dsp:nvSpPr>
        <dsp:cNvPr id="0" name=""/>
        <dsp:cNvSpPr/>
      </dsp:nvSpPr>
      <dsp:spPr>
        <a:xfrm>
          <a:off x="960069" y="2670114"/>
          <a:ext cx="3254638" cy="144422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rPr>
            <a:t>Two surveys (2009 and 2013): Agricultural machinery manufacturer associations and other institutions</a:t>
          </a:r>
        </a:p>
      </dsp:txBody>
      <dsp:txXfrm>
        <a:off x="960069" y="2670114"/>
        <a:ext cx="3254638" cy="1444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D949E-7FE6-4B66-8655-141539679EAE}" type="datetimeFigureOut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64DDE-8734-46AB-8B21-D1A17726BF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265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834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57A8-B79D-4D1A-8F16-28118121DA0F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23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8708-CC37-40DC-B25A-987B3AD4AB20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857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004D-DFBD-416C-9045-4AFD36B9E2BB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110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EA40-6A40-40DD-9D6B-9CDEA03045AE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392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FB1A-1D16-46A0-8349-318844EF8810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363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E4E2-B1D0-49A1-AE35-0223143464FB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0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7045-F820-4EF8-A49E-3B9F670E1278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534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48A1-7F87-46CD-86EF-E89330674066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733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2FD-F1AF-4C42-B08E-CA9586B558C8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10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15C-2B81-4356-8CD0-118EDCD67CFD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42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DA18-15A7-4C31-9D10-8FB4B47A8504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455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9EA5F-7541-4308-B30D-71A392258D24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7CBA1-59B5-477C-A08F-77B21C30B9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725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gif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0376" y="2246051"/>
            <a:ext cx="1661727" cy="143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cap="all" dirty="0" smtClean="0">
                <a:latin typeface="Calibri" pitchFamily="34" charset="0"/>
              </a:rPr>
              <a:t>Agricultural Development and Mechanization in 2013: A Comparative Survey at a Global Level</a:t>
            </a:r>
            <a:endParaRPr lang="en-US" sz="3600" cap="all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24075" y="3878803"/>
            <a:ext cx="59766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S. Böttinger, R. Doluschitz, J. Klaus,</a:t>
            </a: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University of Hohenheim</a:t>
            </a: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&amp;</a:t>
            </a: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C. Jenane, N. Samarakoon</a:t>
            </a: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United Nations Industrial Development Organization</a:t>
            </a: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7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208697" y="545529"/>
            <a:ext cx="1011387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altLang="de-DE" sz="2400" dirty="0" smtClean="0">
                <a:latin typeface="Arial" pitchFamily="34" charset="0"/>
                <a:cs typeface="Arial" pitchFamily="34" charset="0"/>
              </a:rPr>
              <a:t>Challenges– depleting natural r</a:t>
            </a:r>
            <a:r>
              <a:rPr lang="de-DE" altLang="de-DE" sz="2400" dirty="0" smtClean="0">
                <a:latin typeface="Arial" pitchFamily="34" charset="0"/>
                <a:cs typeface="Arial" pitchFamily="34" charset="0"/>
              </a:rPr>
              <a:t>essources – </a:t>
            </a:r>
            <a:r>
              <a:rPr lang="de-DE" alt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improved management is a must</a:t>
            </a:r>
            <a:endParaRPr lang="en-US" alt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50366" y="1818942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Case of water resources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By 2025, 1.8 billion people are expected to be living in areas with absolute water scarcity, and 2/3 of the world population will live in water-stressed areas.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Improving water management solutions will have to be developed: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efficient irrigation systems and higher efficiencies in whatever technologies farmers are presently using. </a:t>
            </a: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99172" y="526479"/>
            <a:ext cx="1011387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de-DE" sz="2400" dirty="0" smtClean="0">
                <a:latin typeface="Arial" pitchFamily="34" charset="0"/>
                <a:cs typeface="Arial" pitchFamily="34" charset="0"/>
              </a:rPr>
              <a:t>Challenges - Enabling a sustainable agricultural production system – </a:t>
            </a:r>
            <a:r>
              <a:rPr lang="en-US" alt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future role/impact of mechanization</a:t>
            </a:r>
            <a:endParaRPr lang="en-US" alt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8276" y="1876425"/>
            <a:ext cx="59721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Through further development  of precision agriculture, sensor capabilities, etc.,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application of ICT into production systems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impact of agricultural production on the environment can be substantially reduced and eventually environmental sustainability can be achieved.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00530" y="835410"/>
            <a:ext cx="9426343" cy="5040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Outline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u="sng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1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de-DE" sz="2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Socio-economic impact of agricultural machinery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Agriculture development - Impact on poverty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Productivity and economic gains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challenges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endParaRPr lang="de-DE" altLang="de-DE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1000"/>
              </a:spcBef>
              <a:spcAft>
                <a:spcPts val="600"/>
              </a:spcAft>
              <a:defRPr/>
            </a:pPr>
            <a:r>
              <a:rPr lang="de-DE" altLang="de-DE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Part 2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de-DE" alt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Overview of agricultural mechanization in different regions of the world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de-DE" alt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sources and their </a:t>
            </a:r>
            <a:r>
              <a:rPr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limitations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General status</a:t>
            </a:r>
            <a:endParaRPr lang="de-DE" altLang="de-DE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de-DE" altLang="de-DE" sz="2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trends and evolution of agricultural </a:t>
            </a:r>
            <a:r>
              <a:rPr lang="de-DE" altLang="de-DE" sz="2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mechanization</a:t>
            </a:r>
            <a:endParaRPr lang="de-DE" altLang="de-DE" sz="24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Impact factors/drivers</a:t>
            </a: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en-US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Status and projection of  agricultural mech. in surveyed regions</a:t>
            </a:r>
            <a:endParaRPr lang="de-DE" altLang="de-DE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Cross regional comparison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60000"/>
              <a:tabLst/>
              <a:defRPr/>
            </a:pPr>
            <a:endParaRPr kumimoji="0" lang="de-DE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de-DE" altLang="de-DE" sz="2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2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41242" y="476975"/>
            <a:ext cx="10298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285750">
              <a:spcAft>
                <a:spcPts val="600"/>
              </a:spcAft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Overview of agricultural mechanization in different regions of the world </a:t>
            </a: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de-DE" alt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topics investigated</a:t>
            </a:r>
            <a:endParaRPr lang="de-DE" altLang="de-D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275412" y="1688237"/>
          <a:ext cx="835292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484556" y="1680078"/>
          <a:ext cx="813690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41242" y="429350"/>
            <a:ext cx="1029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285750">
              <a:spcAft>
                <a:spcPts val="600"/>
              </a:spcAft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Overview of agricultural mechanization in different regions of the world </a:t>
            </a: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de-DE" alt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sources</a:t>
            </a:r>
            <a:endParaRPr lang="de-DE" altLang="de-D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93705" y="1194063"/>
          <a:ext cx="7727950" cy="422434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76992"/>
                <a:gridCol w="4805218"/>
                <a:gridCol w="1645740"/>
              </a:tblGrid>
              <a:tr h="2779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Country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Association and/or Institution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Region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</a:tr>
              <a:tr h="2779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Germany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VDMA – Verband Deutscher Maschinen- und Anlagenbaue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 row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European Union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</a:tr>
              <a:tr h="3843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Italy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UNACOMA – Unione Nazionale Costruttori Macchine per l’Agricultura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France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AXEMA – Union des Industriels de l‘Agro-Equipment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Finland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Federation of Finnish Technology Industries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USA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AEM – Association of Equipment Manufacturers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North America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</a:tr>
              <a:tr h="2779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Japan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JFMMA – Japan Farm Machinery Manufacturer’s Association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Japan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</a:tr>
              <a:tr h="3843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China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CAAMM – China Association of Agricultural Machinery Manufacturers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Asia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</a:tr>
              <a:tr h="5883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India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FICCI – Federation of Indian Chambers of Commerce and Industry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IARI – Indian Agricultural Research Institute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CIAE - Central Institute of Agricultural Engineering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8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Morocco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Arial" pitchFamily="34" charset="0"/>
                          <a:cs typeface="Arial" pitchFamily="34" charset="0"/>
                        </a:rPr>
                        <a:t>Institut Agronomique et Vétérinaire Hassan II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North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Africa/Middle 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East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</a:tr>
              <a:tr h="2779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Cameroon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The University of Dschang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Sub-Saharan Africa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</a:tr>
              <a:tr h="2779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Botswana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Botswana College of Agriculture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9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South Africa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SAAMA – South African Agricultural Machinery Association 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14" marR="6111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31717" y="457925"/>
            <a:ext cx="1029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285750">
              <a:spcAft>
                <a:spcPts val="600"/>
              </a:spcAft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Overview of agri. mechanization in diff. regions of the world </a:t>
            </a: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de-DE" alt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sources for 2013</a:t>
            </a:r>
            <a:endParaRPr lang="de-DE" altLang="de-D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167617" y="1149904"/>
            <a:ext cx="7772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35063" lvl="1" indent="-285750">
              <a:spcBef>
                <a:spcPct val="20000"/>
              </a:spcBef>
              <a:buFontTx/>
              <a:buChar char="–"/>
              <a:defRPr/>
            </a:pPr>
            <a:r>
              <a:rPr lang="de-DE" altLang="de-DE" sz="1800" kern="0" dirty="0">
                <a:latin typeface="Arial" pitchFamily="34" charset="0"/>
                <a:cs typeface="Arial" pitchFamily="34" charset="0"/>
              </a:rPr>
              <a:t>Data availability</a:t>
            </a:r>
          </a:p>
          <a:p>
            <a:pPr marL="1135063" lvl="1" indent="-285750">
              <a:spcBef>
                <a:spcPct val="20000"/>
              </a:spcBef>
              <a:buFontTx/>
              <a:buChar char="–"/>
              <a:defRPr/>
            </a:pPr>
            <a:r>
              <a:rPr lang="de-DE" altLang="de-DE" sz="1800" kern="0" dirty="0">
                <a:latin typeface="Arial" pitchFamily="34" charset="0"/>
                <a:cs typeface="Arial" pitchFamily="34" charset="0"/>
              </a:rPr>
              <a:t>Global perspective &lt;&gt; Regional / local accuracy</a:t>
            </a:r>
          </a:p>
          <a:p>
            <a:pPr marL="1135063" lvl="1" indent="-285750">
              <a:spcBef>
                <a:spcPct val="20000"/>
              </a:spcBef>
              <a:buFontTx/>
              <a:buChar char="–"/>
              <a:defRPr/>
            </a:pPr>
            <a:r>
              <a:rPr lang="de-DE" altLang="de-DE" sz="1800" kern="0" dirty="0">
                <a:latin typeface="Arial" pitchFamily="34" charset="0"/>
                <a:cs typeface="Arial" pitchFamily="34" charset="0"/>
              </a:rPr>
              <a:t>Relatively limited response </a:t>
            </a:r>
            <a:r>
              <a:rPr lang="en-US" altLang="de-DE" sz="1800" kern="0" dirty="0">
                <a:latin typeface="Arial" pitchFamily="34" charset="0"/>
                <a:cs typeface="Arial" pitchFamily="34" charset="0"/>
              </a:rPr>
              <a:t>rate</a:t>
            </a:r>
            <a:r>
              <a:rPr lang="de-DE" altLang="de-DE" sz="1800" kern="0" dirty="0">
                <a:latin typeface="Arial" pitchFamily="34" charset="0"/>
                <a:cs typeface="Arial" pitchFamily="34" charset="0"/>
              </a:rPr>
              <a:t> (questionnaire survey)</a:t>
            </a:r>
          </a:p>
        </p:txBody>
      </p:sp>
      <p:sp>
        <p:nvSpPr>
          <p:cNvPr id="12" name="Ellipse 24"/>
          <p:cNvSpPr>
            <a:spLocks noChangeArrowheads="1"/>
          </p:cNvSpPr>
          <p:nvPr/>
        </p:nvSpPr>
        <p:spPr bwMode="auto">
          <a:xfrm>
            <a:off x="1818367" y="5302804"/>
            <a:ext cx="719137" cy="339725"/>
          </a:xfrm>
          <a:prstGeom prst="ellipse">
            <a:avLst/>
          </a:prstGeom>
          <a:solidFill>
            <a:srgbClr val="00B050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 altLang="de-DE"/>
          </a:p>
        </p:txBody>
      </p:sp>
      <p:sp>
        <p:nvSpPr>
          <p:cNvPr id="14" name="Textfeld 26"/>
          <p:cNvSpPr txBox="1">
            <a:spLocks noChangeArrowheads="1"/>
          </p:cNvSpPr>
          <p:nvPr/>
        </p:nvSpPr>
        <p:spPr bwMode="auto">
          <a:xfrm>
            <a:off x="2518454" y="5317092"/>
            <a:ext cx="3355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200" dirty="0">
                <a:latin typeface="Arial" pitchFamily="34" charset="0"/>
                <a:cs typeface="Arial" pitchFamily="34" charset="0"/>
              </a:rPr>
              <a:t>Respondents of the 2013 questionnaire survey</a:t>
            </a: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3239179" y="2510392"/>
            <a:ext cx="5768975" cy="2538412"/>
            <a:chOff x="1357313" y="2143125"/>
            <a:chExt cx="6751637" cy="3536950"/>
          </a:xfrm>
        </p:grpSpPr>
        <p:pic>
          <p:nvPicPr>
            <p:cNvPr id="17" name="Picture 5" descr="txu-oclc-264266980-world_pol_2008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7313" y="2143125"/>
              <a:ext cx="6751637" cy="353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2000250" y="2643188"/>
              <a:ext cx="1617663" cy="892175"/>
            </a:xfrm>
            <a:prstGeom prst="ellipse">
              <a:avLst/>
            </a:prstGeom>
            <a:solidFill>
              <a:srgbClr val="00B050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 rot="-6463899">
              <a:off x="2551907" y="3866356"/>
              <a:ext cx="1581150" cy="111283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 rot="-979124">
              <a:off x="4214813" y="2684463"/>
              <a:ext cx="893762" cy="631825"/>
            </a:xfrm>
            <a:prstGeom prst="ellipse">
              <a:avLst/>
            </a:prstGeom>
            <a:solidFill>
              <a:srgbClr val="00B050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 rot="-474748">
              <a:off x="4162425" y="3298825"/>
              <a:ext cx="1282700" cy="404813"/>
            </a:xfrm>
            <a:prstGeom prst="ellipse">
              <a:avLst/>
            </a:prstGeom>
            <a:solidFill>
              <a:srgbClr val="00B050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3929063" y="3714750"/>
              <a:ext cx="1617662" cy="1035050"/>
            </a:xfrm>
            <a:prstGeom prst="ellipse">
              <a:avLst/>
            </a:prstGeom>
            <a:solidFill>
              <a:srgbClr val="00B050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148263" y="2500313"/>
              <a:ext cx="1619250" cy="66675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 rot="-979124">
              <a:off x="5507038" y="3146425"/>
              <a:ext cx="1138237" cy="722313"/>
            </a:xfrm>
            <a:prstGeom prst="ellipse">
              <a:avLst/>
            </a:prstGeom>
            <a:solidFill>
              <a:srgbClr val="00B050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 rot="-3743104">
              <a:off x="6579394" y="3071019"/>
              <a:ext cx="523875" cy="334963"/>
            </a:xfrm>
            <a:prstGeom prst="ellipse">
              <a:avLst/>
            </a:prstGeom>
            <a:solidFill>
              <a:srgbClr val="00B050"/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 rot="-979124">
              <a:off x="6442075" y="4121150"/>
              <a:ext cx="963613" cy="7366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4500563" y="28575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14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532438" y="2605088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14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5786438" y="3357563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14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6715125" y="4500563"/>
              <a:ext cx="273050" cy="30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1400" b="1">
                  <a:solidFill>
                    <a:srgbClr val="FF3300"/>
                  </a:solidFill>
                </a:rPr>
                <a:t>9</a:t>
              </a: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4714875" y="3357563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1400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4643438" y="4071938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1400" b="1">
                  <a:solidFill>
                    <a:srgbClr val="FF3300"/>
                  </a:solidFill>
                </a:rPr>
                <a:t>6</a:t>
              </a: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643188" y="2928938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1400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3286125" y="4214813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1400" b="1">
                  <a:solidFill>
                    <a:srgbClr val="FF3300"/>
                  </a:solidFill>
                </a:rPr>
                <a:t>8</a:t>
              </a: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6715125" y="31432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altLang="de-DE" sz="1400" b="1">
                  <a:solidFill>
                    <a:srgbClr val="FF3300"/>
                  </a:solidFill>
                </a:rPr>
                <a:t>3</a:t>
              </a:r>
            </a:p>
          </p:txBody>
        </p:sp>
      </p:grp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112667" y="457925"/>
            <a:ext cx="1029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285750">
              <a:spcAft>
                <a:spcPts val="600"/>
              </a:spcAft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Overview of agri. mechanization in different regions of the world </a:t>
            </a: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de-DE" alt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limitations</a:t>
            </a:r>
            <a:endParaRPr lang="de-DE" altLang="de-D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29447" y="1104993"/>
            <a:ext cx="8305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altLang="de-DE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Europe/EU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altLang="de-DE" sz="2000" kern="0" dirty="0">
                <a:latin typeface="Arial" pitchFamily="34" charset="0"/>
                <a:cs typeface="Arial" pitchFamily="34" charset="0"/>
              </a:rPr>
              <a:t>High numbers of machines per ha reflecting over mechanization and a great variety of farm structures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altLang="de-DE" sz="2000" kern="0" dirty="0">
                <a:latin typeface="Arial" pitchFamily="34" charset="0"/>
                <a:cs typeface="Arial" pitchFamily="34" charset="0"/>
              </a:rPr>
              <a:t>Tendency to fewer and higher powered machines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altLang="de-DE" sz="2000" kern="0" dirty="0">
                <a:latin typeface="Arial" pitchFamily="34" charset="0"/>
                <a:cs typeface="Arial" pitchFamily="34" charset="0"/>
              </a:rPr>
              <a:t>Strong industry with high rate of export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GB" altLang="de-DE" sz="20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altLang="de-DE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2000" kern="0" dirty="0">
                <a:latin typeface="Arial" pitchFamily="34" charset="0"/>
                <a:cs typeface="Arial" pitchFamily="34" charset="0"/>
              </a:rPr>
              <a:t>Completely mechanized farms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2000" kern="0" dirty="0">
                <a:latin typeface="Arial" pitchFamily="34" charset="0"/>
                <a:cs typeface="Arial" pitchFamily="34" charset="0"/>
              </a:rPr>
              <a:t>Trend towards larger and higher horsepower equipment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2000" kern="0" dirty="0">
                <a:latin typeface="Arial" pitchFamily="34" charset="0"/>
                <a:cs typeface="Arial" pitchFamily="34" charset="0"/>
              </a:rPr>
              <a:t>Further technical progress tends towards automation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GB" altLang="de-DE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03142" y="486500"/>
            <a:ext cx="1029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285750">
              <a:spcAft>
                <a:spcPts val="600"/>
              </a:spcAft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Overview of agricultural mechanization in different regions of the world </a:t>
            </a: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de-DE" alt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Status</a:t>
            </a:r>
            <a:endParaRPr lang="de-DE" altLang="de-D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60697" y="774607"/>
            <a:ext cx="939719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altLang="de-DE" sz="18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Japan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altLang="de-DE" sz="1800" kern="0" dirty="0">
                <a:latin typeface="Arial" pitchFamily="34" charset="0"/>
                <a:cs typeface="Arial" pitchFamily="34" charset="0"/>
              </a:rPr>
              <a:t>The agri. sector has been diminishing in recent decades (agricultural land, population working in agriculture, etc.).</a:t>
            </a:r>
            <a:endParaRPr lang="en-GB" altLang="de-DE" sz="18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altLang="de-DE" sz="1800" kern="0" dirty="0">
                <a:latin typeface="Arial" pitchFamily="34" charset="0"/>
                <a:cs typeface="Arial" pitchFamily="34" charset="0"/>
              </a:rPr>
              <a:t>However, t</a:t>
            </a:r>
            <a:r>
              <a:rPr lang="en-US" altLang="de-DE" sz="1800" kern="0" dirty="0">
                <a:latin typeface="Arial" pitchFamily="34" charset="0"/>
                <a:cs typeface="Arial" pitchFamily="34" charset="0"/>
              </a:rPr>
              <a:t>he sector is highly mechanized with about 461 tractors and 237 harvesters per 1,000 ha.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altLang="de-DE" sz="1800" kern="0" dirty="0">
                <a:latin typeface="Arial" pitchFamily="34" charset="0"/>
                <a:cs typeface="Arial" pitchFamily="34" charset="0"/>
              </a:rPr>
              <a:t>Mostly small, sophisticated and specialized machines.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altLang="de-DE" sz="1800" kern="0" dirty="0">
                <a:latin typeface="Arial" pitchFamily="34" charset="0"/>
                <a:cs typeface="Arial" pitchFamily="34" charset="0"/>
              </a:rPr>
              <a:t>Further technical progress tends towards more automation.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GB" altLang="de-DE" sz="1800" kern="0" dirty="0">
                <a:latin typeface="Arial" pitchFamily="34" charset="0"/>
                <a:cs typeface="Arial" pitchFamily="34" charset="0"/>
              </a:rPr>
              <a:t>Strong industry with export to whole Asia and other regions of the world.</a:t>
            </a:r>
            <a:endParaRPr lang="en-US" altLang="de-DE" sz="18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de-DE" sz="18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India/China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1800" kern="0" dirty="0">
                <a:latin typeface="Arial" pitchFamily="34" charset="0"/>
                <a:cs typeface="Arial" pitchFamily="34" charset="0"/>
              </a:rPr>
              <a:t>Agriculture contributes large shares to the GDP and more than one third of the population gains income from agriculture.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1800" kern="0" dirty="0">
                <a:latin typeface="Arial" pitchFamily="34" charset="0"/>
                <a:cs typeface="Arial" pitchFamily="34" charset="0"/>
              </a:rPr>
              <a:t>Small scale farm operations (~ 0,5 to 1.5 ha) are predominant.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1800" kern="0" dirty="0">
                <a:latin typeface="Arial" pitchFamily="34" charset="0"/>
                <a:cs typeface="Arial" pitchFamily="34" charset="0"/>
              </a:rPr>
              <a:t>Structural change with tendencies to larger farms is increasing.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1800" kern="0" dirty="0">
                <a:latin typeface="Arial" pitchFamily="34" charset="0"/>
                <a:cs typeface="Arial" pitchFamily="34" charset="0"/>
              </a:rPr>
              <a:t>Rapid increase in number of machines and of mech. custom-hire services.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1800" kern="0" dirty="0">
                <a:latin typeface="Arial" pitchFamily="34" charset="0"/>
                <a:cs typeface="Arial" pitchFamily="34" charset="0"/>
              </a:rPr>
              <a:t>Fast growing tractor production: from 2002/03 to 2007/08 the production                                                               capacity doubled to reach 364,205 units in India.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de-DE" sz="18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22192" y="410300"/>
            <a:ext cx="1029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285750">
              <a:spcAft>
                <a:spcPts val="600"/>
              </a:spcAft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Overview of agricultural mechanization in different regions of the world </a:t>
            </a: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de-DE" alt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Status</a:t>
            </a:r>
            <a:endParaRPr lang="de-DE" altLang="de-D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21789" y="1070113"/>
            <a:ext cx="9446211" cy="53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de-DE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Russia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de-DE" b="1" kern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Char char="–"/>
              <a:defRPr/>
            </a:pPr>
            <a:r>
              <a:rPr lang="en-US" altLang="de-DE" dirty="0" smtClean="0">
                <a:latin typeface="Arial" pitchFamily="34" charset="0"/>
                <a:cs typeface="Arial" pitchFamily="34" charset="0"/>
              </a:rPr>
              <a:t>Developing market but still insufficient compensation of aging machines/tractors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Char char="–"/>
              <a:defRPr/>
            </a:pPr>
            <a:r>
              <a:rPr lang="en-US" altLang="de-DE" dirty="0" smtClean="0">
                <a:latin typeface="Arial" pitchFamily="34" charset="0"/>
                <a:cs typeface="Arial" pitchFamily="34" charset="0"/>
              </a:rPr>
              <a:t>Local machinery manufacturing capacity being upgraded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Char char="–"/>
              <a:defRPr/>
            </a:pPr>
            <a:r>
              <a:rPr lang="en-US" altLang="de-DE" dirty="0" smtClean="0">
                <a:latin typeface="Arial" pitchFamily="34" charset="0"/>
                <a:cs typeface="Arial" pitchFamily="34" charset="0"/>
              </a:rPr>
              <a:t>Additional taxes limiting import of machines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altLang="de-DE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altLang="de-DE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Latin America/Brazil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de-DE" b="1" kern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numbers of tractors per 1,000 ha are fairly constant over the last three decades, but a significant trend towards tractors of larger scale</a:t>
            </a:r>
          </a:p>
          <a:p>
            <a:pPr marL="742950" lvl="1" indent="-285750" eaLnBrk="0" hangingPunct="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Developing machinery manufacturing sector, mainly by international companies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production of bio-ethanol from sugarcane plays a very important role in Brazil which in turn may be a driver for accelerating demand for agricultural machinery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altLang="de-DE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22192" y="410300"/>
            <a:ext cx="1029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285750">
              <a:spcAft>
                <a:spcPts val="600"/>
              </a:spcAft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Overview of agricultural mechanization in different regions of the world </a:t>
            </a: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de-DE" alt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Status</a:t>
            </a:r>
            <a:endParaRPr lang="de-DE" altLang="de-D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00530" y="835410"/>
            <a:ext cx="9426343" cy="5040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Outline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Part 1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Socio-economic impact of agricultural machinery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Agriculture development - Impact on poverty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Productivity and economic gains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Future challenges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endParaRPr lang="de-DE" altLang="de-DE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1000"/>
              </a:spcBef>
              <a:spcAft>
                <a:spcPts val="600"/>
              </a:spcAft>
              <a:defRPr/>
            </a:pPr>
            <a:r>
              <a:rPr lang="de-DE" altLang="de-DE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Part 2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de-DE" alt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Overview of agricultural mechanization in different regions of the world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de-DE" alt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sources and their </a:t>
            </a:r>
            <a:r>
              <a:rPr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limitations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General status</a:t>
            </a:r>
            <a:endParaRPr lang="de-DE" altLang="de-DE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de-DE" alt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Future trends and evolution of agricultural </a:t>
            </a:r>
            <a:r>
              <a:rPr lang="de-DE" alt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mechanization</a:t>
            </a:r>
            <a:endParaRPr lang="de-DE" altLang="de-DE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Impact factors/drivers</a:t>
            </a: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en-US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Status and projection of  agricultural mech. in surveyed regions</a:t>
            </a:r>
            <a:endParaRPr lang="de-DE" altLang="de-D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Cross regional comparison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60000"/>
              <a:tabLst/>
              <a:defRPr/>
            </a:pPr>
            <a:endParaRPr kumimoji="0" lang="de-DE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de-DE" alt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2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02739" y="1012964"/>
            <a:ext cx="84963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de-DE" sz="20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North Africa / Middle East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2000" kern="0" dirty="0">
                <a:latin typeface="Arial" pitchFamily="34" charset="0"/>
                <a:cs typeface="Arial" pitchFamily="34" charset="0"/>
              </a:rPr>
              <a:t>The levels of mechanization are significantly higher than SSA. The average number of tractors per 1000 ha is </a:t>
            </a:r>
            <a:r>
              <a:rPr lang="de-DE" altLang="de-DE" sz="2000" kern="0" dirty="0">
                <a:latin typeface="Arial" pitchFamily="34" charset="0"/>
                <a:cs typeface="Arial" pitchFamily="34" charset="0"/>
              </a:rPr>
              <a:t>11.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de-DE" altLang="de-DE" sz="2000" kern="0" dirty="0">
                <a:latin typeface="Arial" pitchFamily="34" charset="0"/>
                <a:cs typeface="Arial" pitchFamily="34" charset="0"/>
              </a:rPr>
              <a:t>Large disparities can be observed in the region, for example: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altLang="de-DE" sz="2000" kern="0" dirty="0">
                <a:latin typeface="Arial" pitchFamily="34" charset="0"/>
                <a:cs typeface="Arial" pitchFamily="34" charset="0"/>
              </a:rPr>
              <a:t>in Morocco the Nbr of tractors per 1,000 ha averages 6.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altLang="de-DE" sz="2000" kern="0" dirty="0">
                <a:latin typeface="Arial" pitchFamily="34" charset="0"/>
                <a:cs typeface="Arial" pitchFamily="34" charset="0"/>
              </a:rPr>
              <a:t>in Egypt the data observed are on avg 31 tractors.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de-DE" sz="20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Sub-Saharan Africa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2000" kern="0" dirty="0">
                <a:latin typeface="Arial" pitchFamily="34" charset="0"/>
                <a:cs typeface="Arial" pitchFamily="34" charset="0"/>
              </a:rPr>
              <a:t>Land productivity is the lowest in the world. Average grain and maize yields range at about 1 ton/ha.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2000" kern="0" dirty="0">
                <a:latin typeface="Arial" pitchFamily="34" charset="0"/>
                <a:cs typeface="Arial" pitchFamily="34" charset="0"/>
              </a:rPr>
              <a:t>80% of agricultural area cultivated with only human power.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2000" kern="0" dirty="0">
                <a:latin typeface="Arial" pitchFamily="34" charset="0"/>
                <a:cs typeface="Arial" pitchFamily="34" charset="0"/>
              </a:rPr>
              <a:t>5% of agricultural area with tractor</a:t>
            </a:r>
            <a:r>
              <a:rPr lang="de-DE" altLang="de-DE" sz="2000" kern="0" dirty="0">
                <a:latin typeface="Arial" pitchFamily="34" charset="0"/>
                <a:cs typeface="Arial" pitchFamily="34" charset="0"/>
              </a:rPr>
              <a:t>. </a:t>
            </a:r>
            <a:endParaRPr lang="en-US" altLang="de-DE" sz="20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2000" kern="0" dirty="0">
                <a:latin typeface="Arial" pitchFamily="34" charset="0"/>
                <a:cs typeface="Arial" pitchFamily="34" charset="0"/>
              </a:rPr>
              <a:t>70% of all tractors are in South Africa and Nigeria.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de-DE" sz="2000" kern="0" dirty="0">
                <a:latin typeface="Arial" pitchFamily="34" charset="0"/>
                <a:cs typeface="Arial" pitchFamily="34" charset="0"/>
              </a:rPr>
              <a:t>Increasing imports from India and China.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22192" y="410300"/>
            <a:ext cx="1029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285750">
              <a:spcAft>
                <a:spcPts val="600"/>
              </a:spcAft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de-DE" alt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Overview of agricultural mechanization in different regions of the world </a:t>
            </a: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de-DE" alt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Status</a:t>
            </a:r>
            <a:endParaRPr lang="de-DE" altLang="de-D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00530" y="835410"/>
            <a:ext cx="9426343" cy="5040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Outline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u="sng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1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de-DE" sz="2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Socio-economic impact of agricultural machinery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Agriculture development - Impact on poverty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Productivity and economic gains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challenges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endParaRPr lang="de-DE" altLang="de-DE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1000"/>
              </a:spcBef>
              <a:spcAft>
                <a:spcPts val="600"/>
              </a:spcAft>
              <a:defRPr/>
            </a:pPr>
            <a:r>
              <a:rPr lang="de-DE" altLang="de-DE" sz="2400" u="sng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2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de-DE" altLang="de-DE" sz="2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Overview of agricultural mechanization in different regions of the world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sources and their </a:t>
            </a: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limitations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General status</a:t>
            </a:r>
            <a:endParaRPr lang="de-DE" altLang="de-DE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de-DE" alt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Future trends and evolution of agricultural </a:t>
            </a:r>
            <a:r>
              <a:rPr lang="de-DE" alt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mechanization</a:t>
            </a:r>
            <a:endParaRPr lang="de-DE" altLang="de-DE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Impact factors/drivers</a:t>
            </a: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en-US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Status and projection of  agricultural mech. in surveyed regions</a:t>
            </a:r>
            <a:endParaRPr lang="de-DE" altLang="de-DE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Cross regional comparison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60000"/>
              <a:tabLst/>
              <a:defRPr/>
            </a:pPr>
            <a:endParaRPr kumimoji="0" lang="de-DE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de-DE" altLang="de-DE" sz="2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2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Inhaltsplatzhalter 6"/>
          <p:cNvGraphicFramePr>
            <a:graphicFrameLocks noGrp="1"/>
          </p:cNvGraphicFramePr>
          <p:nvPr>
            <p:ph idx="4294967295"/>
          </p:nvPr>
        </p:nvGraphicFramePr>
        <p:xfrm>
          <a:off x="1581704" y="1495996"/>
          <a:ext cx="3048000" cy="1341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1066800"/>
              </a:tblGrid>
              <a:tr h="335410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Natural</a:t>
                      </a:r>
                      <a:r>
                        <a:rPr lang="en-US" sz="1600" b="1" baseline="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conditions</a:t>
                      </a: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Low (+/-)</a:t>
                      </a:r>
                      <a:endParaRPr lang="en-US" sz="1600" b="1" noProof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26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Climate change 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Low (+/-)</a:t>
                      </a: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6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Land (availability,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condition)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Low (+/-)</a:t>
                      </a: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26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Water availability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Med.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7"/>
          <p:cNvGraphicFramePr>
            <a:graphicFrameLocks noGrp="1"/>
          </p:cNvGraphicFramePr>
          <p:nvPr/>
        </p:nvGraphicFramePr>
        <p:xfrm>
          <a:off x="6687104" y="1710308"/>
          <a:ext cx="3733800" cy="1714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536"/>
                <a:gridCol w="1395264"/>
              </a:tblGrid>
              <a:tr h="335279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Economic</a:t>
                      </a:r>
                      <a:r>
                        <a:rPr lang="en-US" sz="1600" b="1" baseline="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conditions</a:t>
                      </a:r>
                      <a:endParaRPr lang="en-US" sz="1600" b="1" noProof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Strong</a:t>
                      </a:r>
                      <a:r>
                        <a:rPr lang="en-US" sz="1600" b="1" baseline="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(+/-)</a:t>
                      </a:r>
                      <a:endParaRPr lang="en-US" sz="1600" b="1" noProof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Technical progress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Med./Strong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Economic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growth and welfare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Med.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(+)</a:t>
                      </a:r>
                      <a:endParaRPr lang="en-US" sz="12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Oil price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Med.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(+/-)</a:t>
                      </a:r>
                      <a:endParaRPr lang="en-US" sz="12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Economic crises,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Med.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(-)</a:t>
                      </a:r>
                      <a:endParaRPr lang="en-US" sz="12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3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Energy supply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Med. (+/-)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8"/>
          <p:cNvGraphicFramePr>
            <a:graphicFrameLocks noGrp="1"/>
          </p:cNvGraphicFramePr>
          <p:nvPr/>
        </p:nvGraphicFramePr>
        <p:xfrm>
          <a:off x="5569504" y="4229671"/>
          <a:ext cx="3960813" cy="1432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1246"/>
                <a:gridCol w="1289567"/>
              </a:tblGrid>
              <a:tr h="335138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Demographic</a:t>
                      </a:r>
                      <a:r>
                        <a:rPr lang="en-US" sz="1600" b="1" baseline="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conditions</a:t>
                      </a:r>
                      <a:endParaRPr lang="en-US" sz="1600" b="1" noProof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Med. (+/-)</a:t>
                      </a:r>
                      <a:endParaRPr lang="en-US" sz="1600" b="1" noProof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19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Population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growth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Med.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(+)</a:t>
                      </a:r>
                      <a:endParaRPr lang="en-US" sz="12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9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Population 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age in rural areas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Med.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(+/-)</a:t>
                      </a:r>
                      <a:endParaRPr lang="en-US" sz="12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9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in diets, consumer concerns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(+)</a:t>
                      </a:r>
                      <a:endParaRPr lang="en-US" sz="12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9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Urbanization and  industrialization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Med. (+)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0"/>
          <p:cNvGraphicFramePr>
            <a:graphicFrameLocks noGrp="1"/>
          </p:cNvGraphicFramePr>
          <p:nvPr/>
        </p:nvGraphicFramePr>
        <p:xfrm>
          <a:off x="1608692" y="3423221"/>
          <a:ext cx="3513137" cy="2030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1964"/>
                <a:gridCol w="1281173"/>
              </a:tblGrid>
              <a:tr h="354874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Political</a:t>
                      </a:r>
                      <a:r>
                        <a:rPr lang="en-US" sz="1600" b="1" baseline="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conditions</a:t>
                      </a:r>
                      <a:endParaRPr lang="en-US" sz="1600" b="1" noProof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Medium</a:t>
                      </a:r>
                      <a:r>
                        <a:rPr lang="en-US" sz="1600" b="1" baseline="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(+)</a:t>
                      </a:r>
                      <a:endParaRPr lang="en-US" sz="1600" b="1" noProof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71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Food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safety goals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Low (+)</a:t>
                      </a: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71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Education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of farm operators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Med. (+)</a:t>
                      </a:r>
                      <a:endParaRPr lang="en-US" sz="12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71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Research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Low (+)</a:t>
                      </a:r>
                      <a:endParaRPr lang="en-US" sz="12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71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Subsidies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Med. (-)</a:t>
                      </a:r>
                      <a:endParaRPr lang="en-US" sz="12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50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Farm</a:t>
                      </a:r>
                      <a:r>
                        <a:rPr lang="en-U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structure development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Med. (+)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06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Biofuel production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Arial" pitchFamily="34" charset="0"/>
                          <a:cs typeface="Arial" pitchFamily="34" charset="0"/>
                        </a:rPr>
                        <a:t>Low/Med. (+)</a:t>
                      </a:r>
                      <a:endParaRPr lang="en-U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feld 11"/>
          <p:cNvSpPr txBox="1">
            <a:spLocks noChangeArrowheads="1"/>
          </p:cNvSpPr>
          <p:nvPr/>
        </p:nvSpPr>
        <p:spPr bwMode="auto">
          <a:xfrm>
            <a:off x="4777342" y="486346"/>
            <a:ext cx="2857500" cy="876300"/>
          </a:xfrm>
          <a:prstGeom prst="rect">
            <a:avLst/>
          </a:prstGeom>
          <a:ln>
            <a:solidFill>
              <a:srgbClr val="CC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altLang="de-DE" sz="1700" b="1" dirty="0">
                <a:latin typeface="Arial" pitchFamily="34" charset="0"/>
                <a:cs typeface="Arial" pitchFamily="34" charset="0"/>
              </a:rPr>
              <a:t>Impact Factors/Divers on the demand of agri. </a:t>
            </a:r>
            <a:r>
              <a:rPr lang="de-DE" altLang="de-DE" sz="1700" b="1" dirty="0" err="1">
                <a:latin typeface="Arial" pitchFamily="34" charset="0"/>
                <a:cs typeface="Arial" pitchFamily="34" charset="0"/>
              </a:rPr>
              <a:t>mechanization</a:t>
            </a:r>
            <a:r>
              <a:rPr lang="de-DE" altLang="de-DE" sz="1700" b="1" dirty="0">
                <a:latin typeface="Arial" pitchFamily="34" charset="0"/>
                <a:cs typeface="Arial" pitchFamily="34" charset="0"/>
              </a:rPr>
              <a:t> *</a:t>
            </a:r>
          </a:p>
        </p:txBody>
      </p:sp>
      <p:cxnSp>
        <p:nvCxnSpPr>
          <p:cNvPr id="17" name="Gerade Verbindung 15"/>
          <p:cNvCxnSpPr>
            <a:cxnSpLocks noChangeShapeType="1"/>
            <a:stCxn id="16" idx="2"/>
          </p:cNvCxnSpPr>
          <p:nvPr/>
        </p:nvCxnSpPr>
        <p:spPr bwMode="auto">
          <a:xfrm flipH="1">
            <a:off x="4632879" y="1362646"/>
            <a:ext cx="1573213" cy="850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Gerade Verbindung 19"/>
          <p:cNvCxnSpPr>
            <a:cxnSpLocks noChangeShapeType="1"/>
            <a:stCxn id="16" idx="2"/>
          </p:cNvCxnSpPr>
          <p:nvPr/>
        </p:nvCxnSpPr>
        <p:spPr bwMode="auto">
          <a:xfrm flipH="1">
            <a:off x="5128179" y="1362646"/>
            <a:ext cx="1077913" cy="307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Gerade Verbindung 21"/>
          <p:cNvCxnSpPr>
            <a:cxnSpLocks noChangeShapeType="1"/>
            <a:stCxn id="16" idx="2"/>
          </p:cNvCxnSpPr>
          <p:nvPr/>
        </p:nvCxnSpPr>
        <p:spPr bwMode="auto">
          <a:xfrm>
            <a:off x="6206092" y="1362646"/>
            <a:ext cx="227012" cy="2867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Gerade Verbindung 24"/>
          <p:cNvCxnSpPr>
            <a:cxnSpLocks noChangeShapeType="1"/>
            <a:endCxn id="16" idx="2"/>
          </p:cNvCxnSpPr>
          <p:nvPr/>
        </p:nvCxnSpPr>
        <p:spPr bwMode="auto">
          <a:xfrm flipH="1" flipV="1">
            <a:off x="6206092" y="1362646"/>
            <a:ext cx="515937" cy="3476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Textfeld 16"/>
          <p:cNvSpPr txBox="1">
            <a:spLocks noChangeArrowheads="1"/>
          </p:cNvSpPr>
          <p:nvPr/>
        </p:nvSpPr>
        <p:spPr bwMode="auto">
          <a:xfrm>
            <a:off x="6937929" y="5640958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22" name="Textfeld 17"/>
          <p:cNvSpPr txBox="1">
            <a:spLocks noChangeArrowheads="1"/>
          </p:cNvSpPr>
          <p:nvPr/>
        </p:nvSpPr>
        <p:spPr bwMode="auto">
          <a:xfrm>
            <a:off x="7107792" y="5753671"/>
            <a:ext cx="2655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1200">
                <a:latin typeface="Arial" pitchFamily="34" charset="0"/>
                <a:cs typeface="Arial" pitchFamily="34" charset="0"/>
              </a:rPr>
              <a:t> Values for all 8 surveyed countries </a:t>
            </a: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69070" y="1304602"/>
          <a:ext cx="8424863" cy="4624388"/>
        </p:xfrm>
        <a:graphic>
          <a:graphicData uri="http://schemas.openxmlformats.org/drawingml/2006/table">
            <a:tbl>
              <a:tblPr/>
              <a:tblGrid>
                <a:gridCol w="504052"/>
                <a:gridCol w="2880938"/>
                <a:gridCol w="601776"/>
                <a:gridCol w="621707"/>
                <a:gridCol w="581846"/>
                <a:gridCol w="828604"/>
                <a:gridCol w="414655"/>
                <a:gridCol w="781593"/>
                <a:gridCol w="604846"/>
                <a:gridCol w="604846"/>
              </a:tblGrid>
              <a:tr h="58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Level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Farm power characteristics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hand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Draught animal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tractors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Predominantly </a:t>
                      </a:r>
                      <a:r>
                        <a:rPr lang="en-US" sz="12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hand </a:t>
                      </a: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power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 80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&lt;= 20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&lt;= 5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Significant use of draught animal power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 – 80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– 39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&lt;= 10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Significant use  </a:t>
                      </a:r>
                      <a:r>
                        <a:rPr lang="en-US" sz="12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 </a:t>
                      </a: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tractors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– 45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&gt;= 40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&lt;= 19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Tractors </a:t>
                      </a:r>
                      <a:r>
                        <a:rPr lang="en-US" sz="120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predominant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– 50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– 30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20 - 49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3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Fully motorized technology level I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&lt;= 25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&lt;= 25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50 - 75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Nomin. speeds 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(km/h)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No. of speeds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Shift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PTO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0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forw.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rev.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forw./rew.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speeds rpm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Fully motorized technology level II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&lt;= 10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&lt;= 10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 75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–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(25)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3 - 8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6/2 – 8/2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SG, CS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Fully motorized technology level III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2 - 30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3 - 10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8/4 – 12/4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CS, SS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540/(1000)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Fully motorized technology level IV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(0,5) 2 –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(40)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3 - 15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12/4 – 16/8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SS, HL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540/1000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Fully motorized technology level V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(0,3) 2 –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40 (50)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2 - 20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16/12 – 36/36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SS, PPS, FPS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540/1000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(750/1250)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Fully motorized technology level VI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“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–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(60)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0 - 25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∞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0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autom.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Moderate share of autonomous vehicles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US" sz="12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en-US" sz="1200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Significant share of autonomous vehicles</a:t>
                      </a: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62" marR="557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617333" y="6000427"/>
            <a:ext cx="4572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0" hangingPunct="0"/>
            <a:r>
              <a:rPr lang="en-IE" altLang="de-DE" sz="900" i="1" dirty="0">
                <a:latin typeface="Arial" pitchFamily="34" charset="0"/>
                <a:ea typeface="Calibri" pitchFamily="34" charset="0"/>
                <a:cs typeface="Arial" pitchFamily="34" charset="0"/>
              </a:rPr>
              <a:t>Source: Clarke et al. (2002) / Renius (2005), modified.</a:t>
            </a:r>
            <a:endParaRPr lang="en-IE" altLang="de-DE" sz="9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" name="Titel 3"/>
          <p:cNvSpPr>
            <a:spLocks noGrp="1"/>
          </p:cNvSpPr>
          <p:nvPr>
            <p:ph type="title" idx="4294967295"/>
          </p:nvPr>
        </p:nvSpPr>
        <p:spPr>
          <a:xfrm>
            <a:off x="1210308" y="518789"/>
            <a:ext cx="8713787" cy="57626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de-DE" sz="1800" dirty="0" smtClean="0">
                <a:latin typeface="Arial" pitchFamily="34" charset="0"/>
                <a:cs typeface="Arial" pitchFamily="34" charset="0"/>
              </a:rPr>
              <a:t>Status and projection of agr. mechanization in surveyed regions: </a:t>
            </a:r>
            <a:r>
              <a:rPr lang="en-US" altLang="de-DE" sz="18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Twelve levels of agricultural mechanization</a:t>
            </a:r>
            <a:endParaRPr lang="de-DE" altLang="de-DE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1097" y="1297434"/>
            <a:ext cx="74168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3"/>
          <p:cNvSpPr>
            <a:spLocks noGrp="1"/>
          </p:cNvSpPr>
          <p:nvPr>
            <p:ph type="title" idx="4294967295"/>
          </p:nvPr>
        </p:nvSpPr>
        <p:spPr>
          <a:xfrm>
            <a:off x="1123472" y="248097"/>
            <a:ext cx="9068278" cy="1143000"/>
          </a:xfrm>
        </p:spPr>
        <p:txBody>
          <a:bodyPr/>
          <a:lstStyle/>
          <a:p>
            <a:pPr algn="l" eaLnBrk="1" hangingPunct="1"/>
            <a:r>
              <a:rPr lang="en-US" altLang="de-DE" sz="2400" dirty="0" smtClean="0">
                <a:latin typeface="Arial" pitchFamily="34" charset="0"/>
                <a:cs typeface="Arial" pitchFamily="34" charset="0"/>
              </a:rPr>
              <a:t>Status and projection of agr. mechanization in surveyed regions: Current status (2013)</a:t>
            </a:r>
            <a:endParaRPr lang="de-DE" altLang="de-DE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3"/>
          <p:cNvSpPr>
            <a:spLocks noGrp="1"/>
          </p:cNvSpPr>
          <p:nvPr>
            <p:ph type="title" idx="4294967295"/>
          </p:nvPr>
        </p:nvSpPr>
        <p:spPr>
          <a:xfrm>
            <a:off x="1152047" y="150720"/>
            <a:ext cx="9306403" cy="1143000"/>
          </a:xfrm>
        </p:spPr>
        <p:txBody>
          <a:bodyPr/>
          <a:lstStyle/>
          <a:p>
            <a:pPr algn="l" eaLnBrk="1" hangingPunct="1"/>
            <a:r>
              <a:rPr lang="en-US" altLang="de-DE" sz="2400" dirty="0" smtClean="0">
                <a:latin typeface="Arial" pitchFamily="34" charset="0"/>
                <a:cs typeface="Arial" pitchFamily="34" charset="0"/>
              </a:rPr>
              <a:t>Status and projection of agr. mechanization in surveyed regions</a:t>
            </a:r>
            <a:endParaRPr lang="de-DE" altLang="de-DE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Grafik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0122" y="1220695"/>
            <a:ext cx="71897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3"/>
          <p:cNvSpPr>
            <a:spLocks noGrp="1"/>
          </p:cNvSpPr>
          <p:nvPr>
            <p:ph type="title" idx="4294967295"/>
          </p:nvPr>
        </p:nvSpPr>
        <p:spPr>
          <a:xfrm>
            <a:off x="1136235" y="127324"/>
            <a:ext cx="9331740" cy="1143000"/>
          </a:xfrm>
        </p:spPr>
        <p:txBody>
          <a:bodyPr/>
          <a:lstStyle/>
          <a:p>
            <a:pPr algn="l" eaLnBrk="1" hangingPunct="1"/>
            <a:r>
              <a:rPr lang="en-US" altLang="de-DE" sz="2400" dirty="0" smtClean="0">
                <a:latin typeface="Arial" pitchFamily="34" charset="0"/>
                <a:cs typeface="Arial" pitchFamily="34" charset="0"/>
              </a:rPr>
              <a:t>Status and projection of agr. mechanization in surveyed regions</a:t>
            </a:r>
            <a:endParaRPr lang="de-DE" altLang="de-DE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Grafik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4735" y="1000449"/>
            <a:ext cx="76327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3"/>
          <p:cNvSpPr>
            <a:spLocks noGrp="1"/>
          </p:cNvSpPr>
          <p:nvPr>
            <p:ph type="title" idx="4294967295"/>
          </p:nvPr>
        </p:nvSpPr>
        <p:spPr>
          <a:xfrm>
            <a:off x="1132813" y="210875"/>
            <a:ext cx="8713787" cy="792163"/>
          </a:xfrm>
        </p:spPr>
        <p:txBody>
          <a:bodyPr/>
          <a:lstStyle/>
          <a:p>
            <a:pPr algn="l" eaLnBrk="1" hangingPunct="1"/>
            <a:r>
              <a:rPr lang="de-DE" alt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Cross regional comparison: </a:t>
            </a:r>
            <a:r>
              <a:rPr lang="de-DE" altLang="de-D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Domestic demand over the next 10 years</a:t>
            </a:r>
            <a:endParaRPr lang="de-DE" altLang="de-DE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e 5"/>
          <p:cNvGraphicFramePr>
            <a:graphicFrameLocks noGrp="1"/>
          </p:cNvGraphicFramePr>
          <p:nvPr/>
        </p:nvGraphicFramePr>
        <p:xfrm>
          <a:off x="1988277" y="934676"/>
          <a:ext cx="8064879" cy="5231751"/>
        </p:xfrm>
        <a:graphic>
          <a:graphicData uri="http://schemas.openxmlformats.org/drawingml/2006/table">
            <a:tbl>
              <a:tblPr/>
              <a:tblGrid>
                <a:gridCol w="3389440"/>
                <a:gridCol w="338802"/>
                <a:gridCol w="169401"/>
                <a:gridCol w="169401"/>
                <a:gridCol w="169401"/>
                <a:gridCol w="169401"/>
                <a:gridCol w="169401"/>
                <a:gridCol w="169401"/>
                <a:gridCol w="169401"/>
                <a:gridCol w="169401"/>
                <a:gridCol w="169401"/>
                <a:gridCol w="169401"/>
                <a:gridCol w="169401"/>
                <a:gridCol w="169401"/>
                <a:gridCol w="169401"/>
                <a:gridCol w="169401"/>
                <a:gridCol w="169401"/>
                <a:gridCol w="605410"/>
                <a:gridCol w="169401"/>
                <a:gridCol w="169401"/>
                <a:gridCol w="169401"/>
                <a:gridCol w="169401"/>
                <a:gridCol w="169401"/>
                <a:gridCol w="343207"/>
              </a:tblGrid>
              <a:tr h="722674"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Germany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Italy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France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Finland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Japan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China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Morocco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Cameroon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Botswana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South Africa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Small size tractors (=&lt; 40 hp)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Medium size tractors (=&lt; 100 hp)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Big size tractors (&gt; 100 hp)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Spare parts for tractors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Self propelling combines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Forage harvesters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Reapers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Threshers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Irrigation systems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Diesel engines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Power tillers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Food processing technique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Spare parts in general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Hand implements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↘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Draught animal implements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Soil preparation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Seeding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Plant protection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→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↑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↗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Times New Roman"/>
                          <a:cs typeface="Calibri"/>
                        </a:rPr>
                        <a:t>Legend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de-DE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[↑] &gt;= 10% annual growth rate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[↘] -10% to 0 % annual growth rate</a:t>
                      </a: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[-] not specified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[↗] 0% to 10% annual growth rate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[↓] &lt;= -10% annual growth rate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[→] -/+ 0% annual growth rate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Calibri"/>
                        </a:rPr>
                        <a:t>[/] not relevant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3"/>
          <p:cNvSpPr>
            <a:spLocks noGrp="1"/>
          </p:cNvSpPr>
          <p:nvPr>
            <p:ph type="title" idx="4294967295"/>
          </p:nvPr>
        </p:nvSpPr>
        <p:spPr>
          <a:xfrm>
            <a:off x="1163607" y="367386"/>
            <a:ext cx="8785225" cy="431800"/>
          </a:xfrm>
        </p:spPr>
        <p:txBody>
          <a:bodyPr/>
          <a:lstStyle/>
          <a:p>
            <a:pPr algn="l" eaLnBrk="1" hangingPunct="1"/>
            <a:r>
              <a:rPr lang="de-DE" alt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Cross regional comparison: </a:t>
            </a:r>
            <a:r>
              <a:rPr lang="de-DE" altLang="de-D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 dev. over the next 10 years</a:t>
            </a:r>
            <a:endParaRPr lang="de-DE" altLang="de-DE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e 4"/>
          <p:cNvGraphicFramePr>
            <a:graphicFrameLocks noGrp="1"/>
          </p:cNvGraphicFramePr>
          <p:nvPr/>
        </p:nvGraphicFramePr>
        <p:xfrm>
          <a:off x="1645314" y="823916"/>
          <a:ext cx="8568953" cy="4616371"/>
        </p:xfrm>
        <a:graphic>
          <a:graphicData uri="http://schemas.openxmlformats.org/drawingml/2006/table">
            <a:tbl>
              <a:tblPr/>
              <a:tblGrid>
                <a:gridCol w="2778056"/>
                <a:gridCol w="479861"/>
                <a:gridCol w="481575"/>
                <a:gridCol w="481575"/>
                <a:gridCol w="481575"/>
                <a:gridCol w="481575"/>
                <a:gridCol w="481575"/>
                <a:gridCol w="481575"/>
                <a:gridCol w="481575"/>
                <a:gridCol w="481575"/>
                <a:gridCol w="481575"/>
                <a:gridCol w="481575"/>
                <a:gridCol w="495286"/>
              </a:tblGrid>
              <a:tr h="927699"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Germany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Italy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France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Finland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Japan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China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Morocco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Cameroon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Botswana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South-Africa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Small size tractors (=&lt; 40 hp)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↓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310E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Medium size tractors (=&lt; 100 hp)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↓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310E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Big size tractors (&gt; 100 hp)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Spare parts for tractors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Self propelling combines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Forage harvesters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Reapers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Threshers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Irrigation systems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Diesel engines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Power tillers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Food processing technique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Spare parts in general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Hand implements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Draught animal implements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Soil preparation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8672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Seeding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18524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Plant protection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75813">
                <a:tc gridSpan="1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717644" y="5201323"/>
          <a:ext cx="8496300" cy="1038860"/>
        </p:xfrm>
        <a:graphic>
          <a:graphicData uri="http://schemas.openxmlformats.org/drawingml/2006/table">
            <a:tbl>
              <a:tblPr/>
              <a:tblGrid>
                <a:gridCol w="3389313"/>
                <a:gridCol w="508000"/>
                <a:gridCol w="338137"/>
                <a:gridCol w="339725"/>
                <a:gridCol w="338138"/>
                <a:gridCol w="339725"/>
                <a:gridCol w="338137"/>
                <a:gridCol w="169863"/>
                <a:gridCol w="338137"/>
                <a:gridCol w="944563"/>
                <a:gridCol w="338137"/>
                <a:gridCol w="339725"/>
                <a:gridCol w="774700"/>
              </a:tblGrid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Legend</a:t>
                      </a:r>
                      <a:endParaRPr kumimoji="0" lang="de-DE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[↑] &gt;= 10% annual growth rate</a:t>
                      </a:r>
                      <a:endParaRPr kumimoji="0" lang="de-DE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[↘] -10% to 0 % annual growth rate</a:t>
                      </a: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[-] not specified</a:t>
                      </a: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1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[↗] 0% to 10% annual growth rate</a:t>
                      </a: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[↓] &lt;= -10% annual growth rate</a:t>
                      </a: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[→] -/+ 0% annual growth rate</a:t>
                      </a: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[/] not relevant</a:t>
                      </a: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le 8"/>
          <p:cNvGraphicFramePr>
            <a:graphicFrameLocks noGrp="1"/>
          </p:cNvGraphicFramePr>
          <p:nvPr/>
        </p:nvGraphicFramePr>
        <p:xfrm>
          <a:off x="1543711" y="797257"/>
          <a:ext cx="8368918" cy="5301168"/>
        </p:xfrm>
        <a:graphic>
          <a:graphicData uri="http://schemas.openxmlformats.org/drawingml/2006/table">
            <a:tbl>
              <a:tblPr/>
              <a:tblGrid>
                <a:gridCol w="3571542"/>
                <a:gridCol w="173197"/>
                <a:gridCol w="173197"/>
                <a:gridCol w="173197"/>
                <a:gridCol w="173197"/>
                <a:gridCol w="173197"/>
                <a:gridCol w="173197"/>
                <a:gridCol w="173197"/>
                <a:gridCol w="173197"/>
                <a:gridCol w="173197"/>
                <a:gridCol w="173197"/>
                <a:gridCol w="173197"/>
                <a:gridCol w="173197"/>
                <a:gridCol w="173197"/>
                <a:gridCol w="346394"/>
                <a:gridCol w="95203"/>
                <a:gridCol w="93980"/>
                <a:gridCol w="173197"/>
                <a:gridCol w="618744"/>
                <a:gridCol w="173197"/>
                <a:gridCol w="173197"/>
                <a:gridCol w="173197"/>
                <a:gridCol w="173197"/>
                <a:gridCol w="173197"/>
                <a:gridCol w="352312"/>
              </a:tblGrid>
              <a:tr h="876692">
                <a:tc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Germany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Italy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France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Finland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Japan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China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Morocco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Cameroon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Botswana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South Africa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Small size tractors (=&lt; 40 hp)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Medium size tractors (=&lt; 100 hp)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Big size tractors (&gt; 100 hp)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Spare parts for tractors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Self propelling combines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Forage harvesters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Reapers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Threshers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Irrigation systems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Diesel engines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Power tillers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Food processing technique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↑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Spare parts in general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Hand implements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↘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Draught animal implements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Soil preparation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Seeding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Plant protection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↗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→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 gridSpan="2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Legend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0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[↑] &gt;= 10% annual growth rate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[↘] -10% to 0 % annual growth rate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[-] not specified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602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[↗] 0% to 10% annual growth rate</a:t>
                      </a:r>
                      <a:endParaRPr lang="de-DE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[↓] &lt;= -10% annual growth rate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96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[→] -/+ 0% annual growth rate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[/] not relevant</a:t>
                      </a:r>
                      <a:endParaRPr lang="de-DE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el 3"/>
          <p:cNvSpPr>
            <a:spLocks noGrp="1"/>
          </p:cNvSpPr>
          <p:nvPr>
            <p:ph type="title" idx="4294967295"/>
          </p:nvPr>
        </p:nvSpPr>
        <p:spPr>
          <a:xfrm>
            <a:off x="1111543" y="221218"/>
            <a:ext cx="8785225" cy="782637"/>
          </a:xfrm>
        </p:spPr>
        <p:txBody>
          <a:bodyPr/>
          <a:lstStyle/>
          <a:p>
            <a:pPr algn="l"/>
            <a:r>
              <a:rPr lang="de-DE" altLang="de-DE" sz="2000" b="1" smtClean="0">
                <a:latin typeface="Arial" pitchFamily="34" charset="0"/>
                <a:cs typeface="Arial" pitchFamily="34" charset="0"/>
              </a:rPr>
              <a:t>Cross regional comparison: Export dev. over the next 10 years</a:t>
            </a:r>
            <a:endParaRPr lang="de-DE" altLang="de-DE" sz="20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00530" y="835410"/>
            <a:ext cx="9426343" cy="5040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Outline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Part 1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Socio-economic impact of agricultural machinery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Agriculture development - Impact on poverty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Productivity and economic gains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Future challenges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endParaRPr lang="de-DE" altLang="de-DE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1000"/>
              </a:spcBef>
              <a:spcAft>
                <a:spcPts val="600"/>
              </a:spcAft>
              <a:defRPr/>
            </a:pPr>
            <a:r>
              <a:rPr lang="de-DE" altLang="de-DE" sz="2400" u="sng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2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de-DE" altLang="de-DE" sz="2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Overview of agricultural mechanization in different regions of the world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sources and their </a:t>
            </a: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limitations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General status</a:t>
            </a:r>
            <a:endParaRPr lang="de-DE" altLang="de-DE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de-DE" altLang="de-DE" sz="2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trends and evolution of agricultural </a:t>
            </a:r>
            <a:r>
              <a:rPr lang="de-DE" altLang="de-DE" sz="2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mechanization</a:t>
            </a:r>
            <a:endParaRPr lang="de-DE" altLang="de-DE" sz="24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Impact factors/drivers</a:t>
            </a: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en-US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Status and projection of  agricultural mech. in surveyed regions</a:t>
            </a:r>
            <a:endParaRPr lang="de-DE" altLang="de-DE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Cross regional comparison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60000"/>
              <a:tabLst/>
              <a:defRPr/>
            </a:pPr>
            <a:endParaRPr kumimoji="0" lang="de-DE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de-DE" altLang="de-DE" sz="2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2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le 3"/>
          <p:cNvGraphicFramePr>
            <a:graphicFrameLocks noGrp="1"/>
          </p:cNvGraphicFramePr>
          <p:nvPr/>
        </p:nvGraphicFramePr>
        <p:xfrm>
          <a:off x="1849118" y="881638"/>
          <a:ext cx="8141327" cy="5321725"/>
        </p:xfrm>
        <a:graphic>
          <a:graphicData uri="http://schemas.openxmlformats.org/drawingml/2006/table">
            <a:tbl>
              <a:tblPr/>
              <a:tblGrid>
                <a:gridCol w="992568"/>
                <a:gridCol w="882589"/>
                <a:gridCol w="314325"/>
                <a:gridCol w="333375"/>
                <a:gridCol w="459642"/>
                <a:gridCol w="164186"/>
                <a:gridCol w="328372"/>
                <a:gridCol w="84738"/>
                <a:gridCol w="87686"/>
                <a:gridCol w="283995"/>
                <a:gridCol w="164186"/>
                <a:gridCol w="328372"/>
                <a:gridCol w="164186"/>
                <a:gridCol w="164186"/>
                <a:gridCol w="164186"/>
                <a:gridCol w="164186"/>
                <a:gridCol w="164186"/>
                <a:gridCol w="230643"/>
                <a:gridCol w="97729"/>
                <a:gridCol w="164186"/>
                <a:gridCol w="328372"/>
                <a:gridCol w="328372"/>
                <a:gridCol w="91772"/>
                <a:gridCol w="91772"/>
                <a:gridCol w="164186"/>
                <a:gridCol w="164186"/>
                <a:gridCol w="164186"/>
                <a:gridCol w="164186"/>
                <a:gridCol w="164186"/>
                <a:gridCol w="248251"/>
                <a:gridCol w="91772"/>
                <a:gridCol w="402564"/>
              </a:tblGrid>
              <a:tr h="148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latin typeface="Calibri"/>
                          <a:ea typeface="Times New Roman"/>
                          <a:cs typeface="Calibri"/>
                        </a:rPr>
                        <a:t>Precision farming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Driverless 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tractors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Fleet management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(telematics)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Smart 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implements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ISOBUS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Remote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diagnostics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Use of sensor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technology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Robotics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8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Overall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Tillage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N-fertilizer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application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Other fertilizer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application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Plant protection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Guidance 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systems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Yield 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mapping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Germany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Italy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France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Finland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Japan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China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India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Calibri"/>
                          <a:ea typeface="Times New Roman"/>
                          <a:cs typeface="Calibri"/>
                        </a:rPr>
                        <a:t>Morocco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Cameroon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Botswana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South Africa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status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86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10 years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latin typeface="Calibri"/>
                          <a:ea typeface="Times New Roman"/>
                          <a:cs typeface="Times New Roman"/>
                        </a:rPr>
                        <a:t>Legend:</a:t>
                      </a: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de-DE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de-DE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Market penetration:</a:t>
                      </a: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0 to 2 %</a:t>
                      </a: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2 to 10 %</a:t>
                      </a: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10 to 30 %</a:t>
                      </a: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30 to 50 %</a:t>
                      </a: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&gt; 50%</a:t>
                      </a:r>
                      <a:endParaRPr lang="de-DE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338" marR="59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itel 3"/>
          <p:cNvSpPr txBox="1">
            <a:spLocks/>
          </p:cNvSpPr>
          <p:nvPr/>
        </p:nvSpPr>
        <p:spPr bwMode="auto">
          <a:xfrm>
            <a:off x="1128651" y="200241"/>
            <a:ext cx="9786999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2000" b="1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Cross regional comparison: </a:t>
            </a:r>
            <a:r>
              <a:rPr lang="de-DE" sz="20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Market penetration of selected technologies</a:t>
            </a: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00530" y="835410"/>
            <a:ext cx="9426343" cy="5040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Outline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u="sng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1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de-DE" sz="2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Socio-economic impact of agricultural machinery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Agriculture development - Impact on poverty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Productivity and economic gains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sz="1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challenges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endParaRPr lang="de-DE" altLang="de-DE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1000"/>
              </a:spcBef>
              <a:spcAft>
                <a:spcPts val="600"/>
              </a:spcAft>
              <a:defRPr/>
            </a:pPr>
            <a:r>
              <a:rPr lang="de-DE" altLang="de-DE" sz="2400" u="sng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2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de-DE" altLang="de-DE" sz="2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Overview of agricultural mechanization in different regions of the world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de-DE" altLang="de-DE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sources and their </a:t>
            </a: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limitations</a:t>
            </a:r>
          </a:p>
          <a:p>
            <a:pPr marL="800100" lvl="1" indent="-342900">
              <a:lnSpc>
                <a:spcPct val="120000"/>
              </a:lnSpc>
              <a:buSzPct val="60000"/>
              <a:buBlip>
                <a:blip r:embed="rId4"/>
              </a:buBlip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General status</a:t>
            </a:r>
            <a:endParaRPr lang="de-DE" altLang="de-DE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de-DE" alt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de-DE" altLang="de-DE" sz="2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trends and evolution of agricultural </a:t>
            </a:r>
            <a:r>
              <a:rPr lang="de-DE" altLang="de-DE" sz="24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mechanization</a:t>
            </a:r>
            <a:endParaRPr lang="de-DE" altLang="de-DE" sz="24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Impact factors/drivers</a:t>
            </a: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en-US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Status and projection of  agricultural mech. in surveyed regions</a:t>
            </a:r>
            <a:endParaRPr lang="de-DE" altLang="de-DE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marR="0" lvl="1" indent="-3429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60000"/>
              <a:buBlip>
                <a:blip r:embed="rId4"/>
              </a:buBlip>
              <a:tabLst/>
              <a:defRPr/>
            </a:pPr>
            <a:r>
              <a:rPr lang="de-DE" altLang="de-DE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Cross regional comparison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60000"/>
              <a:tabLst/>
              <a:defRPr/>
            </a:pPr>
            <a:endParaRPr kumimoji="0" lang="de-DE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de-DE" alt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2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3"/>
          <p:cNvSpPr>
            <a:spLocks noGrp="1"/>
          </p:cNvSpPr>
          <p:nvPr>
            <p:ph type="title" idx="4294967295"/>
          </p:nvPr>
        </p:nvSpPr>
        <p:spPr>
          <a:xfrm>
            <a:off x="1225458" y="438277"/>
            <a:ext cx="7772400" cy="504825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4. Conclusions</a:t>
            </a:r>
          </a:p>
        </p:txBody>
      </p:sp>
      <p:sp>
        <p:nvSpPr>
          <p:cNvPr id="11" name="Textfeld 6"/>
          <p:cNvSpPr txBox="1">
            <a:spLocks noChangeArrowheads="1"/>
          </p:cNvSpPr>
          <p:nvPr/>
        </p:nvSpPr>
        <p:spPr bwMode="auto">
          <a:xfrm>
            <a:off x="1446120" y="1159002"/>
            <a:ext cx="930760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de-DE" dirty="0" smtClean="0">
                <a:latin typeface="Arial" pitchFamily="34" charset="0"/>
                <a:cs typeface="Arial" pitchFamily="34" charset="0"/>
              </a:rPr>
              <a:t>Agricultural mechanization has increased productivity and convenience for the farmers. Moreover, it has contributed to significant economic gains.</a:t>
            </a:r>
          </a:p>
          <a:p>
            <a:pPr marL="285750" lvl="1" indent="-285750" eaLnBrk="0" hangingPunct="0">
              <a:spcAft>
                <a:spcPts val="600"/>
              </a:spcAft>
            </a:pPr>
            <a:endParaRPr lang="en-US" altLang="de-DE" dirty="0" smtClean="0">
              <a:latin typeface="Arial" pitchFamily="34" charset="0"/>
              <a:cs typeface="Arial" pitchFamily="34" charset="0"/>
            </a:endParaRP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de-DE" dirty="0" smtClean="0">
                <a:latin typeface="Arial" pitchFamily="34" charset="0"/>
                <a:cs typeface="Arial" pitchFamily="34" charset="0"/>
              </a:rPr>
              <a:t>The need for further mechanization to improve productivity in agriculture and to feed the world cannot be overemphasized in particular in the light of expected demographic developments. </a:t>
            </a:r>
          </a:p>
          <a:p>
            <a:pPr marL="285750" lvl="1" indent="-285750" eaLnBrk="0" hangingPunct="0">
              <a:spcAft>
                <a:spcPts val="600"/>
              </a:spcAft>
            </a:pPr>
            <a:endParaRPr lang="en-US" altLang="de-DE" dirty="0" smtClean="0">
              <a:latin typeface="Arial" pitchFamily="34" charset="0"/>
              <a:cs typeface="Arial" pitchFamily="34" charset="0"/>
            </a:endParaRP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de-DE" dirty="0" smtClean="0">
                <a:latin typeface="Arial" pitchFamily="34" charset="0"/>
                <a:cs typeface="Arial" pitchFamily="34" charset="0"/>
              </a:rPr>
              <a:t>The political conditions and also expected socio-development factors seem to be very favorable for investments in agricultural mechanization. </a:t>
            </a:r>
          </a:p>
          <a:p>
            <a:pPr marL="285750" lvl="1" indent="-285750" eaLnBrk="0" hangingPunct="0">
              <a:spcAft>
                <a:spcPts val="600"/>
              </a:spcAft>
            </a:pPr>
            <a:endParaRPr lang="en-US" altLang="de-DE" dirty="0" smtClean="0">
              <a:latin typeface="Arial" pitchFamily="34" charset="0"/>
              <a:cs typeface="Arial" pitchFamily="34" charset="0"/>
            </a:endParaRP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de-DE" dirty="0" smtClean="0">
                <a:latin typeface="Arial" pitchFamily="34" charset="0"/>
                <a:cs typeface="Arial" pitchFamily="34" charset="0"/>
              </a:rPr>
              <a:t>The use of precision farming will become standard in the short to the mid-term range, but also the use of control and automation systems will become common and offer new growth opportunities for the corresponding industries. </a:t>
            </a: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3"/>
          <p:cNvSpPr>
            <a:spLocks noGrp="1"/>
          </p:cNvSpPr>
          <p:nvPr>
            <p:ph type="title" idx="4294967295"/>
          </p:nvPr>
        </p:nvSpPr>
        <p:spPr>
          <a:xfrm>
            <a:off x="1145629" y="355086"/>
            <a:ext cx="7772400" cy="719138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4. Conclusions</a:t>
            </a:r>
          </a:p>
        </p:txBody>
      </p:sp>
      <p:sp>
        <p:nvSpPr>
          <p:cNvPr id="11" name="Textfeld 6"/>
          <p:cNvSpPr txBox="1">
            <a:spLocks noChangeArrowheads="1"/>
          </p:cNvSpPr>
          <p:nvPr/>
        </p:nvSpPr>
        <p:spPr bwMode="auto">
          <a:xfrm>
            <a:off x="1585366" y="1078986"/>
            <a:ext cx="8987384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lvl="1" indent="-225425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emerging countries such as India, China and South-Africa are seeing significant economic growth with associated technology transfer and progress in agricultural production. </a:t>
            </a:r>
          </a:p>
          <a:p>
            <a:pPr marL="225425" lvl="1" indent="-225425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25425" lvl="1" indent="-225425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They are becoming important players on the world markets for agricultural machinery and also represent promising markets with high demands for further mechanization. </a:t>
            </a:r>
          </a:p>
          <a:p>
            <a:pPr marL="225425" lvl="1" indent="-225425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25425" lvl="1" indent="-225425"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Strong advances towards high levels of mechanization can be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expected in these regions, however</a:t>
            </a:r>
            <a:r>
              <a:rPr lang="en-US" dirty="0">
                <a:latin typeface="Arial" pitchFamily="34" charset="0"/>
                <a:cs typeface="Arial" pitchFamily="34" charset="0"/>
              </a:rPr>
              <a:t>, this support that: </a:t>
            </a:r>
          </a:p>
          <a:p>
            <a:pPr marL="682625" lvl="2" indent="-225425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current trends of technology transfer is pursued as part, for example of joint-ventures. </a:t>
            </a:r>
          </a:p>
          <a:p>
            <a:pPr marL="682625" lvl="2" indent="-225425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issues  like e.g. property rights, taxation practices across countries, market access, etc. are further dealt with.  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pPr marL="977900" lvl="1" indent="-466725" eaLnBrk="0" hangingPunct="0">
              <a:spcAft>
                <a:spcPts val="600"/>
              </a:spcAft>
              <a:buFont typeface="Wingdings" pitchFamily="2" charset="2"/>
              <a:buChar char="v"/>
              <a:defRPr/>
            </a:pPr>
            <a:endParaRPr lang="en-US" alt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3"/>
          <p:cNvSpPr>
            <a:spLocks noGrp="1"/>
          </p:cNvSpPr>
          <p:nvPr>
            <p:ph type="title" idx="4294967295"/>
          </p:nvPr>
        </p:nvSpPr>
        <p:spPr>
          <a:xfrm>
            <a:off x="1139825" y="331788"/>
            <a:ext cx="7772400" cy="64770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4. Conclusions</a:t>
            </a:r>
          </a:p>
        </p:txBody>
      </p:sp>
      <p:sp>
        <p:nvSpPr>
          <p:cNvPr id="11" name="Textfeld 6"/>
          <p:cNvSpPr txBox="1">
            <a:spLocks noChangeArrowheads="1"/>
          </p:cNvSpPr>
          <p:nvPr/>
        </p:nvSpPr>
        <p:spPr bwMode="auto">
          <a:xfrm>
            <a:off x="1546225" y="1482725"/>
            <a:ext cx="8713788" cy="30008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lvl="1" indent="-225425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de-DE" altLang="de-DE" sz="2000" dirty="0">
                <a:latin typeface="Arial" pitchFamily="34" charset="0"/>
                <a:cs typeface="Arial" pitchFamily="34" charset="0"/>
              </a:rPr>
              <a:t>most challenging region for agricultural mechanization development remains Africa.</a:t>
            </a:r>
          </a:p>
          <a:p>
            <a:pPr marL="225425" lvl="1" indent="-225425" eaLnBrk="0" hangingPunct="0">
              <a:spcAft>
                <a:spcPts val="600"/>
              </a:spcAft>
            </a:pPr>
            <a:r>
              <a:rPr lang="de-DE" altLang="de-DE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25425" lvl="1" indent="-225425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de-DE" altLang="de-DE" sz="2000" dirty="0">
                <a:latin typeface="Arial" pitchFamily="34" charset="0"/>
                <a:cs typeface="Arial" pitchFamily="34" charset="0"/>
              </a:rPr>
              <a:t>While only limited progress has been achieved in terms of increased number of machines and market expansion, the predictions over the next ten years are positive. </a:t>
            </a:r>
          </a:p>
          <a:p>
            <a:pPr marL="225425" lvl="1" indent="-225425" eaLnBrk="0" hangingPunct="0">
              <a:spcAft>
                <a:spcPts val="600"/>
              </a:spcAft>
            </a:pPr>
            <a:endParaRPr lang="de-DE" altLang="de-DE" sz="900" dirty="0">
              <a:latin typeface="Arial" pitchFamily="34" charset="0"/>
              <a:cs typeface="Arial" pitchFamily="34" charset="0"/>
            </a:endParaRPr>
          </a:p>
          <a:p>
            <a:pPr marL="225425" lvl="1" indent="-225425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de-DE" altLang="de-DE" sz="2000" dirty="0">
                <a:latin typeface="Arial" pitchFamily="34" charset="0"/>
                <a:cs typeface="Arial" pitchFamily="34" charset="0"/>
              </a:rPr>
              <a:t>This supposes that increased investments are needed both from the national governments and the private sector to develop the sector.</a:t>
            </a:r>
            <a:endParaRPr lang="en-US" altLang="de-D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32481" y="2943686"/>
            <a:ext cx="688907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de-DE" altLang="de-DE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 </a:t>
            </a:r>
            <a:r>
              <a:rPr lang="de-DE" altLang="de-DE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your </a:t>
            </a:r>
            <a:r>
              <a:rPr lang="de-DE" altLang="de-DE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attention</a:t>
            </a: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116382" y="460538"/>
            <a:ext cx="1005172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altLang="de-DE" sz="2800" dirty="0" smtClean="0">
                <a:latin typeface="Arial" pitchFamily="34" charset="0"/>
                <a:cs typeface="Arial" pitchFamily="34" charset="0"/>
              </a:rPr>
              <a:t>Agriculture and development – </a:t>
            </a:r>
            <a:r>
              <a:rPr lang="en-US" alt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Impact on poverty</a:t>
            </a:r>
            <a:endParaRPr lang="en-US" sz="2800" dirty="0" smtClean="0">
              <a:solidFill>
                <a:srgbClr val="FF0000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1939" y="1886009"/>
            <a:ext cx="4517763" cy="3358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035833" y="5262976"/>
            <a:ext cx="7632700" cy="923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 country analysis: 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Growth originating in agriculture is 2-3 times more effective for the poor than growth originating in non-agriculture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63502" y="1101930"/>
            <a:ext cx="8131945" cy="757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Developing the agricultural sector benefits the poorest more than any other sector of society</a:t>
            </a:r>
            <a:endParaRPr lang="en-US" alt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69776" y="1191765"/>
            <a:ext cx="10079743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Correlation between human development and the agribusiness/agriculture ratio</a:t>
            </a:r>
            <a:r>
              <a:rPr lang="en-US" altLang="de-DE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60392" y="2298179"/>
            <a:ext cx="4431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HDI measures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development by combining indicators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of: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Blip>
                <a:blip r:embed="rId4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Life expectancy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Educational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attainment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Blip>
                <a:blip r:embed="rId4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Income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16382" y="460538"/>
            <a:ext cx="1005172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altLang="de-DE" sz="2800" dirty="0" smtClean="0">
                <a:latin typeface="Arial" pitchFamily="34" charset="0"/>
                <a:cs typeface="Arial" pitchFamily="34" charset="0"/>
              </a:rPr>
              <a:t>Agriculture and development – </a:t>
            </a:r>
            <a:r>
              <a:rPr lang="en-US" alt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Impact on poverty</a:t>
            </a:r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464020" y="1888216"/>
            <a:ext cx="6980450" cy="3950863"/>
            <a:chOff x="393" y="1259"/>
            <a:chExt cx="4960" cy="2719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0" y="1462"/>
              <a:ext cx="2269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714" y="1259"/>
              <a:ext cx="4572" cy="25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031" y="1350"/>
              <a:ext cx="4138" cy="21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1031" y="3261"/>
              <a:ext cx="413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031" y="3044"/>
              <a:ext cx="413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1031" y="2835"/>
              <a:ext cx="413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1031" y="2619"/>
              <a:ext cx="413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1031" y="2410"/>
              <a:ext cx="413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1031" y="2201"/>
              <a:ext cx="413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1031" y="1984"/>
              <a:ext cx="413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1031" y="1776"/>
              <a:ext cx="413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1031" y="1559"/>
              <a:ext cx="413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1031" y="1350"/>
              <a:ext cx="413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1031" y="1350"/>
              <a:ext cx="4138" cy="2119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2191" y="1943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114" y="2502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281" y="2527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164" y="2644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173" y="2427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264" y="2327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348" y="2302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131" y="2335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131" y="2243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198" y="2527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4852" y="1451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2115" y="1776"/>
              <a:ext cx="51" cy="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1" y="25"/>
                </a:cxn>
                <a:cxn ang="0">
                  <a:pos x="26" y="50"/>
                </a:cxn>
                <a:cxn ang="0">
                  <a:pos x="0" y="25"/>
                </a:cxn>
                <a:cxn ang="0">
                  <a:pos x="26" y="0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51" y="25"/>
                  </a:lnTo>
                  <a:lnTo>
                    <a:pt x="26" y="50"/>
                  </a:lnTo>
                  <a:lnTo>
                    <a:pt x="0" y="2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782" y="1617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890" y="1718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1490" y="1976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157" y="1834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124" y="1651"/>
              <a:ext cx="50" cy="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131" y="2527"/>
              <a:ext cx="33" cy="4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7" y="0"/>
                </a:cxn>
                <a:cxn ang="0">
                  <a:pos x="33" y="8"/>
                </a:cxn>
                <a:cxn ang="0">
                  <a:pos x="17" y="41"/>
                </a:cxn>
                <a:cxn ang="0">
                  <a:pos x="0" y="33"/>
                </a:cxn>
              </a:cxnLst>
              <a:rect l="0" t="0" r="r" b="b"/>
              <a:pathLst>
                <a:path w="33" h="41">
                  <a:moveTo>
                    <a:pt x="0" y="33"/>
                  </a:moveTo>
                  <a:lnTo>
                    <a:pt x="17" y="0"/>
                  </a:lnTo>
                  <a:lnTo>
                    <a:pt x="33" y="8"/>
                  </a:lnTo>
                  <a:lnTo>
                    <a:pt x="17" y="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173" y="2435"/>
              <a:ext cx="33" cy="42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6" y="0"/>
                </a:cxn>
                <a:cxn ang="0">
                  <a:pos x="33" y="8"/>
                </a:cxn>
                <a:cxn ang="0">
                  <a:pos x="16" y="42"/>
                </a:cxn>
                <a:cxn ang="0">
                  <a:pos x="0" y="33"/>
                </a:cxn>
              </a:cxnLst>
              <a:rect l="0" t="0" r="r" b="b"/>
              <a:pathLst>
                <a:path w="33" h="42">
                  <a:moveTo>
                    <a:pt x="0" y="33"/>
                  </a:moveTo>
                  <a:lnTo>
                    <a:pt x="16" y="0"/>
                  </a:lnTo>
                  <a:lnTo>
                    <a:pt x="33" y="8"/>
                  </a:lnTo>
                  <a:lnTo>
                    <a:pt x="16" y="4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>
              <a:off x="1223" y="2343"/>
              <a:ext cx="33" cy="34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6" y="0"/>
                </a:cxn>
                <a:cxn ang="0">
                  <a:pos x="33" y="9"/>
                </a:cxn>
                <a:cxn ang="0">
                  <a:pos x="16" y="34"/>
                </a:cxn>
                <a:cxn ang="0">
                  <a:pos x="0" y="25"/>
                </a:cxn>
              </a:cxnLst>
              <a:rect l="0" t="0" r="r" b="b"/>
              <a:pathLst>
                <a:path w="33" h="34">
                  <a:moveTo>
                    <a:pt x="0" y="25"/>
                  </a:moveTo>
                  <a:lnTo>
                    <a:pt x="16" y="0"/>
                  </a:lnTo>
                  <a:lnTo>
                    <a:pt x="33" y="9"/>
                  </a:lnTo>
                  <a:lnTo>
                    <a:pt x="16" y="3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1281" y="2260"/>
              <a:ext cx="33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7" y="0"/>
                </a:cxn>
                <a:cxn ang="0">
                  <a:pos x="33" y="8"/>
                </a:cxn>
                <a:cxn ang="0">
                  <a:pos x="17" y="33"/>
                </a:cxn>
                <a:cxn ang="0">
                  <a:pos x="0" y="25"/>
                </a:cxn>
              </a:cxnLst>
              <a:rect l="0" t="0" r="r" b="b"/>
              <a:pathLst>
                <a:path w="33" h="33">
                  <a:moveTo>
                    <a:pt x="0" y="25"/>
                  </a:moveTo>
                  <a:lnTo>
                    <a:pt x="17" y="0"/>
                  </a:lnTo>
                  <a:lnTo>
                    <a:pt x="33" y="8"/>
                  </a:lnTo>
                  <a:lnTo>
                    <a:pt x="17" y="3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1356" y="2185"/>
              <a:ext cx="25" cy="2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7" y="0"/>
                </a:cxn>
                <a:cxn ang="0">
                  <a:pos x="25" y="8"/>
                </a:cxn>
                <a:cxn ang="0">
                  <a:pos x="9" y="25"/>
                </a:cxn>
                <a:cxn ang="0">
                  <a:pos x="0" y="16"/>
                </a:cxn>
              </a:cxnLst>
              <a:rect l="0" t="0" r="r" b="b"/>
              <a:pathLst>
                <a:path w="25" h="25">
                  <a:moveTo>
                    <a:pt x="0" y="16"/>
                  </a:moveTo>
                  <a:lnTo>
                    <a:pt x="17" y="0"/>
                  </a:lnTo>
                  <a:lnTo>
                    <a:pt x="25" y="8"/>
                  </a:lnTo>
                  <a:lnTo>
                    <a:pt x="9" y="2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1373" y="2176"/>
              <a:ext cx="17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" y="0"/>
                </a:cxn>
                <a:cxn ang="0">
                  <a:pos x="17" y="9"/>
                </a:cxn>
                <a:cxn ang="0">
                  <a:pos x="8" y="17"/>
                </a:cxn>
                <a:cxn ang="0">
                  <a:pos x="0" y="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8" y="0"/>
                  </a:lnTo>
                  <a:lnTo>
                    <a:pt x="17" y="9"/>
                  </a:lnTo>
                  <a:lnTo>
                    <a:pt x="8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1431" y="2126"/>
              <a:ext cx="25" cy="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25" y="17"/>
                </a:cxn>
                <a:cxn ang="0">
                  <a:pos x="9" y="25"/>
                </a:cxn>
                <a:cxn ang="0">
                  <a:pos x="0" y="9"/>
                </a:cxn>
              </a:cxnLst>
              <a:rect l="0" t="0" r="r" b="b"/>
              <a:pathLst>
                <a:path w="25" h="25">
                  <a:moveTo>
                    <a:pt x="0" y="9"/>
                  </a:moveTo>
                  <a:lnTo>
                    <a:pt x="17" y="0"/>
                  </a:lnTo>
                  <a:lnTo>
                    <a:pt x="25" y="17"/>
                  </a:lnTo>
                  <a:lnTo>
                    <a:pt x="9" y="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1448" y="2118"/>
              <a:ext cx="25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7" y="0"/>
                </a:cxn>
                <a:cxn ang="0">
                  <a:pos x="25" y="17"/>
                </a:cxn>
                <a:cxn ang="0">
                  <a:pos x="8" y="25"/>
                </a:cxn>
                <a:cxn ang="0">
                  <a:pos x="0" y="8"/>
                </a:cxn>
              </a:cxnLst>
              <a:rect l="0" t="0" r="r" b="b"/>
              <a:pathLst>
                <a:path w="25" h="25">
                  <a:moveTo>
                    <a:pt x="0" y="8"/>
                  </a:moveTo>
                  <a:lnTo>
                    <a:pt x="17" y="0"/>
                  </a:lnTo>
                  <a:lnTo>
                    <a:pt x="25" y="17"/>
                  </a:lnTo>
                  <a:lnTo>
                    <a:pt x="8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>
              <a:off x="1515" y="2060"/>
              <a:ext cx="33" cy="3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33" y="16"/>
                </a:cxn>
                <a:cxn ang="0">
                  <a:pos x="8" y="33"/>
                </a:cxn>
                <a:cxn ang="0">
                  <a:pos x="0" y="16"/>
                </a:cxn>
              </a:cxnLst>
              <a:rect l="0" t="0" r="r" b="b"/>
              <a:pathLst>
                <a:path w="33" h="33">
                  <a:moveTo>
                    <a:pt x="0" y="16"/>
                  </a:moveTo>
                  <a:lnTo>
                    <a:pt x="25" y="0"/>
                  </a:lnTo>
                  <a:lnTo>
                    <a:pt x="33" y="16"/>
                  </a:lnTo>
                  <a:lnTo>
                    <a:pt x="8" y="3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1598" y="2010"/>
              <a:ext cx="25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7" y="0"/>
                </a:cxn>
                <a:cxn ang="0">
                  <a:pos x="25" y="16"/>
                </a:cxn>
                <a:cxn ang="0">
                  <a:pos x="9" y="25"/>
                </a:cxn>
                <a:cxn ang="0">
                  <a:pos x="0" y="8"/>
                </a:cxn>
              </a:cxnLst>
              <a:rect l="0" t="0" r="r" b="b"/>
              <a:pathLst>
                <a:path w="25" h="25">
                  <a:moveTo>
                    <a:pt x="0" y="8"/>
                  </a:moveTo>
                  <a:lnTo>
                    <a:pt x="17" y="0"/>
                  </a:lnTo>
                  <a:lnTo>
                    <a:pt x="25" y="16"/>
                  </a:lnTo>
                  <a:lnTo>
                    <a:pt x="9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1615" y="2001"/>
              <a:ext cx="25" cy="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25" y="17"/>
                </a:cxn>
                <a:cxn ang="0">
                  <a:pos x="8" y="25"/>
                </a:cxn>
                <a:cxn ang="0">
                  <a:pos x="0" y="9"/>
                </a:cxn>
              </a:cxnLst>
              <a:rect l="0" t="0" r="r" b="b"/>
              <a:pathLst>
                <a:path w="25" h="25">
                  <a:moveTo>
                    <a:pt x="0" y="9"/>
                  </a:moveTo>
                  <a:lnTo>
                    <a:pt x="17" y="0"/>
                  </a:lnTo>
                  <a:lnTo>
                    <a:pt x="25" y="17"/>
                  </a:lnTo>
                  <a:lnTo>
                    <a:pt x="8" y="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1698" y="1959"/>
              <a:ext cx="34" cy="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" y="0"/>
                </a:cxn>
                <a:cxn ang="0">
                  <a:pos x="34" y="17"/>
                </a:cxn>
                <a:cxn ang="0">
                  <a:pos x="9" y="25"/>
                </a:cxn>
                <a:cxn ang="0">
                  <a:pos x="0" y="9"/>
                </a:cxn>
              </a:cxnLst>
              <a:rect l="0" t="0" r="r" b="b"/>
              <a:pathLst>
                <a:path w="34" h="25">
                  <a:moveTo>
                    <a:pt x="0" y="9"/>
                  </a:moveTo>
                  <a:lnTo>
                    <a:pt x="25" y="0"/>
                  </a:lnTo>
                  <a:lnTo>
                    <a:pt x="34" y="17"/>
                  </a:lnTo>
                  <a:lnTo>
                    <a:pt x="9" y="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1723" y="1951"/>
              <a:ext cx="17" cy="1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0"/>
                </a:cxn>
                <a:cxn ang="0">
                  <a:pos x="17" y="8"/>
                </a:cxn>
                <a:cxn ang="0">
                  <a:pos x="9" y="17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9" y="0"/>
                  </a:lnTo>
                  <a:lnTo>
                    <a:pt x="17" y="8"/>
                  </a:lnTo>
                  <a:lnTo>
                    <a:pt x="9" y="1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1798" y="1909"/>
              <a:ext cx="34" cy="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" y="0"/>
                </a:cxn>
                <a:cxn ang="0">
                  <a:pos x="34" y="17"/>
                </a:cxn>
                <a:cxn ang="0">
                  <a:pos x="9" y="25"/>
                </a:cxn>
                <a:cxn ang="0">
                  <a:pos x="0" y="9"/>
                </a:cxn>
              </a:cxnLst>
              <a:rect l="0" t="0" r="r" b="b"/>
              <a:pathLst>
                <a:path w="34" h="25">
                  <a:moveTo>
                    <a:pt x="0" y="9"/>
                  </a:moveTo>
                  <a:lnTo>
                    <a:pt x="25" y="0"/>
                  </a:lnTo>
                  <a:lnTo>
                    <a:pt x="34" y="17"/>
                  </a:lnTo>
                  <a:lnTo>
                    <a:pt x="9" y="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1832" y="1909"/>
              <a:ext cx="8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1907" y="1876"/>
              <a:ext cx="33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3" y="0"/>
                </a:cxn>
                <a:cxn ang="0">
                  <a:pos x="33" y="17"/>
                </a:cxn>
                <a:cxn ang="0">
                  <a:pos x="0" y="25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33" y="0"/>
                  </a:lnTo>
                  <a:lnTo>
                    <a:pt x="33" y="17"/>
                  </a:lnTo>
                  <a:lnTo>
                    <a:pt x="0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1999" y="1834"/>
              <a:ext cx="41" cy="3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3" y="0"/>
                </a:cxn>
                <a:cxn ang="0">
                  <a:pos x="41" y="17"/>
                </a:cxn>
                <a:cxn ang="0">
                  <a:pos x="8" y="34"/>
                </a:cxn>
                <a:cxn ang="0">
                  <a:pos x="0" y="17"/>
                </a:cxn>
              </a:cxnLst>
              <a:rect l="0" t="0" r="r" b="b"/>
              <a:pathLst>
                <a:path w="41" h="34">
                  <a:moveTo>
                    <a:pt x="0" y="17"/>
                  </a:moveTo>
                  <a:lnTo>
                    <a:pt x="33" y="0"/>
                  </a:lnTo>
                  <a:lnTo>
                    <a:pt x="41" y="17"/>
                  </a:lnTo>
                  <a:lnTo>
                    <a:pt x="8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2107" y="1809"/>
              <a:ext cx="34" cy="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4" y="0"/>
                </a:cxn>
                <a:cxn ang="0">
                  <a:pos x="34" y="17"/>
                </a:cxn>
                <a:cxn ang="0">
                  <a:pos x="0" y="25"/>
                </a:cxn>
                <a:cxn ang="0">
                  <a:pos x="0" y="9"/>
                </a:cxn>
              </a:cxnLst>
              <a:rect l="0" t="0" r="r" b="b"/>
              <a:pathLst>
                <a:path w="34" h="25">
                  <a:moveTo>
                    <a:pt x="0" y="9"/>
                  </a:moveTo>
                  <a:lnTo>
                    <a:pt x="34" y="0"/>
                  </a:lnTo>
                  <a:lnTo>
                    <a:pt x="34" y="17"/>
                  </a:lnTo>
                  <a:lnTo>
                    <a:pt x="0" y="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8" name="Rectangle 53"/>
            <p:cNvSpPr>
              <a:spLocks noChangeArrowheads="1"/>
            </p:cNvSpPr>
            <p:nvPr/>
          </p:nvSpPr>
          <p:spPr bwMode="auto">
            <a:xfrm>
              <a:off x="2207" y="1784"/>
              <a:ext cx="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2207" y="1776"/>
              <a:ext cx="34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0"/>
                </a:cxn>
                <a:cxn ang="0">
                  <a:pos x="34" y="17"/>
                </a:cxn>
                <a:cxn ang="0">
                  <a:pos x="9" y="25"/>
                </a:cxn>
                <a:cxn ang="0">
                  <a:pos x="0" y="8"/>
                </a:cxn>
              </a:cxnLst>
              <a:rect l="0" t="0" r="r" b="b"/>
              <a:pathLst>
                <a:path w="34" h="25">
                  <a:moveTo>
                    <a:pt x="0" y="8"/>
                  </a:moveTo>
                  <a:lnTo>
                    <a:pt x="25" y="0"/>
                  </a:lnTo>
                  <a:lnTo>
                    <a:pt x="34" y="17"/>
                  </a:lnTo>
                  <a:lnTo>
                    <a:pt x="9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0" name="Rectangle 55"/>
            <p:cNvSpPr>
              <a:spLocks noChangeArrowheads="1"/>
            </p:cNvSpPr>
            <p:nvPr/>
          </p:nvSpPr>
          <p:spPr bwMode="auto">
            <a:xfrm>
              <a:off x="2307" y="1759"/>
              <a:ext cx="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2307" y="1751"/>
              <a:ext cx="34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0"/>
                </a:cxn>
                <a:cxn ang="0">
                  <a:pos x="34" y="17"/>
                </a:cxn>
                <a:cxn ang="0">
                  <a:pos x="9" y="25"/>
                </a:cxn>
                <a:cxn ang="0">
                  <a:pos x="0" y="8"/>
                </a:cxn>
              </a:cxnLst>
              <a:rect l="0" t="0" r="r" b="b"/>
              <a:pathLst>
                <a:path w="34" h="25">
                  <a:moveTo>
                    <a:pt x="0" y="8"/>
                  </a:moveTo>
                  <a:lnTo>
                    <a:pt x="25" y="0"/>
                  </a:lnTo>
                  <a:lnTo>
                    <a:pt x="34" y="17"/>
                  </a:lnTo>
                  <a:lnTo>
                    <a:pt x="9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2" name="Rectangle 57"/>
            <p:cNvSpPr>
              <a:spLocks noChangeArrowheads="1"/>
            </p:cNvSpPr>
            <p:nvPr/>
          </p:nvSpPr>
          <p:spPr bwMode="auto">
            <a:xfrm>
              <a:off x="2408" y="1734"/>
              <a:ext cx="16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2416" y="1726"/>
              <a:ext cx="25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7" y="0"/>
                </a:cxn>
                <a:cxn ang="0">
                  <a:pos x="25" y="17"/>
                </a:cxn>
                <a:cxn ang="0">
                  <a:pos x="8" y="25"/>
                </a:cxn>
                <a:cxn ang="0">
                  <a:pos x="0" y="8"/>
                </a:cxn>
              </a:cxnLst>
              <a:rect l="0" t="0" r="r" b="b"/>
              <a:pathLst>
                <a:path w="25" h="25">
                  <a:moveTo>
                    <a:pt x="0" y="8"/>
                  </a:moveTo>
                  <a:lnTo>
                    <a:pt x="17" y="0"/>
                  </a:lnTo>
                  <a:lnTo>
                    <a:pt x="25" y="17"/>
                  </a:lnTo>
                  <a:lnTo>
                    <a:pt x="8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4" name="Rectangle 59"/>
            <p:cNvSpPr>
              <a:spLocks noChangeArrowheads="1"/>
            </p:cNvSpPr>
            <p:nvPr/>
          </p:nvSpPr>
          <p:spPr bwMode="auto">
            <a:xfrm>
              <a:off x="2508" y="1709"/>
              <a:ext cx="16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2516" y="1701"/>
              <a:ext cx="25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7" y="0"/>
                </a:cxn>
                <a:cxn ang="0">
                  <a:pos x="25" y="17"/>
                </a:cxn>
                <a:cxn ang="0">
                  <a:pos x="8" y="25"/>
                </a:cxn>
                <a:cxn ang="0">
                  <a:pos x="0" y="8"/>
                </a:cxn>
              </a:cxnLst>
              <a:rect l="0" t="0" r="r" b="b"/>
              <a:pathLst>
                <a:path w="25" h="25">
                  <a:moveTo>
                    <a:pt x="0" y="8"/>
                  </a:moveTo>
                  <a:lnTo>
                    <a:pt x="17" y="0"/>
                  </a:lnTo>
                  <a:lnTo>
                    <a:pt x="25" y="17"/>
                  </a:lnTo>
                  <a:lnTo>
                    <a:pt x="8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2608" y="1684"/>
              <a:ext cx="16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7" name="Rectangle 62"/>
            <p:cNvSpPr>
              <a:spLocks noChangeArrowheads="1"/>
            </p:cNvSpPr>
            <p:nvPr/>
          </p:nvSpPr>
          <p:spPr bwMode="auto">
            <a:xfrm>
              <a:off x="2624" y="1684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2700" y="1667"/>
              <a:ext cx="33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" y="0"/>
                </a:cxn>
                <a:cxn ang="0">
                  <a:pos x="33" y="17"/>
                </a:cxn>
                <a:cxn ang="0">
                  <a:pos x="8" y="26"/>
                </a:cxn>
                <a:cxn ang="0">
                  <a:pos x="0" y="9"/>
                </a:cxn>
              </a:cxnLst>
              <a:rect l="0" t="0" r="r" b="b"/>
              <a:pathLst>
                <a:path w="33" h="26">
                  <a:moveTo>
                    <a:pt x="0" y="9"/>
                  </a:moveTo>
                  <a:lnTo>
                    <a:pt x="25" y="0"/>
                  </a:lnTo>
                  <a:lnTo>
                    <a:pt x="33" y="17"/>
                  </a:lnTo>
                  <a:lnTo>
                    <a:pt x="8" y="2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79" name="Rectangle 64"/>
            <p:cNvSpPr>
              <a:spLocks noChangeArrowheads="1"/>
            </p:cNvSpPr>
            <p:nvPr/>
          </p:nvSpPr>
          <p:spPr bwMode="auto">
            <a:xfrm>
              <a:off x="2733" y="1667"/>
              <a:ext cx="8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0" name="Rectangle 65"/>
            <p:cNvSpPr>
              <a:spLocks noChangeArrowheads="1"/>
            </p:cNvSpPr>
            <p:nvPr/>
          </p:nvSpPr>
          <p:spPr bwMode="auto">
            <a:xfrm>
              <a:off x="2808" y="1651"/>
              <a:ext cx="2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1" name="Rectangle 66"/>
            <p:cNvSpPr>
              <a:spLocks noChangeArrowheads="1"/>
            </p:cNvSpPr>
            <p:nvPr/>
          </p:nvSpPr>
          <p:spPr bwMode="auto">
            <a:xfrm>
              <a:off x="2833" y="1651"/>
              <a:ext cx="8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2" name="Freeform 67"/>
            <p:cNvSpPr>
              <a:spLocks/>
            </p:cNvSpPr>
            <p:nvPr/>
          </p:nvSpPr>
          <p:spPr bwMode="auto">
            <a:xfrm>
              <a:off x="2908" y="1626"/>
              <a:ext cx="34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4" y="0"/>
                </a:cxn>
                <a:cxn ang="0">
                  <a:pos x="34" y="16"/>
                </a:cxn>
                <a:cxn ang="0">
                  <a:pos x="0" y="25"/>
                </a:cxn>
                <a:cxn ang="0">
                  <a:pos x="0" y="8"/>
                </a:cxn>
              </a:cxnLst>
              <a:rect l="0" t="0" r="r" b="b"/>
              <a:pathLst>
                <a:path w="34" h="25">
                  <a:moveTo>
                    <a:pt x="0" y="8"/>
                  </a:moveTo>
                  <a:lnTo>
                    <a:pt x="34" y="0"/>
                  </a:lnTo>
                  <a:lnTo>
                    <a:pt x="34" y="16"/>
                  </a:lnTo>
                  <a:lnTo>
                    <a:pt x="0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3008" y="1609"/>
              <a:ext cx="34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4" y="0"/>
                </a:cxn>
                <a:cxn ang="0">
                  <a:pos x="34" y="17"/>
                </a:cxn>
                <a:cxn ang="0">
                  <a:pos x="0" y="25"/>
                </a:cxn>
                <a:cxn ang="0">
                  <a:pos x="0" y="8"/>
                </a:cxn>
              </a:cxnLst>
              <a:rect l="0" t="0" r="r" b="b"/>
              <a:pathLst>
                <a:path w="34" h="25">
                  <a:moveTo>
                    <a:pt x="0" y="8"/>
                  </a:moveTo>
                  <a:lnTo>
                    <a:pt x="34" y="0"/>
                  </a:lnTo>
                  <a:lnTo>
                    <a:pt x="34" y="17"/>
                  </a:lnTo>
                  <a:lnTo>
                    <a:pt x="0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3108" y="1592"/>
              <a:ext cx="34" cy="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4" y="0"/>
                </a:cxn>
                <a:cxn ang="0">
                  <a:pos x="34" y="17"/>
                </a:cxn>
                <a:cxn ang="0">
                  <a:pos x="0" y="25"/>
                </a:cxn>
                <a:cxn ang="0">
                  <a:pos x="0" y="9"/>
                </a:cxn>
              </a:cxnLst>
              <a:rect l="0" t="0" r="r" b="b"/>
              <a:pathLst>
                <a:path w="34" h="25">
                  <a:moveTo>
                    <a:pt x="0" y="9"/>
                  </a:moveTo>
                  <a:lnTo>
                    <a:pt x="34" y="0"/>
                  </a:lnTo>
                  <a:lnTo>
                    <a:pt x="34" y="17"/>
                  </a:lnTo>
                  <a:lnTo>
                    <a:pt x="0" y="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5" name="Rectangle 70"/>
            <p:cNvSpPr>
              <a:spLocks noChangeArrowheads="1"/>
            </p:cNvSpPr>
            <p:nvPr/>
          </p:nvSpPr>
          <p:spPr bwMode="auto">
            <a:xfrm>
              <a:off x="3209" y="1584"/>
              <a:ext cx="8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3209" y="1576"/>
              <a:ext cx="33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0"/>
                </a:cxn>
                <a:cxn ang="0">
                  <a:pos x="33" y="16"/>
                </a:cxn>
                <a:cxn ang="0">
                  <a:pos x="8" y="25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5" y="0"/>
                  </a:lnTo>
                  <a:lnTo>
                    <a:pt x="33" y="16"/>
                  </a:lnTo>
                  <a:lnTo>
                    <a:pt x="8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7" name="Rectangle 72"/>
            <p:cNvSpPr>
              <a:spLocks noChangeArrowheads="1"/>
            </p:cNvSpPr>
            <p:nvPr/>
          </p:nvSpPr>
          <p:spPr bwMode="auto">
            <a:xfrm>
              <a:off x="3309" y="1567"/>
              <a:ext cx="8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8" name="Rectangle 73"/>
            <p:cNvSpPr>
              <a:spLocks noChangeArrowheads="1"/>
            </p:cNvSpPr>
            <p:nvPr/>
          </p:nvSpPr>
          <p:spPr bwMode="auto">
            <a:xfrm>
              <a:off x="3317" y="1567"/>
              <a:ext cx="2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89" name="Rectangle 74"/>
            <p:cNvSpPr>
              <a:spLocks noChangeArrowheads="1"/>
            </p:cNvSpPr>
            <p:nvPr/>
          </p:nvSpPr>
          <p:spPr bwMode="auto">
            <a:xfrm>
              <a:off x="3409" y="1551"/>
              <a:ext cx="16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0" name="Rectangle 75"/>
            <p:cNvSpPr>
              <a:spLocks noChangeArrowheads="1"/>
            </p:cNvSpPr>
            <p:nvPr/>
          </p:nvSpPr>
          <p:spPr bwMode="auto">
            <a:xfrm>
              <a:off x="3425" y="1551"/>
              <a:ext cx="17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1" name="Rectangle 76"/>
            <p:cNvSpPr>
              <a:spLocks noChangeArrowheads="1"/>
            </p:cNvSpPr>
            <p:nvPr/>
          </p:nvSpPr>
          <p:spPr bwMode="auto">
            <a:xfrm>
              <a:off x="3509" y="1542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3517" y="1534"/>
              <a:ext cx="25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7" y="0"/>
                </a:cxn>
                <a:cxn ang="0">
                  <a:pos x="25" y="17"/>
                </a:cxn>
                <a:cxn ang="0">
                  <a:pos x="9" y="25"/>
                </a:cxn>
                <a:cxn ang="0">
                  <a:pos x="0" y="8"/>
                </a:cxn>
              </a:cxnLst>
              <a:rect l="0" t="0" r="r" b="b"/>
              <a:pathLst>
                <a:path w="25" h="25">
                  <a:moveTo>
                    <a:pt x="0" y="8"/>
                  </a:moveTo>
                  <a:lnTo>
                    <a:pt x="17" y="0"/>
                  </a:lnTo>
                  <a:lnTo>
                    <a:pt x="25" y="17"/>
                  </a:lnTo>
                  <a:lnTo>
                    <a:pt x="9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3601" y="1526"/>
              <a:ext cx="33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0"/>
                </a:cxn>
                <a:cxn ang="0">
                  <a:pos x="33" y="16"/>
                </a:cxn>
                <a:cxn ang="0">
                  <a:pos x="8" y="25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5" y="0"/>
                  </a:lnTo>
                  <a:lnTo>
                    <a:pt x="33" y="16"/>
                  </a:lnTo>
                  <a:lnTo>
                    <a:pt x="8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4" name="Rectangle 79"/>
            <p:cNvSpPr>
              <a:spLocks noChangeArrowheads="1"/>
            </p:cNvSpPr>
            <p:nvPr/>
          </p:nvSpPr>
          <p:spPr bwMode="auto">
            <a:xfrm>
              <a:off x="3634" y="1526"/>
              <a:ext cx="8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5" name="Rectangle 80"/>
            <p:cNvSpPr>
              <a:spLocks noChangeArrowheads="1"/>
            </p:cNvSpPr>
            <p:nvPr/>
          </p:nvSpPr>
          <p:spPr bwMode="auto">
            <a:xfrm>
              <a:off x="3709" y="1517"/>
              <a:ext cx="2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6" name="Rectangle 81"/>
            <p:cNvSpPr>
              <a:spLocks noChangeArrowheads="1"/>
            </p:cNvSpPr>
            <p:nvPr/>
          </p:nvSpPr>
          <p:spPr bwMode="auto">
            <a:xfrm>
              <a:off x="3734" y="1517"/>
              <a:ext cx="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3801" y="1501"/>
              <a:ext cx="33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0"/>
                </a:cxn>
                <a:cxn ang="0">
                  <a:pos x="33" y="16"/>
                </a:cxn>
                <a:cxn ang="0">
                  <a:pos x="8" y="25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5" y="0"/>
                  </a:lnTo>
                  <a:lnTo>
                    <a:pt x="33" y="16"/>
                  </a:lnTo>
                  <a:lnTo>
                    <a:pt x="8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8" name="Rectangle 83"/>
            <p:cNvSpPr>
              <a:spLocks noChangeArrowheads="1"/>
            </p:cNvSpPr>
            <p:nvPr/>
          </p:nvSpPr>
          <p:spPr bwMode="auto">
            <a:xfrm>
              <a:off x="3834" y="1501"/>
              <a:ext cx="9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9" name="Rectangle 84"/>
            <p:cNvSpPr>
              <a:spLocks noChangeArrowheads="1"/>
            </p:cNvSpPr>
            <p:nvPr/>
          </p:nvSpPr>
          <p:spPr bwMode="auto">
            <a:xfrm>
              <a:off x="3909" y="1492"/>
              <a:ext cx="34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0" name="Freeform 85"/>
            <p:cNvSpPr>
              <a:spLocks/>
            </p:cNvSpPr>
            <p:nvPr/>
          </p:nvSpPr>
          <p:spPr bwMode="auto">
            <a:xfrm>
              <a:off x="4010" y="1476"/>
              <a:ext cx="33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3" y="0"/>
                </a:cxn>
                <a:cxn ang="0">
                  <a:pos x="33" y="16"/>
                </a:cxn>
                <a:cxn ang="0">
                  <a:pos x="0" y="25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33" y="0"/>
                  </a:lnTo>
                  <a:lnTo>
                    <a:pt x="33" y="16"/>
                  </a:lnTo>
                  <a:lnTo>
                    <a:pt x="0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1" name="Rectangle 86"/>
            <p:cNvSpPr>
              <a:spLocks noChangeArrowheads="1"/>
            </p:cNvSpPr>
            <p:nvPr/>
          </p:nvSpPr>
          <p:spPr bwMode="auto">
            <a:xfrm>
              <a:off x="4110" y="1467"/>
              <a:ext cx="8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2" name="Rectangle 87"/>
            <p:cNvSpPr>
              <a:spLocks noChangeArrowheads="1"/>
            </p:cNvSpPr>
            <p:nvPr/>
          </p:nvSpPr>
          <p:spPr bwMode="auto">
            <a:xfrm>
              <a:off x="4118" y="1467"/>
              <a:ext cx="2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3" name="Rectangle 88"/>
            <p:cNvSpPr>
              <a:spLocks noChangeArrowheads="1"/>
            </p:cNvSpPr>
            <p:nvPr/>
          </p:nvSpPr>
          <p:spPr bwMode="auto">
            <a:xfrm>
              <a:off x="4210" y="1459"/>
              <a:ext cx="8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4" name="Rectangle 89"/>
            <p:cNvSpPr>
              <a:spLocks noChangeArrowheads="1"/>
            </p:cNvSpPr>
            <p:nvPr/>
          </p:nvSpPr>
          <p:spPr bwMode="auto">
            <a:xfrm>
              <a:off x="4218" y="1459"/>
              <a:ext cx="2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5" name="Rectangle 90"/>
            <p:cNvSpPr>
              <a:spLocks noChangeArrowheads="1"/>
            </p:cNvSpPr>
            <p:nvPr/>
          </p:nvSpPr>
          <p:spPr bwMode="auto">
            <a:xfrm>
              <a:off x="4310" y="1451"/>
              <a:ext cx="8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6" name="Freeform 91"/>
            <p:cNvSpPr>
              <a:spLocks/>
            </p:cNvSpPr>
            <p:nvPr/>
          </p:nvSpPr>
          <p:spPr bwMode="auto">
            <a:xfrm>
              <a:off x="4310" y="1442"/>
              <a:ext cx="33" cy="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" y="0"/>
                </a:cxn>
                <a:cxn ang="0">
                  <a:pos x="33" y="17"/>
                </a:cxn>
                <a:cxn ang="0">
                  <a:pos x="8" y="25"/>
                </a:cxn>
                <a:cxn ang="0">
                  <a:pos x="0" y="9"/>
                </a:cxn>
              </a:cxnLst>
              <a:rect l="0" t="0" r="r" b="b"/>
              <a:pathLst>
                <a:path w="33" h="25">
                  <a:moveTo>
                    <a:pt x="0" y="9"/>
                  </a:moveTo>
                  <a:lnTo>
                    <a:pt x="25" y="0"/>
                  </a:lnTo>
                  <a:lnTo>
                    <a:pt x="33" y="17"/>
                  </a:lnTo>
                  <a:lnTo>
                    <a:pt x="8" y="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7" name="Rectangle 92"/>
            <p:cNvSpPr>
              <a:spLocks noChangeArrowheads="1"/>
            </p:cNvSpPr>
            <p:nvPr/>
          </p:nvSpPr>
          <p:spPr bwMode="auto">
            <a:xfrm>
              <a:off x="4410" y="1442"/>
              <a:ext cx="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4418" y="1434"/>
              <a:ext cx="25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7" y="0"/>
                </a:cxn>
                <a:cxn ang="0">
                  <a:pos x="25" y="17"/>
                </a:cxn>
                <a:cxn ang="0">
                  <a:pos x="9" y="25"/>
                </a:cxn>
                <a:cxn ang="0">
                  <a:pos x="0" y="8"/>
                </a:cxn>
              </a:cxnLst>
              <a:rect l="0" t="0" r="r" b="b"/>
              <a:pathLst>
                <a:path w="25" h="25">
                  <a:moveTo>
                    <a:pt x="0" y="8"/>
                  </a:moveTo>
                  <a:lnTo>
                    <a:pt x="17" y="0"/>
                  </a:lnTo>
                  <a:lnTo>
                    <a:pt x="25" y="17"/>
                  </a:lnTo>
                  <a:lnTo>
                    <a:pt x="9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09" name="Rectangle 94"/>
            <p:cNvSpPr>
              <a:spLocks noChangeArrowheads="1"/>
            </p:cNvSpPr>
            <p:nvPr/>
          </p:nvSpPr>
          <p:spPr bwMode="auto">
            <a:xfrm>
              <a:off x="4510" y="1426"/>
              <a:ext cx="17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4527" y="1426"/>
              <a:ext cx="17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4602" y="1417"/>
              <a:ext cx="33" cy="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" y="0"/>
                </a:cxn>
                <a:cxn ang="0">
                  <a:pos x="33" y="17"/>
                </a:cxn>
                <a:cxn ang="0">
                  <a:pos x="8" y="25"/>
                </a:cxn>
                <a:cxn ang="0">
                  <a:pos x="0" y="9"/>
                </a:cxn>
              </a:cxnLst>
              <a:rect l="0" t="0" r="r" b="b"/>
              <a:pathLst>
                <a:path w="33" h="25">
                  <a:moveTo>
                    <a:pt x="0" y="9"/>
                  </a:moveTo>
                  <a:lnTo>
                    <a:pt x="25" y="0"/>
                  </a:lnTo>
                  <a:lnTo>
                    <a:pt x="33" y="17"/>
                  </a:lnTo>
                  <a:lnTo>
                    <a:pt x="8" y="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4635" y="1417"/>
              <a:ext cx="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4702" y="1409"/>
              <a:ext cx="33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0"/>
                </a:cxn>
                <a:cxn ang="0">
                  <a:pos x="33" y="17"/>
                </a:cxn>
                <a:cxn ang="0">
                  <a:pos x="8" y="25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5" y="0"/>
                  </a:lnTo>
                  <a:lnTo>
                    <a:pt x="33" y="17"/>
                  </a:lnTo>
                  <a:lnTo>
                    <a:pt x="8" y="2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4" name="Rectangle 99"/>
            <p:cNvSpPr>
              <a:spLocks noChangeArrowheads="1"/>
            </p:cNvSpPr>
            <p:nvPr/>
          </p:nvSpPr>
          <p:spPr bwMode="auto">
            <a:xfrm>
              <a:off x="4735" y="1409"/>
              <a:ext cx="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5" name="Rectangle 100"/>
            <p:cNvSpPr>
              <a:spLocks noChangeArrowheads="1"/>
            </p:cNvSpPr>
            <p:nvPr/>
          </p:nvSpPr>
          <p:spPr bwMode="auto">
            <a:xfrm>
              <a:off x="4811" y="1401"/>
              <a:ext cx="2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116" name="Rectangle 101"/>
            <p:cNvSpPr>
              <a:spLocks noChangeArrowheads="1"/>
            </p:cNvSpPr>
            <p:nvPr/>
          </p:nvSpPr>
          <p:spPr bwMode="auto">
            <a:xfrm>
              <a:off x="4836" y="1401"/>
              <a:ext cx="8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dirty="0"/>
            </a:p>
          </p:txBody>
        </p:sp>
        <p:grpSp>
          <p:nvGrpSpPr>
            <p:cNvPr id="117" name="Group 102"/>
            <p:cNvGrpSpPr>
              <a:grpSpLocks/>
            </p:cNvGrpSpPr>
            <p:nvPr/>
          </p:nvGrpSpPr>
          <p:grpSpPr bwMode="auto">
            <a:xfrm>
              <a:off x="806" y="1284"/>
              <a:ext cx="362" cy="2446"/>
              <a:chOff x="806" y="1363"/>
              <a:chExt cx="362" cy="2446"/>
            </a:xfrm>
          </p:grpSpPr>
          <p:sp>
            <p:nvSpPr>
              <p:cNvPr id="143" name="Line 103"/>
              <p:cNvSpPr>
                <a:spLocks noChangeShapeType="1"/>
              </p:cNvSpPr>
              <p:nvPr/>
            </p:nvSpPr>
            <p:spPr bwMode="auto">
              <a:xfrm>
                <a:off x="1031" y="1429"/>
                <a:ext cx="1" cy="2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44" name="Line 104"/>
              <p:cNvSpPr>
                <a:spLocks noChangeShapeType="1"/>
              </p:cNvSpPr>
              <p:nvPr/>
            </p:nvSpPr>
            <p:spPr bwMode="auto">
              <a:xfrm>
                <a:off x="997" y="3548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45" name="Line 105"/>
              <p:cNvSpPr>
                <a:spLocks noChangeShapeType="1"/>
              </p:cNvSpPr>
              <p:nvPr/>
            </p:nvSpPr>
            <p:spPr bwMode="auto">
              <a:xfrm>
                <a:off x="997" y="3340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46" name="Line 106"/>
              <p:cNvSpPr>
                <a:spLocks noChangeShapeType="1"/>
              </p:cNvSpPr>
              <p:nvPr/>
            </p:nvSpPr>
            <p:spPr bwMode="auto">
              <a:xfrm>
                <a:off x="997" y="3123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47" name="Line 107"/>
              <p:cNvSpPr>
                <a:spLocks noChangeShapeType="1"/>
              </p:cNvSpPr>
              <p:nvPr/>
            </p:nvSpPr>
            <p:spPr bwMode="auto">
              <a:xfrm>
                <a:off x="997" y="2914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48" name="Line 108"/>
              <p:cNvSpPr>
                <a:spLocks noChangeShapeType="1"/>
              </p:cNvSpPr>
              <p:nvPr/>
            </p:nvSpPr>
            <p:spPr bwMode="auto">
              <a:xfrm>
                <a:off x="997" y="2698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49" name="Line 109"/>
              <p:cNvSpPr>
                <a:spLocks noChangeShapeType="1"/>
              </p:cNvSpPr>
              <p:nvPr/>
            </p:nvSpPr>
            <p:spPr bwMode="auto">
              <a:xfrm>
                <a:off x="997" y="2489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50" name="Line 110"/>
              <p:cNvSpPr>
                <a:spLocks noChangeShapeType="1"/>
              </p:cNvSpPr>
              <p:nvPr/>
            </p:nvSpPr>
            <p:spPr bwMode="auto">
              <a:xfrm>
                <a:off x="997" y="2280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51" name="Line 111"/>
              <p:cNvSpPr>
                <a:spLocks noChangeShapeType="1"/>
              </p:cNvSpPr>
              <p:nvPr/>
            </p:nvSpPr>
            <p:spPr bwMode="auto">
              <a:xfrm>
                <a:off x="997" y="2063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52" name="Line 112"/>
              <p:cNvSpPr>
                <a:spLocks noChangeShapeType="1"/>
              </p:cNvSpPr>
              <p:nvPr/>
            </p:nvSpPr>
            <p:spPr bwMode="auto">
              <a:xfrm>
                <a:off x="997" y="1855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53" name="Line 113"/>
              <p:cNvSpPr>
                <a:spLocks noChangeShapeType="1"/>
              </p:cNvSpPr>
              <p:nvPr/>
            </p:nvSpPr>
            <p:spPr bwMode="auto">
              <a:xfrm>
                <a:off x="997" y="1638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54" name="Line 114"/>
              <p:cNvSpPr>
                <a:spLocks noChangeShapeType="1"/>
              </p:cNvSpPr>
              <p:nvPr/>
            </p:nvSpPr>
            <p:spPr bwMode="auto">
              <a:xfrm>
                <a:off x="997" y="1429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55" name="Line 115"/>
              <p:cNvSpPr>
                <a:spLocks noChangeShapeType="1"/>
              </p:cNvSpPr>
              <p:nvPr/>
            </p:nvSpPr>
            <p:spPr bwMode="auto">
              <a:xfrm flipV="1">
                <a:off x="1031" y="3548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56" name="Rectangle 116"/>
              <p:cNvSpPr>
                <a:spLocks noChangeArrowheads="1"/>
              </p:cNvSpPr>
              <p:nvPr/>
            </p:nvSpPr>
            <p:spPr bwMode="auto">
              <a:xfrm>
                <a:off x="889" y="3482"/>
                <a:ext cx="81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GB" sz="1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57" name="Rectangle 117"/>
              <p:cNvSpPr>
                <a:spLocks noChangeArrowheads="1"/>
              </p:cNvSpPr>
              <p:nvPr/>
            </p:nvSpPr>
            <p:spPr bwMode="auto">
              <a:xfrm>
                <a:off x="806" y="3274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0.1</a:t>
                </a:r>
                <a:endParaRPr lang="en-GB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" name="Rectangle 118"/>
              <p:cNvSpPr>
                <a:spLocks noChangeArrowheads="1"/>
              </p:cNvSpPr>
              <p:nvPr/>
            </p:nvSpPr>
            <p:spPr bwMode="auto">
              <a:xfrm>
                <a:off x="806" y="3056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0.2</a:t>
                </a:r>
                <a:endParaRPr lang="en-GB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" name="Rectangle 119"/>
              <p:cNvSpPr>
                <a:spLocks noChangeArrowheads="1"/>
              </p:cNvSpPr>
              <p:nvPr/>
            </p:nvSpPr>
            <p:spPr bwMode="auto">
              <a:xfrm>
                <a:off x="806" y="2848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0.3</a:t>
                </a:r>
                <a:endParaRPr lang="en-GB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Rectangle 120"/>
              <p:cNvSpPr>
                <a:spLocks noChangeArrowheads="1"/>
              </p:cNvSpPr>
              <p:nvPr/>
            </p:nvSpPr>
            <p:spPr bwMode="auto">
              <a:xfrm>
                <a:off x="806" y="2631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0.4</a:t>
                </a:r>
                <a:endParaRPr lang="en-GB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" name="Rectangle 121"/>
              <p:cNvSpPr>
                <a:spLocks noChangeArrowheads="1"/>
              </p:cNvSpPr>
              <p:nvPr/>
            </p:nvSpPr>
            <p:spPr bwMode="auto">
              <a:xfrm>
                <a:off x="806" y="2422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0.5</a:t>
                </a:r>
                <a:endParaRPr lang="en-GB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" name="Rectangle 122"/>
              <p:cNvSpPr>
                <a:spLocks noChangeArrowheads="1"/>
              </p:cNvSpPr>
              <p:nvPr/>
            </p:nvSpPr>
            <p:spPr bwMode="auto">
              <a:xfrm>
                <a:off x="806" y="2214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0.6</a:t>
                </a:r>
                <a:endParaRPr lang="en-GB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" name="Rectangle 123"/>
              <p:cNvSpPr>
                <a:spLocks noChangeArrowheads="1"/>
              </p:cNvSpPr>
              <p:nvPr/>
            </p:nvSpPr>
            <p:spPr bwMode="auto">
              <a:xfrm>
                <a:off x="806" y="1997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0.7</a:t>
                </a:r>
                <a:endParaRPr lang="en-GB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" name="Rectangle 124"/>
              <p:cNvSpPr>
                <a:spLocks noChangeArrowheads="1"/>
              </p:cNvSpPr>
              <p:nvPr/>
            </p:nvSpPr>
            <p:spPr bwMode="auto">
              <a:xfrm>
                <a:off x="806" y="1788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0.8</a:t>
                </a:r>
                <a:endParaRPr lang="en-GB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" name="Rectangle 125"/>
              <p:cNvSpPr>
                <a:spLocks noChangeArrowheads="1"/>
              </p:cNvSpPr>
              <p:nvPr/>
            </p:nvSpPr>
            <p:spPr bwMode="auto">
              <a:xfrm>
                <a:off x="806" y="1571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0.9</a:t>
                </a:r>
                <a:endParaRPr lang="en-GB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" name="Rectangle 126"/>
              <p:cNvSpPr>
                <a:spLocks noChangeArrowheads="1"/>
              </p:cNvSpPr>
              <p:nvPr/>
            </p:nvSpPr>
            <p:spPr bwMode="auto">
              <a:xfrm>
                <a:off x="889" y="1363"/>
                <a:ext cx="81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1</a:t>
                </a:r>
                <a:endParaRPr lang="en-GB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" name="Rectangle 127"/>
              <p:cNvSpPr>
                <a:spLocks noChangeArrowheads="1"/>
              </p:cNvSpPr>
              <p:nvPr/>
            </p:nvSpPr>
            <p:spPr bwMode="auto">
              <a:xfrm>
                <a:off x="965" y="3640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</a:rPr>
                  <a:t>0.0</a:t>
                </a:r>
                <a:endParaRPr lang="en-GB" sz="1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18" name="Group 128"/>
            <p:cNvGrpSpPr>
              <a:grpSpLocks/>
            </p:cNvGrpSpPr>
            <p:nvPr/>
          </p:nvGrpSpPr>
          <p:grpSpPr bwMode="auto">
            <a:xfrm>
              <a:off x="1031" y="3469"/>
              <a:ext cx="4322" cy="261"/>
              <a:chOff x="1031" y="3548"/>
              <a:chExt cx="4322" cy="261"/>
            </a:xfrm>
          </p:grpSpPr>
          <p:sp>
            <p:nvSpPr>
              <p:cNvPr id="128" name="Line 129"/>
              <p:cNvSpPr>
                <a:spLocks noChangeShapeType="1"/>
              </p:cNvSpPr>
              <p:nvPr/>
            </p:nvSpPr>
            <p:spPr bwMode="auto">
              <a:xfrm>
                <a:off x="1031" y="3548"/>
                <a:ext cx="413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29" name="Line 130"/>
              <p:cNvSpPr>
                <a:spLocks noChangeShapeType="1"/>
              </p:cNvSpPr>
              <p:nvPr/>
            </p:nvSpPr>
            <p:spPr bwMode="auto">
              <a:xfrm flipV="1">
                <a:off x="1623" y="3548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30" name="Line 131"/>
              <p:cNvSpPr>
                <a:spLocks noChangeShapeType="1"/>
              </p:cNvSpPr>
              <p:nvPr/>
            </p:nvSpPr>
            <p:spPr bwMode="auto">
              <a:xfrm flipV="1">
                <a:off x="2216" y="3548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31" name="Line 132"/>
              <p:cNvSpPr>
                <a:spLocks noChangeShapeType="1"/>
              </p:cNvSpPr>
              <p:nvPr/>
            </p:nvSpPr>
            <p:spPr bwMode="auto">
              <a:xfrm flipV="1">
                <a:off x="2808" y="3548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32" name="Line 133"/>
              <p:cNvSpPr>
                <a:spLocks noChangeShapeType="1"/>
              </p:cNvSpPr>
              <p:nvPr/>
            </p:nvSpPr>
            <p:spPr bwMode="auto">
              <a:xfrm flipV="1">
                <a:off x="3392" y="3548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33" name="Line 134"/>
              <p:cNvSpPr>
                <a:spLocks noChangeShapeType="1"/>
              </p:cNvSpPr>
              <p:nvPr/>
            </p:nvSpPr>
            <p:spPr bwMode="auto">
              <a:xfrm flipV="1">
                <a:off x="3985" y="3548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34" name="Line 135"/>
              <p:cNvSpPr>
                <a:spLocks noChangeShapeType="1"/>
              </p:cNvSpPr>
              <p:nvPr/>
            </p:nvSpPr>
            <p:spPr bwMode="auto">
              <a:xfrm flipV="1">
                <a:off x="4577" y="3548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35" name="Line 136"/>
              <p:cNvSpPr>
                <a:spLocks noChangeShapeType="1"/>
              </p:cNvSpPr>
              <p:nvPr/>
            </p:nvSpPr>
            <p:spPr bwMode="auto">
              <a:xfrm flipV="1">
                <a:off x="5169" y="3548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dirty="0"/>
              </a:p>
            </p:txBody>
          </p:sp>
          <p:sp>
            <p:nvSpPr>
              <p:cNvPr id="136" name="Rectangle 137"/>
              <p:cNvSpPr>
                <a:spLocks noChangeArrowheads="1"/>
              </p:cNvSpPr>
              <p:nvPr/>
            </p:nvSpPr>
            <p:spPr bwMode="auto">
              <a:xfrm>
                <a:off x="1556" y="3640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</a:rPr>
                  <a:t>2.0</a:t>
                </a:r>
                <a:endParaRPr lang="en-GB" sz="1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7" name="Rectangle 138"/>
              <p:cNvSpPr>
                <a:spLocks noChangeArrowheads="1"/>
              </p:cNvSpPr>
              <p:nvPr/>
            </p:nvSpPr>
            <p:spPr bwMode="auto">
              <a:xfrm>
                <a:off x="2149" y="3640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</a:rPr>
                  <a:t>4.0</a:t>
                </a:r>
                <a:endParaRPr lang="en-GB" sz="1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8" name="Rectangle 139"/>
              <p:cNvSpPr>
                <a:spLocks noChangeArrowheads="1"/>
              </p:cNvSpPr>
              <p:nvPr/>
            </p:nvSpPr>
            <p:spPr bwMode="auto">
              <a:xfrm>
                <a:off x="2741" y="3640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</a:rPr>
                  <a:t>6.0</a:t>
                </a:r>
                <a:endParaRPr lang="en-GB" sz="1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9" name="Rectangle 140"/>
              <p:cNvSpPr>
                <a:spLocks noChangeArrowheads="1"/>
              </p:cNvSpPr>
              <p:nvPr/>
            </p:nvSpPr>
            <p:spPr bwMode="auto">
              <a:xfrm>
                <a:off x="3325" y="3640"/>
                <a:ext cx="203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</a:rPr>
                  <a:t>8.0</a:t>
                </a:r>
                <a:endParaRPr lang="en-GB" sz="1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40" name="Rectangle 141"/>
              <p:cNvSpPr>
                <a:spLocks noChangeArrowheads="1"/>
              </p:cNvSpPr>
              <p:nvPr/>
            </p:nvSpPr>
            <p:spPr bwMode="auto">
              <a:xfrm>
                <a:off x="3884" y="3640"/>
                <a:ext cx="284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</a:rPr>
                  <a:t>10.0</a:t>
                </a:r>
                <a:endParaRPr lang="en-GB" sz="1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41" name="Rectangle 142"/>
              <p:cNvSpPr>
                <a:spLocks noChangeArrowheads="1"/>
              </p:cNvSpPr>
              <p:nvPr/>
            </p:nvSpPr>
            <p:spPr bwMode="auto">
              <a:xfrm>
                <a:off x="4477" y="3640"/>
                <a:ext cx="284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</a:rPr>
                  <a:t>12.0</a:t>
                </a:r>
                <a:endParaRPr lang="en-GB" sz="1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42" name="Rectangle 143"/>
              <p:cNvSpPr>
                <a:spLocks noChangeArrowheads="1"/>
              </p:cNvSpPr>
              <p:nvPr/>
            </p:nvSpPr>
            <p:spPr bwMode="auto">
              <a:xfrm>
                <a:off x="5069" y="3640"/>
                <a:ext cx="284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74713"/>
                <a:r>
                  <a:rPr lang="en-GB" sz="1600" b="1" dirty="0">
                    <a:solidFill>
                      <a:srgbClr val="000000"/>
                    </a:solidFill>
                    <a:latin typeface="Arial" charset="0"/>
                  </a:rPr>
                  <a:t>14.0</a:t>
                </a:r>
                <a:endParaRPr lang="en-GB" sz="1600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20" name="Rectangle 145"/>
            <p:cNvSpPr>
              <a:spLocks noChangeArrowheads="1"/>
            </p:cNvSpPr>
            <p:nvPr/>
          </p:nvSpPr>
          <p:spPr bwMode="auto">
            <a:xfrm>
              <a:off x="1590" y="2712"/>
              <a:ext cx="156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74713"/>
              <a:r>
                <a:rPr lang="en-GB" sz="1600" b="1" dirty="0">
                  <a:solidFill>
                    <a:srgbClr val="000000"/>
                  </a:solidFill>
                  <a:latin typeface="Arial" charset="0"/>
                </a:rPr>
                <a:t>Mostly Agriculture-based countries</a:t>
              </a:r>
              <a:endParaRPr lang="en-GB" sz="1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1" name="Rectangle 146"/>
            <p:cNvSpPr>
              <a:spLocks noChangeArrowheads="1"/>
            </p:cNvSpPr>
            <p:nvPr/>
          </p:nvSpPr>
          <p:spPr bwMode="auto">
            <a:xfrm>
              <a:off x="4218" y="1540"/>
              <a:ext cx="93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74713"/>
              <a:r>
                <a:rPr lang="en-GB" sz="1600" b="1" dirty="0">
                  <a:solidFill>
                    <a:srgbClr val="000000"/>
                  </a:solidFill>
                  <a:latin typeface="Arial" charset="0"/>
                </a:rPr>
                <a:t>United States</a:t>
              </a:r>
              <a:endParaRPr lang="en-GB" sz="1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2" name="Rectangle 147"/>
            <p:cNvSpPr>
              <a:spLocks noChangeArrowheads="1"/>
            </p:cNvSpPr>
            <p:nvPr/>
          </p:nvSpPr>
          <p:spPr bwMode="auto">
            <a:xfrm>
              <a:off x="2392" y="1895"/>
              <a:ext cx="1207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74713"/>
              <a:r>
                <a:rPr lang="en-GB" sz="1600" b="1" dirty="0">
                  <a:solidFill>
                    <a:srgbClr val="000000"/>
                  </a:solidFill>
                  <a:latin typeface="Arial" charset="0"/>
                </a:rPr>
                <a:t>Mostly Urbanized</a:t>
              </a:r>
              <a:endParaRPr lang="en-US" sz="1600" b="1" dirty="0">
                <a:solidFill>
                  <a:srgbClr val="000000"/>
                </a:solidFill>
                <a:latin typeface="Arial" charset="0"/>
              </a:endParaRPr>
            </a:p>
            <a:p>
              <a:pPr defTabSz="874713"/>
              <a:r>
                <a:rPr lang="en-US" sz="1600" b="1" dirty="0">
                  <a:solidFill>
                    <a:srgbClr val="000000"/>
                  </a:solidFill>
                  <a:latin typeface="Arial" charset="0"/>
                </a:rPr>
                <a:t>Countries</a:t>
              </a:r>
              <a:r>
                <a:rPr lang="en-GB" sz="16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GB" sz="16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6" name="Rectangle 151"/>
            <p:cNvSpPr>
              <a:spLocks noChangeArrowheads="1"/>
            </p:cNvSpPr>
            <p:nvPr/>
          </p:nvSpPr>
          <p:spPr bwMode="auto">
            <a:xfrm rot="16200000">
              <a:off x="-610" y="2348"/>
              <a:ext cx="218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74713"/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Human Development Index - HDI</a:t>
              </a:r>
              <a:endParaRPr lang="en-GB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Rectangle 152"/>
            <p:cNvSpPr>
              <a:spLocks noChangeArrowheads="1"/>
            </p:cNvSpPr>
            <p:nvPr/>
          </p:nvSpPr>
          <p:spPr bwMode="auto">
            <a:xfrm>
              <a:off x="1848" y="3809"/>
              <a:ext cx="239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74713"/>
              <a:r>
                <a:rPr lang="en-GB" sz="1600" b="1" dirty="0" smtClean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Agri-</a:t>
              </a:r>
              <a:r>
                <a:rPr lang="en-US" sz="1600" b="1" dirty="0" smtClean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business-to-Agriculture</a:t>
              </a:r>
              <a:r>
                <a:rPr lang="en-GB" sz="1600" b="1" dirty="0" smtClean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Ratio</a:t>
              </a:r>
              <a:endParaRPr lang="en-GB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 rot="2872226">
            <a:off x="2297082" y="2316858"/>
            <a:ext cx="1046404" cy="6515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Oval 16"/>
          <p:cNvSpPr/>
          <p:nvPr/>
        </p:nvSpPr>
        <p:spPr>
          <a:xfrm rot="2872226">
            <a:off x="1202662" y="3385759"/>
            <a:ext cx="1049274" cy="60353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916320" y="4803347"/>
            <a:ext cx="2164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Source: J. Wilkinson </a:t>
            </a:r>
            <a:r>
              <a:rPr lang="en-US" sz="1000" i="1" dirty="0" smtClean="0"/>
              <a:t>&amp; </a:t>
            </a:r>
            <a:r>
              <a:rPr lang="en-US" sz="1000" i="1" dirty="0"/>
              <a:t>R. Rocha (</a:t>
            </a:r>
            <a:r>
              <a:rPr lang="en-US" sz="1000" i="1" dirty="0" smtClean="0"/>
              <a:t>2009)</a:t>
            </a:r>
            <a:endParaRPr lang="fr-FR" sz="1000" dirty="0"/>
          </a:p>
        </p:txBody>
      </p:sp>
    </p:spTree>
    <p:extLst>
      <p:ext uri="{BB962C8B-B14F-4D97-AF65-F5344CB8AC3E}">
        <p14:creationId xmlns=""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47699" y="1256376"/>
            <a:ext cx="4733925" cy="42780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Agricultural mechanization has palyed a major role in:</a:t>
            </a:r>
          </a:p>
          <a:p>
            <a:r>
              <a:rPr lang="de-DE" alt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285750">
              <a:buBlip>
                <a:blip r:embed="rId4"/>
              </a:buBlip>
            </a:pPr>
            <a:r>
              <a:rPr lang="de-DE" altLang="de-DE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Increasing productivity and convenience for the farmers.</a:t>
            </a:r>
          </a:p>
          <a:p>
            <a:pPr marL="571500" indent="-285750"/>
            <a:r>
              <a:rPr lang="de-DE" altLang="de-DE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1500" indent="-285750">
              <a:buBlip>
                <a:blip r:embed="rId4"/>
              </a:buBlip>
            </a:pPr>
            <a:r>
              <a:rPr lang="de-DE" altLang="de-DE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Achieving economical gains</a:t>
            </a:r>
          </a:p>
          <a:p>
            <a:pPr marL="342900" indent="-342900">
              <a:buBlip>
                <a:blip r:embed="rId4"/>
              </a:buBlip>
            </a:pPr>
            <a:endParaRPr lang="de-DE" alt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342900"/>
            <a:r>
              <a:rPr lang="de-DE" altLang="de-DE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will continue to </a:t>
            </a:r>
            <a:r>
              <a:rPr lang="en-US" altLang="de-DE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be a key factor to achieving the global objective of feeding a growing population.</a:t>
            </a:r>
            <a:endParaRPr lang="de-DE" altLang="de-DE" sz="2400" dirty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73476" y="1476376"/>
            <a:ext cx="5551749" cy="4203331"/>
            <a:chOff x="5773476" y="1476376"/>
            <a:chExt cx="5551749" cy="420333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73476" y="1476376"/>
              <a:ext cx="5389823" cy="30540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5840245" y="5279597"/>
              <a:ext cx="40879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/>
                <a:t>Source: </a:t>
              </a:r>
              <a:r>
                <a:rPr lang="en-US" sz="1000" i="1" dirty="0" smtClean="0"/>
                <a:t> Michell, C.C. et al. (1996)</a:t>
              </a:r>
            </a:p>
            <a:p>
              <a:r>
                <a:rPr lang="fr-FR" sz="1000" dirty="0" smtClean="0"/>
                <a:t>http://www.aaes.auburn.edu/comm/pubs/specialreports/old_rotation.pdf</a:t>
              </a:r>
              <a:endParaRPr lang="fr-FR" sz="1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516895" y="3460322"/>
              <a:ext cx="165592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The biggest event impacting TFP was the 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introduction of the mechanical harvester</a:t>
              </a:r>
              <a:endParaRPr lang="fr-FR" sz="11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9115425" y="3248025"/>
              <a:ext cx="485775" cy="4381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821195" y="4584272"/>
              <a:ext cx="550403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Example of cotton production and the impact of mechanization on TFP</a:t>
              </a:r>
              <a:endParaRPr lang="fr-FR" sz="2000" dirty="0"/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208050" y="483385"/>
            <a:ext cx="1011387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Blip>
                <a:blip r:embed="rId6"/>
              </a:buBlip>
              <a:defRPr/>
            </a:pPr>
            <a:r>
              <a:rPr lang="de-DE" alt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Productivity and economic gains</a:t>
            </a:r>
          </a:p>
        </p:txBody>
      </p:sp>
    </p:spTree>
    <p:extLst>
      <p:ext uri="{BB962C8B-B14F-4D97-AF65-F5344CB8AC3E}">
        <p14:creationId xmlns="" xmlns:p14="http://schemas.microsoft.com/office/powerpoint/2010/main" val="18644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208050" y="554592"/>
            <a:ext cx="1011387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Productivity Enhancement</a:t>
            </a:r>
            <a:endParaRPr lang="en-US" altLang="de-D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idx="1"/>
          </p:nvPr>
        </p:nvGraphicFramePr>
        <p:xfrm>
          <a:off x="348615" y="11468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8644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98525" y="554592"/>
            <a:ext cx="1011387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altLang="de-DE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conomic gains</a:t>
            </a:r>
            <a:endParaRPr lang="en-US" altLang="de-D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</p:nvPr>
        </p:nvGraphicFramePr>
        <p:xfrm>
          <a:off x="600075" y="749299"/>
          <a:ext cx="10594340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8644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40787" y="401603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6" y="26635"/>
            <a:ext cx="949911" cy="8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445064" y="1647200"/>
            <a:ext cx="53943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next 40 years,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world population 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expected 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increase by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1/3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more than 9 billion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people.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Feeding such population,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which may require doubling agricultural productivity,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will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be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possible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significant, even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ground-breaking,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improvements in agricultural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machines and processes.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217575" y="559585"/>
            <a:ext cx="1011387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altLang="de-DE" sz="2400" dirty="0" smtClean="0">
                <a:latin typeface="Arial" pitchFamily="34" charset="0"/>
                <a:cs typeface="Arial" pitchFamily="34" charset="0"/>
              </a:rPr>
              <a:t>Challenges - </a:t>
            </a:r>
            <a:r>
              <a:rPr lang="de-DE" altLang="de-DE" sz="2400" dirty="0">
                <a:latin typeface="Arial" pitchFamily="34" charset="0"/>
                <a:cs typeface="Arial" pitchFamily="34" charset="0"/>
              </a:rPr>
              <a:t>World population</a:t>
            </a:r>
            <a:endParaRPr lang="en-US" altLang="de-D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4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ievolution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grievolution PowerPoint Template.potx" id="{3045FC5A-CE82-4549-B997-71C226566229}" vid="{DEE991AB-1BF4-406B-9361-D72E55CF18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Agrievolution PowerPoint Template</Template>
  <TotalTime>4628</TotalTime>
  <Words>4390</Words>
  <Application>Microsoft Office PowerPoint</Application>
  <PresentationFormat>Custom</PresentationFormat>
  <Paragraphs>1735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Agrievolution PowerPoint Template</vt:lpstr>
      <vt:lpstr>Agricultural Development and Mechanization in 2013: A Comparative Survey at a Global Level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Status and projection of agr. mechanization in surveyed regions: Twelve levels of agricultural mechanization</vt:lpstr>
      <vt:lpstr>Status and projection of agr. mechanization in surveyed regions: Current status (2013)</vt:lpstr>
      <vt:lpstr>Status and projection of agr. mechanization in surveyed regions</vt:lpstr>
      <vt:lpstr>Status and projection of agr. mechanization in surveyed regions</vt:lpstr>
      <vt:lpstr>Cross regional comparison: Domestic demand over the next 10 years</vt:lpstr>
      <vt:lpstr>Cross regional comparison: Import dev. over the next 10 years</vt:lpstr>
      <vt:lpstr>Cross regional comparison: Export dev. over the next 10 years</vt:lpstr>
      <vt:lpstr>Slide 30</vt:lpstr>
      <vt:lpstr>Slide 31</vt:lpstr>
      <vt:lpstr>4. Conclusions</vt:lpstr>
      <vt:lpstr>4. Conclusions</vt:lpstr>
      <vt:lpstr>4. Conclusions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icmtest</dc:creator>
  <cp:lastModifiedBy>romit.sen</cp:lastModifiedBy>
  <cp:revision>359</cp:revision>
  <dcterms:created xsi:type="dcterms:W3CDTF">2013-10-07T11:57:35Z</dcterms:created>
  <dcterms:modified xsi:type="dcterms:W3CDTF">2013-12-10T04:20:25Z</dcterms:modified>
</cp:coreProperties>
</file>