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707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64" d="100"/>
          <a:sy n="64" d="100"/>
        </p:scale>
        <p:origin x="-2328" y="-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jdshare\Govt_Affairs\JBP%20Presentations\Data\Current\IMF%20GDP.v3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JDSHARE\Home_Drives\AI90764\Jon%20Knokey's%20flesh%20drive\Black%20Sea%20Project\Final%20Data&amp;Charts\China%20Wheat%20Imports%20and%20Export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JDSHARE\Home_Drives\AI90764\Jon%20Knokey's%20flesh%20drive\Black%20Sea%20Project\Final%20Data&amp;Charts\China%20Wheat%20Imports%20and%20Exports.xlsx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JDSHARE\Home_Drives\AI90764\Jon%20Knokey's%20flesh%20drive\Black%20Sea%20Project\Final%20Data&amp;Charts\China%20Wheat%20Imports%20and%20Exports.xlsx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JDSHARE\Home_Drives\AI90764\Jon%20Knokey's%20flesh%20drive\Black%20Sea%20Project\Final%20Data&amp;Charts\Brazil%20Exports.xlsx" TargetMode="External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JDSHARE\Home_Drives\AI90764\Jon%20Knokey's%20flesh%20drive\Random\Brazil%20Article\Reliance%20on%20South%20American%20Exports%20RABOBANK%20SLID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90764\Desktop\pds1.htm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jdshare\Govt_Affairs\JBP%20Presentations\Data\Current\PSD.Data_Production.Consumption&amp;Global.End.Stocks&amp;Stock-Use.Ratio.V2.xlsx" TargetMode="External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jdshare\Govt_Affairs\JBP%20Presentations\Data\Current\PSD.Data_Production.Consumption&amp;Global.End.Stocks&amp;Stock-Use.Ratio.V2.xlsx" TargetMode="External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90764\Desktop\my%20ppts\CEO%20ExtStaff%208.13.13\CEO%20ExtStaff%20spreadsheets\all%20grain%20trade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ai90764\Desktop\my%20ppts\CEO%20ExtStaff%208.13.13\CEO%20ExtStaff%20spreadsheets\all%20grain%20trade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90764\Desktop\my%20ppts\Gates\BMGF%207.25.13\BMGF%20spreadsheets\commodity%20super%20cycl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i90764\Desktop\CEO%20ExtStaff%20spreadsheets\pop_data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://esa.un.org/wup2009/unup/p2k0data.asp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://www.imf.org/external/np/res/commod/External_Data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JDSHARE\Home_Drives\AI90764\Jon%20Knokey's%20flesh%20drive\Black%20Sea%20Project\Data\FAS_Historical%20Data\ExportDataHistorical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JDSHARE\Home_Drives\AI90764\Jon%20Knokey's%20flesh%20drive\Black%20Sea%20Project\Data\FAS_Historical%20Data\ExportDataHistorical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http://www.fas.usda.gov/psdonline/psdResult.asp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JDSHARE\Home_Drives\AI90764\Jon%20Knokey's%20flesh%20drive\Black%20Sea%20Project\Final%20Data&amp;Charts\Soy%20Demand%20&amp;%20Export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727755184448094E-2"/>
          <c:y val="4.1832668109883939E-2"/>
          <c:w val="0.83618844459923236"/>
          <c:h val="0.9058389009901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'Group Data'!$A$2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'Group Data'!$F$1:$Z$1</c:f>
              <c:strCach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2014F</c:v>
                </c:pt>
                <c:pt idx="17">
                  <c:v>2015F</c:v>
                </c:pt>
                <c:pt idx="18">
                  <c:v>2016F</c:v>
                </c:pt>
                <c:pt idx="19">
                  <c:v>2017F</c:v>
                </c:pt>
                <c:pt idx="20">
                  <c:v>2018F</c:v>
                </c:pt>
              </c:strCache>
            </c:strRef>
          </c:cat>
          <c:val>
            <c:numRef>
              <c:f>'Group Data'!$F$2:$Z$2</c:f>
              <c:numCache>
                <c:formatCode>General</c:formatCode>
                <c:ptCount val="21"/>
                <c:pt idx="0">
                  <c:v>2.5790000000000002</c:v>
                </c:pt>
                <c:pt idx="1">
                  <c:v>3.6040000000000001</c:v>
                </c:pt>
                <c:pt idx="2">
                  <c:v>4.766</c:v>
                </c:pt>
                <c:pt idx="3">
                  <c:v>2.3330000000000002</c:v>
                </c:pt>
                <c:pt idx="4">
                  <c:v>2.875</c:v>
                </c:pt>
                <c:pt idx="5">
                  <c:v>3.6909999999999998</c:v>
                </c:pt>
                <c:pt idx="6">
                  <c:v>4.968</c:v>
                </c:pt>
                <c:pt idx="7">
                  <c:v>4.58</c:v>
                </c:pt>
                <c:pt idx="8">
                  <c:v>5.2690000000000001</c:v>
                </c:pt>
                <c:pt idx="9">
                  <c:v>5.4379999999999997</c:v>
                </c:pt>
                <c:pt idx="10">
                  <c:v>2.8069999999999999</c:v>
                </c:pt>
                <c:pt idx="11">
                  <c:v>-0.59</c:v>
                </c:pt>
                <c:pt idx="12">
                  <c:v>5.2210000000000001</c:v>
                </c:pt>
                <c:pt idx="13">
                  <c:v>3.9</c:v>
                </c:pt>
                <c:pt idx="14">
                  <c:v>3.2</c:v>
                </c:pt>
                <c:pt idx="15">
                  <c:v>2.9</c:v>
                </c:pt>
                <c:pt idx="16">
                  <c:v>3.6</c:v>
                </c:pt>
                <c:pt idx="17">
                  <c:v>4</c:v>
                </c:pt>
                <c:pt idx="18">
                  <c:v>4.0999999999999996</c:v>
                </c:pt>
                <c:pt idx="19">
                  <c:v>4.0999999999999996</c:v>
                </c:pt>
                <c:pt idx="20">
                  <c:v>4.4889999999999999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779008"/>
        <c:axId val="132801280"/>
      </c:barChart>
      <c:lineChart>
        <c:grouping val="standard"/>
        <c:varyColors val="0"/>
        <c:ser>
          <c:idx val="1"/>
          <c:order val="1"/>
          <c:tx>
            <c:v>Developed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'Group Data'!$F$1:$Z$1</c:f>
              <c:strCach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2014F</c:v>
                </c:pt>
                <c:pt idx="17">
                  <c:v>2015F</c:v>
                </c:pt>
                <c:pt idx="18">
                  <c:v>2016F</c:v>
                </c:pt>
                <c:pt idx="19">
                  <c:v>2017F</c:v>
                </c:pt>
                <c:pt idx="20">
                  <c:v>2018F</c:v>
                </c:pt>
              </c:strCache>
            </c:strRef>
          </c:cat>
          <c:val>
            <c:numRef>
              <c:f>'Group Data'!$F$3:$Z$3</c:f>
              <c:numCache>
                <c:formatCode>General</c:formatCode>
                <c:ptCount val="21"/>
                <c:pt idx="0">
                  <c:v>2.585</c:v>
                </c:pt>
                <c:pt idx="1">
                  <c:v>3.633</c:v>
                </c:pt>
                <c:pt idx="2">
                  <c:v>4.0860000000000003</c:v>
                </c:pt>
                <c:pt idx="3">
                  <c:v>1.4930000000000001</c:v>
                </c:pt>
                <c:pt idx="4">
                  <c:v>1.7370000000000001</c:v>
                </c:pt>
                <c:pt idx="5">
                  <c:v>2.0219999999999998</c:v>
                </c:pt>
                <c:pt idx="6">
                  <c:v>3.0920000000000001</c:v>
                </c:pt>
                <c:pt idx="7">
                  <c:v>2.6379999999999999</c:v>
                </c:pt>
                <c:pt idx="8">
                  <c:v>3.0249999999999999</c:v>
                </c:pt>
                <c:pt idx="9">
                  <c:v>2.8010000000000002</c:v>
                </c:pt>
                <c:pt idx="10">
                  <c:v>6.9000000000000006E-2</c:v>
                </c:pt>
                <c:pt idx="11">
                  <c:v>-3.47</c:v>
                </c:pt>
                <c:pt idx="12">
                  <c:v>3</c:v>
                </c:pt>
                <c:pt idx="13">
                  <c:v>1.7</c:v>
                </c:pt>
                <c:pt idx="14">
                  <c:v>1.5</c:v>
                </c:pt>
                <c:pt idx="15">
                  <c:v>1.2</c:v>
                </c:pt>
                <c:pt idx="16">
                  <c:v>2</c:v>
                </c:pt>
                <c:pt idx="17">
                  <c:v>2.5</c:v>
                </c:pt>
                <c:pt idx="18">
                  <c:v>2.6</c:v>
                </c:pt>
                <c:pt idx="19">
                  <c:v>2.6</c:v>
                </c:pt>
                <c:pt idx="20">
                  <c:v>2.5</c:v>
                </c:pt>
              </c:numCache>
            </c:numRef>
          </c:val>
          <c:smooth val="0"/>
        </c:ser>
        <c:ser>
          <c:idx val="2"/>
          <c:order val="2"/>
          <c:tx>
            <c:v>Developing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'Group Data'!$F$1:$Z$1</c:f>
              <c:strCach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2014F</c:v>
                </c:pt>
                <c:pt idx="17">
                  <c:v>2015F</c:v>
                </c:pt>
                <c:pt idx="18">
                  <c:v>2016F</c:v>
                </c:pt>
                <c:pt idx="19">
                  <c:v>2017F</c:v>
                </c:pt>
                <c:pt idx="20">
                  <c:v>2018F</c:v>
                </c:pt>
              </c:strCache>
            </c:strRef>
          </c:cat>
          <c:val>
            <c:numRef>
              <c:f>'Group Data'!$F$8:$Z$8</c:f>
              <c:numCache>
                <c:formatCode>General</c:formatCode>
                <c:ptCount val="21"/>
                <c:pt idx="0">
                  <c:v>2.5670000000000002</c:v>
                </c:pt>
                <c:pt idx="1">
                  <c:v>3.5539999999999998</c:v>
                </c:pt>
                <c:pt idx="2">
                  <c:v>5.9119999999999999</c:v>
                </c:pt>
                <c:pt idx="3">
                  <c:v>3.722</c:v>
                </c:pt>
                <c:pt idx="4">
                  <c:v>4.7039999999999997</c:v>
                </c:pt>
                <c:pt idx="5">
                  <c:v>6.2679999999999998</c:v>
                </c:pt>
                <c:pt idx="6">
                  <c:v>7.7309999999999999</c:v>
                </c:pt>
                <c:pt idx="7">
                  <c:v>7.3179999999999996</c:v>
                </c:pt>
                <c:pt idx="8">
                  <c:v>8.2829999999999995</c:v>
                </c:pt>
                <c:pt idx="9">
                  <c:v>8.7889999999999997</c:v>
                </c:pt>
                <c:pt idx="10">
                  <c:v>6.09</c:v>
                </c:pt>
                <c:pt idx="11">
                  <c:v>2.6680000000000001</c:v>
                </c:pt>
                <c:pt idx="12">
                  <c:v>7.6139999999999999</c:v>
                </c:pt>
                <c:pt idx="13">
                  <c:v>6.2</c:v>
                </c:pt>
                <c:pt idx="14">
                  <c:v>4.9000000000000004</c:v>
                </c:pt>
                <c:pt idx="15">
                  <c:v>4.5</c:v>
                </c:pt>
                <c:pt idx="16">
                  <c:v>5.0999999999999996</c:v>
                </c:pt>
                <c:pt idx="17">
                  <c:v>5.3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79008"/>
        <c:axId val="132801280"/>
      </c:lineChart>
      <c:catAx>
        <c:axId val="1327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0"/>
          <a:lstStyle/>
          <a:p>
            <a: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2801280"/>
        <c:crosses val="autoZero"/>
        <c:auto val="1"/>
        <c:lblAlgn val="ctr"/>
        <c:lblOffset val="100"/>
        <c:noMultiLvlLbl val="0"/>
      </c:catAx>
      <c:valAx>
        <c:axId val="132801280"/>
        <c:scaling>
          <c:orientation val="minMax"/>
          <c:min val="-4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r>
                  <a:rPr lang="en-US"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Annual % Change</a:t>
                </a:r>
              </a:p>
            </c:rich>
          </c:tx>
          <c:layout>
            <c:manualLayout>
              <c:xMode val="edge"/>
              <c:yMode val="edge"/>
              <c:x val="6.886446886446887E-2"/>
              <c:y val="6.469176980714024E-2"/>
            </c:manualLayout>
          </c:layout>
          <c:overlay val="0"/>
          <c:spPr>
            <a:noFill/>
          </c:spPr>
        </c:title>
        <c:numFmt formatCode="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2779008"/>
        <c:crosses val="autoZero"/>
        <c:crossBetween val="between"/>
        <c:majorUnit val="4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30915563012165176"/>
          <c:y val="5.7087922536290338E-2"/>
          <c:w val="0.3794603148557133"/>
          <c:h val="0.1120371992059937"/>
        </c:manualLayout>
      </c:layout>
      <c:overlay val="0"/>
      <c:spPr>
        <a:noFill/>
      </c:spPr>
      <c:txPr>
        <a:bodyPr/>
        <a:lstStyle/>
        <a:p>
          <a:pPr>
            <a:defRPr sz="1200" b="1">
              <a:latin typeface="+mj-lt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23703586628073E-2"/>
          <c:y val="0.11434373292433794"/>
          <c:w val="0.84615191757746711"/>
          <c:h val="0.66772357289842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'wheat trade deficiet chart'!$C$13</c:f>
              <c:strCache>
                <c:ptCount val="1"/>
                <c:pt idx="0">
                  <c:v>Trade Balance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D8707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D8707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D8707"/>
              </a:solidFill>
              <a:ln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D8707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0D8707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0D8707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0D8707"/>
              </a:solidFill>
              <a:ln>
                <a:noFill/>
              </a:ln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cat>
            <c:numRef>
              <c:f>'wheat trade deficiet chart'!$X$12:$AK$12</c:f>
              <c:numCache>
                <c:formatCode>General</c:formatCode>
                <c:ptCount val="14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3">
                  <c:v>2013</c:v>
                </c:pt>
              </c:numCache>
            </c:numRef>
          </c:cat>
          <c:val>
            <c:numRef>
              <c:f>'wheat trade deficiet chart'!$X$13:$AK$13</c:f>
              <c:numCache>
                <c:formatCode>General</c:formatCode>
                <c:ptCount val="14"/>
                <c:pt idx="0">
                  <c:v>0.42799999999999999</c:v>
                </c:pt>
                <c:pt idx="1">
                  <c:v>0.42</c:v>
                </c:pt>
                <c:pt idx="2">
                  <c:v>1.3</c:v>
                </c:pt>
                <c:pt idx="3">
                  <c:v>-0.92500000000000004</c:v>
                </c:pt>
                <c:pt idx="4">
                  <c:v>-5.5759999999999996</c:v>
                </c:pt>
                <c:pt idx="5">
                  <c:v>0.26800000000000002</c:v>
                </c:pt>
                <c:pt idx="6">
                  <c:v>2.395</c:v>
                </c:pt>
                <c:pt idx="7">
                  <c:v>2.786</c:v>
                </c:pt>
                <c:pt idx="8">
                  <c:v>0.24199999999999999</c:v>
                </c:pt>
                <c:pt idx="9">
                  <c:v>-0.502</c:v>
                </c:pt>
                <c:pt idx="10">
                  <c:v>1.4E-2</c:v>
                </c:pt>
                <c:pt idx="11">
                  <c:v>-1.9550000000000001</c:v>
                </c:pt>
                <c:pt idx="12">
                  <c:v>-1.9910000000000001</c:v>
                </c:pt>
                <c:pt idx="13">
                  <c:v>-8.5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91488"/>
        <c:axId val="133604480"/>
      </c:barChart>
      <c:catAx>
        <c:axId val="8619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3604480"/>
        <c:crosses val="autoZero"/>
        <c:auto val="1"/>
        <c:lblAlgn val="ctr"/>
        <c:lblOffset val="100"/>
        <c:noMultiLvlLbl val="0"/>
      </c:catAx>
      <c:valAx>
        <c:axId val="133604480"/>
        <c:scaling>
          <c:orientation val="minMax"/>
          <c:max val="5"/>
          <c:min val="-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MMT</a:t>
                </a:r>
              </a:p>
            </c:rich>
          </c:tx>
          <c:layout>
            <c:manualLayout>
              <c:xMode val="edge"/>
              <c:yMode val="edge"/>
              <c:x val="9.4893457936350331E-2"/>
              <c:y val="3.841379619245584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86191488"/>
        <c:crosses val="autoZero"/>
        <c:crossBetween val="between"/>
        <c:majorUnit val="5"/>
        <c:min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Trade Balance</a:t>
            </a:r>
          </a:p>
        </c:rich>
      </c:tx>
      <c:layout>
        <c:manualLayout>
          <c:xMode val="edge"/>
          <c:yMode val="edge"/>
          <c:x val="0.41315212464113593"/>
          <c:y val="1.98019801980198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562636446145164E-2"/>
          <c:y val="0.11434373292433794"/>
          <c:w val="0.92056829293397147"/>
          <c:h val="0.69769738242179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'wheat trade deficiet chart'!$C$13</c:f>
              <c:strCache>
                <c:ptCount val="1"/>
                <c:pt idx="0">
                  <c:v>Trade Balance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cat>
            <c:numRef>
              <c:f>'wheat trade deficiet chart'!$I$12:$W$12</c:f>
              <c:numCache>
                <c:formatCode>General</c:formatCode>
                <c:ptCount val="15"/>
                <c:pt idx="0">
                  <c:v>1985</c:v>
                </c:pt>
                <c:pt idx="5">
                  <c:v>1990</c:v>
                </c:pt>
                <c:pt idx="10">
                  <c:v>1995</c:v>
                </c:pt>
                <c:pt idx="14">
                  <c:v>1999</c:v>
                </c:pt>
              </c:numCache>
            </c:numRef>
          </c:cat>
          <c:val>
            <c:numRef>
              <c:f>'wheat trade deficiet chart'!$I$13:$W$13</c:f>
              <c:numCache>
                <c:formatCode>General</c:formatCode>
                <c:ptCount val="15"/>
                <c:pt idx="0">
                  <c:v>-6.6</c:v>
                </c:pt>
                <c:pt idx="1">
                  <c:v>-8.81</c:v>
                </c:pt>
                <c:pt idx="2">
                  <c:v>-15.32</c:v>
                </c:pt>
                <c:pt idx="3">
                  <c:v>-15.375999999999999</c:v>
                </c:pt>
                <c:pt idx="4">
                  <c:v>-12.792</c:v>
                </c:pt>
                <c:pt idx="5">
                  <c:v>-9.4009999999999998</c:v>
                </c:pt>
                <c:pt idx="6">
                  <c:v>-15.853</c:v>
                </c:pt>
                <c:pt idx="7">
                  <c:v>-6.5439999999999996</c:v>
                </c:pt>
                <c:pt idx="8">
                  <c:v>-3.6890000000000001</c:v>
                </c:pt>
                <c:pt idx="9">
                  <c:v>-9.8450000000000006</c:v>
                </c:pt>
                <c:pt idx="10">
                  <c:v>-12.035</c:v>
                </c:pt>
                <c:pt idx="11">
                  <c:v>-1.736</c:v>
                </c:pt>
                <c:pt idx="12">
                  <c:v>-0.754</c:v>
                </c:pt>
                <c:pt idx="13">
                  <c:v>-0.28699999999999998</c:v>
                </c:pt>
                <c:pt idx="14">
                  <c:v>-0.46800000000000003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97696"/>
        <c:axId val="133999232"/>
      </c:barChart>
      <c:catAx>
        <c:axId val="13399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3999232"/>
        <c:crossesAt val="0"/>
        <c:auto val="1"/>
        <c:lblAlgn val="ctr"/>
        <c:lblOffset val="100"/>
        <c:noMultiLvlLbl val="0"/>
      </c:catAx>
      <c:valAx>
        <c:axId val="133999232"/>
        <c:scaling>
          <c:orientation val="minMax"/>
          <c:max val="5"/>
          <c:min val="-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MMT</a:t>
                </a:r>
              </a:p>
            </c:rich>
          </c:tx>
          <c:layout>
            <c:manualLayout>
              <c:xMode val="edge"/>
              <c:yMode val="edge"/>
              <c:x val="7.5216964564455702E-2"/>
              <c:y val="3.84139110938668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3997696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Trade Balance</a:t>
            </a:r>
          </a:p>
        </c:rich>
      </c:tx>
      <c:layout>
        <c:manualLayout>
          <c:xMode val="edge"/>
          <c:yMode val="edge"/>
          <c:x val="0.41315212464113593"/>
          <c:y val="1.98019801980198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023703586628073E-2"/>
          <c:y val="2.6540005289286E-2"/>
          <c:w val="0.90004044971368591"/>
          <c:h val="0.94691998942142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'corn trade deficiet chart (2)'!$C$13</c:f>
              <c:strCache>
                <c:ptCount val="1"/>
                <c:pt idx="0">
                  <c:v>Trade Balance</c:v>
                </c:pt>
              </c:strCache>
            </c:strRef>
          </c:tx>
          <c:spPr>
            <a:solidFill>
              <a:srgbClr val="3D834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C000"/>
              </a:solidFill>
            </c:spPr>
          </c:dPt>
          <c:cat>
            <c:numRef>
              <c:f>'corn trade deficiet chart (2)'!$D$12:$AK$12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'corn trade deficiet chart (2)'!$D$13:$AK$13</c:f>
              <c:numCache>
                <c:formatCode>General</c:formatCode>
                <c:ptCount val="34"/>
                <c:pt idx="0">
                  <c:v>-0.64700000000000002</c:v>
                </c:pt>
                <c:pt idx="1">
                  <c:v>-1.145</c:v>
                </c:pt>
                <c:pt idx="2">
                  <c:v>-2.391</c:v>
                </c:pt>
                <c:pt idx="3">
                  <c:v>0.19900000000000001</c:v>
                </c:pt>
                <c:pt idx="4">
                  <c:v>5.14</c:v>
                </c:pt>
                <c:pt idx="5">
                  <c:v>6.0259999999999998</c:v>
                </c:pt>
                <c:pt idx="6">
                  <c:v>2.1989999999999998</c:v>
                </c:pt>
                <c:pt idx="7">
                  <c:v>4.2930000000000001</c:v>
                </c:pt>
                <c:pt idx="8">
                  <c:v>4.008</c:v>
                </c:pt>
                <c:pt idx="9">
                  <c:v>2.6429999999999998</c:v>
                </c:pt>
                <c:pt idx="10">
                  <c:v>6.88</c:v>
                </c:pt>
                <c:pt idx="11">
                  <c:v>9.9740000000000002</c:v>
                </c:pt>
                <c:pt idx="12">
                  <c:v>11.462999999999999</c:v>
                </c:pt>
                <c:pt idx="13">
                  <c:v>11.593999999999999</c:v>
                </c:pt>
                <c:pt idx="14">
                  <c:v>-2.9540000000000002</c:v>
                </c:pt>
                <c:pt idx="15">
                  <c:v>-1.319</c:v>
                </c:pt>
                <c:pt idx="16">
                  <c:v>3.8170000000000002</c:v>
                </c:pt>
                <c:pt idx="17">
                  <c:v>5.8860000000000001</c:v>
                </c:pt>
                <c:pt idx="18">
                  <c:v>3.0760000000000001</c:v>
                </c:pt>
                <c:pt idx="19">
                  <c:v>9.8640000000000008</c:v>
                </c:pt>
                <c:pt idx="20">
                  <c:v>7.1870000000000003</c:v>
                </c:pt>
                <c:pt idx="21">
                  <c:v>8.5719999999999992</c:v>
                </c:pt>
                <c:pt idx="22">
                  <c:v>15.215</c:v>
                </c:pt>
                <c:pt idx="23">
                  <c:v>7.5510000000000002</c:v>
                </c:pt>
                <c:pt idx="24">
                  <c:v>7.5869999999999997</c:v>
                </c:pt>
                <c:pt idx="25">
                  <c:v>3.665</c:v>
                </c:pt>
                <c:pt idx="26">
                  <c:v>5.2530000000000001</c:v>
                </c:pt>
                <c:pt idx="27">
                  <c:v>0.50800000000000001</c:v>
                </c:pt>
                <c:pt idx="28">
                  <c:v>0.125</c:v>
                </c:pt>
                <c:pt idx="29">
                  <c:v>-1.145</c:v>
                </c:pt>
                <c:pt idx="30">
                  <c:v>-0.86799999999999999</c:v>
                </c:pt>
                <c:pt idx="31">
                  <c:v>-5.14</c:v>
                </c:pt>
                <c:pt idx="32">
                  <c:v>-2.95</c:v>
                </c:pt>
                <c:pt idx="33">
                  <c:v>-6.95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34090112"/>
        <c:axId val="134096000"/>
      </c:barChart>
      <c:catAx>
        <c:axId val="13409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4096000"/>
        <c:crosses val="autoZero"/>
        <c:auto val="1"/>
        <c:lblAlgn val="ctr"/>
        <c:lblOffset val="100"/>
        <c:noMultiLvlLbl val="0"/>
      </c:catAx>
      <c:valAx>
        <c:axId val="134096000"/>
        <c:scaling>
          <c:orientation val="minMax"/>
          <c:max val="16"/>
          <c:min val="-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MMT</a:t>
                </a:r>
              </a:p>
            </c:rich>
          </c:tx>
          <c:layout>
            <c:manualLayout>
              <c:xMode val="edge"/>
              <c:yMode val="edge"/>
              <c:x val="9.0791272140110332E-2"/>
              <c:y val="1.815229459324900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4090112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95079069890133"/>
          <c:y val="4.3642588154741528E-2"/>
          <c:w val="0.81021120023548465"/>
          <c:h val="0.76165331507474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Soy Exports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numRef>
              <c:f>Sheet1!$B$14:$AI$14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Sheet1!$B$15:$AI$15</c:f>
              <c:numCache>
                <c:formatCode>#,##0</c:formatCode>
                <c:ptCount val="34"/>
                <c:pt idx="0">
                  <c:v>3.3370000000000002</c:v>
                </c:pt>
                <c:pt idx="1">
                  <c:v>1.6739999999999999</c:v>
                </c:pt>
                <c:pt idx="2">
                  <c:v>2.6360000000000001</c:v>
                </c:pt>
                <c:pt idx="3">
                  <c:v>3.1829999999999998</c:v>
                </c:pt>
                <c:pt idx="4">
                  <c:v>6.9530000000000003</c:v>
                </c:pt>
                <c:pt idx="5">
                  <c:v>2.391</c:v>
                </c:pt>
                <c:pt idx="6">
                  <c:v>6.5919999999999996</c:v>
                </c:pt>
                <c:pt idx="7">
                  <c:v>5.7380000000000004</c:v>
                </c:pt>
                <c:pt idx="8">
                  <c:v>9.9209999999999994</c:v>
                </c:pt>
                <c:pt idx="9">
                  <c:v>8.1560000000000006</c:v>
                </c:pt>
                <c:pt idx="10">
                  <c:v>4.125</c:v>
                </c:pt>
                <c:pt idx="11">
                  <c:v>7.7619999999999996</c:v>
                </c:pt>
                <c:pt idx="12">
                  <c:v>8.2420000000000009</c:v>
                </c:pt>
                <c:pt idx="13">
                  <c:v>10.832000000000001</c:v>
                </c:pt>
                <c:pt idx="14">
                  <c:v>7.0609999999999999</c:v>
                </c:pt>
                <c:pt idx="15">
                  <c:v>7.0940000000000003</c:v>
                </c:pt>
                <c:pt idx="16">
                  <c:v>16.754000000000001</c:v>
                </c:pt>
                <c:pt idx="17">
                  <c:v>18.088000000000001</c:v>
                </c:pt>
                <c:pt idx="18">
                  <c:v>17.847999999999999</c:v>
                </c:pt>
                <c:pt idx="19">
                  <c:v>22.882000000000001</c:v>
                </c:pt>
                <c:pt idx="20">
                  <c:v>31.007000000000001</c:v>
                </c:pt>
                <c:pt idx="21">
                  <c:v>30.59</c:v>
                </c:pt>
                <c:pt idx="22">
                  <c:v>39.639000000000003</c:v>
                </c:pt>
                <c:pt idx="23">
                  <c:v>39.834000000000003</c:v>
                </c:pt>
                <c:pt idx="24">
                  <c:v>43.034999999999997</c:v>
                </c:pt>
                <c:pt idx="25">
                  <c:v>50.75</c:v>
                </c:pt>
                <c:pt idx="26">
                  <c:v>47.345999999999997</c:v>
                </c:pt>
                <c:pt idx="27">
                  <c:v>49.954999999999998</c:v>
                </c:pt>
                <c:pt idx="28">
                  <c:v>58.176000000000002</c:v>
                </c:pt>
                <c:pt idx="29">
                  <c:v>57.841999999999999</c:v>
                </c:pt>
                <c:pt idx="30">
                  <c:v>63.856000000000002</c:v>
                </c:pt>
                <c:pt idx="31">
                  <c:v>68.358000000000004</c:v>
                </c:pt>
                <c:pt idx="32">
                  <c:v>82.09</c:v>
                </c:pt>
                <c:pt idx="33">
                  <c:v>85.61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Grain Exports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Sheet1!$B$14:$AI$14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Sheet1!$B$16:$AI$16</c:f>
              <c:numCache>
                <c:formatCode>General</c:formatCode>
                <c:ptCount val="34"/>
                <c:pt idx="0">
                  <c:v>6.8000000000000005E-2</c:v>
                </c:pt>
                <c:pt idx="1">
                  <c:v>0.752</c:v>
                </c:pt>
                <c:pt idx="2">
                  <c:v>0.497</c:v>
                </c:pt>
                <c:pt idx="3">
                  <c:v>0.38500000000000001</c:v>
                </c:pt>
                <c:pt idx="4">
                  <c:v>5.6000000000000001E-2</c:v>
                </c:pt>
                <c:pt idx="5">
                  <c:v>0</c:v>
                </c:pt>
                <c:pt idx="6">
                  <c:v>0</c:v>
                </c:pt>
                <c:pt idx="7">
                  <c:v>0.02</c:v>
                </c:pt>
                <c:pt idx="8">
                  <c:v>5.0000000000000001E-3</c:v>
                </c:pt>
                <c:pt idx="9">
                  <c:v>0</c:v>
                </c:pt>
                <c:pt idx="10">
                  <c:v>0</c:v>
                </c:pt>
                <c:pt idx="11">
                  <c:v>1E-3</c:v>
                </c:pt>
                <c:pt idx="12">
                  <c:v>1.0999999999999999E-2</c:v>
                </c:pt>
                <c:pt idx="13">
                  <c:v>4.0000000000000001E-3</c:v>
                </c:pt>
                <c:pt idx="14">
                  <c:v>6.8000000000000005E-2</c:v>
                </c:pt>
                <c:pt idx="15">
                  <c:v>0.27600000000000002</c:v>
                </c:pt>
                <c:pt idx="16">
                  <c:v>0.156</c:v>
                </c:pt>
                <c:pt idx="17">
                  <c:v>1.4E-2</c:v>
                </c:pt>
                <c:pt idx="18">
                  <c:v>6.0999999999999999E-2</c:v>
                </c:pt>
                <c:pt idx="19">
                  <c:v>0.28399999999999997</c:v>
                </c:pt>
                <c:pt idx="20">
                  <c:v>6.37</c:v>
                </c:pt>
                <c:pt idx="21">
                  <c:v>2.0960000000000001</c:v>
                </c:pt>
                <c:pt idx="22">
                  <c:v>4.7140000000000004</c:v>
                </c:pt>
                <c:pt idx="23">
                  <c:v>6.2709999999999999</c:v>
                </c:pt>
                <c:pt idx="24">
                  <c:v>1.0049999999999999</c:v>
                </c:pt>
                <c:pt idx="25">
                  <c:v>5.6050000000000004</c:v>
                </c:pt>
                <c:pt idx="26">
                  <c:v>11.199</c:v>
                </c:pt>
                <c:pt idx="27">
                  <c:v>9.2609999999999992</c:v>
                </c:pt>
                <c:pt idx="28">
                  <c:v>8.1170000000000009</c:v>
                </c:pt>
                <c:pt idx="29">
                  <c:v>13.266999999999999</c:v>
                </c:pt>
                <c:pt idx="30">
                  <c:v>12.429</c:v>
                </c:pt>
                <c:pt idx="31">
                  <c:v>27.329000000000001</c:v>
                </c:pt>
                <c:pt idx="32">
                  <c:v>26.83</c:v>
                </c:pt>
                <c:pt idx="33">
                  <c:v>19.504999999999999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443392"/>
        <c:axId val="134444928"/>
      </c:barChart>
      <c:lineChart>
        <c:grouping val="standard"/>
        <c:varyColors val="0"/>
        <c:ser>
          <c:idx val="2"/>
          <c:order val="2"/>
          <c:tx>
            <c:strRef>
              <c:f>Sheet1!$A$17</c:f>
              <c:strCache>
                <c:ptCount val="1"/>
                <c:pt idx="0">
                  <c:v>Global Grain/Soy Share (right axis)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Sheet1!$B$14:$AH$14</c:f>
              <c:numCache>
                <c:formatCode>General</c:formatCode>
                <c:ptCount val="33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</c:numCache>
            </c:numRef>
          </c:cat>
          <c:val>
            <c:numRef>
              <c:f>Sheet1!$B$17:$AH$17</c:f>
              <c:numCache>
                <c:formatCode>0%</c:formatCode>
                <c:ptCount val="33"/>
                <c:pt idx="0">
                  <c:v>1.3774271844660195E-5</c:v>
                </c:pt>
                <c:pt idx="1">
                  <c:v>9.7711866796089918E-3</c:v>
                </c:pt>
                <c:pt idx="2">
                  <c:v>1.3436029831159753E-2</c:v>
                </c:pt>
                <c:pt idx="3">
                  <c:v>1.4701156150340747E-2</c:v>
                </c:pt>
                <c:pt idx="4">
                  <c:v>2.7706295088447474E-2</c:v>
                </c:pt>
                <c:pt idx="5">
                  <c:v>1.1205833969939683E-2</c:v>
                </c:pt>
                <c:pt idx="6">
                  <c:v>2.8858992824652725E-2</c:v>
                </c:pt>
                <c:pt idx="7">
                  <c:v>2.241295420486172E-2</c:v>
                </c:pt>
                <c:pt idx="8">
                  <c:v>3.8688202553748774E-2</c:v>
                </c:pt>
                <c:pt idx="9">
                  <c:v>3.1151529503431787E-2</c:v>
                </c:pt>
                <c:pt idx="10">
                  <c:v>1.6842715576551672E-2</c:v>
                </c:pt>
                <c:pt idx="11">
                  <c:v>2.9917873260443123E-2</c:v>
                </c:pt>
                <c:pt idx="12">
                  <c:v>3.1641784177957717E-2</c:v>
                </c:pt>
                <c:pt idx="13">
                  <c:v>4.3110170435557538E-2</c:v>
                </c:pt>
                <c:pt idx="14">
                  <c:v>2.7366497633406397E-2</c:v>
                </c:pt>
                <c:pt idx="15">
                  <c:v>2.8266897813438475E-2</c:v>
                </c:pt>
                <c:pt idx="16">
                  <c:v>6.1621322216472679E-2</c:v>
                </c:pt>
                <c:pt idx="17">
                  <c:v>6.4956688364348814E-2</c:v>
                </c:pt>
                <c:pt idx="18">
                  <c:v>6.3100518996395571E-2</c:v>
                </c:pt>
                <c:pt idx="19">
                  <c:v>7.3179515042771759E-2</c:v>
                </c:pt>
                <c:pt idx="20">
                  <c:v>0.11694272537842049</c:v>
                </c:pt>
                <c:pt idx="21">
                  <c:v>0.10228023018214931</c:v>
                </c:pt>
                <c:pt idx="22">
                  <c:v>0.13223832893065635</c:v>
                </c:pt>
                <c:pt idx="23">
                  <c:v>0.13881529030626377</c:v>
                </c:pt>
                <c:pt idx="24">
                  <c:v>0.12636689439870993</c:v>
                </c:pt>
                <c:pt idx="25">
                  <c:v>0.15570260264132177</c:v>
                </c:pt>
                <c:pt idx="26">
                  <c:v>0.15400985957731139</c:v>
                </c:pt>
                <c:pt idx="27">
                  <c:v>0.14670934622969664</c:v>
                </c:pt>
                <c:pt idx="28">
                  <c:v>0.16065344144860244</c:v>
                </c:pt>
                <c:pt idx="29">
                  <c:v>0.1611871483686117</c:v>
                </c:pt>
                <c:pt idx="30">
                  <c:v>0.17483246702052566</c:v>
                </c:pt>
                <c:pt idx="31">
                  <c:v>0.19633297836760907</c:v>
                </c:pt>
                <c:pt idx="32">
                  <c:v>0.24121840541611947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52736"/>
        <c:axId val="134451200"/>
      </c:lineChart>
      <c:catAx>
        <c:axId val="134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4444928"/>
        <c:crosses val="autoZero"/>
        <c:auto val="1"/>
        <c:lblAlgn val="ctr"/>
        <c:lblOffset val="100"/>
        <c:noMultiLvlLbl val="0"/>
      </c:catAx>
      <c:valAx>
        <c:axId val="13444492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MMT</a:t>
                </a:r>
              </a:p>
            </c:rich>
          </c:tx>
          <c:layout>
            <c:manualLayout>
              <c:xMode val="edge"/>
              <c:yMode val="edge"/>
              <c:x val="0.12972183753412733"/>
              <c:y val="1.5541100840655725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4443392"/>
        <c:crosses val="autoZero"/>
        <c:crossBetween val="between"/>
        <c:majorUnit val="40"/>
      </c:valAx>
      <c:valAx>
        <c:axId val="13445120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4452736"/>
        <c:crosses val="max"/>
        <c:crossBetween val="between"/>
        <c:majorUnit val="0.1"/>
      </c:valAx>
      <c:catAx>
        <c:axId val="1344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4451200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16080402010050251"/>
          <c:y val="0.18656837460534825"/>
          <c:w val="0.30153365251454123"/>
          <c:h val="0.34860207691429873"/>
        </c:manualLayout>
      </c:layout>
      <c:overlay val="1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25200516317568E-2"/>
          <c:y val="9.6840157043228209E-2"/>
          <c:w val="0.86035590834369546"/>
          <c:h val="0.76193233763676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'SouthAmerica Export'!$C$19</c:f>
              <c:strCache>
                <c:ptCount val="1"/>
                <c:pt idx="0">
                  <c:v>Corn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cat>
            <c:numRef>
              <c:f>'SouthAmerica Export'!$D$18:$AK$18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'SouthAmerica Export'!$D$19:$AK$19</c:f>
              <c:numCache>
                <c:formatCode>0</c:formatCode>
                <c:ptCount val="34"/>
                <c:pt idx="0">
                  <c:v>9.1059999999999999</c:v>
                </c:pt>
                <c:pt idx="1">
                  <c:v>6.5110000000000001</c:v>
                </c:pt>
                <c:pt idx="2">
                  <c:v>6.532</c:v>
                </c:pt>
                <c:pt idx="3">
                  <c:v>5.8639999999999999</c:v>
                </c:pt>
                <c:pt idx="4">
                  <c:v>7.2080000000000002</c:v>
                </c:pt>
                <c:pt idx="5">
                  <c:v>7.4390000000000001</c:v>
                </c:pt>
                <c:pt idx="6">
                  <c:v>4.0839999999999996</c:v>
                </c:pt>
                <c:pt idx="7">
                  <c:v>4.41</c:v>
                </c:pt>
                <c:pt idx="8">
                  <c:v>1.8420000000000001</c:v>
                </c:pt>
                <c:pt idx="9">
                  <c:v>2.8420000000000001</c:v>
                </c:pt>
                <c:pt idx="10">
                  <c:v>4.0209999999999999</c:v>
                </c:pt>
                <c:pt idx="11">
                  <c:v>6.1360000000000001</c:v>
                </c:pt>
                <c:pt idx="12">
                  <c:v>4.8479999999999999</c:v>
                </c:pt>
                <c:pt idx="13">
                  <c:v>4.2649999999999997</c:v>
                </c:pt>
                <c:pt idx="14">
                  <c:v>6.2119999999999997</c:v>
                </c:pt>
                <c:pt idx="15">
                  <c:v>8.02</c:v>
                </c:pt>
                <c:pt idx="16">
                  <c:v>11.324999999999999</c:v>
                </c:pt>
                <c:pt idx="17">
                  <c:v>12.536</c:v>
                </c:pt>
                <c:pt idx="18">
                  <c:v>8.14</c:v>
                </c:pt>
                <c:pt idx="19">
                  <c:v>12.545</c:v>
                </c:pt>
                <c:pt idx="20">
                  <c:v>16.635999999999999</c:v>
                </c:pt>
                <c:pt idx="21">
                  <c:v>13.358000000000001</c:v>
                </c:pt>
                <c:pt idx="22">
                  <c:v>16.885000000000002</c:v>
                </c:pt>
                <c:pt idx="23">
                  <c:v>15.824</c:v>
                </c:pt>
                <c:pt idx="24">
                  <c:v>15.821</c:v>
                </c:pt>
                <c:pt idx="25">
                  <c:v>15.992000000000001</c:v>
                </c:pt>
                <c:pt idx="26">
                  <c:v>28.38</c:v>
                </c:pt>
                <c:pt idx="27">
                  <c:v>23.788</c:v>
                </c:pt>
                <c:pt idx="28">
                  <c:v>19.555</c:v>
                </c:pt>
                <c:pt idx="29">
                  <c:v>29.789000000000001</c:v>
                </c:pt>
                <c:pt idx="30">
                  <c:v>26.442</c:v>
                </c:pt>
                <c:pt idx="31">
                  <c:v>44.322000000000003</c:v>
                </c:pt>
                <c:pt idx="32">
                  <c:v>46.44</c:v>
                </c:pt>
                <c:pt idx="33">
                  <c:v>38.265000000000001</c:v>
                </c:pt>
              </c:numCache>
            </c:numRef>
          </c:val>
        </c:ser>
        <c:ser>
          <c:idx val="1"/>
          <c:order val="1"/>
          <c:tx>
            <c:strRef>
              <c:f>'SouthAmerica Export'!$C$20</c:f>
              <c:strCache>
                <c:ptCount val="1"/>
                <c:pt idx="0">
                  <c:v>Soy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numRef>
              <c:f>'SouthAmerica Export'!$D$18:$AK$18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'SouthAmerica Export'!$D$20:$AK$20</c:f>
              <c:numCache>
                <c:formatCode>0</c:formatCode>
                <c:ptCount val="34"/>
                <c:pt idx="0">
                  <c:v>5.15</c:v>
                </c:pt>
                <c:pt idx="1">
                  <c:v>3.585</c:v>
                </c:pt>
                <c:pt idx="2">
                  <c:v>3.3420000000000001</c:v>
                </c:pt>
                <c:pt idx="3">
                  <c:v>5.0030000000000001</c:v>
                </c:pt>
                <c:pt idx="4">
                  <c:v>7.6180000000000003</c:v>
                </c:pt>
                <c:pt idx="5">
                  <c:v>4.2610000000000001</c:v>
                </c:pt>
                <c:pt idx="6">
                  <c:v>5.7619999999999996</c:v>
                </c:pt>
                <c:pt idx="7">
                  <c:v>6.1429999999999998</c:v>
                </c:pt>
                <c:pt idx="8">
                  <c:v>7.3419999999999996</c:v>
                </c:pt>
                <c:pt idx="9">
                  <c:v>8.6229999999999993</c:v>
                </c:pt>
                <c:pt idx="10">
                  <c:v>8.0990000000000002</c:v>
                </c:pt>
                <c:pt idx="11">
                  <c:v>8.0579999999999998</c:v>
                </c:pt>
                <c:pt idx="12">
                  <c:v>7.6849999999999996</c:v>
                </c:pt>
                <c:pt idx="13">
                  <c:v>9.9700000000000006</c:v>
                </c:pt>
                <c:pt idx="14">
                  <c:v>7.9820000000000002</c:v>
                </c:pt>
                <c:pt idx="15">
                  <c:v>7.524</c:v>
                </c:pt>
                <c:pt idx="16">
                  <c:v>11.773</c:v>
                </c:pt>
                <c:pt idx="17">
                  <c:v>14.343</c:v>
                </c:pt>
                <c:pt idx="18">
                  <c:v>14.695</c:v>
                </c:pt>
                <c:pt idx="19">
                  <c:v>17.718</c:v>
                </c:pt>
                <c:pt idx="20">
                  <c:v>25.577000000000002</c:v>
                </c:pt>
                <c:pt idx="21">
                  <c:v>23.132000000000001</c:v>
                </c:pt>
                <c:pt idx="22">
                  <c:v>31.8</c:v>
                </c:pt>
                <c:pt idx="23">
                  <c:v>30.245000000000001</c:v>
                </c:pt>
                <c:pt idx="24">
                  <c:v>33.197000000000003</c:v>
                </c:pt>
                <c:pt idx="25">
                  <c:v>36.252000000000002</c:v>
                </c:pt>
                <c:pt idx="26">
                  <c:v>38.081000000000003</c:v>
                </c:pt>
                <c:pt idx="27">
                  <c:v>44.209000000000003</c:v>
                </c:pt>
                <c:pt idx="28">
                  <c:v>39.43</c:v>
                </c:pt>
                <c:pt idx="29">
                  <c:v>47.738999999999997</c:v>
                </c:pt>
                <c:pt idx="30">
                  <c:v>46.237000000000002</c:v>
                </c:pt>
                <c:pt idx="31">
                  <c:v>50.255000000000003</c:v>
                </c:pt>
                <c:pt idx="32">
                  <c:v>56.256999999999998</c:v>
                </c:pt>
                <c:pt idx="33">
                  <c:v>64.197000000000003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134521600"/>
        <c:axId val="134523136"/>
      </c:barChart>
      <c:lineChart>
        <c:grouping val="standard"/>
        <c:varyColors val="0"/>
        <c:ser>
          <c:idx val="2"/>
          <c:order val="2"/>
          <c:tx>
            <c:strRef>
              <c:f>'SouthAmerica Export'!$C$21</c:f>
              <c:strCache>
                <c:ptCount val="1"/>
                <c:pt idx="0">
                  <c:v>Corn (% of world)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'SouthAmerica Export'!$D$18:$AK$18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'SouthAmerica Export'!$D$21:$AK$21</c:f>
              <c:numCache>
                <c:formatCode>0%</c:formatCode>
                <c:ptCount val="34"/>
                <c:pt idx="0">
                  <c:v>0.11338845445036609</c:v>
                </c:pt>
                <c:pt idx="1">
                  <c:v>0.1</c:v>
                </c:pt>
                <c:pt idx="2">
                  <c:v>0.1097169732090367</c:v>
                </c:pt>
                <c:pt idx="3">
                  <c:v>9.620211631531457E-2</c:v>
                </c:pt>
                <c:pt idx="4">
                  <c:v>0.10756924546322827</c:v>
                </c:pt>
                <c:pt idx="5">
                  <c:v>0.13451593070775017</c:v>
                </c:pt>
                <c:pt idx="6">
                  <c:v>7.4150734426348563E-2</c:v>
                </c:pt>
                <c:pt idx="7">
                  <c:v>7.4583953456907048E-2</c:v>
                </c:pt>
                <c:pt idx="8">
                  <c:v>2.6905829596412557E-2</c:v>
                </c:pt>
                <c:pt idx="9">
                  <c:v>3.9375969851474173E-2</c:v>
                </c:pt>
                <c:pt idx="10">
                  <c:v>6.8865711007210256E-2</c:v>
                </c:pt>
                <c:pt idx="11">
                  <c:v>9.8883212737498588E-2</c:v>
                </c:pt>
                <c:pt idx="12">
                  <c:v>7.6632470796516125E-2</c:v>
                </c:pt>
                <c:pt idx="13">
                  <c:v>7.2458843716552562E-2</c:v>
                </c:pt>
                <c:pt idx="14">
                  <c:v>9.3941868553972713E-2</c:v>
                </c:pt>
                <c:pt idx="15">
                  <c:v>0.11388486552497799</c:v>
                </c:pt>
                <c:pt idx="16">
                  <c:v>0.17271091319465626</c:v>
                </c:pt>
                <c:pt idx="17">
                  <c:v>0.19789413863324229</c:v>
                </c:pt>
                <c:pt idx="18">
                  <c:v>0.12160506737578057</c:v>
                </c:pt>
                <c:pt idx="19">
                  <c:v>0.16606875736355092</c:v>
                </c:pt>
                <c:pt idx="20">
                  <c:v>0.21683480618336332</c:v>
                </c:pt>
                <c:pt idx="21">
                  <c:v>0.17911208248970889</c:v>
                </c:pt>
                <c:pt idx="22">
                  <c:v>0.22001146639564276</c:v>
                </c:pt>
                <c:pt idx="23">
                  <c:v>0.20514682050949634</c:v>
                </c:pt>
                <c:pt idx="24">
                  <c:v>0.20373184299989699</c:v>
                </c:pt>
                <c:pt idx="25">
                  <c:v>0.19771524652588893</c:v>
                </c:pt>
                <c:pt idx="26">
                  <c:v>0.3024296675191816</c:v>
                </c:pt>
                <c:pt idx="27">
                  <c:v>0.241397156571243</c:v>
                </c:pt>
                <c:pt idx="28">
                  <c:v>0.23237160443947999</c:v>
                </c:pt>
                <c:pt idx="29">
                  <c:v>0.30831409971123691</c:v>
                </c:pt>
                <c:pt idx="30">
                  <c:v>0.28976264054178447</c:v>
                </c:pt>
                <c:pt idx="31">
                  <c:v>0.37892415019492509</c:v>
                </c:pt>
                <c:pt idx="32">
                  <c:v>0.49222550796527714</c:v>
                </c:pt>
                <c:pt idx="33">
                  <c:v>0.37253203006347602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'SouthAmerica Export'!$C$22</c:f>
              <c:strCache>
                <c:ptCount val="1"/>
                <c:pt idx="0">
                  <c:v>Soy (% of world)</c:v>
                </c:pt>
              </c:strCache>
            </c:strRef>
          </c:tx>
          <c:spPr>
            <a:ln w="3810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'SouthAmerica Export'!$D$18:$AK$18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'SouthAmerica Export'!$D$22:$AK$22</c:f>
              <c:numCache>
                <c:formatCode>0%</c:formatCode>
                <c:ptCount val="34"/>
                <c:pt idx="0">
                  <c:v>0.20321995106937099</c:v>
                </c:pt>
                <c:pt idx="1">
                  <c:v>0.12</c:v>
                </c:pt>
                <c:pt idx="2">
                  <c:v>0.11678372995072858</c:v>
                </c:pt>
                <c:pt idx="3">
                  <c:v>0.19080126616071089</c:v>
                </c:pt>
                <c:pt idx="4">
                  <c:v>0.30171491940274864</c:v>
                </c:pt>
                <c:pt idx="5">
                  <c:v>0.16350101684509422</c:v>
                </c:pt>
                <c:pt idx="6">
                  <c:v>0.20180722891566266</c:v>
                </c:pt>
                <c:pt idx="7">
                  <c:v>0.20399149897057847</c:v>
                </c:pt>
                <c:pt idx="8">
                  <c:v>0.31165633754987693</c:v>
                </c:pt>
                <c:pt idx="9">
                  <c:v>0.31615032080659944</c:v>
                </c:pt>
                <c:pt idx="10">
                  <c:v>0.31895872715816004</c:v>
                </c:pt>
                <c:pt idx="11">
                  <c:v>0.28678197736493699</c:v>
                </c:pt>
                <c:pt idx="12">
                  <c:v>0.26232250136537411</c:v>
                </c:pt>
                <c:pt idx="13">
                  <c:v>0.35955137220960004</c:v>
                </c:pt>
                <c:pt idx="14">
                  <c:v>0.24957788756175348</c:v>
                </c:pt>
                <c:pt idx="15">
                  <c:v>0.23777770754985306</c:v>
                </c:pt>
                <c:pt idx="16">
                  <c:v>0.32023174844957025</c:v>
                </c:pt>
                <c:pt idx="17">
                  <c:v>0.3648318665106578</c:v>
                </c:pt>
                <c:pt idx="18">
                  <c:v>0.3874446319341911</c:v>
                </c:pt>
                <c:pt idx="19">
                  <c:v>0.38826313713459265</c:v>
                </c:pt>
                <c:pt idx="20">
                  <c:v>0.47525874723600348</c:v>
                </c:pt>
                <c:pt idx="21">
                  <c:v>0.43635403304912096</c:v>
                </c:pt>
                <c:pt idx="22">
                  <c:v>0.51858254105445112</c:v>
                </c:pt>
                <c:pt idx="23">
                  <c:v>0.53964600506726612</c:v>
                </c:pt>
                <c:pt idx="24">
                  <c:v>0.51266331037464863</c:v>
                </c:pt>
                <c:pt idx="25">
                  <c:v>0.56775042285284716</c:v>
                </c:pt>
                <c:pt idx="26">
                  <c:v>0.53531917286362929</c:v>
                </c:pt>
                <c:pt idx="27">
                  <c:v>0.56444467142474108</c:v>
                </c:pt>
                <c:pt idx="28">
                  <c:v>0.51066530247497188</c:v>
                </c:pt>
                <c:pt idx="29">
                  <c:v>0.52209147181696891</c:v>
                </c:pt>
                <c:pt idx="30">
                  <c:v>0.50422028353326065</c:v>
                </c:pt>
                <c:pt idx="31">
                  <c:v>0.54466927503874629</c:v>
                </c:pt>
                <c:pt idx="32">
                  <c:v>0.57556039818708249</c:v>
                </c:pt>
                <c:pt idx="33">
                  <c:v>0.59835584263065178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31328"/>
        <c:axId val="134529408"/>
      </c:lineChart>
      <c:catAx>
        <c:axId val="1345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4523136"/>
        <c:crosses val="autoZero"/>
        <c:auto val="1"/>
        <c:lblAlgn val="ctr"/>
        <c:lblOffset val="100"/>
        <c:noMultiLvlLbl val="0"/>
      </c:catAx>
      <c:valAx>
        <c:axId val="134523136"/>
        <c:scaling>
          <c:orientation val="minMax"/>
          <c:max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MMT</a:t>
                </a:r>
              </a:p>
            </c:rich>
          </c:tx>
          <c:layout>
            <c:manualLayout>
              <c:xMode val="edge"/>
              <c:yMode val="edge"/>
              <c:x val="6.787413478077145E-2"/>
              <c:y val="3.2419125320178349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34521600"/>
        <c:crossesAt val="1"/>
        <c:crossBetween val="between"/>
        <c:majorUnit val="10"/>
      </c:valAx>
      <c:valAx>
        <c:axId val="134529408"/>
        <c:scaling>
          <c:orientation val="minMax"/>
          <c:max val="0.70000000000000007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/>
                </a:pPr>
                <a:r>
                  <a:rPr lang="en-US" sz="1000" b="1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World Share</a:t>
                </a:r>
              </a:p>
            </c:rich>
          </c:tx>
          <c:layout>
            <c:manualLayout>
              <c:xMode val="edge"/>
              <c:yMode val="edge"/>
              <c:x val="0.81433856482225442"/>
              <c:y val="4.0413306770388638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134531328"/>
        <c:crosses val="max"/>
        <c:crossBetween val="between"/>
        <c:majorUnit val="0.35000000000000003"/>
      </c:valAx>
      <c:catAx>
        <c:axId val="13453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4529408"/>
        <c:crossesAt val="0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5.2326447825252975E-2"/>
          <c:y val="0.9097559625762256"/>
          <c:w val="0.89065202289344192"/>
          <c:h val="8.848158846531781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0329241208826"/>
          <c:y val="3.9214192110105212E-2"/>
          <c:w val="0.82102908806192854"/>
          <c:h val="0.8484081488716485"/>
        </c:manualLayout>
      </c:layout>
      <c:barChart>
        <c:barDir val="col"/>
        <c:grouping val="clustered"/>
        <c:varyColors val="0"/>
        <c:ser>
          <c:idx val="0"/>
          <c:order val="0"/>
          <c:tx>
            <c:v>Production</c:v>
          </c:tx>
          <c:spPr>
            <a:solidFill>
              <a:srgbClr val="0D8707"/>
            </a:solidFill>
          </c:spPr>
          <c:invertIfNegative val="0"/>
          <c:cat>
            <c:numRef>
              <c:f>psdResult!$B$8:$Y$8</c:f>
              <c:numCache>
                <c:formatCode>General</c:formatCode>
                <c:ptCount val="2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3">
                  <c:v>2013</c:v>
                </c:pt>
              </c:numCache>
            </c:numRef>
          </c:cat>
          <c:val>
            <c:numRef>
              <c:f>psdResult!$B$9:$Y$9</c:f>
              <c:numCache>
                <c:formatCode>#,##0</c:formatCode>
                <c:ptCount val="24"/>
                <c:pt idx="0">
                  <c:v>185.73099999999999</c:v>
                </c:pt>
                <c:pt idx="1">
                  <c:v>133.44900000000001</c:v>
                </c:pt>
                <c:pt idx="2">
                  <c:v>166.768</c:v>
                </c:pt>
                <c:pt idx="3">
                  <c:v>158.62700000000001</c:v>
                </c:pt>
                <c:pt idx="4">
                  <c:v>126.15600000000001</c:v>
                </c:pt>
                <c:pt idx="5">
                  <c:v>102.327</c:v>
                </c:pt>
                <c:pt idx="6">
                  <c:v>101.06100000000001</c:v>
                </c:pt>
                <c:pt idx="7">
                  <c:v>131.90600000000001</c:v>
                </c:pt>
                <c:pt idx="8">
                  <c:v>77.808999999999997</c:v>
                </c:pt>
                <c:pt idx="9">
                  <c:v>91.322999999999993</c:v>
                </c:pt>
                <c:pt idx="10">
                  <c:v>97.507000000000005</c:v>
                </c:pt>
                <c:pt idx="11">
                  <c:v>136.697</c:v>
                </c:pt>
                <c:pt idx="12">
                  <c:v>137.774</c:v>
                </c:pt>
                <c:pt idx="13">
                  <c:v>98.522999999999996</c:v>
                </c:pt>
                <c:pt idx="14">
                  <c:v>127.949</c:v>
                </c:pt>
                <c:pt idx="15">
                  <c:v>125.9</c:v>
                </c:pt>
                <c:pt idx="16">
                  <c:v>124.893</c:v>
                </c:pt>
                <c:pt idx="17">
                  <c:v>127.52500000000001</c:v>
                </c:pt>
                <c:pt idx="18">
                  <c:v>172.971</c:v>
                </c:pt>
                <c:pt idx="19">
                  <c:v>159.898</c:v>
                </c:pt>
                <c:pt idx="20">
                  <c:v>108.905</c:v>
                </c:pt>
                <c:pt idx="21">
                  <c:v>172.274</c:v>
                </c:pt>
                <c:pt idx="22">
                  <c:v>124.794</c:v>
                </c:pt>
                <c:pt idx="23">
                  <c:v>170.04499999999999</c:v>
                </c:pt>
              </c:numCache>
            </c:numRef>
          </c:val>
        </c:ser>
        <c:ser>
          <c:idx val="1"/>
          <c:order val="1"/>
          <c:tx>
            <c:v>Exports</c:v>
          </c:tx>
          <c:spPr>
            <a:solidFill>
              <a:srgbClr val="FFC000"/>
            </a:solidFill>
          </c:spPr>
          <c:invertIfNegative val="0"/>
          <c:cat>
            <c:numRef>
              <c:f>psdResult!$B$8:$Y$8</c:f>
              <c:numCache>
                <c:formatCode>General</c:formatCode>
                <c:ptCount val="2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3">
                  <c:v>2013</c:v>
                </c:pt>
              </c:numCache>
            </c:numRef>
          </c:cat>
          <c:val>
            <c:numRef>
              <c:f>psdResult!$B$10:$Y$10</c:f>
              <c:numCache>
                <c:formatCode>#,##0</c:formatCode>
                <c:ptCount val="24"/>
                <c:pt idx="0">
                  <c:v>11.89</c:v>
                </c:pt>
                <c:pt idx="1">
                  <c:v>3.34</c:v>
                </c:pt>
                <c:pt idx="2">
                  <c:v>9.4049999999999994</c:v>
                </c:pt>
                <c:pt idx="3">
                  <c:v>7.867</c:v>
                </c:pt>
                <c:pt idx="4">
                  <c:v>7.657</c:v>
                </c:pt>
                <c:pt idx="5">
                  <c:v>8.5169999999999995</c:v>
                </c:pt>
                <c:pt idx="6">
                  <c:v>5.8769999999999998</c:v>
                </c:pt>
                <c:pt idx="7">
                  <c:v>8.8480000000000008</c:v>
                </c:pt>
                <c:pt idx="8">
                  <c:v>10.906000000000001</c:v>
                </c:pt>
                <c:pt idx="9">
                  <c:v>11.141999999999999</c:v>
                </c:pt>
                <c:pt idx="10">
                  <c:v>8.0239999999999991</c:v>
                </c:pt>
                <c:pt idx="11">
                  <c:v>20.75</c:v>
                </c:pt>
                <c:pt idx="12">
                  <c:v>32.933</c:v>
                </c:pt>
                <c:pt idx="13">
                  <c:v>13.728</c:v>
                </c:pt>
                <c:pt idx="14">
                  <c:v>23.518000000000001</c:v>
                </c:pt>
                <c:pt idx="15">
                  <c:v>30.131</c:v>
                </c:pt>
                <c:pt idx="16">
                  <c:v>28.696000000000002</c:v>
                </c:pt>
                <c:pt idx="17">
                  <c:v>29.870999999999999</c:v>
                </c:pt>
                <c:pt idx="18">
                  <c:v>53.993000000000002</c:v>
                </c:pt>
                <c:pt idx="19">
                  <c:v>49.826000000000001</c:v>
                </c:pt>
                <c:pt idx="20">
                  <c:v>22.748999999999999</c:v>
                </c:pt>
                <c:pt idx="21">
                  <c:v>62.588999999999999</c:v>
                </c:pt>
                <c:pt idx="22">
                  <c:v>46.098999999999997</c:v>
                </c:pt>
                <c:pt idx="23">
                  <c:v>62.524999999999999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34608768"/>
        <c:axId val="134610304"/>
      </c:barChart>
      <c:lineChart>
        <c:grouping val="standard"/>
        <c:varyColors val="0"/>
        <c:ser>
          <c:idx val="2"/>
          <c:order val="2"/>
          <c:tx>
            <c:v>Share Of World Production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psdResult!$B$8:$Y$8</c:f>
              <c:numCache>
                <c:formatCode>General</c:formatCode>
                <c:ptCount val="24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3">
                  <c:v>2013</c:v>
                </c:pt>
              </c:numCache>
            </c:numRef>
          </c:cat>
          <c:val>
            <c:numRef>
              <c:f>psdResult!$B$11:$Y$11</c:f>
              <c:numCache>
                <c:formatCode>0%</c:formatCode>
                <c:ptCount val="24"/>
                <c:pt idx="0">
                  <c:v>0.10499095826556978</c:v>
                </c:pt>
                <c:pt idx="1">
                  <c:v>7.8086883353296499E-2</c:v>
                </c:pt>
                <c:pt idx="2">
                  <c:v>9.3397312687894543E-2</c:v>
                </c:pt>
                <c:pt idx="3">
                  <c:v>9.2719594347756201E-2</c:v>
                </c:pt>
                <c:pt idx="4">
                  <c:v>7.1815505263373616E-2</c:v>
                </c:pt>
                <c:pt idx="5">
                  <c:v>5.9935195695644684E-2</c:v>
                </c:pt>
                <c:pt idx="6">
                  <c:v>5.3995556871088354E-2</c:v>
                </c:pt>
                <c:pt idx="7">
                  <c:v>7.0199247161955983E-2</c:v>
                </c:pt>
                <c:pt idx="8">
                  <c:v>4.1460233152201133E-2</c:v>
                </c:pt>
                <c:pt idx="9">
                  <c:v>4.8718149795387286E-2</c:v>
                </c:pt>
                <c:pt idx="10">
                  <c:v>5.2808678415528429E-2</c:v>
                </c:pt>
                <c:pt idx="11">
                  <c:v>7.2708772370272901E-2</c:v>
                </c:pt>
                <c:pt idx="12">
                  <c:v>7.5620805903268334E-2</c:v>
                </c:pt>
                <c:pt idx="13">
                  <c:v>5.2857331397650781E-2</c:v>
                </c:pt>
                <c:pt idx="14">
                  <c:v>6.2598001251480559E-2</c:v>
                </c:pt>
                <c:pt idx="15">
                  <c:v>6.2416587840316652E-2</c:v>
                </c:pt>
                <c:pt idx="16">
                  <c:v>6.2311284512607645E-2</c:v>
                </c:pt>
                <c:pt idx="17">
                  <c:v>6.0031991955877842E-2</c:v>
                </c:pt>
                <c:pt idx="18">
                  <c:v>7.7167900444748999E-2</c:v>
                </c:pt>
                <c:pt idx="19">
                  <c:v>7.1269672391637756E-2</c:v>
                </c:pt>
                <c:pt idx="20">
                  <c:v>4.955322244962776E-2</c:v>
                </c:pt>
                <c:pt idx="21">
                  <c:v>7.4462958056288317E-2</c:v>
                </c:pt>
                <c:pt idx="22">
                  <c:v>5.5415480668037323E-2</c:v>
                </c:pt>
                <c:pt idx="23">
                  <c:v>6.994297043223599E-2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18496"/>
        <c:axId val="134616576"/>
      </c:lineChart>
      <c:catAx>
        <c:axId val="13460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4610304"/>
        <c:crosses val="autoZero"/>
        <c:auto val="1"/>
        <c:lblAlgn val="ctr"/>
        <c:lblOffset val="100"/>
        <c:noMultiLvlLbl val="0"/>
      </c:catAx>
      <c:valAx>
        <c:axId val="1346103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US" sz="800" dirty="0" smtClean="0"/>
                  <a:t>MMT</a:t>
                </a:r>
                <a:endParaRPr lang="en-US" sz="800" dirty="0"/>
              </a:p>
            </c:rich>
          </c:tx>
          <c:layout>
            <c:manualLayout>
              <c:xMode val="edge"/>
              <c:yMode val="edge"/>
              <c:x val="0.12514895324480677"/>
              <c:y val="1.342831086792117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34608768"/>
        <c:crosses val="autoZero"/>
        <c:crossBetween val="between"/>
        <c:majorUnit val="50"/>
      </c:valAx>
      <c:valAx>
        <c:axId val="13461657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US" sz="800" dirty="0" smtClean="0"/>
                  <a:t>World</a:t>
                </a:r>
                <a:r>
                  <a:rPr lang="en-US" sz="800" baseline="0" dirty="0" smtClean="0"/>
                  <a:t> Share</a:t>
                </a:r>
                <a:endParaRPr lang="en-US" sz="800" dirty="0"/>
              </a:p>
            </c:rich>
          </c:tx>
          <c:layout>
            <c:manualLayout>
              <c:xMode val="edge"/>
              <c:yMode val="edge"/>
              <c:x val="0.87462399579569616"/>
              <c:y val="1.9667760987686279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34618496"/>
        <c:crosses val="max"/>
        <c:crossBetween val="between"/>
        <c:majorUnit val="4.0000000000000008E-2"/>
      </c:valAx>
      <c:catAx>
        <c:axId val="13461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6165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7267582487443978"/>
          <c:y val="6.3694336936696475E-2"/>
          <c:w val="0.7444156534842149"/>
          <c:h val="0.125377396481563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706095071449394E-2"/>
          <c:y val="5.553805774278215E-2"/>
          <c:w val="0.89555567220764076"/>
          <c:h val="0.84921555278673366"/>
        </c:manualLayout>
      </c:layout>
      <c:barChart>
        <c:barDir val="col"/>
        <c:grouping val="clustered"/>
        <c:varyColors val="0"/>
        <c:ser>
          <c:idx val="0"/>
          <c:order val="0"/>
          <c:tx>
            <c:v>Production</c:v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psdResult!$E$1:$R$1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13F</c:v>
                </c:pt>
              </c:strCache>
            </c:strRef>
          </c:cat>
          <c:val>
            <c:numRef>
              <c:f>psdResult!$E$2:$R$2</c:f>
              <c:numCache>
                <c:formatCode>#,##0</c:formatCode>
                <c:ptCount val="14"/>
                <c:pt idx="0">
                  <c:v>1846430</c:v>
                </c:pt>
                <c:pt idx="1">
                  <c:v>1880381</c:v>
                </c:pt>
                <c:pt idx="2">
                  <c:v>1821848</c:v>
                </c:pt>
                <c:pt idx="3">
                  <c:v>1864008</c:v>
                </c:pt>
                <c:pt idx="4">
                  <c:v>2043930</c:v>
                </c:pt>
                <c:pt idx="5">
                  <c:v>2017470</c:v>
                </c:pt>
                <c:pt idx="6">
                  <c:v>2005107</c:v>
                </c:pt>
                <c:pt idx="7">
                  <c:v>2124509</c:v>
                </c:pt>
                <c:pt idx="8">
                  <c:v>2241539</c:v>
                </c:pt>
                <c:pt idx="9">
                  <c:v>2244787</c:v>
                </c:pt>
                <c:pt idx="10">
                  <c:v>2198780</c:v>
                </c:pt>
                <c:pt idx="11">
                  <c:v>2314582</c:v>
                </c:pt>
                <c:pt idx="12">
                  <c:v>2255536</c:v>
                </c:pt>
                <c:pt idx="13">
                  <c:v>2431924</c:v>
                </c:pt>
              </c:numCache>
            </c:numRef>
          </c:val>
        </c:ser>
        <c:ser>
          <c:idx val="1"/>
          <c:order val="1"/>
          <c:tx>
            <c:v>Consumption</c:v>
          </c:tx>
          <c:spPr>
            <a:solidFill>
              <a:srgbClr val="FFC000"/>
            </a:solidFill>
            <a:ln w="12700">
              <a:noFill/>
              <a:prstDash val="solid"/>
            </a:ln>
          </c:spPr>
          <c:invertIfNegative val="0"/>
          <c:cat>
            <c:strRef>
              <c:f>psdResult!$E$1:$R$1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13F</c:v>
                </c:pt>
              </c:strCache>
            </c:strRef>
          </c:cat>
          <c:val>
            <c:numRef>
              <c:f>psdResult!$E$4:$R$4</c:f>
              <c:numCache>
                <c:formatCode>#,##0</c:formatCode>
                <c:ptCount val="14"/>
                <c:pt idx="0">
                  <c:v>1862208</c:v>
                </c:pt>
                <c:pt idx="1">
                  <c:v>1905641</c:v>
                </c:pt>
                <c:pt idx="2">
                  <c:v>1909690</c:v>
                </c:pt>
                <c:pt idx="3">
                  <c:v>1936832</c:v>
                </c:pt>
                <c:pt idx="4">
                  <c:v>1990354</c:v>
                </c:pt>
                <c:pt idx="5">
                  <c:v>2020796</c:v>
                </c:pt>
                <c:pt idx="6">
                  <c:v>2045233</c:v>
                </c:pt>
                <c:pt idx="7">
                  <c:v>2096255</c:v>
                </c:pt>
                <c:pt idx="8">
                  <c:v>2149563</c:v>
                </c:pt>
                <c:pt idx="9">
                  <c:v>2192056</c:v>
                </c:pt>
                <c:pt idx="10">
                  <c:v>2225027</c:v>
                </c:pt>
                <c:pt idx="11">
                  <c:v>2278588</c:v>
                </c:pt>
                <c:pt idx="12">
                  <c:v>2290247</c:v>
                </c:pt>
                <c:pt idx="13">
                  <c:v>2383973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81728"/>
        <c:axId val="134683264"/>
      </c:barChart>
      <c:catAx>
        <c:axId val="1346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46832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4683264"/>
        <c:scaling>
          <c:orientation val="minMax"/>
          <c:min val="1700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(MMT)</a:t>
                </a:r>
                <a:endParaRPr lang="en-US" sz="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9.3292803316385883E-2"/>
              <c:y val="4.610794560897470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4681728"/>
        <c:crosses val="autoZero"/>
        <c:crossBetween val="between"/>
        <c:majorUnit val="200000"/>
        <c:minorUnit val="100000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636574701192334"/>
          <c:y val="7.6128330614464376E-2"/>
          <c:w val="0.39718900842167232"/>
          <c:h val="8.3124258733563799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385797782516698E-2"/>
          <c:y val="8.9364922143333317E-2"/>
          <c:w val="0.8130616212667745"/>
          <c:h val="0.86311347375994241"/>
        </c:manualLayout>
      </c:layout>
      <c:barChart>
        <c:barDir val="col"/>
        <c:grouping val="clustered"/>
        <c:varyColors val="0"/>
        <c:ser>
          <c:idx val="1"/>
          <c:order val="0"/>
          <c:tx>
            <c:v>Ending Stocks</c:v>
          </c:tx>
          <c:spPr>
            <a:solidFill>
              <a:schemeClr val="bg2"/>
            </a:solidFill>
            <a:ln w="12700">
              <a:noFill/>
              <a:prstDash val="solid"/>
            </a:ln>
          </c:spPr>
          <c:invertIfNegative val="0"/>
          <c:cat>
            <c:strRef>
              <c:f>psdResult!$E$1:$R$1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13F</c:v>
                </c:pt>
              </c:strCache>
            </c:strRef>
          </c:cat>
          <c:val>
            <c:numRef>
              <c:f>psdResult!$E$5:$R$5</c:f>
              <c:numCache>
                <c:formatCode>#,##0</c:formatCode>
                <c:ptCount val="14"/>
                <c:pt idx="0">
                  <c:v>566152</c:v>
                </c:pt>
                <c:pt idx="1">
                  <c:v>536740</c:v>
                </c:pt>
                <c:pt idx="2">
                  <c:v>444393</c:v>
                </c:pt>
                <c:pt idx="3">
                  <c:v>360210</c:v>
                </c:pt>
                <c:pt idx="4">
                  <c:v>409818</c:v>
                </c:pt>
                <c:pt idx="5">
                  <c:v>396170</c:v>
                </c:pt>
                <c:pt idx="6">
                  <c:v>351030</c:v>
                </c:pt>
                <c:pt idx="7">
                  <c:v>374020</c:v>
                </c:pt>
                <c:pt idx="8">
                  <c:v>455417</c:v>
                </c:pt>
                <c:pt idx="9">
                  <c:v>494159</c:v>
                </c:pt>
                <c:pt idx="10">
                  <c:v>463665</c:v>
                </c:pt>
                <c:pt idx="11">
                  <c:v>469100</c:v>
                </c:pt>
                <c:pt idx="12">
                  <c:v>446603</c:v>
                </c:pt>
                <c:pt idx="13">
                  <c:v>482625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95424"/>
        <c:axId val="135097344"/>
      </c:barChart>
      <c:lineChart>
        <c:grouping val="standard"/>
        <c:varyColors val="0"/>
        <c:ser>
          <c:idx val="0"/>
          <c:order val="1"/>
          <c:tx>
            <c:v>Stocks/Use Ratio</c:v>
          </c:tx>
          <c:spPr>
            <a:ln w="38100">
              <a:solidFill>
                <a:srgbClr val="367C2B"/>
              </a:solidFill>
              <a:prstDash val="solid"/>
            </a:ln>
          </c:spPr>
          <c:marker>
            <c:symbol val="diamond"/>
            <c:size val="14"/>
            <c:spPr>
              <a:solidFill>
                <a:srgbClr val="367C2B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psdResult!$E$1:$R$1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13F</c:v>
                </c:pt>
              </c:strCache>
            </c:strRef>
          </c:cat>
          <c:val>
            <c:numRef>
              <c:f>psdResult!$E$6:$R$6</c:f>
              <c:numCache>
                <c:formatCode>0%</c:formatCode>
                <c:ptCount val="14"/>
                <c:pt idx="0">
                  <c:v>0.3040218922913015</c:v>
                </c:pt>
                <c:pt idx="1">
                  <c:v>0.2816585075572996</c:v>
                </c:pt>
                <c:pt idx="2">
                  <c:v>0.23270426090098392</c:v>
                </c:pt>
                <c:pt idx="3">
                  <c:v>0.18597895945544063</c:v>
                </c:pt>
                <c:pt idx="4">
                  <c:v>0.20590206566269115</c:v>
                </c:pt>
                <c:pt idx="5">
                  <c:v>0.19604650840559859</c:v>
                </c:pt>
                <c:pt idx="6">
                  <c:v>0.17163325645537697</c:v>
                </c:pt>
                <c:pt idx="7">
                  <c:v>0.17842294949803339</c:v>
                </c:pt>
                <c:pt idx="8">
                  <c:v>0.21186492324253814</c:v>
                </c:pt>
                <c:pt idx="9">
                  <c:v>0.22543174079494319</c:v>
                </c:pt>
                <c:pt idx="10">
                  <c:v>0.20838623531309958</c:v>
                </c:pt>
                <c:pt idx="11">
                  <c:v>0.20587311089148191</c:v>
                </c:pt>
                <c:pt idx="12">
                  <c:v>0.19500211112600518</c:v>
                </c:pt>
                <c:pt idx="13">
                  <c:v>0.20244566528228297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04000"/>
        <c:axId val="135105536"/>
      </c:lineChart>
      <c:catAx>
        <c:axId val="1350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5097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5097344"/>
        <c:scaling>
          <c:orientation val="minMax"/>
          <c:max val="600000"/>
          <c:min val="200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US" sz="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(MMT)</a:t>
                </a:r>
                <a:endParaRPr lang="en-US" sz="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9.8390746698111403E-2"/>
              <c:y val="6.4973772690771758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5095424"/>
        <c:crosses val="autoZero"/>
        <c:crossBetween val="between"/>
        <c:majorUnit val="100000"/>
        <c:dispUnits>
          <c:builtInUnit val="thousands"/>
        </c:dispUnits>
      </c:valAx>
      <c:catAx>
        <c:axId val="135104000"/>
        <c:scaling>
          <c:orientation val="minMax"/>
        </c:scaling>
        <c:delete val="1"/>
        <c:axPos val="b"/>
        <c:majorTickMark val="out"/>
        <c:minorTickMark val="none"/>
        <c:tickLblPos val="none"/>
        <c:crossAx val="135105536"/>
        <c:crosses val="autoZero"/>
        <c:auto val="0"/>
        <c:lblAlgn val="ctr"/>
        <c:lblOffset val="100"/>
        <c:noMultiLvlLbl val="0"/>
      </c:catAx>
      <c:valAx>
        <c:axId val="135105536"/>
        <c:scaling>
          <c:orientation val="minMax"/>
          <c:min val="0.12000000000000002"/>
        </c:scaling>
        <c:delete val="0"/>
        <c:axPos val="r"/>
        <c:numFmt formatCode="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5104000"/>
        <c:crosses val="max"/>
        <c:crossBetween val="between"/>
        <c:majorUnit val="4.0000000000000008E-2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6645636435101683"/>
          <c:y val="0.18397015973854852"/>
          <c:w val="0.4941683085573278"/>
          <c:h val="6.773720234315308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Wheat Price</c:v>
          </c:tx>
          <c:spPr>
            <a:ln w="38100">
              <a:solidFill>
                <a:srgbClr val="0D8707"/>
              </a:solidFill>
            </a:ln>
          </c:spPr>
          <c:marker>
            <c:symbol val="none"/>
          </c:marker>
          <c:cat>
            <c:numRef>
              <c:f>'Wheat price (2)'!$A$2:$A$107</c:f>
              <c:numCache>
                <c:formatCode>General</c:formatCode>
                <c:ptCount val="106"/>
                <c:pt idx="2" formatCode="0_);\(0\)">
                  <c:v>1910</c:v>
                </c:pt>
                <c:pt idx="12" formatCode="0_);\(0\)">
                  <c:v>1920</c:v>
                </c:pt>
                <c:pt idx="22" formatCode="0_);\(0\)">
                  <c:v>1930</c:v>
                </c:pt>
                <c:pt idx="32" formatCode="0_);\(0\)">
                  <c:v>1940</c:v>
                </c:pt>
                <c:pt idx="42" formatCode="0_);\(0\)">
                  <c:v>1950</c:v>
                </c:pt>
                <c:pt idx="52" formatCode="0_);\(0\)">
                  <c:v>1960</c:v>
                </c:pt>
                <c:pt idx="62" formatCode="0_);\(0\)">
                  <c:v>1970</c:v>
                </c:pt>
                <c:pt idx="72" formatCode="0_);\(0\)">
                  <c:v>1980</c:v>
                </c:pt>
                <c:pt idx="82" formatCode="0_);\(0\)">
                  <c:v>1990</c:v>
                </c:pt>
                <c:pt idx="92" formatCode="0_);\(0\)">
                  <c:v>2000</c:v>
                </c:pt>
                <c:pt idx="102" formatCode="0_);\(0\)">
                  <c:v>2010</c:v>
                </c:pt>
              </c:numCache>
            </c:numRef>
          </c:cat>
          <c:val>
            <c:numRef>
              <c:f>'Wheat price (2)'!$C$2:$C$107</c:f>
              <c:numCache>
                <c:formatCode>General</c:formatCode>
                <c:ptCount val="106"/>
                <c:pt idx="0">
                  <c:v>35.531167570000001</c:v>
                </c:pt>
                <c:pt idx="1">
                  <c:v>36.229298059999998</c:v>
                </c:pt>
                <c:pt idx="2">
                  <c:v>33.289801260000004</c:v>
                </c:pt>
                <c:pt idx="3">
                  <c:v>31.783309150000001</c:v>
                </c:pt>
                <c:pt idx="4">
                  <c:v>29.321480580000003</c:v>
                </c:pt>
                <c:pt idx="5">
                  <c:v>28.990787190000002</c:v>
                </c:pt>
                <c:pt idx="6">
                  <c:v>35.67814241</c:v>
                </c:pt>
                <c:pt idx="7">
                  <c:v>35.126986760000001</c:v>
                </c:pt>
                <c:pt idx="8">
                  <c:v>52.5435053</c:v>
                </c:pt>
                <c:pt idx="9">
                  <c:v>74.9571684</c:v>
                </c:pt>
                <c:pt idx="10">
                  <c:v>75.32460549999999</c:v>
                </c:pt>
                <c:pt idx="11">
                  <c:v>79.366413600000001</c:v>
                </c:pt>
                <c:pt idx="12">
                  <c:v>66.873552200000006</c:v>
                </c:pt>
                <c:pt idx="13">
                  <c:v>37.846021300000004</c:v>
                </c:pt>
                <c:pt idx="14">
                  <c:v>35.310705309999996</c:v>
                </c:pt>
                <c:pt idx="15">
                  <c:v>33.914444330000002</c:v>
                </c:pt>
                <c:pt idx="16">
                  <c:v>45.562200400000002</c:v>
                </c:pt>
                <c:pt idx="17">
                  <c:v>52.5435053</c:v>
                </c:pt>
                <c:pt idx="18">
                  <c:v>44.459889099999998</c:v>
                </c:pt>
                <c:pt idx="19">
                  <c:v>43.357577799999994</c:v>
                </c:pt>
                <c:pt idx="20">
                  <c:v>36.302785479999997</c:v>
                </c:pt>
                <c:pt idx="21">
                  <c:v>37.846021300000004</c:v>
                </c:pt>
                <c:pt idx="22">
                  <c:v>24.36107973</c:v>
                </c:pt>
                <c:pt idx="23">
                  <c:v>14.03609722</c:v>
                </c:pt>
                <c:pt idx="24">
                  <c:v>13.778891250000001</c:v>
                </c:pt>
                <c:pt idx="25">
                  <c:v>27.04337056</c:v>
                </c:pt>
                <c:pt idx="26">
                  <c:v>30.827972689999999</c:v>
                </c:pt>
                <c:pt idx="27">
                  <c:v>30.38704817</c:v>
                </c:pt>
                <c:pt idx="28">
                  <c:v>37.4785842</c:v>
                </c:pt>
                <c:pt idx="29">
                  <c:v>35.237217889999997</c:v>
                </c:pt>
                <c:pt idx="30">
                  <c:v>20.429502760000002</c:v>
                </c:pt>
                <c:pt idx="31">
                  <c:v>25.206185060000003</c:v>
                </c:pt>
                <c:pt idx="32">
                  <c:v>24.765260540000003</c:v>
                </c:pt>
                <c:pt idx="33">
                  <c:v>34.502343689999996</c:v>
                </c:pt>
                <c:pt idx="34">
                  <c:v>40.050643900000004</c:v>
                </c:pt>
                <c:pt idx="35">
                  <c:v>49.604008500000006</c:v>
                </c:pt>
                <c:pt idx="36">
                  <c:v>51.808631099999999</c:v>
                </c:pt>
                <c:pt idx="37">
                  <c:v>54.7481279</c:v>
                </c:pt>
                <c:pt idx="38">
                  <c:v>69.813048999999992</c:v>
                </c:pt>
                <c:pt idx="39">
                  <c:v>84.143095900000006</c:v>
                </c:pt>
                <c:pt idx="40">
                  <c:v>72.752545799999993</c:v>
                </c:pt>
                <c:pt idx="41">
                  <c:v>69.078174799999999</c:v>
                </c:pt>
                <c:pt idx="42">
                  <c:v>73.48742</c:v>
                </c:pt>
                <c:pt idx="43">
                  <c:v>77.529228099999997</c:v>
                </c:pt>
                <c:pt idx="44">
                  <c:v>76.79435389999999</c:v>
                </c:pt>
                <c:pt idx="45">
                  <c:v>74.9571684</c:v>
                </c:pt>
                <c:pt idx="46">
                  <c:v>77.896665200000001</c:v>
                </c:pt>
                <c:pt idx="47">
                  <c:v>72.752545799999993</c:v>
                </c:pt>
                <c:pt idx="48">
                  <c:v>72.385108700000004</c:v>
                </c:pt>
                <c:pt idx="49">
                  <c:v>70.915360300000003</c:v>
                </c:pt>
                <c:pt idx="50">
                  <c:v>64.301492499999995</c:v>
                </c:pt>
                <c:pt idx="51">
                  <c:v>64.668929599999998</c:v>
                </c:pt>
                <c:pt idx="52">
                  <c:v>63.934055399999998</c:v>
                </c:pt>
                <c:pt idx="53">
                  <c:v>67.24098930000001</c:v>
                </c:pt>
                <c:pt idx="54">
                  <c:v>74.9571684</c:v>
                </c:pt>
                <c:pt idx="55">
                  <c:v>67.975863500000003</c:v>
                </c:pt>
                <c:pt idx="56">
                  <c:v>50.338882700000006</c:v>
                </c:pt>
                <c:pt idx="57">
                  <c:v>49.604008500000006</c:v>
                </c:pt>
                <c:pt idx="58">
                  <c:v>59.892247299999994</c:v>
                </c:pt>
                <c:pt idx="59">
                  <c:v>51.073756899999999</c:v>
                </c:pt>
                <c:pt idx="60">
                  <c:v>45.562200400000002</c:v>
                </c:pt>
                <c:pt idx="61">
                  <c:v>45.929637499999998</c:v>
                </c:pt>
                <c:pt idx="62">
                  <c:v>48.869134300000006</c:v>
                </c:pt>
                <c:pt idx="63">
                  <c:v>49.236571400000003</c:v>
                </c:pt>
                <c:pt idx="64">
                  <c:v>64.668929599999998</c:v>
                </c:pt>
                <c:pt idx="65">
                  <c:v>145.1376545</c:v>
                </c:pt>
                <c:pt idx="66">
                  <c:v>150.28177389999999</c:v>
                </c:pt>
                <c:pt idx="67">
                  <c:v>130.44017049999999</c:v>
                </c:pt>
                <c:pt idx="68">
                  <c:v>100.31032829999999</c:v>
                </c:pt>
                <c:pt idx="69">
                  <c:v>85.612844300000006</c:v>
                </c:pt>
                <c:pt idx="70">
                  <c:v>109.12881870000001</c:v>
                </c:pt>
                <c:pt idx="71">
                  <c:v>138.89122380000001</c:v>
                </c:pt>
                <c:pt idx="72">
                  <c:v>143.66790610000001</c:v>
                </c:pt>
                <c:pt idx="73">
                  <c:v>134.48197860000002</c:v>
                </c:pt>
                <c:pt idx="74">
                  <c:v>130.44017049999999</c:v>
                </c:pt>
                <c:pt idx="75">
                  <c:v>129.70529629999999</c:v>
                </c:pt>
                <c:pt idx="76">
                  <c:v>124.56117690000001</c:v>
                </c:pt>
                <c:pt idx="77">
                  <c:v>113.17062680000001</c:v>
                </c:pt>
                <c:pt idx="78">
                  <c:v>88.919778199999996</c:v>
                </c:pt>
                <c:pt idx="79">
                  <c:v>94.431334699999994</c:v>
                </c:pt>
                <c:pt idx="80">
                  <c:v>136.68660120000001</c:v>
                </c:pt>
                <c:pt idx="81">
                  <c:v>136.68660120000001</c:v>
                </c:pt>
                <c:pt idx="82">
                  <c:v>95.901083099999994</c:v>
                </c:pt>
                <c:pt idx="83">
                  <c:v>110.23113000000001</c:v>
                </c:pt>
                <c:pt idx="84">
                  <c:v>119.04962040000001</c:v>
                </c:pt>
                <c:pt idx="85">
                  <c:v>119.78449459999999</c:v>
                </c:pt>
                <c:pt idx="86">
                  <c:v>126.7657995</c:v>
                </c:pt>
                <c:pt idx="87">
                  <c:v>167.18388049999999</c:v>
                </c:pt>
                <c:pt idx="88">
                  <c:v>157.997953</c:v>
                </c:pt>
                <c:pt idx="89">
                  <c:v>124.1937398</c:v>
                </c:pt>
                <c:pt idx="90">
                  <c:v>97.370831499999994</c:v>
                </c:pt>
                <c:pt idx="91">
                  <c:v>91.124400800000004</c:v>
                </c:pt>
                <c:pt idx="92">
                  <c:v>96.268520199999998</c:v>
                </c:pt>
                <c:pt idx="93">
                  <c:v>102.1475138</c:v>
                </c:pt>
                <c:pt idx="94">
                  <c:v>130.80760760000001</c:v>
                </c:pt>
                <c:pt idx="95">
                  <c:v>124.928614</c:v>
                </c:pt>
                <c:pt idx="96">
                  <c:v>124.928614</c:v>
                </c:pt>
                <c:pt idx="97">
                  <c:v>125.6634882</c:v>
                </c:pt>
                <c:pt idx="98">
                  <c:v>156.52820459999998</c:v>
                </c:pt>
                <c:pt idx="99">
                  <c:v>238.09924080000002</c:v>
                </c:pt>
                <c:pt idx="100">
                  <c:v>249.12235380000001</c:v>
                </c:pt>
                <c:pt idx="101">
                  <c:v>178.94186770000002</c:v>
                </c:pt>
                <c:pt idx="102">
                  <c:v>209.43914700000002</c:v>
                </c:pt>
                <c:pt idx="103">
                  <c:v>266.02446040000001</c:v>
                </c:pt>
                <c:pt idx="104">
                  <c:v>285.49862669999999</c:v>
                </c:pt>
                <c:pt idx="105">
                  <c:v>238.834115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59744"/>
        <c:axId val="134186496"/>
      </c:lineChart>
      <c:catAx>
        <c:axId val="13415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$/MT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3084672372459058E-2"/>
              <c:y val="1.626739209817733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Verdana (Body)"/>
              </a:defRPr>
            </a:pPr>
            <a:endParaRPr lang="en-US"/>
          </a:p>
        </c:txPr>
        <c:crossAx val="134186496"/>
        <c:crosses val="autoZero"/>
        <c:auto val="1"/>
        <c:lblAlgn val="ctr"/>
        <c:lblOffset val="100"/>
        <c:tickMarkSkip val="5"/>
        <c:noMultiLvlLbl val="0"/>
      </c:catAx>
      <c:valAx>
        <c:axId val="13418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34159744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617189021924807E-2"/>
          <c:y val="0.12942003599840737"/>
          <c:w val="0.90404005114945463"/>
          <c:h val="0.83895157558863687"/>
        </c:manualLayout>
      </c:layout>
      <c:lineChart>
        <c:grouping val="standard"/>
        <c:varyColors val="0"/>
        <c:ser>
          <c:idx val="0"/>
          <c:order val="0"/>
          <c:tx>
            <c:strRef>
              <c:f>'corn price range (2)'!$BJ$8:$BL$8</c:f>
              <c:strCache>
                <c:ptCount val="1"/>
                <c:pt idx="0">
                  <c:v>1.11 1.12 1.05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'corn price range (2)'!$E$7:$DZ$7</c:f>
              <c:strCache>
                <c:ptCount val="121"/>
                <c:pt idx="0">
                  <c:v>1900</c:v>
                </c:pt>
                <c:pt idx="20">
                  <c:v>1920</c:v>
                </c:pt>
                <c:pt idx="40">
                  <c:v>1940</c:v>
                </c:pt>
                <c:pt idx="60">
                  <c:v>1960</c:v>
                </c:pt>
                <c:pt idx="80">
                  <c:v>1980</c:v>
                </c:pt>
                <c:pt idx="100">
                  <c:v>2000</c:v>
                </c:pt>
                <c:pt idx="120">
                  <c:v>2020F</c:v>
                </c:pt>
              </c:strCache>
            </c:strRef>
          </c:cat>
          <c:val>
            <c:numRef>
              <c:f>'corn price range (2)'!$E$9:$DZ$9</c:f>
              <c:numCache>
                <c:formatCode>General</c:formatCode>
                <c:ptCount val="126"/>
                <c:pt idx="0">
                  <c:v>13.79</c:v>
                </c:pt>
                <c:pt idx="1">
                  <c:v>23.639999999999997</c:v>
                </c:pt>
                <c:pt idx="2">
                  <c:v>15.7994</c:v>
                </c:pt>
                <c:pt idx="3">
                  <c:v>16.508599999999998</c:v>
                </c:pt>
                <c:pt idx="4">
                  <c:v>17.1784</c:v>
                </c:pt>
                <c:pt idx="5">
                  <c:v>15.996400000000001</c:v>
                </c:pt>
                <c:pt idx="6">
                  <c:v>15.4054</c:v>
                </c:pt>
                <c:pt idx="7">
                  <c:v>19.896999999999998</c:v>
                </c:pt>
                <c:pt idx="8">
                  <c:v>25.61</c:v>
                </c:pt>
                <c:pt idx="9">
                  <c:v>22.694399999999998</c:v>
                </c:pt>
                <c:pt idx="10">
                  <c:v>18.715</c:v>
                </c:pt>
                <c:pt idx="11">
                  <c:v>25.570599999999999</c:v>
                </c:pt>
                <c:pt idx="12">
                  <c:v>20.133399999999998</c:v>
                </c:pt>
                <c:pt idx="13">
                  <c:v>25.964600000000001</c:v>
                </c:pt>
                <c:pt idx="14">
                  <c:v>26.516200000000001</c:v>
                </c:pt>
                <c:pt idx="15">
                  <c:v>25.6494</c:v>
                </c:pt>
                <c:pt idx="16">
                  <c:v>44.521999999999991</c:v>
                </c:pt>
                <c:pt idx="17">
                  <c:v>54.765999999999991</c:v>
                </c:pt>
                <c:pt idx="18">
                  <c:v>57.129999999999995</c:v>
                </c:pt>
                <c:pt idx="19">
                  <c:v>56.735999999999997</c:v>
                </c:pt>
                <c:pt idx="20">
                  <c:v>21.276</c:v>
                </c:pt>
                <c:pt idx="21">
                  <c:v>18.281600000000001</c:v>
                </c:pt>
                <c:pt idx="22">
                  <c:v>27.107199999999995</c:v>
                </c:pt>
                <c:pt idx="23">
                  <c:v>29.943999999999999</c:v>
                </c:pt>
                <c:pt idx="24">
                  <c:v>40.188000000000002</c:v>
                </c:pt>
                <c:pt idx="25">
                  <c:v>25.767600000000002</c:v>
                </c:pt>
                <c:pt idx="26">
                  <c:v>28.170999999999999</c:v>
                </c:pt>
                <c:pt idx="27">
                  <c:v>31.677600000000002</c:v>
                </c:pt>
                <c:pt idx="28">
                  <c:v>31.441200000000002</c:v>
                </c:pt>
                <c:pt idx="29">
                  <c:v>30.101599999999998</c:v>
                </c:pt>
                <c:pt idx="30">
                  <c:v>21.67</c:v>
                </c:pt>
                <c:pt idx="31">
                  <c:v>11.583599999999999</c:v>
                </c:pt>
                <c:pt idx="32">
                  <c:v>11.504799999999999</c:v>
                </c:pt>
                <c:pt idx="33">
                  <c:v>19.4636</c:v>
                </c:pt>
                <c:pt idx="34">
                  <c:v>31.598800000000001</c:v>
                </c:pt>
                <c:pt idx="35">
                  <c:v>24.9008</c:v>
                </c:pt>
                <c:pt idx="36">
                  <c:v>40.582000000000001</c:v>
                </c:pt>
                <c:pt idx="37">
                  <c:v>19.305999999999997</c:v>
                </c:pt>
                <c:pt idx="38">
                  <c:v>18.478599999999997</c:v>
                </c:pt>
                <c:pt idx="39">
                  <c:v>21.354800000000001</c:v>
                </c:pt>
                <c:pt idx="40">
                  <c:v>23.679399999999998</c:v>
                </c:pt>
                <c:pt idx="41">
                  <c:v>28.9984</c:v>
                </c:pt>
                <c:pt idx="42">
                  <c:v>35.223599999999998</c:v>
                </c:pt>
                <c:pt idx="43">
                  <c:v>42.552</c:v>
                </c:pt>
                <c:pt idx="44">
                  <c:v>40.582000000000001</c:v>
                </c:pt>
                <c:pt idx="45">
                  <c:v>48.461999999999996</c:v>
                </c:pt>
                <c:pt idx="46">
                  <c:v>60.281999999999996</c:v>
                </c:pt>
                <c:pt idx="47">
                  <c:v>85.103999999999999</c:v>
                </c:pt>
                <c:pt idx="48">
                  <c:v>50.432000000000002</c:v>
                </c:pt>
                <c:pt idx="49">
                  <c:v>48.855999999999995</c:v>
                </c:pt>
                <c:pt idx="50">
                  <c:v>59.887999999999998</c:v>
                </c:pt>
                <c:pt idx="51">
                  <c:v>65.403999999999996</c:v>
                </c:pt>
                <c:pt idx="52">
                  <c:v>59.887999999999998</c:v>
                </c:pt>
                <c:pt idx="53">
                  <c:v>58.311999999999998</c:v>
                </c:pt>
                <c:pt idx="54">
                  <c:v>56.341999999999999</c:v>
                </c:pt>
                <c:pt idx="55">
                  <c:v>53.190000000000005</c:v>
                </c:pt>
                <c:pt idx="56">
                  <c:v>50.826000000000001</c:v>
                </c:pt>
                <c:pt idx="57">
                  <c:v>43.734000000000002</c:v>
                </c:pt>
                <c:pt idx="58">
                  <c:v>44.128</c:v>
                </c:pt>
                <c:pt idx="59">
                  <c:v>41.37</c:v>
                </c:pt>
                <c:pt idx="60">
                  <c:v>39.4</c:v>
                </c:pt>
                <c:pt idx="61">
                  <c:v>43.34</c:v>
                </c:pt>
                <c:pt idx="62">
                  <c:v>44.128</c:v>
                </c:pt>
                <c:pt idx="63">
                  <c:v>43.734000000000002</c:v>
                </c:pt>
                <c:pt idx="64">
                  <c:v>46.097999999999999</c:v>
                </c:pt>
                <c:pt idx="65">
                  <c:v>45.703999999999994</c:v>
                </c:pt>
                <c:pt idx="66">
                  <c:v>48.855999999999995</c:v>
                </c:pt>
                <c:pt idx="67">
                  <c:v>40.582000000000001</c:v>
                </c:pt>
                <c:pt idx="68">
                  <c:v>42.552</c:v>
                </c:pt>
                <c:pt idx="69">
                  <c:v>45.703999999999994</c:v>
                </c:pt>
                <c:pt idx="70">
                  <c:v>52.402000000000001</c:v>
                </c:pt>
                <c:pt idx="71">
                  <c:v>42.552</c:v>
                </c:pt>
                <c:pt idx="72">
                  <c:v>61.857999999999997</c:v>
                </c:pt>
                <c:pt idx="73">
                  <c:v>100.46999999999998</c:v>
                </c:pt>
                <c:pt idx="74">
                  <c:v>118.988</c:v>
                </c:pt>
                <c:pt idx="75">
                  <c:v>100.07599999999999</c:v>
                </c:pt>
                <c:pt idx="76">
                  <c:v>84.71</c:v>
                </c:pt>
                <c:pt idx="77">
                  <c:v>79.587999999999994</c:v>
                </c:pt>
                <c:pt idx="78">
                  <c:v>88.649999999999991</c:v>
                </c:pt>
                <c:pt idx="79">
                  <c:v>99.287999999999997</c:v>
                </c:pt>
                <c:pt idx="80">
                  <c:v>122.53399999999999</c:v>
                </c:pt>
                <c:pt idx="81">
                  <c:v>98.5</c:v>
                </c:pt>
                <c:pt idx="82">
                  <c:v>100.46999999999998</c:v>
                </c:pt>
                <c:pt idx="83">
                  <c:v>126.47399999999999</c:v>
                </c:pt>
                <c:pt idx="84">
                  <c:v>103.62199999999999</c:v>
                </c:pt>
                <c:pt idx="85">
                  <c:v>87.861999999999995</c:v>
                </c:pt>
                <c:pt idx="86">
                  <c:v>59.099999999999994</c:v>
                </c:pt>
                <c:pt idx="87">
                  <c:v>76.435999999999993</c:v>
                </c:pt>
                <c:pt idx="88">
                  <c:v>100.07599999999999</c:v>
                </c:pt>
                <c:pt idx="89">
                  <c:v>92.983999999999995</c:v>
                </c:pt>
                <c:pt idx="90">
                  <c:v>89.831999999999994</c:v>
                </c:pt>
                <c:pt idx="91">
                  <c:v>93.378</c:v>
                </c:pt>
                <c:pt idx="92">
                  <c:v>81.557999999999993</c:v>
                </c:pt>
                <c:pt idx="93">
                  <c:v>98.5</c:v>
                </c:pt>
                <c:pt idx="94">
                  <c:v>89.043999999999983</c:v>
                </c:pt>
                <c:pt idx="95">
                  <c:v>127.65600000000001</c:v>
                </c:pt>
                <c:pt idx="96">
                  <c:v>106.774</c:v>
                </c:pt>
                <c:pt idx="97">
                  <c:v>95.742000000000004</c:v>
                </c:pt>
                <c:pt idx="98">
                  <c:v>76.435999999999993</c:v>
                </c:pt>
                <c:pt idx="99">
                  <c:v>71.707999999999998</c:v>
                </c:pt>
                <c:pt idx="100">
                  <c:v>72.89</c:v>
                </c:pt>
                <c:pt idx="101">
                  <c:v>77.617999999999995</c:v>
                </c:pt>
                <c:pt idx="102">
                  <c:v>91.407999999999987</c:v>
                </c:pt>
                <c:pt idx="103">
                  <c:v>95.347999999999999</c:v>
                </c:pt>
                <c:pt idx="104">
                  <c:v>81.164000000000001</c:v>
                </c:pt>
                <c:pt idx="105">
                  <c:v>78.8</c:v>
                </c:pt>
                <c:pt idx="106">
                  <c:v>119.776</c:v>
                </c:pt>
                <c:pt idx="107">
                  <c:v>165.48</c:v>
                </c:pt>
                <c:pt idx="108">
                  <c:v>159.96399999999997</c:v>
                </c:pt>
                <c:pt idx="109">
                  <c:v>139.86999999999998</c:v>
                </c:pt>
                <c:pt idx="110">
                  <c:v>204.09199999999998</c:v>
                </c:pt>
                <c:pt idx="111">
                  <c:v>245.06799999999998</c:v>
                </c:pt>
                <c:pt idx="112">
                  <c:v>273.83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73664"/>
        <c:axId val="134304128"/>
      </c:lineChart>
      <c:catAx>
        <c:axId val="1342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+mj-lt"/>
              </a:defRPr>
            </a:pPr>
            <a:endParaRPr lang="en-US"/>
          </a:p>
        </c:txPr>
        <c:crossAx val="134304128"/>
        <c:crosses val="autoZero"/>
        <c:auto val="1"/>
        <c:lblAlgn val="ctr"/>
        <c:lblOffset val="100"/>
        <c:tickMarkSkip val="10"/>
        <c:noMultiLvlLbl val="0"/>
      </c:catAx>
      <c:valAx>
        <c:axId val="134304128"/>
        <c:scaling>
          <c:orientation val="minMax"/>
          <c:max val="28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$/MT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2561188682528811E-2"/>
              <c:y val="9.24964248089255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34273664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68845639578071E-2"/>
          <c:y val="0.11320858992432625"/>
          <c:w val="0.93764980139871335"/>
          <c:h val="0.87252502172286084"/>
        </c:manualLayout>
      </c:layout>
      <c:lineChart>
        <c:grouping val="standard"/>
        <c:varyColors val="0"/>
        <c:ser>
          <c:idx val="0"/>
          <c:order val="0"/>
          <c:tx>
            <c:strRef>
              <c:f>'commodity super cycle'!$A$2</c:f>
              <c:strCache>
                <c:ptCount val="1"/>
                <c:pt idx="0">
                  <c:v>European Union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'commodity super cycle'!$K$1:$AD$1</c:f>
              <c:strCach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2014F</c:v>
                </c:pt>
              </c:strCache>
            </c:strRef>
          </c:cat>
          <c:val>
            <c:numRef>
              <c:f>'commodity super cycle'!$K$2:$AD$2</c:f>
              <c:numCache>
                <c:formatCode>General</c:formatCode>
                <c:ptCount val="20"/>
                <c:pt idx="0">
                  <c:v>2.9380000000000002</c:v>
                </c:pt>
                <c:pt idx="1">
                  <c:v>2.0590000000000002</c:v>
                </c:pt>
                <c:pt idx="2">
                  <c:v>2.847</c:v>
                </c:pt>
                <c:pt idx="3">
                  <c:v>2.903</c:v>
                </c:pt>
                <c:pt idx="4">
                  <c:v>2.964</c:v>
                </c:pt>
                <c:pt idx="5">
                  <c:v>3.968</c:v>
                </c:pt>
                <c:pt idx="6">
                  <c:v>2.262</c:v>
                </c:pt>
                <c:pt idx="7">
                  <c:v>1.43</c:v>
                </c:pt>
                <c:pt idx="8">
                  <c:v>1.643</c:v>
                </c:pt>
                <c:pt idx="9">
                  <c:v>2.6429999999999998</c:v>
                </c:pt>
                <c:pt idx="10">
                  <c:v>2.2919999999999998</c:v>
                </c:pt>
                <c:pt idx="11">
                  <c:v>3.5910000000000002</c:v>
                </c:pt>
                <c:pt idx="12">
                  <c:v>3.44</c:v>
                </c:pt>
                <c:pt idx="13">
                  <c:v>0.54700000000000004</c:v>
                </c:pt>
                <c:pt idx="14">
                  <c:v>-4.2009999999999996</c:v>
                </c:pt>
                <c:pt idx="15">
                  <c:v>2.0459999999999998</c:v>
                </c:pt>
                <c:pt idx="16">
                  <c:v>1.7</c:v>
                </c:pt>
                <c:pt idx="17">
                  <c:v>-0.3</c:v>
                </c:pt>
                <c:pt idx="18">
                  <c:v>0</c:v>
                </c:pt>
                <c:pt idx="19">
                  <c:v>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'commodity super cycle'!$A$3</c:f>
              <c:strCache>
                <c:ptCount val="1"/>
                <c:pt idx="0">
                  <c:v>Central and eastern Europe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'commodity super cycle'!$K$1:$AD$1</c:f>
              <c:strCach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2014F</c:v>
                </c:pt>
              </c:strCache>
            </c:strRef>
          </c:cat>
          <c:val>
            <c:numRef>
              <c:f>'commodity super cycle'!$K$3:$AD$3</c:f>
              <c:numCache>
                <c:formatCode>General</c:formatCode>
                <c:ptCount val="20"/>
                <c:pt idx="0">
                  <c:v>5.9859999999999998</c:v>
                </c:pt>
                <c:pt idx="1">
                  <c:v>5.101</c:v>
                </c:pt>
                <c:pt idx="2">
                  <c:v>4.7880000000000003</c:v>
                </c:pt>
                <c:pt idx="3">
                  <c:v>3.0270000000000001</c:v>
                </c:pt>
                <c:pt idx="4">
                  <c:v>0.22800000000000001</c:v>
                </c:pt>
                <c:pt idx="5">
                  <c:v>5.1459999999999999</c:v>
                </c:pt>
                <c:pt idx="6">
                  <c:v>0.22600000000000001</c:v>
                </c:pt>
                <c:pt idx="7">
                  <c:v>4.34</c:v>
                </c:pt>
                <c:pt idx="8">
                  <c:v>4.7910000000000004</c:v>
                </c:pt>
                <c:pt idx="9">
                  <c:v>7.3040000000000003</c:v>
                </c:pt>
                <c:pt idx="10">
                  <c:v>5.923</c:v>
                </c:pt>
                <c:pt idx="11">
                  <c:v>6.4320000000000004</c:v>
                </c:pt>
                <c:pt idx="12">
                  <c:v>5.4139999999999997</c:v>
                </c:pt>
                <c:pt idx="13">
                  <c:v>3.149</c:v>
                </c:pt>
                <c:pt idx="14">
                  <c:v>-3.6110000000000002</c:v>
                </c:pt>
                <c:pt idx="15">
                  <c:v>4.609</c:v>
                </c:pt>
                <c:pt idx="16">
                  <c:v>5.4</c:v>
                </c:pt>
                <c:pt idx="17">
                  <c:v>1.4</c:v>
                </c:pt>
                <c:pt idx="18">
                  <c:v>2.2999999999999998</c:v>
                </c:pt>
                <c:pt idx="19">
                  <c:v>2.7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'commodity super cycle'!$A$4</c:f>
              <c:strCache>
                <c:ptCount val="1"/>
                <c:pt idx="0">
                  <c:v>Commonwealth of Independent States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'commodity super cycle'!$K$1:$AD$1</c:f>
              <c:strCach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2014F</c:v>
                </c:pt>
              </c:strCache>
            </c:strRef>
          </c:cat>
          <c:val>
            <c:numRef>
              <c:f>'commodity super cycle'!$K$4:$AD$4</c:f>
              <c:numCache>
                <c:formatCode>General</c:formatCode>
                <c:ptCount val="20"/>
                <c:pt idx="0">
                  <c:v>-5.4969999999999999</c:v>
                </c:pt>
                <c:pt idx="1">
                  <c:v>-3.661</c:v>
                </c:pt>
                <c:pt idx="2">
                  <c:v>1.4119999999999999</c:v>
                </c:pt>
                <c:pt idx="3">
                  <c:v>-3.6549999999999998</c:v>
                </c:pt>
                <c:pt idx="4">
                  <c:v>5.3220000000000001</c:v>
                </c:pt>
                <c:pt idx="5">
                  <c:v>9.1760000000000002</c:v>
                </c:pt>
                <c:pt idx="6">
                  <c:v>6.0970000000000004</c:v>
                </c:pt>
                <c:pt idx="7">
                  <c:v>5.2439999999999998</c:v>
                </c:pt>
                <c:pt idx="8">
                  <c:v>7.734</c:v>
                </c:pt>
                <c:pt idx="9">
                  <c:v>8.1430000000000007</c:v>
                </c:pt>
                <c:pt idx="10">
                  <c:v>6.7450000000000001</c:v>
                </c:pt>
                <c:pt idx="11">
                  <c:v>8.8290000000000006</c:v>
                </c:pt>
                <c:pt idx="12">
                  <c:v>8.9209999999999994</c:v>
                </c:pt>
                <c:pt idx="13">
                  <c:v>5.34</c:v>
                </c:pt>
                <c:pt idx="14">
                  <c:v>-6.4489999999999998</c:v>
                </c:pt>
                <c:pt idx="15">
                  <c:v>4.9429999999999996</c:v>
                </c:pt>
                <c:pt idx="16">
                  <c:v>4.8</c:v>
                </c:pt>
                <c:pt idx="17">
                  <c:v>3.4</c:v>
                </c:pt>
                <c:pt idx="18">
                  <c:v>2.1</c:v>
                </c:pt>
                <c:pt idx="19">
                  <c:v>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'commodity super cycle'!$A$5</c:f>
              <c:strCache>
                <c:ptCount val="1"/>
                <c:pt idx="0">
                  <c:v>ASEAN-5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'commodity super cycle'!$K$1:$AD$1</c:f>
              <c:strCach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2014F</c:v>
                </c:pt>
              </c:strCache>
            </c:strRef>
          </c:cat>
          <c:val>
            <c:numRef>
              <c:f>'commodity super cycle'!$K$5:$AD$5</c:f>
              <c:numCache>
                <c:formatCode>General</c:formatCode>
                <c:ptCount val="20"/>
                <c:pt idx="0">
                  <c:v>8.327</c:v>
                </c:pt>
                <c:pt idx="1">
                  <c:v>7.5019999999999998</c:v>
                </c:pt>
                <c:pt idx="2">
                  <c:v>3.9580000000000002</c:v>
                </c:pt>
                <c:pt idx="3">
                  <c:v>-8.3160000000000007</c:v>
                </c:pt>
                <c:pt idx="4">
                  <c:v>3.1440000000000001</c:v>
                </c:pt>
                <c:pt idx="5">
                  <c:v>5.298</c:v>
                </c:pt>
                <c:pt idx="6">
                  <c:v>2.984</c:v>
                </c:pt>
                <c:pt idx="7">
                  <c:v>4.9409999999999998</c:v>
                </c:pt>
                <c:pt idx="8">
                  <c:v>5.7519999999999998</c:v>
                </c:pt>
                <c:pt idx="9">
                  <c:v>6.0990000000000002</c:v>
                </c:pt>
                <c:pt idx="10">
                  <c:v>5.4610000000000003</c:v>
                </c:pt>
                <c:pt idx="11">
                  <c:v>5.6459999999999999</c:v>
                </c:pt>
                <c:pt idx="12">
                  <c:v>6.282</c:v>
                </c:pt>
                <c:pt idx="13">
                  <c:v>4.8010000000000002</c:v>
                </c:pt>
                <c:pt idx="14">
                  <c:v>1.7430000000000001</c:v>
                </c:pt>
                <c:pt idx="15">
                  <c:v>6.968</c:v>
                </c:pt>
                <c:pt idx="16">
                  <c:v>4.5</c:v>
                </c:pt>
                <c:pt idx="17">
                  <c:v>6.2</c:v>
                </c:pt>
                <c:pt idx="18">
                  <c:v>5</c:v>
                </c:pt>
                <c:pt idx="19">
                  <c:v>5.4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'commodity super cycle'!$A$6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'commodity super cycle'!$K$1:$AD$1</c:f>
              <c:strCach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2014F</c:v>
                </c:pt>
              </c:strCache>
            </c:strRef>
          </c:cat>
          <c:val>
            <c:numRef>
              <c:f>'commodity super cycle'!$K$6:$AD$6</c:f>
              <c:numCache>
                <c:formatCode>General</c:formatCode>
                <c:ptCount val="20"/>
                <c:pt idx="0">
                  <c:v>1.397</c:v>
                </c:pt>
                <c:pt idx="1">
                  <c:v>3.5329999999999999</c:v>
                </c:pt>
                <c:pt idx="2">
                  <c:v>5.4370000000000003</c:v>
                </c:pt>
                <c:pt idx="3">
                  <c:v>2.3559999999999999</c:v>
                </c:pt>
                <c:pt idx="4">
                  <c:v>0.35399999999999998</c:v>
                </c:pt>
                <c:pt idx="5">
                  <c:v>3.944</c:v>
                </c:pt>
                <c:pt idx="6">
                  <c:v>0.42699999999999999</c:v>
                </c:pt>
                <c:pt idx="7">
                  <c:v>0.36599999999999999</c:v>
                </c:pt>
                <c:pt idx="8">
                  <c:v>2.0499999999999998</c:v>
                </c:pt>
                <c:pt idx="9">
                  <c:v>6.0270000000000001</c:v>
                </c:pt>
                <c:pt idx="10">
                  <c:v>4.67</c:v>
                </c:pt>
                <c:pt idx="11">
                  <c:v>5.6639999999999997</c:v>
                </c:pt>
                <c:pt idx="12">
                  <c:v>5.7869999999999999</c:v>
                </c:pt>
                <c:pt idx="13">
                  <c:v>4.2409999999999997</c:v>
                </c:pt>
                <c:pt idx="14">
                  <c:v>-1.534</c:v>
                </c:pt>
                <c:pt idx="15">
                  <c:v>6.0640000000000001</c:v>
                </c:pt>
                <c:pt idx="16">
                  <c:v>4.5999999999999996</c:v>
                </c:pt>
                <c:pt idx="17">
                  <c:v>2.9</c:v>
                </c:pt>
                <c:pt idx="18">
                  <c:v>2.7</c:v>
                </c:pt>
                <c:pt idx="19">
                  <c:v>3.1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'commodity super cycle'!$A$7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'commodity super cycle'!$K$1:$AD$1</c:f>
              <c:strCach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2014F</c:v>
                </c:pt>
              </c:strCache>
            </c:strRef>
          </c:cat>
          <c:val>
            <c:numRef>
              <c:f>'commodity super cycle'!$K$7:$AD$7</c:f>
              <c:numCache>
                <c:formatCode>General</c:formatCode>
                <c:ptCount val="20"/>
                <c:pt idx="0">
                  <c:v>3.4729999999999999</c:v>
                </c:pt>
                <c:pt idx="1">
                  <c:v>5.5490000000000004</c:v>
                </c:pt>
                <c:pt idx="2">
                  <c:v>3.7149999999999999</c:v>
                </c:pt>
                <c:pt idx="3">
                  <c:v>2.371</c:v>
                </c:pt>
                <c:pt idx="4">
                  <c:v>2.63</c:v>
                </c:pt>
                <c:pt idx="5">
                  <c:v>3.5550000000000002</c:v>
                </c:pt>
                <c:pt idx="6">
                  <c:v>4.8789999999999996</c:v>
                </c:pt>
                <c:pt idx="7">
                  <c:v>7.1289999999999996</c:v>
                </c:pt>
                <c:pt idx="8">
                  <c:v>4.8239999999999998</c:v>
                </c:pt>
                <c:pt idx="9">
                  <c:v>6.9950000000000001</c:v>
                </c:pt>
                <c:pt idx="10">
                  <c:v>6.1840000000000002</c:v>
                </c:pt>
                <c:pt idx="11">
                  <c:v>6.3810000000000002</c:v>
                </c:pt>
                <c:pt idx="12">
                  <c:v>7.0209999999999999</c:v>
                </c:pt>
                <c:pt idx="13">
                  <c:v>5.6349999999999998</c:v>
                </c:pt>
                <c:pt idx="14">
                  <c:v>2.7149999999999999</c:v>
                </c:pt>
                <c:pt idx="15">
                  <c:v>5.4180000000000001</c:v>
                </c:pt>
                <c:pt idx="16">
                  <c:v>5.5</c:v>
                </c:pt>
                <c:pt idx="17">
                  <c:v>4.9000000000000004</c:v>
                </c:pt>
                <c:pt idx="18">
                  <c:v>5</c:v>
                </c:pt>
                <c:pt idx="19">
                  <c:v>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'commodity super cycle'!$A$8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'commodity super cycle'!$K$1:$AD$1</c:f>
              <c:strCache>
                <c:ptCount val="20"/>
                <c:pt idx="0">
                  <c:v>1995</c:v>
                </c:pt>
                <c:pt idx="5">
                  <c:v>2000</c:v>
                </c:pt>
                <c:pt idx="10">
                  <c:v>2005</c:v>
                </c:pt>
                <c:pt idx="15">
                  <c:v>2010</c:v>
                </c:pt>
                <c:pt idx="19">
                  <c:v>2014F</c:v>
                </c:pt>
              </c:strCache>
            </c:strRef>
          </c:cat>
          <c:val>
            <c:numRef>
              <c:f>'commodity super cycle'!$K$8:$AD$8</c:f>
              <c:numCache>
                <c:formatCode>General</c:formatCode>
                <c:ptCount val="20"/>
                <c:pt idx="0">
                  <c:v>2.5139999999999998</c:v>
                </c:pt>
                <c:pt idx="1">
                  <c:v>3.7410000000000001</c:v>
                </c:pt>
                <c:pt idx="2">
                  <c:v>4.4569999999999999</c:v>
                </c:pt>
                <c:pt idx="3">
                  <c:v>4.3550000000000004</c:v>
                </c:pt>
                <c:pt idx="4">
                  <c:v>4.8259999999999996</c:v>
                </c:pt>
                <c:pt idx="5">
                  <c:v>4.1390000000000002</c:v>
                </c:pt>
                <c:pt idx="6">
                  <c:v>1.079</c:v>
                </c:pt>
                <c:pt idx="7">
                  <c:v>1.8140000000000001</c:v>
                </c:pt>
                <c:pt idx="8">
                  <c:v>2.5409999999999999</c:v>
                </c:pt>
                <c:pt idx="9">
                  <c:v>3.468</c:v>
                </c:pt>
                <c:pt idx="10">
                  <c:v>3.07</c:v>
                </c:pt>
                <c:pt idx="11">
                  <c:v>2.6579999999999999</c:v>
                </c:pt>
                <c:pt idx="12">
                  <c:v>1.913</c:v>
                </c:pt>
                <c:pt idx="13">
                  <c:v>-0.33700000000000002</c:v>
                </c:pt>
                <c:pt idx="14">
                  <c:v>-3.069</c:v>
                </c:pt>
                <c:pt idx="15">
                  <c:v>2.391</c:v>
                </c:pt>
                <c:pt idx="16">
                  <c:v>1.8</c:v>
                </c:pt>
                <c:pt idx="17">
                  <c:v>2.8</c:v>
                </c:pt>
                <c:pt idx="18">
                  <c:v>1.6</c:v>
                </c:pt>
                <c:pt idx="19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30400"/>
        <c:axId val="132631936"/>
      </c:lineChart>
      <c:catAx>
        <c:axId val="1326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631936"/>
        <c:crosses val="autoZero"/>
        <c:auto val="1"/>
        <c:lblAlgn val="ctr"/>
        <c:lblOffset val="100"/>
        <c:noMultiLvlLbl val="0"/>
      </c:catAx>
      <c:valAx>
        <c:axId val="132631936"/>
        <c:scaling>
          <c:orientation val="minMax"/>
          <c:max val="12"/>
          <c:min val="-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8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% change</a:t>
                </a:r>
                <a:endParaRPr lang="en-US" sz="8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5.7786485415738137E-2"/>
              <c:y val="4.2653144551614453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2630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16800376368049"/>
          <c:y val="0.77609843926258537"/>
          <c:w val="0.4970702718763928"/>
          <c:h val="0.198079959720520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6129622414187E-2"/>
          <c:y val="0.38164159136999248"/>
          <c:w val="0.88356278060185078"/>
          <c:h val="0.58328520008918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p2k0data_script!$G$4</c:f>
              <c:strCache>
                <c:ptCount val="1"/>
                <c:pt idx="0">
                  <c:v>More Developed Regions*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p2k0data_script!$H$3:$AB$3</c:f>
              <c:numCache>
                <c:formatCode>General</c:formatCode>
                <c:ptCount val="21"/>
                <c:pt idx="0">
                  <c:v>1950</c:v>
                </c:pt>
                <c:pt idx="5">
                  <c:v>1975</c:v>
                </c:pt>
                <c:pt idx="10">
                  <c:v>2000</c:v>
                </c:pt>
                <c:pt idx="15">
                  <c:v>2025</c:v>
                </c:pt>
                <c:pt idx="20">
                  <c:v>2050</c:v>
                </c:pt>
              </c:numCache>
            </c:numRef>
          </c:cat>
          <c:val>
            <c:numRef>
              <c:f>p2k0data_script!$H$4:$AB$4</c:f>
              <c:numCache>
                <c:formatCode>General</c:formatCode>
                <c:ptCount val="21"/>
                <c:pt idx="0">
                  <c:v>0.81294299999999997</c:v>
                </c:pt>
                <c:pt idx="1">
                  <c:v>0.86339600000000005</c:v>
                </c:pt>
                <c:pt idx="2">
                  <c:v>0.91503400000000001</c:v>
                </c:pt>
                <c:pt idx="3">
                  <c:v>0.96580900000000003</c:v>
                </c:pt>
                <c:pt idx="4">
                  <c:v>1.00823</c:v>
                </c:pt>
                <c:pt idx="5">
                  <c:v>1.0481259999999999</c:v>
                </c:pt>
                <c:pt idx="6">
                  <c:v>1.0830770000000001</c:v>
                </c:pt>
                <c:pt idx="7">
                  <c:v>1.1160680000000001</c:v>
                </c:pt>
                <c:pt idx="8">
                  <c:v>1.1482779999999999</c:v>
                </c:pt>
                <c:pt idx="9">
                  <c:v>1.173484</c:v>
                </c:pt>
                <c:pt idx="10">
                  <c:v>1.1933549999999999</c:v>
                </c:pt>
                <c:pt idx="11">
                  <c:v>1.215149</c:v>
                </c:pt>
                <c:pt idx="12">
                  <c:v>1.2409349999999999</c:v>
                </c:pt>
                <c:pt idx="13">
                  <c:v>1.2595879999999999</c:v>
                </c:pt>
                <c:pt idx="14">
                  <c:v>1.274929</c:v>
                </c:pt>
                <c:pt idx="15">
                  <c:v>1.286157</c:v>
                </c:pt>
                <c:pt idx="16">
                  <c:v>1.2939050000000001</c:v>
                </c:pt>
                <c:pt idx="17">
                  <c:v>1.298645</c:v>
                </c:pt>
                <c:pt idx="18">
                  <c:v>1.301301</c:v>
                </c:pt>
                <c:pt idx="19">
                  <c:v>1.302632</c:v>
                </c:pt>
                <c:pt idx="20">
                  <c:v>1.30311</c:v>
                </c:pt>
              </c:numCache>
            </c:numRef>
          </c:val>
        </c:ser>
        <c:ser>
          <c:idx val="1"/>
          <c:order val="1"/>
          <c:tx>
            <c:strRef>
              <c:f>p2k0data_script!$G$5</c:f>
              <c:strCache>
                <c:ptCount val="1"/>
                <c:pt idx="0">
                  <c:v>Less Developed Regions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p2k0data_script!$H$3:$AB$3</c:f>
              <c:numCache>
                <c:formatCode>General</c:formatCode>
                <c:ptCount val="21"/>
                <c:pt idx="0">
                  <c:v>1950</c:v>
                </c:pt>
                <c:pt idx="5">
                  <c:v>1975</c:v>
                </c:pt>
                <c:pt idx="10">
                  <c:v>2000</c:v>
                </c:pt>
                <c:pt idx="15">
                  <c:v>2025</c:v>
                </c:pt>
                <c:pt idx="20">
                  <c:v>2050</c:v>
                </c:pt>
              </c:numCache>
            </c:numRef>
          </c:cat>
          <c:val>
            <c:numRef>
              <c:f>p2k0data_script!$H$5:$AB$5</c:f>
              <c:numCache>
                <c:formatCode>General</c:formatCode>
                <c:ptCount val="21"/>
                <c:pt idx="0">
                  <c:v>1.5176069999999999</c:v>
                </c:pt>
                <c:pt idx="1">
                  <c:v>1.682466</c:v>
                </c:pt>
                <c:pt idx="2">
                  <c:v>1.8696950000000001</c:v>
                </c:pt>
                <c:pt idx="3">
                  <c:v>2.091294</c:v>
                </c:pt>
                <c:pt idx="4">
                  <c:v>2.3738549999999998</c:v>
                </c:pt>
                <c:pt idx="5">
                  <c:v>2.675608</c:v>
                </c:pt>
                <c:pt idx="6">
                  <c:v>2.972982</c:v>
                </c:pt>
                <c:pt idx="7">
                  <c:v>3.3011620000000002</c:v>
                </c:pt>
                <c:pt idx="8">
                  <c:v>3.6631840000000002</c:v>
                </c:pt>
                <c:pt idx="9">
                  <c:v>3.9833289999999999</c:v>
                </c:pt>
                <c:pt idx="10">
                  <c:v>4.2710939999999997</c:v>
                </c:pt>
                <c:pt idx="11">
                  <c:v>4.5506460000000004</c:v>
                </c:pt>
                <c:pt idx="12">
                  <c:v>4.8364419999999999</c:v>
                </c:pt>
                <c:pt idx="13">
                  <c:v>5.1250689999999999</c:v>
                </c:pt>
                <c:pt idx="14">
                  <c:v>5.3924060000000003</c:v>
                </c:pt>
                <c:pt idx="15">
                  <c:v>5.6318570000000001</c:v>
                </c:pt>
                <c:pt idx="16">
                  <c:v>5.8439899999999998</c:v>
                </c:pt>
                <c:pt idx="17">
                  <c:v>6.031199</c:v>
                </c:pt>
                <c:pt idx="18">
                  <c:v>6.193333</c:v>
                </c:pt>
                <c:pt idx="19">
                  <c:v>6.3289619999999998</c:v>
                </c:pt>
                <c:pt idx="20">
                  <c:v>6.4372439999999997</c:v>
                </c:pt>
              </c:numCache>
            </c:numRef>
          </c:val>
        </c:ser>
        <c:ser>
          <c:idx val="2"/>
          <c:order val="2"/>
          <c:tx>
            <c:strRef>
              <c:f>p2k0data_script!$G$6</c:f>
              <c:strCache>
                <c:ptCount val="1"/>
                <c:pt idx="0">
                  <c:v>Least Developed Regions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numRef>
              <c:f>p2k0data_script!$H$3:$AB$3</c:f>
              <c:numCache>
                <c:formatCode>General</c:formatCode>
                <c:ptCount val="21"/>
                <c:pt idx="0">
                  <c:v>1950</c:v>
                </c:pt>
                <c:pt idx="5">
                  <c:v>1975</c:v>
                </c:pt>
                <c:pt idx="10">
                  <c:v>2000</c:v>
                </c:pt>
                <c:pt idx="15">
                  <c:v>2025</c:v>
                </c:pt>
                <c:pt idx="20">
                  <c:v>2050</c:v>
                </c:pt>
              </c:numCache>
            </c:numRef>
          </c:cat>
          <c:val>
            <c:numRef>
              <c:f>p2k0data_script!$H$6:$AB$6</c:f>
              <c:numCache>
                <c:formatCode>General</c:formatCode>
                <c:ptCount val="21"/>
                <c:pt idx="0">
                  <c:v>0.19522900000000001</c:v>
                </c:pt>
                <c:pt idx="1">
                  <c:v>0.21578900000000001</c:v>
                </c:pt>
                <c:pt idx="2">
                  <c:v>0.24127399999999999</c:v>
                </c:pt>
                <c:pt idx="3">
                  <c:v>0.27201900000000001</c:v>
                </c:pt>
                <c:pt idx="4">
                  <c:v>0.30908799999999997</c:v>
                </c:pt>
                <c:pt idx="5">
                  <c:v>0.34728599999999998</c:v>
                </c:pt>
                <c:pt idx="6">
                  <c:v>0.39299000000000001</c:v>
                </c:pt>
                <c:pt idx="7">
                  <c:v>0.44637199999999999</c:v>
                </c:pt>
                <c:pt idx="8">
                  <c:v>0.509355</c:v>
                </c:pt>
                <c:pt idx="9">
                  <c:v>0.585009</c:v>
                </c:pt>
                <c:pt idx="10">
                  <c:v>0.66325100000000003</c:v>
                </c:pt>
                <c:pt idx="11">
                  <c:v>0.74829999999999997</c:v>
                </c:pt>
                <c:pt idx="12">
                  <c:v>0.83880600000000005</c:v>
                </c:pt>
                <c:pt idx="13">
                  <c:v>0.94012499999999999</c:v>
                </c:pt>
                <c:pt idx="14">
                  <c:v>1.0494140000000001</c:v>
                </c:pt>
                <c:pt idx="15">
                  <c:v>1.1653990000000001</c:v>
                </c:pt>
                <c:pt idx="16">
                  <c:v>1.287042</c:v>
                </c:pt>
                <c:pt idx="17">
                  <c:v>1.4136029999999999</c:v>
                </c:pt>
                <c:pt idx="18">
                  <c:v>1.5440529999999999</c:v>
                </c:pt>
                <c:pt idx="19">
                  <c:v>1.676844</c:v>
                </c:pt>
                <c:pt idx="20">
                  <c:v>1.8105910000000001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133104768"/>
        <c:axId val="133106304"/>
      </c:barChart>
      <c:catAx>
        <c:axId val="1331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33106304"/>
        <c:crosses val="autoZero"/>
        <c:auto val="1"/>
        <c:lblAlgn val="ctr"/>
        <c:lblOffset val="100"/>
        <c:noMultiLvlLbl val="0"/>
      </c:catAx>
      <c:valAx>
        <c:axId val="133106304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800" dirty="0"/>
                  <a:t>Billions</a:t>
                </a:r>
              </a:p>
            </c:rich>
          </c:tx>
          <c:layout>
            <c:manualLayout>
              <c:xMode val="edge"/>
              <c:yMode val="edge"/>
              <c:x val="4.5572502125306974E-2"/>
              <c:y val="0.24448201904802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33104768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1449024222674884"/>
          <c:y val="0.15507044795769936"/>
          <c:w val="0.68582761845151563"/>
          <c:h val="0.1053650871176326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935342216838288E-2"/>
          <c:y val="0.13936351706036745"/>
          <c:w val="0.87158994548758328"/>
          <c:h val="0.71796551472732562"/>
        </c:manualLayout>
      </c:layout>
      <c:lineChart>
        <c:grouping val="standard"/>
        <c:varyColors val="0"/>
        <c:ser>
          <c:idx val="0"/>
          <c:order val="0"/>
          <c:tx>
            <c:strRef>
              <c:f>p2k0data!$G$5</c:f>
              <c:strCache>
                <c:ptCount val="1"/>
                <c:pt idx="0">
                  <c:v>Urban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cat>
            <c:numRef>
              <c:f>p2k0data!$H$4:$X$4</c:f>
              <c:numCache>
                <c:formatCode>General</c:formatCode>
                <c:ptCount val="17"/>
                <c:pt idx="0">
                  <c:v>1970</c:v>
                </c:pt>
                <c:pt idx="2">
                  <c:v>1980</c:v>
                </c:pt>
                <c:pt idx="4">
                  <c:v>1990</c:v>
                </c:pt>
                <c:pt idx="6">
                  <c:v>2000</c:v>
                </c:pt>
                <c:pt idx="8">
                  <c:v>2010</c:v>
                </c:pt>
                <c:pt idx="10">
                  <c:v>2020</c:v>
                </c:pt>
                <c:pt idx="12">
                  <c:v>2030</c:v>
                </c:pt>
                <c:pt idx="14">
                  <c:v>2040</c:v>
                </c:pt>
                <c:pt idx="16">
                  <c:v>2050</c:v>
                </c:pt>
              </c:numCache>
            </c:numRef>
          </c:cat>
          <c:val>
            <c:numRef>
              <c:f>p2k0data!$H$5:$X$5</c:f>
              <c:numCache>
                <c:formatCode>General</c:formatCode>
                <c:ptCount val="17"/>
                <c:pt idx="0">
                  <c:v>1.3299829999999999</c:v>
                </c:pt>
                <c:pt idx="1">
                  <c:v>1.511414</c:v>
                </c:pt>
                <c:pt idx="2">
                  <c:v>1.7272369999999999</c:v>
                </c:pt>
                <c:pt idx="3">
                  <c:v>1.9764170000000001</c:v>
                </c:pt>
                <c:pt idx="4">
                  <c:v>2.2545920000000002</c:v>
                </c:pt>
                <c:pt idx="5">
                  <c:v>2.5394700000000001</c:v>
                </c:pt>
                <c:pt idx="6">
                  <c:v>2.837431</c:v>
                </c:pt>
                <c:pt idx="7">
                  <c:v>3.1667109999999998</c:v>
                </c:pt>
                <c:pt idx="8">
                  <c:v>3.486326</c:v>
                </c:pt>
                <c:pt idx="9">
                  <c:v>3.8240729999999998</c:v>
                </c:pt>
                <c:pt idx="10">
                  <c:v>4.176234</c:v>
                </c:pt>
                <c:pt idx="11">
                  <c:v>4.5359249999999998</c:v>
                </c:pt>
                <c:pt idx="12">
                  <c:v>4.899858</c:v>
                </c:pt>
                <c:pt idx="13">
                  <c:v>5.263115</c:v>
                </c:pt>
                <c:pt idx="14">
                  <c:v>5.6196279999999996</c:v>
                </c:pt>
                <c:pt idx="15">
                  <c:v>5.9632740000000002</c:v>
                </c:pt>
                <c:pt idx="16">
                  <c:v>6.2858809999999998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p2k0data!$G$6</c:f>
              <c:strCache>
                <c:ptCount val="1"/>
                <c:pt idx="0">
                  <c:v>Rural</c:v>
                </c:pt>
              </c:strCache>
            </c:strRef>
          </c:tx>
          <c:spPr>
            <a:ln w="38100">
              <a:solidFill>
                <a:srgbClr val="F6CF40"/>
              </a:solidFill>
            </a:ln>
          </c:spPr>
          <c:marker>
            <c:symbol val="none"/>
          </c:marker>
          <c:cat>
            <c:numRef>
              <c:f>p2k0data!$H$4:$X$4</c:f>
              <c:numCache>
                <c:formatCode>General</c:formatCode>
                <c:ptCount val="17"/>
                <c:pt idx="0">
                  <c:v>1970</c:v>
                </c:pt>
                <c:pt idx="2">
                  <c:v>1980</c:v>
                </c:pt>
                <c:pt idx="4">
                  <c:v>1990</c:v>
                </c:pt>
                <c:pt idx="6">
                  <c:v>2000</c:v>
                </c:pt>
                <c:pt idx="8">
                  <c:v>2010</c:v>
                </c:pt>
                <c:pt idx="10">
                  <c:v>2020</c:v>
                </c:pt>
                <c:pt idx="12">
                  <c:v>2030</c:v>
                </c:pt>
                <c:pt idx="14">
                  <c:v>2040</c:v>
                </c:pt>
                <c:pt idx="16">
                  <c:v>2050</c:v>
                </c:pt>
              </c:numCache>
            </c:numRef>
          </c:cat>
          <c:val>
            <c:numRef>
              <c:f>p2k0data!$H$6:$X$6</c:f>
              <c:numCache>
                <c:formatCode>General</c:formatCode>
                <c:ptCount val="17"/>
                <c:pt idx="0">
                  <c:v>2.3557939999999999</c:v>
                </c:pt>
                <c:pt idx="1">
                  <c:v>2.549903</c:v>
                </c:pt>
                <c:pt idx="2">
                  <c:v>2.710372</c:v>
                </c:pt>
                <c:pt idx="3">
                  <c:v>2.8698299999999999</c:v>
                </c:pt>
                <c:pt idx="4">
                  <c:v>3.0358589999999999</c:v>
                </c:pt>
                <c:pt idx="5">
                  <c:v>3.173603</c:v>
                </c:pt>
                <c:pt idx="6">
                  <c:v>3.2779370000000001</c:v>
                </c:pt>
                <c:pt idx="7">
                  <c:v>3.3455650000000001</c:v>
                </c:pt>
                <c:pt idx="8">
                  <c:v>3.4223620000000001</c:v>
                </c:pt>
                <c:pt idx="9">
                  <c:v>3.478113</c:v>
                </c:pt>
                <c:pt idx="10">
                  <c:v>3.498599</c:v>
                </c:pt>
                <c:pt idx="11">
                  <c:v>3.4756079999999998</c:v>
                </c:pt>
                <c:pt idx="12">
                  <c:v>3.4090379999999998</c:v>
                </c:pt>
                <c:pt idx="13">
                  <c:v>3.307455</c:v>
                </c:pt>
                <c:pt idx="14">
                  <c:v>3.1815690000000001</c:v>
                </c:pt>
                <c:pt idx="15">
                  <c:v>3.0330710000000001</c:v>
                </c:pt>
                <c:pt idx="16">
                  <c:v>2.8641030000000001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70944"/>
        <c:axId val="131972480"/>
      </c:lineChart>
      <c:catAx>
        <c:axId val="1319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972480"/>
        <c:crosses val="autoZero"/>
        <c:auto val="1"/>
        <c:lblAlgn val="ctr"/>
        <c:lblOffset val="100"/>
        <c:noMultiLvlLbl val="0"/>
      </c:catAx>
      <c:valAx>
        <c:axId val="1319724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 sz="800" b="1" dirty="0"/>
                  <a:t>Population</a:t>
                </a:r>
                <a:r>
                  <a:rPr lang="en-US" sz="800" b="1" baseline="0" dirty="0"/>
                  <a:t> in </a:t>
                </a:r>
                <a:r>
                  <a:rPr lang="en-US" sz="800" b="1" baseline="0" dirty="0" smtClean="0"/>
                  <a:t>Billion</a:t>
                </a:r>
                <a:endParaRPr lang="en-US" sz="800" b="1" dirty="0"/>
              </a:p>
            </c:rich>
          </c:tx>
          <c:layout>
            <c:manualLayout>
              <c:xMode val="edge"/>
              <c:yMode val="edge"/>
              <c:x val="7.6954233876105296E-2"/>
              <c:y val="7.913010873640795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9709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3306961135920782"/>
          <c:y val="8.2624598831663759E-2"/>
          <c:w val="0.25289452142093855"/>
          <c:h val="0.16743438320209975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08180636298968E-2"/>
          <c:y val="3.4834843757737828E-2"/>
          <c:w val="0.91781514460225178"/>
          <c:h val="0.88542192839102662"/>
        </c:manualLayout>
      </c:layout>
      <c:lineChart>
        <c:grouping val="standard"/>
        <c:varyColors val="0"/>
        <c:ser>
          <c:idx val="0"/>
          <c:order val="0"/>
          <c:tx>
            <c:strRef>
              <c:f>ExternalData!$B$4</c:f>
              <c:strCache>
                <c:ptCount val="1"/>
                <c:pt idx="0">
                  <c:v>Food </c:v>
                </c:pt>
              </c:strCache>
            </c:strRef>
          </c:tx>
          <c:spPr>
            <a:ln w="38100">
              <a:solidFill>
                <a:srgbClr val="0D8707"/>
              </a:solidFill>
            </a:ln>
          </c:spPr>
          <c:marker>
            <c:symbol val="none"/>
          </c:marker>
          <c:cat>
            <c:numRef>
              <c:f>ExternalData!$A$5:$A$278</c:f>
              <c:numCache>
                <c:formatCode>General</c:formatCode>
                <c:ptCount val="274"/>
                <c:pt idx="0" formatCode="0">
                  <c:v>1991</c:v>
                </c:pt>
                <c:pt idx="48" formatCode="0">
                  <c:v>1995</c:v>
                </c:pt>
                <c:pt idx="108" formatCode="0">
                  <c:v>2000</c:v>
                </c:pt>
                <c:pt idx="168" formatCode="0">
                  <c:v>2005</c:v>
                </c:pt>
                <c:pt idx="228" formatCode="0">
                  <c:v>2010</c:v>
                </c:pt>
                <c:pt idx="264" formatCode="0">
                  <c:v>2013</c:v>
                </c:pt>
              </c:numCache>
            </c:numRef>
          </c:cat>
          <c:val>
            <c:numRef>
              <c:f>ExternalData!$B$5:$B$278</c:f>
              <c:numCache>
                <c:formatCode>0</c:formatCode>
                <c:ptCount val="274"/>
                <c:pt idx="0">
                  <c:v>104.98689673848401</c:v>
                </c:pt>
                <c:pt idx="1">
                  <c:v>106.22446670902376</c:v>
                </c:pt>
                <c:pt idx="2">
                  <c:v>104.89489343148865</c:v>
                </c:pt>
                <c:pt idx="3">
                  <c:v>101.8963524651021</c:v>
                </c:pt>
                <c:pt idx="4">
                  <c:v>98.05661194609587</c:v>
                </c:pt>
                <c:pt idx="5">
                  <c:v>95.515337202007473</c:v>
                </c:pt>
                <c:pt idx="6">
                  <c:v>92.772963771378627</c:v>
                </c:pt>
                <c:pt idx="7">
                  <c:v>93.466964533454799</c:v>
                </c:pt>
                <c:pt idx="8">
                  <c:v>95.552012977534162</c:v>
                </c:pt>
                <c:pt idx="9">
                  <c:v>94.205810506419624</c:v>
                </c:pt>
                <c:pt idx="10">
                  <c:v>95.497732734456378</c:v>
                </c:pt>
                <c:pt idx="11">
                  <c:v>95.810165337038157</c:v>
                </c:pt>
                <c:pt idx="12">
                  <c:v>96.072666524518993</c:v>
                </c:pt>
                <c:pt idx="13">
                  <c:v>96.218882332674227</c:v>
                </c:pt>
                <c:pt idx="14">
                  <c:v>95.554256521001008</c:v>
                </c:pt>
                <c:pt idx="15">
                  <c:v>93.655630440324259</c:v>
                </c:pt>
                <c:pt idx="16">
                  <c:v>95.611482891247348</c:v>
                </c:pt>
                <c:pt idx="17">
                  <c:v>94.402848539966044</c:v>
                </c:pt>
                <c:pt idx="18">
                  <c:v>96.661899570980935</c:v>
                </c:pt>
                <c:pt idx="19">
                  <c:v>101.47416264468607</c:v>
                </c:pt>
                <c:pt idx="20">
                  <c:v>103.25797462695661</c:v>
                </c:pt>
                <c:pt idx="21">
                  <c:v>98.127802161960318</c:v>
                </c:pt>
                <c:pt idx="22">
                  <c:v>95.056877562444257</c:v>
                </c:pt>
                <c:pt idx="23">
                  <c:v>92.980603149463889</c:v>
                </c:pt>
                <c:pt idx="24">
                  <c:v>94.497692123096556</c:v>
                </c:pt>
                <c:pt idx="25">
                  <c:v>93.737395460132717</c:v>
                </c:pt>
                <c:pt idx="26">
                  <c:v>95.201442261690417</c:v>
                </c:pt>
                <c:pt idx="27">
                  <c:v>97.088010813281386</c:v>
                </c:pt>
                <c:pt idx="28">
                  <c:v>98.584100709059939</c:v>
                </c:pt>
                <c:pt idx="29">
                  <c:v>96.54587010070972</c:v>
                </c:pt>
                <c:pt idx="30">
                  <c:v>98.430629490687693</c:v>
                </c:pt>
                <c:pt idx="31">
                  <c:v>96.41105775142141</c:v>
                </c:pt>
                <c:pt idx="32">
                  <c:v>95.123711447100476</c:v>
                </c:pt>
                <c:pt idx="33">
                  <c:v>93.821276545528065</c:v>
                </c:pt>
                <c:pt idx="34">
                  <c:v>94.862389105591859</c:v>
                </c:pt>
                <c:pt idx="35">
                  <c:v>97.570997583149563</c:v>
                </c:pt>
                <c:pt idx="36">
                  <c:v>99.09258206101002</c:v>
                </c:pt>
                <c:pt idx="37">
                  <c:v>100.24859850921375</c:v>
                </c:pt>
                <c:pt idx="38">
                  <c:v>99.422721543502064</c:v>
                </c:pt>
                <c:pt idx="39">
                  <c:v>99.913107806871693</c:v>
                </c:pt>
                <c:pt idx="40">
                  <c:v>100.5120365934627</c:v>
                </c:pt>
                <c:pt idx="41">
                  <c:v>99.81900837051522</c:v>
                </c:pt>
                <c:pt idx="42">
                  <c:v>97.50520754663934</c:v>
                </c:pt>
                <c:pt idx="43">
                  <c:v>97.385473754668141</c:v>
                </c:pt>
                <c:pt idx="44">
                  <c:v>99.360824884098946</c:v>
                </c:pt>
                <c:pt idx="45">
                  <c:v>98.568454024653917</c:v>
                </c:pt>
                <c:pt idx="46">
                  <c:v>96.813789614754484</c:v>
                </c:pt>
                <c:pt idx="47">
                  <c:v>99.280497795465578</c:v>
                </c:pt>
                <c:pt idx="48">
                  <c:v>98.659265389893932</c:v>
                </c:pt>
                <c:pt idx="49">
                  <c:v>99.763988187514073</c:v>
                </c:pt>
                <c:pt idx="50">
                  <c:v>100.70359753961918</c:v>
                </c:pt>
                <c:pt idx="51">
                  <c:v>99.681214463526459</c:v>
                </c:pt>
                <c:pt idx="52">
                  <c:v>100.27035712320101</c:v>
                </c:pt>
                <c:pt idx="53">
                  <c:v>104.30384466473171</c:v>
                </c:pt>
                <c:pt idx="54">
                  <c:v>107.90921629655999</c:v>
                </c:pt>
                <c:pt idx="55">
                  <c:v>106.08907705416081</c:v>
                </c:pt>
                <c:pt idx="56">
                  <c:v>106.57423744121968</c:v>
                </c:pt>
                <c:pt idx="57">
                  <c:v>108.44820003491671</c:v>
                </c:pt>
                <c:pt idx="58">
                  <c:v>106.11563755382885</c:v>
                </c:pt>
                <c:pt idx="59">
                  <c:v>107.04052499899034</c:v>
                </c:pt>
                <c:pt idx="60">
                  <c:v>109.2483701528769</c:v>
                </c:pt>
                <c:pt idx="61">
                  <c:v>111.46912536114631</c:v>
                </c:pt>
                <c:pt idx="62">
                  <c:v>111.94255886983682</c:v>
                </c:pt>
                <c:pt idx="63">
                  <c:v>118.97366615135785</c:v>
                </c:pt>
                <c:pt idx="64">
                  <c:v>121.68441138852182</c:v>
                </c:pt>
                <c:pt idx="65">
                  <c:v>117.08588407399087</c:v>
                </c:pt>
                <c:pt idx="66">
                  <c:v>115.90616967704381</c:v>
                </c:pt>
                <c:pt idx="67">
                  <c:v>114.22489755632105</c:v>
                </c:pt>
                <c:pt idx="68">
                  <c:v>106.20805544604502</c:v>
                </c:pt>
                <c:pt idx="69">
                  <c:v>102.64637799195482</c:v>
                </c:pt>
                <c:pt idx="70">
                  <c:v>103.17416726734304</c:v>
                </c:pt>
                <c:pt idx="71">
                  <c:v>104.00394906250145</c:v>
                </c:pt>
                <c:pt idx="72">
                  <c:v>106.50276072624425</c:v>
                </c:pt>
                <c:pt idx="73">
                  <c:v>105.87414936708964</c:v>
                </c:pt>
                <c:pt idx="74">
                  <c:v>107.070775852238</c:v>
                </c:pt>
                <c:pt idx="75">
                  <c:v>107.34678471894289</c:v>
                </c:pt>
                <c:pt idx="76">
                  <c:v>106.514559760225</c:v>
                </c:pt>
                <c:pt idx="77">
                  <c:v>102.31588947714255</c:v>
                </c:pt>
                <c:pt idx="78">
                  <c:v>100.54938322958458</c:v>
                </c:pt>
                <c:pt idx="79">
                  <c:v>99.746605862058431</c:v>
                </c:pt>
                <c:pt idx="80">
                  <c:v>98.583608493987981</c:v>
                </c:pt>
                <c:pt idx="81">
                  <c:v>98.453190007069466</c:v>
                </c:pt>
                <c:pt idx="82">
                  <c:v>99.062832701775477</c:v>
                </c:pt>
                <c:pt idx="83">
                  <c:v>96.352519955245398</c:v>
                </c:pt>
                <c:pt idx="84">
                  <c:v>94.492362534091072</c:v>
                </c:pt>
                <c:pt idx="85">
                  <c:v>94.474720684369146</c:v>
                </c:pt>
                <c:pt idx="86">
                  <c:v>93.953476122490358</c:v>
                </c:pt>
                <c:pt idx="87">
                  <c:v>95.91348764378769</c:v>
                </c:pt>
                <c:pt idx="88">
                  <c:v>96.894298401881358</c:v>
                </c:pt>
                <c:pt idx="89">
                  <c:v>95.629052318622755</c:v>
                </c:pt>
                <c:pt idx="90">
                  <c:v>92.940235442075632</c:v>
                </c:pt>
                <c:pt idx="91">
                  <c:v>87.677506411834486</c:v>
                </c:pt>
                <c:pt idx="92">
                  <c:v>86.083466507748071</c:v>
                </c:pt>
                <c:pt idx="93">
                  <c:v>87.288954546449972</c:v>
                </c:pt>
                <c:pt idx="94">
                  <c:v>87.399689720373885</c:v>
                </c:pt>
                <c:pt idx="95">
                  <c:v>84.341872354771624</c:v>
                </c:pt>
                <c:pt idx="96">
                  <c:v>85.811898304894996</c:v>
                </c:pt>
                <c:pt idx="97">
                  <c:v>81.66052941096973</c:v>
                </c:pt>
                <c:pt idx="98">
                  <c:v>79.826554193361048</c:v>
                </c:pt>
                <c:pt idx="99">
                  <c:v>79.942853423922202</c:v>
                </c:pt>
                <c:pt idx="100">
                  <c:v>80.224236179937975</c:v>
                </c:pt>
                <c:pt idx="101">
                  <c:v>78.566724386297992</c:v>
                </c:pt>
                <c:pt idx="102">
                  <c:v>75.64542140084545</c:v>
                </c:pt>
                <c:pt idx="103">
                  <c:v>79.360169321830369</c:v>
                </c:pt>
                <c:pt idx="104">
                  <c:v>79.815143105192178</c:v>
                </c:pt>
                <c:pt idx="105">
                  <c:v>78.626229410162168</c:v>
                </c:pt>
                <c:pt idx="106">
                  <c:v>78.114291129721153</c:v>
                </c:pt>
                <c:pt idx="107">
                  <c:v>78.954819283765417</c:v>
                </c:pt>
                <c:pt idx="108">
                  <c:v>81.060527558711314</c:v>
                </c:pt>
                <c:pt idx="109">
                  <c:v>81.941949830974394</c:v>
                </c:pt>
                <c:pt idx="110">
                  <c:v>81.853975220897141</c:v>
                </c:pt>
                <c:pt idx="111">
                  <c:v>84.280301226679001</c:v>
                </c:pt>
                <c:pt idx="112">
                  <c:v>84.827398534982621</c:v>
                </c:pt>
                <c:pt idx="113">
                  <c:v>83.597881110849301</c:v>
                </c:pt>
                <c:pt idx="114">
                  <c:v>81.137901753316115</c:v>
                </c:pt>
                <c:pt idx="115">
                  <c:v>79.58002182713679</c:v>
                </c:pt>
                <c:pt idx="116">
                  <c:v>78.30535020516605</c:v>
                </c:pt>
                <c:pt idx="117">
                  <c:v>77.536533471721185</c:v>
                </c:pt>
                <c:pt idx="118">
                  <c:v>77.527316420846674</c:v>
                </c:pt>
                <c:pt idx="119">
                  <c:v>80.128016977442172</c:v>
                </c:pt>
                <c:pt idx="120">
                  <c:v>80.05082002143898</c:v>
                </c:pt>
                <c:pt idx="121">
                  <c:v>79.69696577204158</c:v>
                </c:pt>
                <c:pt idx="122">
                  <c:v>81.252762066681328</c:v>
                </c:pt>
                <c:pt idx="123">
                  <c:v>80.082083335253117</c:v>
                </c:pt>
                <c:pt idx="124">
                  <c:v>82.263562412628175</c:v>
                </c:pt>
                <c:pt idx="125">
                  <c:v>82.602780898804752</c:v>
                </c:pt>
                <c:pt idx="126">
                  <c:v>85.81623722970825</c:v>
                </c:pt>
                <c:pt idx="127">
                  <c:v>85.596822766805587</c:v>
                </c:pt>
                <c:pt idx="128">
                  <c:v>81.948794714052227</c:v>
                </c:pt>
                <c:pt idx="129">
                  <c:v>77.918368555132901</c:v>
                </c:pt>
                <c:pt idx="130">
                  <c:v>77.68132008017929</c:v>
                </c:pt>
                <c:pt idx="131">
                  <c:v>76.867657056279469</c:v>
                </c:pt>
                <c:pt idx="132">
                  <c:v>77.498957645693451</c:v>
                </c:pt>
                <c:pt idx="133">
                  <c:v>76.945912636780065</c:v>
                </c:pt>
                <c:pt idx="134">
                  <c:v>78.637825824882583</c:v>
                </c:pt>
                <c:pt idx="135">
                  <c:v>77.226174579294351</c:v>
                </c:pt>
                <c:pt idx="136">
                  <c:v>79.246876556537416</c:v>
                </c:pt>
                <c:pt idx="137">
                  <c:v>81.665443363173864</c:v>
                </c:pt>
                <c:pt idx="138">
                  <c:v>85.479387095803716</c:v>
                </c:pt>
                <c:pt idx="139">
                  <c:v>85.598984292070071</c:v>
                </c:pt>
                <c:pt idx="140">
                  <c:v>87.156087320882648</c:v>
                </c:pt>
                <c:pt idx="141">
                  <c:v>87.14018113272023</c:v>
                </c:pt>
                <c:pt idx="142">
                  <c:v>85.99183814900438</c:v>
                </c:pt>
                <c:pt idx="143">
                  <c:v>86.940000934770097</c:v>
                </c:pt>
                <c:pt idx="144">
                  <c:v>87.447917910607615</c:v>
                </c:pt>
                <c:pt idx="145">
                  <c:v>87.390709847535135</c:v>
                </c:pt>
                <c:pt idx="146">
                  <c:v>86.251306511610409</c:v>
                </c:pt>
                <c:pt idx="147">
                  <c:v>86.060353636318922</c:v>
                </c:pt>
                <c:pt idx="148">
                  <c:v>88.210468105579864</c:v>
                </c:pt>
                <c:pt idx="149">
                  <c:v>86.176650561202933</c:v>
                </c:pt>
                <c:pt idx="150">
                  <c:v>83.115064723716372</c:v>
                </c:pt>
                <c:pt idx="151">
                  <c:v>84.161787760760589</c:v>
                </c:pt>
                <c:pt idx="152">
                  <c:v>87.826497194544487</c:v>
                </c:pt>
                <c:pt idx="153">
                  <c:v>92.476388396650279</c:v>
                </c:pt>
                <c:pt idx="154">
                  <c:v>94.614614434606608</c:v>
                </c:pt>
                <c:pt idx="155">
                  <c:v>95.079318237675707</c:v>
                </c:pt>
                <c:pt idx="156">
                  <c:v>98.413405044697086</c:v>
                </c:pt>
                <c:pt idx="157">
                  <c:v>101.47981762988074</c:v>
                </c:pt>
                <c:pt idx="158">
                  <c:v>107.16552570379322</c:v>
                </c:pt>
                <c:pt idx="159">
                  <c:v>108.87884050005532</c:v>
                </c:pt>
                <c:pt idx="160">
                  <c:v>109.10229095203572</c:v>
                </c:pt>
                <c:pt idx="161">
                  <c:v>105.07268671005899</c:v>
                </c:pt>
                <c:pt idx="162">
                  <c:v>102.24550211055197</c:v>
                </c:pt>
                <c:pt idx="163">
                  <c:v>97.406048874066215</c:v>
                </c:pt>
                <c:pt idx="164">
                  <c:v>95.776056348713922</c:v>
                </c:pt>
                <c:pt idx="165">
                  <c:v>92.985130119652609</c:v>
                </c:pt>
                <c:pt idx="166">
                  <c:v>93.558641744084753</c:v>
                </c:pt>
                <c:pt idx="167">
                  <c:v>95.107860056668116</c:v>
                </c:pt>
                <c:pt idx="168">
                  <c:v>95.528199281302633</c:v>
                </c:pt>
                <c:pt idx="169">
                  <c:v>98.007746100421414</c:v>
                </c:pt>
                <c:pt idx="170">
                  <c:v>102.44471281295021</c:v>
                </c:pt>
                <c:pt idx="171">
                  <c:v>100.15811997523838</c:v>
                </c:pt>
                <c:pt idx="172">
                  <c:v>100.97416115188551</c:v>
                </c:pt>
                <c:pt idx="173">
                  <c:v>101.12757393717359</c:v>
                </c:pt>
                <c:pt idx="174">
                  <c:v>101.47359332911164</c:v>
                </c:pt>
                <c:pt idx="175">
                  <c:v>100.30622056008573</c:v>
                </c:pt>
                <c:pt idx="176">
                  <c:v>100.03031816774087</c:v>
                </c:pt>
                <c:pt idx="177">
                  <c:v>100.32080795967704</c:v>
                </c:pt>
                <c:pt idx="178">
                  <c:v>98.464706072481789</c:v>
                </c:pt>
                <c:pt idx="179">
                  <c:v>101.1638406519311</c:v>
                </c:pt>
                <c:pt idx="180">
                  <c:v>101.60713813482904</c:v>
                </c:pt>
                <c:pt idx="181">
                  <c:v>104.45785497209528</c:v>
                </c:pt>
                <c:pt idx="182">
                  <c:v>105.33723439045069</c:v>
                </c:pt>
                <c:pt idx="183">
                  <c:v>107.87049342065976</c:v>
                </c:pt>
                <c:pt idx="184">
                  <c:v>114.95361119523461</c:v>
                </c:pt>
                <c:pt idx="185">
                  <c:v>115.77716909936058</c:v>
                </c:pt>
                <c:pt idx="186">
                  <c:v>114.5564776807628</c:v>
                </c:pt>
                <c:pt idx="187">
                  <c:v>112.56648957365977</c:v>
                </c:pt>
                <c:pt idx="188">
                  <c:v>108.13777257253</c:v>
                </c:pt>
                <c:pt idx="189">
                  <c:v>109.72740563800176</c:v>
                </c:pt>
                <c:pt idx="190">
                  <c:v>113.22724854978163</c:v>
                </c:pt>
                <c:pt idx="191">
                  <c:v>113.89115867943767</c:v>
                </c:pt>
                <c:pt idx="192">
                  <c:v>114.19803061568929</c:v>
                </c:pt>
                <c:pt idx="193">
                  <c:v>118.04201213346846</c:v>
                </c:pt>
                <c:pt idx="194">
                  <c:v>117.65276843462324</c:v>
                </c:pt>
                <c:pt idx="195">
                  <c:v>117.67235859859177</c:v>
                </c:pt>
                <c:pt idx="196">
                  <c:v>119.35124083250929</c:v>
                </c:pt>
                <c:pt idx="197">
                  <c:v>123.81758899143755</c:v>
                </c:pt>
                <c:pt idx="198">
                  <c:v>125.51120738736562</c:v>
                </c:pt>
                <c:pt idx="199">
                  <c:v>127.70251903083178</c:v>
                </c:pt>
                <c:pt idx="200">
                  <c:v>133.78122525536148</c:v>
                </c:pt>
                <c:pt idx="201">
                  <c:v>135.21153805089477</c:v>
                </c:pt>
                <c:pt idx="202">
                  <c:v>138.3412678717431</c:v>
                </c:pt>
                <c:pt idx="203">
                  <c:v>146.17497417238349</c:v>
                </c:pt>
                <c:pt idx="204">
                  <c:v>153.27816504167552</c:v>
                </c:pt>
                <c:pt idx="205">
                  <c:v>165.9072381647357</c:v>
                </c:pt>
                <c:pt idx="206">
                  <c:v>172.77282113734387</c:v>
                </c:pt>
                <c:pt idx="207">
                  <c:v>172.32159039477173</c:v>
                </c:pt>
                <c:pt idx="208">
                  <c:v>173.77353172879685</c:v>
                </c:pt>
                <c:pt idx="209">
                  <c:v>179.82125024735117</c:v>
                </c:pt>
                <c:pt idx="210">
                  <c:v>178.9732547443104</c:v>
                </c:pt>
                <c:pt idx="211">
                  <c:v>165.67128424867093</c:v>
                </c:pt>
                <c:pt idx="212">
                  <c:v>154.44587699937532</c:v>
                </c:pt>
                <c:pt idx="213">
                  <c:v>130.05297743601335</c:v>
                </c:pt>
                <c:pt idx="214">
                  <c:v>122.49854980300987</c:v>
                </c:pt>
                <c:pt idx="215">
                  <c:v>119.2646827635993</c:v>
                </c:pt>
                <c:pt idx="216">
                  <c:v>127.28225344100612</c:v>
                </c:pt>
                <c:pt idx="217">
                  <c:v>124.03152299345774</c:v>
                </c:pt>
                <c:pt idx="218">
                  <c:v>125.55414026292073</c:v>
                </c:pt>
                <c:pt idx="219">
                  <c:v>131.74001531623537</c:v>
                </c:pt>
                <c:pt idx="220">
                  <c:v>141.98681228330139</c:v>
                </c:pt>
                <c:pt idx="221">
                  <c:v>143.63078772360271</c:v>
                </c:pt>
                <c:pt idx="222">
                  <c:v>137.7516769655897</c:v>
                </c:pt>
                <c:pt idx="223">
                  <c:v>136.16764916153261</c:v>
                </c:pt>
                <c:pt idx="224">
                  <c:v>131.89120005841343</c:v>
                </c:pt>
                <c:pt idx="225">
                  <c:v>132.86617019703803</c:v>
                </c:pt>
                <c:pt idx="226">
                  <c:v>137.31494130938714</c:v>
                </c:pt>
                <c:pt idx="227">
                  <c:v>139.48464696987045</c:v>
                </c:pt>
                <c:pt idx="228">
                  <c:v>138.78792937438789</c:v>
                </c:pt>
                <c:pt idx="229">
                  <c:v>138.28326101861188</c:v>
                </c:pt>
                <c:pt idx="230">
                  <c:v>139.60917913245393</c:v>
                </c:pt>
                <c:pt idx="231">
                  <c:v>143.4234501596066</c:v>
                </c:pt>
                <c:pt idx="232">
                  <c:v>141.55203352337864</c:v>
                </c:pt>
                <c:pt idx="233">
                  <c:v>137.35061183687566</c:v>
                </c:pt>
                <c:pt idx="234">
                  <c:v>144.61891707816116</c:v>
                </c:pt>
                <c:pt idx="235">
                  <c:v>152.04657445318557</c:v>
                </c:pt>
                <c:pt idx="236">
                  <c:v>156.7953657850027</c:v>
                </c:pt>
                <c:pt idx="237">
                  <c:v>164.3172260259829</c:v>
                </c:pt>
                <c:pt idx="238">
                  <c:v>166.38250251416773</c:v>
                </c:pt>
                <c:pt idx="239">
                  <c:v>177.92156720226717</c:v>
                </c:pt>
                <c:pt idx="240">
                  <c:v>184.62973263249921</c:v>
                </c:pt>
                <c:pt idx="241">
                  <c:v>190.77648601434112</c:v>
                </c:pt>
                <c:pt idx="242">
                  <c:v>185.76923387080279</c:v>
                </c:pt>
                <c:pt idx="243">
                  <c:v>192.35087815980916</c:v>
                </c:pt>
                <c:pt idx="244">
                  <c:v>188.41705988494411</c:v>
                </c:pt>
                <c:pt idx="245">
                  <c:v>182.94632268577158</c:v>
                </c:pt>
                <c:pt idx="246">
                  <c:v>181.34559470813238</c:v>
                </c:pt>
                <c:pt idx="247">
                  <c:v>182.89617065510691</c:v>
                </c:pt>
                <c:pt idx="248">
                  <c:v>176.12875067130088</c:v>
                </c:pt>
                <c:pt idx="249">
                  <c:v>166.20274346155347</c:v>
                </c:pt>
                <c:pt idx="250">
                  <c:v>164.9657302766521</c:v>
                </c:pt>
                <c:pt idx="251">
                  <c:v>162.28018836962852</c:v>
                </c:pt>
                <c:pt idx="252">
                  <c:v>164.2792735232004</c:v>
                </c:pt>
                <c:pt idx="253">
                  <c:v>169.74928634983181</c:v>
                </c:pt>
                <c:pt idx="254">
                  <c:v>174.14642857300601</c:v>
                </c:pt>
                <c:pt idx="255">
                  <c:v>175.02926494458791</c:v>
                </c:pt>
                <c:pt idx="256">
                  <c:v>170.00193861287829</c:v>
                </c:pt>
                <c:pt idx="257">
                  <c:v>169.14272987304719</c:v>
                </c:pt>
                <c:pt idx="258">
                  <c:v>184.7554515366638</c:v>
                </c:pt>
                <c:pt idx="259">
                  <c:v>186.04710998338695</c:v>
                </c:pt>
                <c:pt idx="260">
                  <c:v>182.12873575960197</c:v>
                </c:pt>
                <c:pt idx="261">
                  <c:v>178.95096570723771</c:v>
                </c:pt>
                <c:pt idx="262">
                  <c:v>177.71633460727921</c:v>
                </c:pt>
                <c:pt idx="263">
                  <c:v>179.4034561719277</c:v>
                </c:pt>
                <c:pt idx="264">
                  <c:v>181.24264240572668</c:v>
                </c:pt>
                <c:pt idx="265">
                  <c:v>182.05760488174028</c:v>
                </c:pt>
                <c:pt idx="266">
                  <c:v>180.787431535465</c:v>
                </c:pt>
                <c:pt idx="267">
                  <c:v>179.79892008236158</c:v>
                </c:pt>
                <c:pt idx="268">
                  <c:v>184.09763485452774</c:v>
                </c:pt>
                <c:pt idx="269">
                  <c:v>185.01586416211504</c:v>
                </c:pt>
                <c:pt idx="270">
                  <c:v>183.60165569191648</c:v>
                </c:pt>
                <c:pt idx="271">
                  <c:v>174.28107490625635</c:v>
                </c:pt>
                <c:pt idx="272">
                  <c:v>167.89418729745884</c:v>
                </c:pt>
                <c:pt idx="273">
                  <c:v>168.45423533076516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ExternalData!$C$4</c:f>
              <c:strCache>
                <c:ptCount val="1"/>
                <c:pt idx="0">
                  <c:v>Metals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ExternalData!$A$5:$A$278</c:f>
              <c:numCache>
                <c:formatCode>General</c:formatCode>
                <c:ptCount val="274"/>
                <c:pt idx="0" formatCode="0">
                  <c:v>1991</c:v>
                </c:pt>
                <c:pt idx="48" formatCode="0">
                  <c:v>1995</c:v>
                </c:pt>
                <c:pt idx="108" formatCode="0">
                  <c:v>2000</c:v>
                </c:pt>
                <c:pt idx="168" formatCode="0">
                  <c:v>2005</c:v>
                </c:pt>
                <c:pt idx="228" formatCode="0">
                  <c:v>2010</c:v>
                </c:pt>
                <c:pt idx="264" formatCode="0">
                  <c:v>2013</c:v>
                </c:pt>
              </c:numCache>
            </c:numRef>
          </c:cat>
          <c:val>
            <c:numRef>
              <c:f>ExternalData!$C$5:$C$278</c:f>
              <c:numCache>
                <c:formatCode>0</c:formatCode>
                <c:ptCount val="274"/>
                <c:pt idx="0">
                  <c:v>68.51265903787457</c:v>
                </c:pt>
                <c:pt idx="1">
                  <c:v>68.362028366597386</c:v>
                </c:pt>
                <c:pt idx="2">
                  <c:v>67.972077446176598</c:v>
                </c:pt>
                <c:pt idx="3">
                  <c:v>66.821780489957177</c:v>
                </c:pt>
                <c:pt idx="4">
                  <c:v>63.184397119463696</c:v>
                </c:pt>
                <c:pt idx="5">
                  <c:v>61.531126803062158</c:v>
                </c:pt>
                <c:pt idx="6">
                  <c:v>61.947247353496273</c:v>
                </c:pt>
                <c:pt idx="7">
                  <c:v>60.867219462040488</c:v>
                </c:pt>
                <c:pt idx="8">
                  <c:v>59.940672098344386</c:v>
                </c:pt>
                <c:pt idx="9">
                  <c:v>58.773618334048862</c:v>
                </c:pt>
                <c:pt idx="10">
                  <c:v>58.864900566835217</c:v>
                </c:pt>
                <c:pt idx="11">
                  <c:v>57.266952186169014</c:v>
                </c:pt>
                <c:pt idx="12">
                  <c:v>58.451712053728528</c:v>
                </c:pt>
                <c:pt idx="13">
                  <c:v>60.607860793741153</c:v>
                </c:pt>
                <c:pt idx="14">
                  <c:v>61.039658977342683</c:v>
                </c:pt>
                <c:pt idx="15">
                  <c:v>62.008881873051372</c:v>
                </c:pt>
                <c:pt idx="16">
                  <c:v>62.094825851494768</c:v>
                </c:pt>
                <c:pt idx="17">
                  <c:v>62.199465149754715</c:v>
                </c:pt>
                <c:pt idx="18">
                  <c:v>64.814323190098605</c:v>
                </c:pt>
                <c:pt idx="19">
                  <c:v>64.620361908130164</c:v>
                </c:pt>
                <c:pt idx="20">
                  <c:v>63.04981042270682</c:v>
                </c:pt>
                <c:pt idx="21">
                  <c:v>58.83879228518142</c:v>
                </c:pt>
                <c:pt idx="22">
                  <c:v>56.609447947544965</c:v>
                </c:pt>
                <c:pt idx="23">
                  <c:v>57.930611722386551</c:v>
                </c:pt>
                <c:pt idx="24">
                  <c:v>57.641961736405598</c:v>
                </c:pt>
                <c:pt idx="25">
                  <c:v>57.244532968428217</c:v>
                </c:pt>
                <c:pt idx="26">
                  <c:v>55.391692648084131</c:v>
                </c:pt>
                <c:pt idx="27">
                  <c:v>53.271388668101075</c:v>
                </c:pt>
                <c:pt idx="28">
                  <c:v>52.090743720601388</c:v>
                </c:pt>
                <c:pt idx="29">
                  <c:v>52.885190960756923</c:v>
                </c:pt>
                <c:pt idx="30">
                  <c:v>53.617295449601386</c:v>
                </c:pt>
                <c:pt idx="31">
                  <c:v>52.800166608016035</c:v>
                </c:pt>
                <c:pt idx="32">
                  <c:v>50.687817780533315</c:v>
                </c:pt>
                <c:pt idx="33">
                  <c:v>48.923209220682111</c:v>
                </c:pt>
                <c:pt idx="34">
                  <c:v>48.018316879390753</c:v>
                </c:pt>
                <c:pt idx="35">
                  <c:v>50.349740800131016</c:v>
                </c:pt>
                <c:pt idx="36">
                  <c:v>52.40197556601904</c:v>
                </c:pt>
                <c:pt idx="37">
                  <c:v>54.885596058229901</c:v>
                </c:pt>
                <c:pt idx="38">
                  <c:v>55.157722152165931</c:v>
                </c:pt>
                <c:pt idx="39">
                  <c:v>54.503336987236388</c:v>
                </c:pt>
                <c:pt idx="40">
                  <c:v>57.962410203780927</c:v>
                </c:pt>
                <c:pt idx="41">
                  <c:v>61.39431229783321</c:v>
                </c:pt>
                <c:pt idx="42">
                  <c:v>63.719745170614523</c:v>
                </c:pt>
                <c:pt idx="43">
                  <c:v>62.399508296879347</c:v>
                </c:pt>
                <c:pt idx="44">
                  <c:v>66.017950359565376</c:v>
                </c:pt>
                <c:pt idx="45">
                  <c:v>69.312126457714342</c:v>
                </c:pt>
                <c:pt idx="46">
                  <c:v>75.989186499235458</c:v>
                </c:pt>
                <c:pt idx="47">
                  <c:v>77.70752935566415</c:v>
                </c:pt>
                <c:pt idx="48">
                  <c:v>82.794675557635131</c:v>
                </c:pt>
                <c:pt idx="49">
                  <c:v>77.265673573152142</c:v>
                </c:pt>
                <c:pt idx="50">
                  <c:v>75.068956141629414</c:v>
                </c:pt>
                <c:pt idx="51">
                  <c:v>76.04385237716356</c:v>
                </c:pt>
                <c:pt idx="52">
                  <c:v>73.345902397957033</c:v>
                </c:pt>
                <c:pt idx="53">
                  <c:v>75.564338697067001</c:v>
                </c:pt>
                <c:pt idx="54">
                  <c:v>78.586761608889901</c:v>
                </c:pt>
                <c:pt idx="55">
                  <c:v>78.993221408545779</c:v>
                </c:pt>
                <c:pt idx="56">
                  <c:v>74.929589643259689</c:v>
                </c:pt>
                <c:pt idx="57">
                  <c:v>72.29671950952546</c:v>
                </c:pt>
                <c:pt idx="58">
                  <c:v>73.944318285506014</c:v>
                </c:pt>
                <c:pt idx="59">
                  <c:v>73.173394841909328</c:v>
                </c:pt>
                <c:pt idx="60">
                  <c:v>69.688928664284518</c:v>
                </c:pt>
                <c:pt idx="61">
                  <c:v>70.444687207557962</c:v>
                </c:pt>
                <c:pt idx="62">
                  <c:v>71.086357638618338</c:v>
                </c:pt>
                <c:pt idx="63">
                  <c:v>70.786606948513139</c:v>
                </c:pt>
                <c:pt idx="64">
                  <c:v>71.459579501988344</c:v>
                </c:pt>
                <c:pt idx="65">
                  <c:v>65.428110494675678</c:v>
                </c:pt>
                <c:pt idx="66">
                  <c:v>63.122205811789193</c:v>
                </c:pt>
                <c:pt idx="67">
                  <c:v>63.44950985535155</c:v>
                </c:pt>
                <c:pt idx="68">
                  <c:v>61.740997798705315</c:v>
                </c:pt>
                <c:pt idx="69">
                  <c:v>60.178575958930807</c:v>
                </c:pt>
                <c:pt idx="70">
                  <c:v>64.223163364390246</c:v>
                </c:pt>
                <c:pt idx="71">
                  <c:v>65.082188135209378</c:v>
                </c:pt>
                <c:pt idx="72">
                  <c:v>68.240143981142424</c:v>
                </c:pt>
                <c:pt idx="73">
                  <c:v>68.891720354001095</c:v>
                </c:pt>
                <c:pt idx="74">
                  <c:v>70.413707546497704</c:v>
                </c:pt>
                <c:pt idx="75">
                  <c:v>68.099595287775017</c:v>
                </c:pt>
                <c:pt idx="76">
                  <c:v>70.42584659983379</c:v>
                </c:pt>
                <c:pt idx="77">
                  <c:v>69.736973198080776</c:v>
                </c:pt>
                <c:pt idx="78">
                  <c:v>69.496379256355624</c:v>
                </c:pt>
                <c:pt idx="79">
                  <c:v>70.767001298276952</c:v>
                </c:pt>
                <c:pt idx="80">
                  <c:v>67.629529341423194</c:v>
                </c:pt>
                <c:pt idx="81">
                  <c:v>65.647646379198207</c:v>
                </c:pt>
                <c:pt idx="82">
                  <c:v>64.09295706228032</c:v>
                </c:pt>
                <c:pt idx="83">
                  <c:v>61.070328623186391</c:v>
                </c:pt>
                <c:pt idx="84">
                  <c:v>59.368652063140928</c:v>
                </c:pt>
                <c:pt idx="85">
                  <c:v>58.363077669964326</c:v>
                </c:pt>
                <c:pt idx="86">
                  <c:v>58.509316150515382</c:v>
                </c:pt>
                <c:pt idx="87">
                  <c:v>58.792986097263864</c:v>
                </c:pt>
                <c:pt idx="88">
                  <c:v>56.835480201929009</c:v>
                </c:pt>
                <c:pt idx="89">
                  <c:v>54.537189694026033</c:v>
                </c:pt>
                <c:pt idx="90">
                  <c:v>54.681235100036275</c:v>
                </c:pt>
                <c:pt idx="91">
                  <c:v>54.096967802743769</c:v>
                </c:pt>
                <c:pt idx="92">
                  <c:v>54.679582181482402</c:v>
                </c:pt>
                <c:pt idx="93">
                  <c:v>52.923025796362673</c:v>
                </c:pt>
                <c:pt idx="94">
                  <c:v>52.841669531185588</c:v>
                </c:pt>
                <c:pt idx="95">
                  <c:v>50.981575918392828</c:v>
                </c:pt>
                <c:pt idx="96">
                  <c:v>49.597663596909989</c:v>
                </c:pt>
                <c:pt idx="97">
                  <c:v>49.551438918029575</c:v>
                </c:pt>
                <c:pt idx="98">
                  <c:v>49.685143802281623</c:v>
                </c:pt>
                <c:pt idx="99">
                  <c:v>52.283128219852721</c:v>
                </c:pt>
                <c:pt idx="100">
                  <c:v>53.902889393511281</c:v>
                </c:pt>
                <c:pt idx="101">
                  <c:v>52.602801424892434</c:v>
                </c:pt>
                <c:pt idx="102">
                  <c:v>56.452833529121506</c:v>
                </c:pt>
                <c:pt idx="103">
                  <c:v>57.609939487684322</c:v>
                </c:pt>
                <c:pt idx="104">
                  <c:v>60.388856914171164</c:v>
                </c:pt>
                <c:pt idx="105">
                  <c:v>59.817927898143672</c:v>
                </c:pt>
                <c:pt idx="106">
                  <c:v>60.292178680372345</c:v>
                </c:pt>
                <c:pt idx="107">
                  <c:v>62.365043495052291</c:v>
                </c:pt>
                <c:pt idx="108">
                  <c:v>65.720969271065314</c:v>
                </c:pt>
                <c:pt idx="109">
                  <c:v>65.864263271518439</c:v>
                </c:pt>
                <c:pt idx="110">
                  <c:v>63.910408430018649</c:v>
                </c:pt>
                <c:pt idx="111">
                  <c:v>60.820925305796187</c:v>
                </c:pt>
                <c:pt idx="112">
                  <c:v>61.980052823254795</c:v>
                </c:pt>
                <c:pt idx="113">
                  <c:v>61.140776480342701</c:v>
                </c:pt>
                <c:pt idx="114">
                  <c:v>62.52682701620968</c:v>
                </c:pt>
                <c:pt idx="115">
                  <c:v>62.341788479095442</c:v>
                </c:pt>
                <c:pt idx="116">
                  <c:v>65.097725516479827</c:v>
                </c:pt>
                <c:pt idx="117">
                  <c:v>61.365157923490464</c:v>
                </c:pt>
                <c:pt idx="118">
                  <c:v>59.721292823691556</c:v>
                </c:pt>
                <c:pt idx="119">
                  <c:v>61.895433972661003</c:v>
                </c:pt>
                <c:pt idx="120">
                  <c:v>62.297723321933269</c:v>
                </c:pt>
                <c:pt idx="121">
                  <c:v>61.64245463343687</c:v>
                </c:pt>
                <c:pt idx="122">
                  <c:v>59.348230652555436</c:v>
                </c:pt>
                <c:pt idx="123">
                  <c:v>58.561507321775075</c:v>
                </c:pt>
                <c:pt idx="124">
                  <c:v>59.99087054248924</c:v>
                </c:pt>
                <c:pt idx="125">
                  <c:v>57.511097477954259</c:v>
                </c:pt>
                <c:pt idx="126">
                  <c:v>55.155260571204572</c:v>
                </c:pt>
                <c:pt idx="127">
                  <c:v>53.526777030851903</c:v>
                </c:pt>
                <c:pt idx="128">
                  <c:v>52.126501464753517</c:v>
                </c:pt>
                <c:pt idx="129">
                  <c:v>50.317599314251943</c:v>
                </c:pt>
                <c:pt idx="130">
                  <c:v>52.066434332275421</c:v>
                </c:pt>
                <c:pt idx="131">
                  <c:v>52.673759446694447</c:v>
                </c:pt>
                <c:pt idx="132">
                  <c:v>53.940248930771631</c:v>
                </c:pt>
                <c:pt idx="133">
                  <c:v>54.145951258606651</c:v>
                </c:pt>
                <c:pt idx="134">
                  <c:v>55.740870251624031</c:v>
                </c:pt>
                <c:pt idx="135">
                  <c:v>55.159597034978063</c:v>
                </c:pt>
                <c:pt idx="136">
                  <c:v>54.43288319598205</c:v>
                </c:pt>
                <c:pt idx="137">
                  <c:v>55.336713029287026</c:v>
                </c:pt>
                <c:pt idx="138">
                  <c:v>54.63436123362316</c:v>
                </c:pt>
                <c:pt idx="139">
                  <c:v>52.388344012319507</c:v>
                </c:pt>
                <c:pt idx="140">
                  <c:v>52.510821382408729</c:v>
                </c:pt>
                <c:pt idx="141">
                  <c:v>52.913208849709598</c:v>
                </c:pt>
                <c:pt idx="142">
                  <c:v>55.221497952227303</c:v>
                </c:pt>
                <c:pt idx="143">
                  <c:v>55.410854370458786</c:v>
                </c:pt>
                <c:pt idx="144">
                  <c:v>57.020427705839133</c:v>
                </c:pt>
                <c:pt idx="145">
                  <c:v>58.554605728608124</c:v>
                </c:pt>
                <c:pt idx="146">
                  <c:v>57.48737531042287</c:v>
                </c:pt>
                <c:pt idx="147">
                  <c:v>55.525339783258737</c:v>
                </c:pt>
                <c:pt idx="148">
                  <c:v>57.843758922794876</c:v>
                </c:pt>
                <c:pt idx="149">
                  <c:v>58.687580954554278</c:v>
                </c:pt>
                <c:pt idx="150">
                  <c:v>59.744089730073831</c:v>
                </c:pt>
                <c:pt idx="151">
                  <c:v>60.706128582151223</c:v>
                </c:pt>
                <c:pt idx="152">
                  <c:v>60.745378453921639</c:v>
                </c:pt>
                <c:pt idx="153">
                  <c:v>64.319041006792006</c:v>
                </c:pt>
                <c:pt idx="154">
                  <c:v>66.90407188815378</c:v>
                </c:pt>
                <c:pt idx="155">
                  <c:v>70.930721746611894</c:v>
                </c:pt>
                <c:pt idx="156">
                  <c:v>75.893502943941385</c:v>
                </c:pt>
                <c:pt idx="157">
                  <c:v>80.596502805856346</c:v>
                </c:pt>
                <c:pt idx="158">
                  <c:v>81.388226470532786</c:v>
                </c:pt>
                <c:pt idx="159">
                  <c:v>81.330237948891209</c:v>
                </c:pt>
                <c:pt idx="160">
                  <c:v>77.04136693783397</c:v>
                </c:pt>
                <c:pt idx="161">
                  <c:v>79.535572619766867</c:v>
                </c:pt>
                <c:pt idx="162">
                  <c:v>81.931416883639216</c:v>
                </c:pt>
                <c:pt idx="163">
                  <c:v>80.791999483874619</c:v>
                </c:pt>
                <c:pt idx="164">
                  <c:v>81.984168953944007</c:v>
                </c:pt>
                <c:pt idx="165">
                  <c:v>85.941213027159833</c:v>
                </c:pt>
                <c:pt idx="166">
                  <c:v>86.601326289864119</c:v>
                </c:pt>
                <c:pt idx="167">
                  <c:v>87.420645526325245</c:v>
                </c:pt>
                <c:pt idx="168">
                  <c:v>93.13883378034879</c:v>
                </c:pt>
                <c:pt idx="169">
                  <c:v>95.759725007784127</c:v>
                </c:pt>
                <c:pt idx="170">
                  <c:v>99.750444947468353</c:v>
                </c:pt>
                <c:pt idx="171">
                  <c:v>97.71354071530871</c:v>
                </c:pt>
                <c:pt idx="172">
                  <c:v>94.987527220343466</c:v>
                </c:pt>
                <c:pt idx="173">
                  <c:v>96.414092124673161</c:v>
                </c:pt>
                <c:pt idx="174">
                  <c:v>96.280778217535428</c:v>
                </c:pt>
                <c:pt idx="175">
                  <c:v>100.13662466565084</c:v>
                </c:pt>
                <c:pt idx="176">
                  <c:v>99.899626628423761</c:v>
                </c:pt>
                <c:pt idx="177">
                  <c:v>102.87050027370005</c:v>
                </c:pt>
                <c:pt idx="178">
                  <c:v>107.36650139857142</c:v>
                </c:pt>
                <c:pt idx="179">
                  <c:v>115.68180502019163</c:v>
                </c:pt>
                <c:pt idx="180">
                  <c:v>124.33080894927349</c:v>
                </c:pt>
                <c:pt idx="181">
                  <c:v>128.44003855654071</c:v>
                </c:pt>
                <c:pt idx="182">
                  <c:v>130.1934860051708</c:v>
                </c:pt>
                <c:pt idx="183">
                  <c:v>148.39829440659204</c:v>
                </c:pt>
                <c:pt idx="184">
                  <c:v>169.14195579600067</c:v>
                </c:pt>
                <c:pt idx="185">
                  <c:v>153.98062101511994</c:v>
                </c:pt>
                <c:pt idx="186">
                  <c:v>163.13035063871666</c:v>
                </c:pt>
                <c:pt idx="187">
                  <c:v>165.39492665465443</c:v>
                </c:pt>
                <c:pt idx="188">
                  <c:v>166.34476609609672</c:v>
                </c:pt>
                <c:pt idx="189">
                  <c:v>173.73054637917181</c:v>
                </c:pt>
                <c:pt idx="190">
                  <c:v>174.22843048399031</c:v>
                </c:pt>
                <c:pt idx="191">
                  <c:v>177.03984891504021</c:v>
                </c:pt>
                <c:pt idx="192">
                  <c:v>170.77746454080091</c:v>
                </c:pt>
                <c:pt idx="193">
                  <c:v>174.00654808108786</c:v>
                </c:pt>
                <c:pt idx="194">
                  <c:v>183.76342910815779</c:v>
                </c:pt>
                <c:pt idx="195">
                  <c:v>201.95030040287421</c:v>
                </c:pt>
                <c:pt idx="196">
                  <c:v>205.37793474989084</c:v>
                </c:pt>
                <c:pt idx="197">
                  <c:v>197.35544723695497</c:v>
                </c:pt>
                <c:pt idx="198">
                  <c:v>196.53403519847316</c:v>
                </c:pt>
                <c:pt idx="199">
                  <c:v>179.94227914052391</c:v>
                </c:pt>
                <c:pt idx="200">
                  <c:v>174.84356364983634</c:v>
                </c:pt>
                <c:pt idx="201">
                  <c:v>179.85918383413861</c:v>
                </c:pt>
                <c:pt idx="202">
                  <c:v>172.77235186196577</c:v>
                </c:pt>
                <c:pt idx="203">
                  <c:v>162.56443193645777</c:v>
                </c:pt>
                <c:pt idx="204">
                  <c:v>178.40126438131264</c:v>
                </c:pt>
                <c:pt idx="205">
                  <c:v>190.82835779966697</c:v>
                </c:pt>
                <c:pt idx="206">
                  <c:v>201.06681840856729</c:v>
                </c:pt>
                <c:pt idx="207">
                  <c:v>198.9523009347601</c:v>
                </c:pt>
                <c:pt idx="208">
                  <c:v>190.45658215248824</c:v>
                </c:pt>
                <c:pt idx="209">
                  <c:v>186.2725261233216</c:v>
                </c:pt>
                <c:pt idx="210">
                  <c:v>187.9625522717696</c:v>
                </c:pt>
                <c:pt idx="211">
                  <c:v>174.99033127171921</c:v>
                </c:pt>
                <c:pt idx="212">
                  <c:v>164.10163454597543</c:v>
                </c:pt>
                <c:pt idx="213">
                  <c:v>131.48013934408431</c:v>
                </c:pt>
                <c:pt idx="214">
                  <c:v>116.13889001590557</c:v>
                </c:pt>
                <c:pt idx="215">
                  <c:v>107.50560383561114</c:v>
                </c:pt>
                <c:pt idx="216">
                  <c:v>109.66259525986234</c:v>
                </c:pt>
                <c:pt idx="217">
                  <c:v>107.84775705154266</c:v>
                </c:pt>
                <c:pt idx="218">
                  <c:v>105.53759810062539</c:v>
                </c:pt>
                <c:pt idx="219">
                  <c:v>112.36496758326645</c:v>
                </c:pt>
                <c:pt idx="220">
                  <c:v>118.5482608222415</c:v>
                </c:pt>
                <c:pt idx="221">
                  <c:v>130.89336352623761</c:v>
                </c:pt>
                <c:pt idx="222">
                  <c:v>140.02479616255985</c:v>
                </c:pt>
                <c:pt idx="223">
                  <c:v>161.31132253483761</c:v>
                </c:pt>
                <c:pt idx="224">
                  <c:v>151.26721199400785</c:v>
                </c:pt>
                <c:pt idx="225">
                  <c:v>157.47238795560395</c:v>
                </c:pt>
                <c:pt idx="226">
                  <c:v>166.65129391940224</c:v>
                </c:pt>
                <c:pt idx="227">
                  <c:v>176.78207721529392</c:v>
                </c:pt>
                <c:pt idx="228">
                  <c:v>191.18396074997844</c:v>
                </c:pt>
                <c:pt idx="229">
                  <c:v>183.23377275308474</c:v>
                </c:pt>
                <c:pt idx="230">
                  <c:v>198.98009182799277</c:v>
                </c:pt>
                <c:pt idx="231">
                  <c:v>220.7799335141442</c:v>
                </c:pt>
                <c:pt idx="232">
                  <c:v>198.63841736900147</c:v>
                </c:pt>
                <c:pt idx="233">
                  <c:v>182.87641541924694</c:v>
                </c:pt>
                <c:pt idx="234">
                  <c:v>179.36920905313423</c:v>
                </c:pt>
                <c:pt idx="235">
                  <c:v>198.02044656614899</c:v>
                </c:pt>
                <c:pt idx="236">
                  <c:v>202.23718332231587</c:v>
                </c:pt>
                <c:pt idx="237">
                  <c:v>216.28306138738554</c:v>
                </c:pt>
                <c:pt idx="238">
                  <c:v>222.65215642469641</c:v>
                </c:pt>
                <c:pt idx="239">
                  <c:v>233.5825253200984</c:v>
                </c:pt>
                <c:pt idx="240">
                  <c:v>245.48079770235375</c:v>
                </c:pt>
                <c:pt idx="241">
                  <c:v>256.23604909877196</c:v>
                </c:pt>
                <c:pt idx="242">
                  <c:v>244.20963582715652</c:v>
                </c:pt>
                <c:pt idx="243">
                  <c:v>250.08412331872611</c:v>
                </c:pt>
                <c:pt idx="244">
                  <c:v>239.4637230453734</c:v>
                </c:pt>
                <c:pt idx="245">
                  <c:v>235.71055684290874</c:v>
                </c:pt>
                <c:pt idx="246">
                  <c:v>242.2292602812781</c:v>
                </c:pt>
                <c:pt idx="247">
                  <c:v>232.82973804847239</c:v>
                </c:pt>
                <c:pt idx="248">
                  <c:v>224.10250581629913</c:v>
                </c:pt>
                <c:pt idx="249">
                  <c:v>200.89904157903479</c:v>
                </c:pt>
                <c:pt idx="250">
                  <c:v>193.27511060299616</c:v>
                </c:pt>
                <c:pt idx="251">
                  <c:v>192.10915226451661</c:v>
                </c:pt>
                <c:pt idx="252">
                  <c:v>202.04053824178783</c:v>
                </c:pt>
                <c:pt idx="253">
                  <c:v>207.10253734865739</c:v>
                </c:pt>
                <c:pt idx="254">
                  <c:v>206.92333473630242</c:v>
                </c:pt>
                <c:pt idx="255">
                  <c:v>203.48545335266471</c:v>
                </c:pt>
                <c:pt idx="256">
                  <c:v>193.33700260974894</c:v>
                </c:pt>
                <c:pt idx="257">
                  <c:v>185.68982993389264</c:v>
                </c:pt>
                <c:pt idx="258">
                  <c:v>183.15173793544201</c:v>
                </c:pt>
                <c:pt idx="259">
                  <c:v>172.49342933968543</c:v>
                </c:pt>
                <c:pt idx="260">
                  <c:v>179.91933946829693</c:v>
                </c:pt>
                <c:pt idx="261">
                  <c:v>183.40372251624441</c:v>
                </c:pt>
                <c:pt idx="262">
                  <c:v>182.12151841937026</c:v>
                </c:pt>
                <c:pt idx="263">
                  <c:v>192.74123445815999</c:v>
                </c:pt>
                <c:pt idx="264">
                  <c:v>202.34086127263265</c:v>
                </c:pt>
                <c:pt idx="265">
                  <c:v>205.18572624963193</c:v>
                </c:pt>
                <c:pt idx="266">
                  <c:v>190.63628359661811</c:v>
                </c:pt>
                <c:pt idx="267">
                  <c:v>183.54571731349952</c:v>
                </c:pt>
                <c:pt idx="268">
                  <c:v>176.3975889278197</c:v>
                </c:pt>
                <c:pt idx="269">
                  <c:v>169.66279763124442</c:v>
                </c:pt>
                <c:pt idx="270">
                  <c:v>172.6646081519624</c:v>
                </c:pt>
                <c:pt idx="271">
                  <c:v>180.89790967175119</c:v>
                </c:pt>
                <c:pt idx="272">
                  <c:v>177.87705580899907</c:v>
                </c:pt>
                <c:pt idx="273">
                  <c:v>179.02160179803573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ExternalData!$D$4</c:f>
              <c:strCache>
                <c:ptCount val="1"/>
                <c:pt idx="0">
                  <c:v>Fuel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ExternalData!$A$5:$A$278</c:f>
              <c:numCache>
                <c:formatCode>General</c:formatCode>
                <c:ptCount val="274"/>
                <c:pt idx="0" formatCode="0">
                  <c:v>1991</c:v>
                </c:pt>
                <c:pt idx="48" formatCode="0">
                  <c:v>1995</c:v>
                </c:pt>
                <c:pt idx="108" formatCode="0">
                  <c:v>2000</c:v>
                </c:pt>
                <c:pt idx="168" formatCode="0">
                  <c:v>2005</c:v>
                </c:pt>
                <c:pt idx="228" formatCode="0">
                  <c:v>2010</c:v>
                </c:pt>
                <c:pt idx="264" formatCode="0">
                  <c:v>2013</c:v>
                </c:pt>
              </c:numCache>
            </c:numRef>
          </c:cat>
          <c:val>
            <c:numRef>
              <c:f>ExternalData!$D$5:$D$278</c:f>
              <c:numCache>
                <c:formatCode>General</c:formatCode>
                <c:ptCount val="274"/>
                <c:pt idx="12" formatCode="0">
                  <c:v>35.061062110101894</c:v>
                </c:pt>
                <c:pt idx="13" formatCode="0">
                  <c:v>35.06890894468863</c:v>
                </c:pt>
                <c:pt idx="14" formatCode="0">
                  <c:v>34.613324853877572</c:v>
                </c:pt>
                <c:pt idx="15" formatCode="0">
                  <c:v>36.682117669856176</c:v>
                </c:pt>
                <c:pt idx="16" formatCode="0">
                  <c:v>38.185955360812017</c:v>
                </c:pt>
                <c:pt idx="17" formatCode="0">
                  <c:v>40.382337830369487</c:v>
                </c:pt>
                <c:pt idx="18" formatCode="0">
                  <c:v>39.412150389094023</c:v>
                </c:pt>
                <c:pt idx="19" formatCode="0">
                  <c:v>38.590969581550731</c:v>
                </c:pt>
                <c:pt idx="20" formatCode="0">
                  <c:v>39.567455963350142</c:v>
                </c:pt>
                <c:pt idx="21" formatCode="0">
                  <c:v>39.202991971782218</c:v>
                </c:pt>
                <c:pt idx="22" formatCode="0">
                  <c:v>37.191637662267873</c:v>
                </c:pt>
                <c:pt idx="23" formatCode="0">
                  <c:v>35.599236822617719</c:v>
                </c:pt>
                <c:pt idx="24" formatCode="0">
                  <c:v>34.611359930063642</c:v>
                </c:pt>
                <c:pt idx="25" formatCode="0">
                  <c:v>35.881786107936847</c:v>
                </c:pt>
                <c:pt idx="26" formatCode="0">
                  <c:v>36.434121387579921</c:v>
                </c:pt>
                <c:pt idx="27" formatCode="0">
                  <c:v>36.406444322188356</c:v>
                </c:pt>
                <c:pt idx="28" formatCode="0">
                  <c:v>35.893975848707164</c:v>
                </c:pt>
                <c:pt idx="29" formatCode="0">
                  <c:v>34.556398192534928</c:v>
                </c:pt>
                <c:pt idx="30" formatCode="0">
                  <c:v>32.946270882755826</c:v>
                </c:pt>
                <c:pt idx="31" formatCode="0">
                  <c:v>33.075933672403814</c:v>
                </c:pt>
                <c:pt idx="32" formatCode="0">
                  <c:v>31.9880270987613</c:v>
                </c:pt>
                <c:pt idx="33" formatCode="0">
                  <c:v>32.868083774198446</c:v>
                </c:pt>
                <c:pt idx="34" formatCode="0">
                  <c:v>30.832653951408563</c:v>
                </c:pt>
                <c:pt idx="35" formatCode="0">
                  <c:v>27.961323225157908</c:v>
                </c:pt>
                <c:pt idx="36" formatCode="0">
                  <c:v>29.03489519639502</c:v>
                </c:pt>
                <c:pt idx="37" formatCode="0">
                  <c:v>28.520014624274868</c:v>
                </c:pt>
                <c:pt idx="38" formatCode="0">
                  <c:v>28.106109126692676</c:v>
                </c:pt>
                <c:pt idx="39" formatCode="0">
                  <c:v>30.398602547213535</c:v>
                </c:pt>
                <c:pt idx="40" formatCode="0">
                  <c:v>32.525493182623698</c:v>
                </c:pt>
                <c:pt idx="41" formatCode="0">
                  <c:v>34.060004880280424</c:v>
                </c:pt>
                <c:pt idx="42" formatCode="0">
                  <c:v>35.451028505563229</c:v>
                </c:pt>
                <c:pt idx="43" formatCode="0">
                  <c:v>33.716394246482608</c:v>
                </c:pt>
                <c:pt idx="44" formatCode="0">
                  <c:v>32.351649760853142</c:v>
                </c:pt>
                <c:pt idx="45" formatCode="0">
                  <c:v>32.95037840919462</c:v>
                </c:pt>
                <c:pt idx="46" formatCode="0">
                  <c:v>34.066187691807272</c:v>
                </c:pt>
                <c:pt idx="47" formatCode="0">
                  <c:v>32.616404001836599</c:v>
                </c:pt>
                <c:pt idx="48" formatCode="0">
                  <c:v>34.041168707195872</c:v>
                </c:pt>
                <c:pt idx="49" formatCode="0">
                  <c:v>35.056545434822404</c:v>
                </c:pt>
                <c:pt idx="50" formatCode="0">
                  <c:v>35.070190725518472</c:v>
                </c:pt>
                <c:pt idx="51" formatCode="0">
                  <c:v>37.365082658887687</c:v>
                </c:pt>
                <c:pt idx="52" formatCode="0">
                  <c:v>36.894642401522098</c:v>
                </c:pt>
                <c:pt idx="53" formatCode="0">
                  <c:v>35.336265502961361</c:v>
                </c:pt>
                <c:pt idx="54" formatCode="0">
                  <c:v>33.244932888946671</c:v>
                </c:pt>
                <c:pt idx="55" formatCode="0">
                  <c:v>33.80491737130577</c:v>
                </c:pt>
                <c:pt idx="56" formatCode="0">
                  <c:v>34.297479465420501</c:v>
                </c:pt>
                <c:pt idx="57" formatCode="0">
                  <c:v>33.492597798405015</c:v>
                </c:pt>
                <c:pt idx="58" formatCode="0">
                  <c:v>34.374326370428101</c:v>
                </c:pt>
                <c:pt idx="59" formatCode="0">
                  <c:v>36.376017542143124</c:v>
                </c:pt>
                <c:pt idx="60" formatCode="0">
                  <c:v>36.270086688959054</c:v>
                </c:pt>
                <c:pt idx="61" formatCode="0">
                  <c:v>36.451212165638303</c:v>
                </c:pt>
                <c:pt idx="62" formatCode="0">
                  <c:v>38.8807486793633</c:v>
                </c:pt>
                <c:pt idx="63" formatCode="0">
                  <c:v>40.774642371377567</c:v>
                </c:pt>
                <c:pt idx="64" formatCode="0">
                  <c:v>38.096431265535955</c:v>
                </c:pt>
                <c:pt idx="65" formatCode="0">
                  <c:v>37.303760893892459</c:v>
                </c:pt>
                <c:pt idx="66" formatCode="0">
                  <c:v>38.921209657778789</c:v>
                </c:pt>
                <c:pt idx="67" formatCode="0">
                  <c:v>39.797721723499542</c:v>
                </c:pt>
                <c:pt idx="68" formatCode="0">
                  <c:v>42.800020156567022</c:v>
                </c:pt>
                <c:pt idx="69" formatCode="0">
                  <c:v>45.315352820087831</c:v>
                </c:pt>
                <c:pt idx="70" formatCode="0">
                  <c:v>43.750276383821003</c:v>
                </c:pt>
                <c:pt idx="71" formatCode="0">
                  <c:v>45.920120726298208</c:v>
                </c:pt>
                <c:pt idx="72" formatCode="0">
                  <c:v>45.407542315772886</c:v>
                </c:pt>
                <c:pt idx="73" formatCode="0">
                  <c:v>40.579403961808737</c:v>
                </c:pt>
                <c:pt idx="74" formatCode="0">
                  <c:v>38.458455010929477</c:v>
                </c:pt>
                <c:pt idx="75" formatCode="0">
                  <c:v>36.071217512166093</c:v>
                </c:pt>
                <c:pt idx="76" formatCode="0">
                  <c:v>38.553398940867275</c:v>
                </c:pt>
                <c:pt idx="77" formatCode="0">
                  <c:v>36.137251214535006</c:v>
                </c:pt>
                <c:pt idx="78" formatCode="0">
                  <c:v>36.623782580881894</c:v>
                </c:pt>
                <c:pt idx="79" formatCode="0">
                  <c:v>37.362515483172011</c:v>
                </c:pt>
                <c:pt idx="80" formatCode="0">
                  <c:v>37.425544633429574</c:v>
                </c:pt>
                <c:pt idx="81" formatCode="0">
                  <c:v>39.564318836835291</c:v>
                </c:pt>
                <c:pt idx="82" formatCode="0">
                  <c:v>37.806776873154668</c:v>
                </c:pt>
                <c:pt idx="83" formatCode="0">
                  <c:v>34.394184451700532</c:v>
                </c:pt>
                <c:pt idx="84" formatCode="0">
                  <c:v>30.74629866377132</c:v>
                </c:pt>
                <c:pt idx="85" formatCode="0">
                  <c:v>29.284993549971595</c:v>
                </c:pt>
                <c:pt idx="86" formatCode="0">
                  <c:v>27.611527118656884</c:v>
                </c:pt>
                <c:pt idx="87" formatCode="0">
                  <c:v>27.698658020940552</c:v>
                </c:pt>
                <c:pt idx="88" formatCode="0">
                  <c:v>28.547015090334845</c:v>
                </c:pt>
                <c:pt idx="89" formatCode="0">
                  <c:v>26.161939284284287</c:v>
                </c:pt>
                <c:pt idx="90" formatCode="0">
                  <c:v>26.368942414788073</c:v>
                </c:pt>
                <c:pt idx="91" formatCode="0">
                  <c:v>25.662937857559342</c:v>
                </c:pt>
                <c:pt idx="92" formatCode="0">
                  <c:v>27.865853749274297</c:v>
                </c:pt>
                <c:pt idx="93" formatCode="0">
                  <c:v>26.792784669750265</c:v>
                </c:pt>
                <c:pt idx="94" formatCode="0">
                  <c:v>24.571323545094543</c:v>
                </c:pt>
                <c:pt idx="95" formatCode="0">
                  <c:v>22.079064968199987</c:v>
                </c:pt>
                <c:pt idx="96" formatCode="0">
                  <c:v>23.444125164311099</c:v>
                </c:pt>
                <c:pt idx="97" formatCode="0">
                  <c:v>22.467826340083526</c:v>
                </c:pt>
                <c:pt idx="98" formatCode="0">
                  <c:v>25.813950031418482</c:v>
                </c:pt>
                <c:pt idx="99" formatCode="0">
                  <c:v>30.443288326068355</c:v>
                </c:pt>
                <c:pt idx="100" formatCode="0">
                  <c:v>31.255687415560825</c:v>
                </c:pt>
                <c:pt idx="101" formatCode="0">
                  <c:v>31.540878742381167</c:v>
                </c:pt>
                <c:pt idx="102" formatCode="0">
                  <c:v>35.583997979275864</c:v>
                </c:pt>
                <c:pt idx="103" formatCode="0">
                  <c:v>38.194957496449376</c:v>
                </c:pt>
                <c:pt idx="104" formatCode="0">
                  <c:v>41.697029825830811</c:v>
                </c:pt>
                <c:pt idx="105" formatCode="0">
                  <c:v>41.813858037084373</c:v>
                </c:pt>
                <c:pt idx="106" formatCode="0">
                  <c:v>44.94955521648906</c:v>
                </c:pt>
                <c:pt idx="107" formatCode="0">
                  <c:v>46.250341716852532</c:v>
                </c:pt>
                <c:pt idx="108" formatCode="0">
                  <c:v>47.457046579344798</c:v>
                </c:pt>
                <c:pt idx="109" formatCode="0">
                  <c:v>50.642370883634634</c:v>
                </c:pt>
                <c:pt idx="110" formatCode="0">
                  <c:v>51.390450601726108</c:v>
                </c:pt>
                <c:pt idx="111" formatCode="0">
                  <c:v>45.30363945186123</c:v>
                </c:pt>
                <c:pt idx="112" formatCode="0">
                  <c:v>51.362868634232697</c:v>
                </c:pt>
                <c:pt idx="113" formatCode="0">
                  <c:v>55.617991149858952</c:v>
                </c:pt>
                <c:pt idx="114" formatCode="0">
                  <c:v>53.608172635523651</c:v>
                </c:pt>
                <c:pt idx="115" formatCode="0">
                  <c:v>55.795777413451162</c:v>
                </c:pt>
                <c:pt idx="116" formatCode="0">
                  <c:v>60.390724128541642</c:v>
                </c:pt>
                <c:pt idx="117" formatCode="0">
                  <c:v>59.814305814818276</c:v>
                </c:pt>
                <c:pt idx="118" formatCode="0">
                  <c:v>61.339434171915443</c:v>
                </c:pt>
                <c:pt idx="119" formatCode="0">
                  <c:v>51.475900679614263</c:v>
                </c:pt>
                <c:pt idx="120" formatCode="0">
                  <c:v>52.311280412695417</c:v>
                </c:pt>
                <c:pt idx="121" formatCode="0">
                  <c:v>53.416606341080922</c:v>
                </c:pt>
                <c:pt idx="122" formatCode="0">
                  <c:v>49.938783747469373</c:v>
                </c:pt>
                <c:pt idx="123" formatCode="0">
                  <c:v>51.034031313121297</c:v>
                </c:pt>
                <c:pt idx="124" formatCode="0">
                  <c:v>53.781226801627867</c:v>
                </c:pt>
                <c:pt idx="125" formatCode="0">
                  <c:v>52.810392817951765</c:v>
                </c:pt>
                <c:pt idx="126" formatCode="0">
                  <c:v>48.701115113994973</c:v>
                </c:pt>
                <c:pt idx="127" formatCode="0">
                  <c:v>50.098991057959495</c:v>
                </c:pt>
                <c:pt idx="128" formatCode="0">
                  <c:v>48.516058101472673</c:v>
                </c:pt>
                <c:pt idx="129" formatCode="0">
                  <c:v>41.249479832250266</c:v>
                </c:pt>
                <c:pt idx="130" formatCode="0">
                  <c:v>37.438263418666267</c:v>
                </c:pt>
                <c:pt idx="131" formatCode="0">
                  <c:v>36.92228818929496</c:v>
                </c:pt>
                <c:pt idx="132" formatCode="0">
                  <c:v>37.579475995814178</c:v>
                </c:pt>
                <c:pt idx="133" formatCode="0">
                  <c:v>38.956145172836358</c:v>
                </c:pt>
                <c:pt idx="134" formatCode="0">
                  <c:v>45.055523746901983</c:v>
                </c:pt>
                <c:pt idx="135" formatCode="0">
                  <c:v>47.926497066116205</c:v>
                </c:pt>
                <c:pt idx="136" formatCode="0">
                  <c:v>48.464728200134147</c:v>
                </c:pt>
                <c:pt idx="137" formatCode="0">
                  <c:v>46.375255334146402</c:v>
                </c:pt>
                <c:pt idx="138" formatCode="0">
                  <c:v>48.620518679796895</c:v>
                </c:pt>
                <c:pt idx="139" formatCode="0">
                  <c:v>49.652070856031123</c:v>
                </c:pt>
                <c:pt idx="140" formatCode="0">
                  <c:v>52.335311584617138</c:v>
                </c:pt>
                <c:pt idx="141" formatCode="0">
                  <c:v>51.792434297592393</c:v>
                </c:pt>
                <c:pt idx="142" formatCode="0">
                  <c:v>47.398724857163849</c:v>
                </c:pt>
                <c:pt idx="143" formatCode="0">
                  <c:v>52.526257712668915</c:v>
                </c:pt>
                <c:pt idx="144" formatCode="0">
                  <c:v>57.76901271255619</c:v>
                </c:pt>
                <c:pt idx="145" formatCode="0">
                  <c:v>62.019421593573114</c:v>
                </c:pt>
                <c:pt idx="146" formatCode="0">
                  <c:v>57.348685401354174</c:v>
                </c:pt>
                <c:pt idx="147" formatCode="0">
                  <c:v>49.585772005449307</c:v>
                </c:pt>
                <c:pt idx="148" formatCode="0">
                  <c:v>50.547347135739471</c:v>
                </c:pt>
                <c:pt idx="149" formatCode="0">
                  <c:v>53.506609995110914</c:v>
                </c:pt>
                <c:pt idx="150" formatCode="0">
                  <c:v>54.439971762493968</c:v>
                </c:pt>
                <c:pt idx="151" formatCode="0">
                  <c:v>56.269453671042228</c:v>
                </c:pt>
                <c:pt idx="152" formatCode="0">
                  <c:v>51.96512753142553</c:v>
                </c:pt>
                <c:pt idx="153" formatCode="0">
                  <c:v>55.403270816029035</c:v>
                </c:pt>
                <c:pt idx="154" formatCode="0">
                  <c:v>55.83894450749316</c:v>
                </c:pt>
                <c:pt idx="155" formatCode="0">
                  <c:v>57.962622700161852</c:v>
                </c:pt>
                <c:pt idx="156" formatCode="0">
                  <c:v>60.348616629251453</c:v>
                </c:pt>
                <c:pt idx="157" formatCode="0">
                  <c:v>60.337796066377173</c:v>
                </c:pt>
                <c:pt idx="158" formatCode="0">
                  <c:v>64.601722691094309</c:v>
                </c:pt>
                <c:pt idx="159" formatCode="0">
                  <c:v>65.377399877719498</c:v>
                </c:pt>
                <c:pt idx="160" formatCode="0">
                  <c:v>72.00561626033506</c:v>
                </c:pt>
                <c:pt idx="161" formatCode="0">
                  <c:v>69.38999951335505</c:v>
                </c:pt>
                <c:pt idx="162" formatCode="0">
                  <c:v>73.398454975855898</c:v>
                </c:pt>
                <c:pt idx="163" formatCode="0">
                  <c:v>79.733053612613034</c:v>
                </c:pt>
                <c:pt idx="164" formatCode="0">
                  <c:v>78.627307088313444</c:v>
                </c:pt>
                <c:pt idx="165" formatCode="0">
                  <c:v>87.838207239018388</c:v>
                </c:pt>
                <c:pt idx="166" formatCode="0">
                  <c:v>80.191551770275296</c:v>
                </c:pt>
                <c:pt idx="167" formatCode="0">
                  <c:v>75.258475984621697</c:v>
                </c:pt>
                <c:pt idx="168" formatCode="0">
                  <c:v>81.678369475712074</c:v>
                </c:pt>
                <c:pt idx="169" formatCode="0">
                  <c:v>83.877999080325509</c:v>
                </c:pt>
                <c:pt idx="170" formatCode="0">
                  <c:v>94.583558856007755</c:v>
                </c:pt>
                <c:pt idx="171" formatCode="0">
                  <c:v>95.058448570292995</c:v>
                </c:pt>
                <c:pt idx="172" formatCode="0">
                  <c:v>90.452475976267195</c:v>
                </c:pt>
                <c:pt idx="173" formatCode="0">
                  <c:v>100.11403742360821</c:v>
                </c:pt>
                <c:pt idx="174" formatCode="0">
                  <c:v>104.95991087315349</c:v>
                </c:pt>
                <c:pt idx="175" formatCode="0">
                  <c:v>114.20826892919958</c:v>
                </c:pt>
                <c:pt idx="176" formatCode="0">
                  <c:v>114.71657223852384</c:v>
                </c:pt>
                <c:pt idx="177" formatCode="0">
                  <c:v>110.13519215090169</c:v>
                </c:pt>
                <c:pt idx="178" formatCode="0">
                  <c:v>103.70826053057756</c:v>
                </c:pt>
                <c:pt idx="179" formatCode="0">
                  <c:v>106.50690589543019</c:v>
                </c:pt>
                <c:pt idx="180" formatCode="0">
                  <c:v>115.73412454488557</c:v>
                </c:pt>
                <c:pt idx="181" formatCode="0">
                  <c:v>111.72734847260506</c:v>
                </c:pt>
                <c:pt idx="182" formatCode="0">
                  <c:v>113.64372629616909</c:v>
                </c:pt>
                <c:pt idx="183" formatCode="0">
                  <c:v>125.61035195433365</c:v>
                </c:pt>
                <c:pt idx="184" formatCode="0">
                  <c:v>126.57465430451352</c:v>
                </c:pt>
                <c:pt idx="185" formatCode="0">
                  <c:v>126.01984038643566</c:v>
                </c:pt>
                <c:pt idx="186" formatCode="0">
                  <c:v>132.8331729603976</c:v>
                </c:pt>
                <c:pt idx="187" formatCode="0">
                  <c:v>132.0131429953139</c:v>
                </c:pt>
                <c:pt idx="188" formatCode="0">
                  <c:v>115.66607931162265</c:v>
                </c:pt>
                <c:pt idx="189" formatCode="0">
                  <c:v>108.96021076931792</c:v>
                </c:pt>
                <c:pt idx="190" formatCode="0">
                  <c:v>109.79271895987635</c:v>
                </c:pt>
                <c:pt idx="191" formatCode="0">
                  <c:v>114.27909836557778</c:v>
                </c:pt>
                <c:pt idx="192" formatCode="0">
                  <c:v>102.35982985396399</c:v>
                </c:pt>
                <c:pt idx="193" formatCode="0">
                  <c:v>109.20695398743453</c:v>
                </c:pt>
                <c:pt idx="194" formatCode="0">
                  <c:v>114.08729817009733</c:v>
                </c:pt>
                <c:pt idx="195" formatCode="0">
                  <c:v>121.10307176242172</c:v>
                </c:pt>
                <c:pt idx="196" formatCode="0">
                  <c:v>121.49299021365562</c:v>
                </c:pt>
                <c:pt idx="197" formatCode="0">
                  <c:v>126.74141551452436</c:v>
                </c:pt>
                <c:pt idx="198" formatCode="0">
                  <c:v>135.16559000211316</c:v>
                </c:pt>
                <c:pt idx="199" formatCode="0">
                  <c:v>130.00558045335558</c:v>
                </c:pt>
                <c:pt idx="200" formatCode="0">
                  <c:v>140.45303184370775</c:v>
                </c:pt>
                <c:pt idx="201" formatCode="0">
                  <c:v>150.53026211284552</c:v>
                </c:pt>
                <c:pt idx="202" formatCode="0">
                  <c:v>166.67930091163001</c:v>
                </c:pt>
                <c:pt idx="203" formatCode="0">
                  <c:v>164.70124695088063</c:v>
                </c:pt>
                <c:pt idx="204" formatCode="0">
                  <c:v>168.57770616326781</c:v>
                </c:pt>
                <c:pt idx="205" formatCode="0">
                  <c:v>176.2669556234712</c:v>
                </c:pt>
                <c:pt idx="206" formatCode="0">
                  <c:v>188.84767129989791</c:v>
                </c:pt>
                <c:pt idx="207" formatCode="0">
                  <c:v>202.29560599993519</c:v>
                </c:pt>
                <c:pt idx="208" formatCode="0">
                  <c:v>226.2446893280713</c:v>
                </c:pt>
                <c:pt idx="209" formatCode="0">
                  <c:v>243.38717375218894</c:v>
                </c:pt>
                <c:pt idx="210" formatCode="0">
                  <c:v>249.39999664082833</c:v>
                </c:pt>
                <c:pt idx="211" formatCode="0">
                  <c:v>217.45796288704253</c:v>
                </c:pt>
                <c:pt idx="212" formatCode="0">
                  <c:v>192.01592882752885</c:v>
                </c:pt>
                <c:pt idx="213" formatCode="0">
                  <c:v>146.67590196111453</c:v>
                </c:pt>
                <c:pt idx="214" formatCode="0">
                  <c:v>113.70351756102143</c:v>
                </c:pt>
                <c:pt idx="215" formatCode="0">
                  <c:v>91.545668624645842</c:v>
                </c:pt>
                <c:pt idx="216" formatCode="0">
                  <c:v>94.951389458168677</c:v>
                </c:pt>
                <c:pt idx="217" formatCode="0">
                  <c:v>89.696554492678743</c:v>
                </c:pt>
                <c:pt idx="218" formatCode="0">
                  <c:v>93.643494168204271</c:v>
                </c:pt>
                <c:pt idx="219" formatCode="0">
                  <c:v>97.045978402634532</c:v>
                </c:pt>
                <c:pt idx="220" formatCode="0">
                  <c:v>109.77937110283766</c:v>
                </c:pt>
                <c:pt idx="221" formatCode="0">
                  <c:v>127.94349593624335</c:v>
                </c:pt>
                <c:pt idx="222" formatCode="0">
                  <c:v>119.82524605968557</c:v>
                </c:pt>
                <c:pt idx="223" formatCode="0">
                  <c:v>130.43894582893569</c:v>
                </c:pt>
                <c:pt idx="224" formatCode="0">
                  <c:v>124.74081912667778</c:v>
                </c:pt>
                <c:pt idx="225" formatCode="0">
                  <c:v>134.81316034434624</c:v>
                </c:pt>
                <c:pt idx="226" formatCode="0">
                  <c:v>140.8193568910315</c:v>
                </c:pt>
                <c:pt idx="227" formatCode="0">
                  <c:v>137.84341954584676</c:v>
                </c:pt>
                <c:pt idx="228" formatCode="0">
                  <c:v>143.73903758205162</c:v>
                </c:pt>
                <c:pt idx="229" formatCode="0">
                  <c:v>139.29823074489806</c:v>
                </c:pt>
                <c:pt idx="230" formatCode="0">
                  <c:v>146.28580989034452</c:v>
                </c:pt>
                <c:pt idx="231" formatCode="0">
                  <c:v>155.22324728223944</c:v>
                </c:pt>
                <c:pt idx="232" formatCode="0">
                  <c:v>141.62201930213214</c:v>
                </c:pt>
                <c:pt idx="233" formatCode="0">
                  <c:v>140.13598485745158</c:v>
                </c:pt>
                <c:pt idx="234" formatCode="0">
                  <c:v>139.74650006487332</c:v>
                </c:pt>
                <c:pt idx="235" formatCode="0">
                  <c:v>141.34746418313006</c:v>
                </c:pt>
                <c:pt idx="236" formatCode="0">
                  <c:v>141.95355470694744</c:v>
                </c:pt>
                <c:pt idx="237" formatCode="0">
                  <c:v>151.32847999057699</c:v>
                </c:pt>
                <c:pt idx="238" formatCode="0">
                  <c:v>157.11840930046156</c:v>
                </c:pt>
                <c:pt idx="239" formatCode="0">
                  <c:v>167.12547972628781</c:v>
                </c:pt>
                <c:pt idx="240" formatCode="0">
                  <c:v>173.29610939302174</c:v>
                </c:pt>
                <c:pt idx="241" formatCode="0">
                  <c:v>181.52999909104793</c:v>
                </c:pt>
                <c:pt idx="242" formatCode="0">
                  <c:v>198.74660596851237</c:v>
                </c:pt>
                <c:pt idx="243" formatCode="0">
                  <c:v>212.57410324337459</c:v>
                </c:pt>
                <c:pt idx="244" formatCode="0">
                  <c:v>199.94737191805154</c:v>
                </c:pt>
                <c:pt idx="245" formatCode="0">
                  <c:v>196.64882905028352</c:v>
                </c:pt>
                <c:pt idx="246" formatCode="0">
                  <c:v>200.91926632268056</c:v>
                </c:pt>
                <c:pt idx="247" formatCode="0">
                  <c:v>189.64944150258654</c:v>
                </c:pt>
                <c:pt idx="248" formatCode="0">
                  <c:v>190.44861313701148</c:v>
                </c:pt>
                <c:pt idx="249" formatCode="0">
                  <c:v>189.21551546835144</c:v>
                </c:pt>
                <c:pt idx="250" formatCode="0">
                  <c:v>197.2156676352482</c:v>
                </c:pt>
                <c:pt idx="251" formatCode="0">
                  <c:v>195.27910330415199</c:v>
                </c:pt>
                <c:pt idx="252" formatCode="0">
                  <c:v>199.69104442916662</c:v>
                </c:pt>
                <c:pt idx="253" formatCode="0">
                  <c:v>208.64637231686126</c:v>
                </c:pt>
                <c:pt idx="254" formatCode="0">
                  <c:v>216.9763816061058</c:v>
                </c:pt>
                <c:pt idx="255" formatCode="0">
                  <c:v>210.6219546971673</c:v>
                </c:pt>
                <c:pt idx="256" formatCode="0">
                  <c:v>194.23447324592209</c:v>
                </c:pt>
                <c:pt idx="257" formatCode="0">
                  <c:v>172.46719178684938</c:v>
                </c:pt>
                <c:pt idx="258" formatCode="0">
                  <c:v>181.19039502300961</c:v>
                </c:pt>
                <c:pt idx="259" formatCode="0">
                  <c:v>194.78724055409813</c:v>
                </c:pt>
                <c:pt idx="260" formatCode="0">
                  <c:v>196.47914691959184</c:v>
                </c:pt>
                <c:pt idx="261" formatCode="0">
                  <c:v>191.01797329984197</c:v>
                </c:pt>
                <c:pt idx="262" formatCode="0">
                  <c:v>187.79993159269929</c:v>
                </c:pt>
                <c:pt idx="263" formatCode="0">
                  <c:v>188.4638819817788</c:v>
                </c:pt>
                <c:pt idx="264" formatCode="0">
                  <c:v>194.33115265295461</c:v>
                </c:pt>
                <c:pt idx="265" formatCode="0">
                  <c:v>198.68321146632201</c:v>
                </c:pt>
                <c:pt idx="266" formatCode="0">
                  <c:v>190.62430267859068</c:v>
                </c:pt>
                <c:pt idx="267" formatCode="0">
                  <c:v>184.43604890164741</c:v>
                </c:pt>
                <c:pt idx="268" formatCode="0">
                  <c:v>184.51579962112882</c:v>
                </c:pt>
                <c:pt idx="269" formatCode="0">
                  <c:v>184.85141477338112</c:v>
                </c:pt>
                <c:pt idx="270" formatCode="0">
                  <c:v>192.25652457077723</c:v>
                </c:pt>
                <c:pt idx="271" formatCode="0">
                  <c:v>196.76559061767168</c:v>
                </c:pt>
                <c:pt idx="272" formatCode="0">
                  <c:v>197.8853558055512</c:v>
                </c:pt>
                <c:pt idx="273" formatCode="0">
                  <c:v>192.92286178264069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34944"/>
        <c:axId val="132036480"/>
      </c:lineChart>
      <c:catAx>
        <c:axId val="1320349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32036480"/>
        <c:crosses val="autoZero"/>
        <c:auto val="1"/>
        <c:lblAlgn val="ctr"/>
        <c:lblOffset val="100"/>
        <c:tickLblSkip val="12"/>
        <c:noMultiLvlLbl val="0"/>
      </c:catAx>
      <c:valAx>
        <c:axId val="1320364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US" sz="800" dirty="0" smtClean="0"/>
                  <a:t>USD</a:t>
                </a:r>
                <a:r>
                  <a:rPr lang="en-US" sz="800" baseline="0" dirty="0" smtClean="0"/>
                  <a:t> Nominal</a:t>
                </a:r>
                <a:endParaRPr lang="en-US" sz="800" dirty="0"/>
              </a:p>
            </c:rich>
          </c:tx>
          <c:layout>
            <c:manualLayout>
              <c:xMode val="edge"/>
              <c:yMode val="edge"/>
              <c:x val="6.5420560747663545E-2"/>
              <c:y val="1.9754865547466943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320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424674465981257"/>
          <c:y val="8.1315177685612888E-3"/>
          <c:w val="0.49117660075276265"/>
          <c:h val="0.1960210759380764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617409546162645E-2"/>
          <c:y val="3.0694345025053686E-2"/>
          <c:w val="0.90914525987322492"/>
          <c:h val="0.78388975299040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'ppt chart'!$C$45</c:f>
              <c:strCache>
                <c:ptCount val="1"/>
                <c:pt idx="0">
                  <c:v>1990s Avg.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'ppt chart'!$H$44:$N$44</c:f>
              <c:strCache>
                <c:ptCount val="7"/>
                <c:pt idx="0">
                  <c:v>Argentina</c:v>
                </c:pt>
                <c:pt idx="1">
                  <c:v>Australia</c:v>
                </c:pt>
                <c:pt idx="2">
                  <c:v>Ukraine</c:v>
                </c:pt>
                <c:pt idx="3">
                  <c:v>Brazil</c:v>
                </c:pt>
                <c:pt idx="4">
                  <c:v>Russia</c:v>
                </c:pt>
                <c:pt idx="5">
                  <c:v>India</c:v>
                </c:pt>
                <c:pt idx="6">
                  <c:v>Kazakhstan</c:v>
                </c:pt>
              </c:strCache>
            </c:strRef>
          </c:cat>
          <c:val>
            <c:numRef>
              <c:f>'ppt chart'!$H$45:$N$45</c:f>
              <c:numCache>
                <c:formatCode>0%</c:formatCode>
                <c:ptCount val="7"/>
                <c:pt idx="0">
                  <c:v>7.5428933963478551E-2</c:v>
                </c:pt>
                <c:pt idx="1">
                  <c:v>7.8913735081557218E-2</c:v>
                </c:pt>
                <c:pt idx="2">
                  <c:v>9.6682542893396367E-3</c:v>
                </c:pt>
                <c:pt idx="3">
                  <c:v>4.7352838411886939E-4</c:v>
                </c:pt>
                <c:pt idx="4">
                  <c:v>7.3419886353187809E-3</c:v>
                </c:pt>
                <c:pt idx="5">
                  <c:v>1.2187609187370125E-2</c:v>
                </c:pt>
                <c:pt idx="6">
                  <c:v>2.2536273193696096E-2</c:v>
                </c:pt>
              </c:numCache>
            </c:numRef>
          </c:val>
        </c:ser>
        <c:ser>
          <c:idx val="1"/>
          <c:order val="1"/>
          <c:tx>
            <c:strRef>
              <c:f>'ppt chart'!$C$46</c:f>
              <c:strCache>
                <c:ptCount val="1"/>
                <c:pt idx="0">
                  <c:v>2000s Avg.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cat>
            <c:strRef>
              <c:f>'ppt chart'!$H$44:$N$44</c:f>
              <c:strCache>
                <c:ptCount val="7"/>
                <c:pt idx="0">
                  <c:v>Argentina</c:v>
                </c:pt>
                <c:pt idx="1">
                  <c:v>Australia</c:v>
                </c:pt>
                <c:pt idx="2">
                  <c:v>Ukraine</c:v>
                </c:pt>
                <c:pt idx="3">
                  <c:v>Brazil</c:v>
                </c:pt>
                <c:pt idx="4">
                  <c:v>Russia</c:v>
                </c:pt>
                <c:pt idx="5">
                  <c:v>India</c:v>
                </c:pt>
                <c:pt idx="6">
                  <c:v>Kazakhstan</c:v>
                </c:pt>
              </c:strCache>
            </c:strRef>
          </c:cat>
          <c:val>
            <c:numRef>
              <c:f>'ppt chart'!$H$46:$N$46</c:f>
              <c:numCache>
                <c:formatCode>0%</c:formatCode>
                <c:ptCount val="7"/>
                <c:pt idx="0">
                  <c:v>9.1078037764255687E-2</c:v>
                </c:pt>
                <c:pt idx="1">
                  <c:v>7.1694059343830371E-2</c:v>
                </c:pt>
                <c:pt idx="2">
                  <c:v>4.2155448215293899E-2</c:v>
                </c:pt>
                <c:pt idx="3">
                  <c:v>2.6621604667210336E-2</c:v>
                </c:pt>
                <c:pt idx="4">
                  <c:v>4.8173734395583714E-2</c:v>
                </c:pt>
                <c:pt idx="5">
                  <c:v>2.8307508939213348E-2</c:v>
                </c:pt>
                <c:pt idx="6">
                  <c:v>2.3708518913493504E-2</c:v>
                </c:pt>
              </c:numCache>
            </c:numRef>
          </c:val>
        </c:ser>
        <c:ser>
          <c:idx val="2"/>
          <c:order val="2"/>
          <c:tx>
            <c:strRef>
              <c:f>'ppt chart'!$C$47</c:f>
              <c:strCache>
                <c:ptCount val="1"/>
                <c:pt idx="0">
                  <c:v>2010s Avg. </c:v>
                </c:pt>
              </c:strCache>
            </c:strRef>
          </c:tx>
          <c:spPr>
            <a:solidFill>
              <a:srgbClr val="07591B"/>
            </a:solidFill>
            <a:ln>
              <a:solidFill>
                <a:srgbClr val="367C2B"/>
              </a:solidFill>
            </a:ln>
          </c:spPr>
          <c:invertIfNegative val="0"/>
          <c:cat>
            <c:strRef>
              <c:f>'ppt chart'!$H$44:$N$44</c:f>
              <c:strCache>
                <c:ptCount val="7"/>
                <c:pt idx="0">
                  <c:v>Argentina</c:v>
                </c:pt>
                <c:pt idx="1">
                  <c:v>Australia</c:v>
                </c:pt>
                <c:pt idx="2">
                  <c:v>Ukraine</c:v>
                </c:pt>
                <c:pt idx="3">
                  <c:v>Brazil</c:v>
                </c:pt>
                <c:pt idx="4">
                  <c:v>Russia</c:v>
                </c:pt>
                <c:pt idx="5">
                  <c:v>India</c:v>
                </c:pt>
                <c:pt idx="6">
                  <c:v>Kazakhstan</c:v>
                </c:pt>
              </c:strCache>
            </c:strRef>
          </c:cat>
          <c:val>
            <c:numRef>
              <c:f>'ppt chart'!$H$47:$N$47</c:f>
              <c:numCache>
                <c:formatCode>0%</c:formatCode>
                <c:ptCount val="7"/>
                <c:pt idx="0">
                  <c:v>0.10755360189557819</c:v>
                </c:pt>
                <c:pt idx="1">
                  <c:v>8.7323980846211971E-2</c:v>
                </c:pt>
                <c:pt idx="2">
                  <c:v>6.1513888476376226E-2</c:v>
                </c:pt>
                <c:pt idx="3">
                  <c:v>6.0035443088102804E-2</c:v>
                </c:pt>
                <c:pt idx="4">
                  <c:v>5.1517881598965087E-2</c:v>
                </c:pt>
                <c:pt idx="5">
                  <c:v>4.330392943063352E-2</c:v>
                </c:pt>
                <c:pt idx="6">
                  <c:v>2.7529445153966228E-2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53120"/>
        <c:axId val="132891776"/>
      </c:barChart>
      <c:catAx>
        <c:axId val="13285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2891776"/>
        <c:crosses val="autoZero"/>
        <c:auto val="1"/>
        <c:lblAlgn val="ctr"/>
        <c:lblOffset val="100"/>
        <c:noMultiLvlLbl val="0"/>
      </c:catAx>
      <c:valAx>
        <c:axId val="132891776"/>
        <c:scaling>
          <c:orientation val="minMax"/>
          <c:max val="0.1200000000000000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2853120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69201908741897E-2"/>
          <c:y val="0.18009894915974956"/>
          <c:w val="0.90914525987322492"/>
          <c:h val="0.68539880320126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'ppt chart'!$C$45</c:f>
              <c:strCache>
                <c:ptCount val="1"/>
                <c:pt idx="0">
                  <c:v>1990s Avg.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'ppt chart'!$D$44:$G$44</c:f>
              <c:strCache>
                <c:ptCount val="4"/>
                <c:pt idx="0">
                  <c:v>United States</c:v>
                </c:pt>
                <c:pt idx="1">
                  <c:v>Canada</c:v>
                </c:pt>
                <c:pt idx="2">
                  <c:v>EU-27</c:v>
                </c:pt>
                <c:pt idx="3">
                  <c:v>Other</c:v>
                </c:pt>
              </c:strCache>
            </c:strRef>
          </c:cat>
          <c:val>
            <c:numRef>
              <c:f>'ppt chart'!$D$45:$G$45</c:f>
              <c:numCache>
                <c:formatCode>0%</c:formatCode>
                <c:ptCount val="4"/>
                <c:pt idx="0">
                  <c:v>0.39886261240552423</c:v>
                </c:pt>
                <c:pt idx="1">
                  <c:v>0.1105206053807536</c:v>
                </c:pt>
                <c:pt idx="2">
                  <c:v>0.14702366722448004</c:v>
                </c:pt>
                <c:pt idx="3">
                  <c:v>0.26841243862520459</c:v>
                </c:pt>
              </c:numCache>
            </c:numRef>
          </c:val>
        </c:ser>
        <c:ser>
          <c:idx val="1"/>
          <c:order val="1"/>
          <c:tx>
            <c:strRef>
              <c:f>'ppt chart'!$C$46</c:f>
              <c:strCache>
                <c:ptCount val="1"/>
                <c:pt idx="0">
                  <c:v>2000s Avg.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cat>
            <c:strRef>
              <c:f>'ppt chart'!$D$44:$G$44</c:f>
              <c:strCache>
                <c:ptCount val="4"/>
                <c:pt idx="0">
                  <c:v>United States</c:v>
                </c:pt>
                <c:pt idx="1">
                  <c:v>Canada</c:v>
                </c:pt>
                <c:pt idx="2">
                  <c:v>EU-27</c:v>
                </c:pt>
                <c:pt idx="3">
                  <c:v>Other</c:v>
                </c:pt>
              </c:strCache>
            </c:strRef>
          </c:cat>
          <c:val>
            <c:numRef>
              <c:f>'ppt chart'!$D$46:$G$46</c:f>
              <c:numCache>
                <c:formatCode>0%</c:formatCode>
                <c:ptCount val="4"/>
                <c:pt idx="0">
                  <c:v>0.33938821278464337</c:v>
                </c:pt>
                <c:pt idx="1">
                  <c:v>7.796719151872529E-2</c:v>
                </c:pt>
                <c:pt idx="2">
                  <c:v>8.5173452104635838E-2</c:v>
                </c:pt>
                <c:pt idx="3">
                  <c:v>0.16572831064550531</c:v>
                </c:pt>
              </c:numCache>
            </c:numRef>
          </c:val>
        </c:ser>
        <c:ser>
          <c:idx val="2"/>
          <c:order val="2"/>
          <c:tx>
            <c:strRef>
              <c:f>'ppt chart'!$C$47</c:f>
              <c:strCache>
                <c:ptCount val="1"/>
                <c:pt idx="0">
                  <c:v>2010s Avg. </c:v>
                </c:pt>
              </c:strCache>
            </c:strRef>
          </c:tx>
          <c:spPr>
            <a:solidFill>
              <a:srgbClr val="07591B"/>
            </a:solidFill>
            <a:ln>
              <a:solidFill>
                <a:srgbClr val="367C2B"/>
              </a:solidFill>
            </a:ln>
          </c:spPr>
          <c:invertIfNegative val="0"/>
          <c:cat>
            <c:strRef>
              <c:f>'ppt chart'!$D$44:$G$44</c:f>
              <c:strCache>
                <c:ptCount val="4"/>
                <c:pt idx="0">
                  <c:v>United States</c:v>
                </c:pt>
                <c:pt idx="1">
                  <c:v>Canada</c:v>
                </c:pt>
                <c:pt idx="2">
                  <c:v>EU-27</c:v>
                </c:pt>
                <c:pt idx="3">
                  <c:v>Other</c:v>
                </c:pt>
              </c:strCache>
            </c:strRef>
          </c:cat>
          <c:val>
            <c:numRef>
              <c:f>'ppt chart'!$D$47:$G$47</c:f>
              <c:numCache>
                <c:formatCode>0%</c:formatCode>
                <c:ptCount val="4"/>
                <c:pt idx="0">
                  <c:v>0.24861643252447849</c:v>
                </c:pt>
                <c:pt idx="1">
                  <c:v>7.2361321492569811E-2</c:v>
                </c:pt>
                <c:pt idx="2">
                  <c:v>8.2568534854020006E-2</c:v>
                </c:pt>
                <c:pt idx="3">
                  <c:v>0.15767884074041072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925696"/>
        <c:axId val="132939776"/>
      </c:barChart>
      <c:catAx>
        <c:axId val="13292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2939776"/>
        <c:crosses val="autoZero"/>
        <c:auto val="1"/>
        <c:lblAlgn val="ctr"/>
        <c:lblOffset val="100"/>
        <c:noMultiLvlLbl val="0"/>
      </c:catAx>
      <c:valAx>
        <c:axId val="132939776"/>
        <c:scaling>
          <c:orientation val="minMax"/>
          <c:max val="0.4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292569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2529825113214014"/>
          <c:y val="6.4472795350769316E-2"/>
          <c:w val="0.63721191887542583"/>
          <c:h val="0.2352334040436726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300953140877328E-2"/>
          <c:y val="6.918474876747957E-2"/>
          <c:w val="0.74465135608048993"/>
          <c:h val="0.8971988918051909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Sheet1!$E$16:$E$21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xVal>
          <c:yVal>
            <c:numRef>
              <c:f>Sheet1!$F$16:$F$21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027136"/>
        <c:axId val="134028672"/>
      </c:scatterChart>
      <c:valAx>
        <c:axId val="13402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028672"/>
        <c:crosses val="autoZero"/>
        <c:crossBetween val="midCat"/>
      </c:valAx>
      <c:valAx>
        <c:axId val="134028672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US" sz="800" dirty="0"/>
                  <a:t>coefficient of variation</a:t>
                </a:r>
              </a:p>
            </c:rich>
          </c:tx>
          <c:layout>
            <c:manualLayout>
              <c:xMode val="edge"/>
              <c:yMode val="edge"/>
              <c:x val="3.1745695678817916E-2"/>
              <c:y val="1.276794074566435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340271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06011911944757E-2"/>
          <c:y val="0.15628951444210645"/>
          <c:w val="0.81291638397302801"/>
          <c:h val="0.7168519365758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'China Soy Demand'!$C$17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3D8344"/>
            </a:solidFill>
          </c:spPr>
          <c:invertIfNegative val="0"/>
          <c:cat>
            <c:numRef>
              <c:f>'China Soy Demand'!$D$16:$AL$16</c:f>
              <c:numCache>
                <c:formatCode>General</c:formatCode>
                <c:ptCount val="35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'China Soy Demand'!$D$17:$AL$17</c:f>
              <c:numCache>
                <c:formatCode>General</c:formatCode>
                <c:ptCount val="35"/>
                <c:pt idx="0">
                  <c:v>0.54</c:v>
                </c:pt>
                <c:pt idx="1">
                  <c:v>0.53</c:v>
                </c:pt>
                <c:pt idx="2">
                  <c:v>0.03</c:v>
                </c:pt>
                <c:pt idx="3">
                  <c:v>0</c:v>
                </c:pt>
                <c:pt idx="4">
                  <c:v>0</c:v>
                </c:pt>
                <c:pt idx="5">
                  <c:v>0.28699999999999998</c:v>
                </c:pt>
                <c:pt idx="6">
                  <c:v>0.19</c:v>
                </c:pt>
                <c:pt idx="7">
                  <c:v>0.20799999999999999</c:v>
                </c:pt>
                <c:pt idx="8">
                  <c:v>3.4000000000000002E-2</c:v>
                </c:pt>
                <c:pt idx="9">
                  <c:v>2E-3</c:v>
                </c:pt>
                <c:pt idx="10">
                  <c:v>1.7000000000000001E-2</c:v>
                </c:pt>
                <c:pt idx="11">
                  <c:v>0.14199999999999999</c:v>
                </c:pt>
                <c:pt idx="12">
                  <c:v>0.159</c:v>
                </c:pt>
                <c:pt idx="13">
                  <c:v>0.13</c:v>
                </c:pt>
                <c:pt idx="14">
                  <c:v>0.40100000000000002</c:v>
                </c:pt>
                <c:pt idx="15">
                  <c:v>0.79800000000000004</c:v>
                </c:pt>
                <c:pt idx="16">
                  <c:v>2.2829999999999999</c:v>
                </c:pt>
                <c:pt idx="17">
                  <c:v>3.25</c:v>
                </c:pt>
                <c:pt idx="18">
                  <c:v>6.07</c:v>
                </c:pt>
                <c:pt idx="19">
                  <c:v>13.815</c:v>
                </c:pt>
                <c:pt idx="20">
                  <c:v>15.613</c:v>
                </c:pt>
                <c:pt idx="21">
                  <c:v>11.167</c:v>
                </c:pt>
                <c:pt idx="22">
                  <c:v>21.472999999999999</c:v>
                </c:pt>
                <c:pt idx="23">
                  <c:v>17.356000000000002</c:v>
                </c:pt>
                <c:pt idx="24">
                  <c:v>26.12</c:v>
                </c:pt>
                <c:pt idx="25">
                  <c:v>29.001000000000001</c:v>
                </c:pt>
                <c:pt idx="26">
                  <c:v>29.7</c:v>
                </c:pt>
                <c:pt idx="27">
                  <c:v>38.637</c:v>
                </c:pt>
                <c:pt idx="28">
                  <c:v>44.137999999999998</c:v>
                </c:pt>
                <c:pt idx="29">
                  <c:v>52.536999999999999</c:v>
                </c:pt>
                <c:pt idx="30">
                  <c:v>53.661999999999999</c:v>
                </c:pt>
                <c:pt idx="31">
                  <c:v>62.292999999999999</c:v>
                </c:pt>
                <c:pt idx="32">
                  <c:v>63.033000000000001</c:v>
                </c:pt>
                <c:pt idx="33">
                  <c:v>71.852999999999994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66688"/>
        <c:axId val="133668224"/>
      </c:barChart>
      <c:lineChart>
        <c:grouping val="standard"/>
        <c:varyColors val="0"/>
        <c:ser>
          <c:idx val="1"/>
          <c:order val="1"/>
          <c:tx>
            <c:strRef>
              <c:f>'China Soy Demand'!$C$18</c:f>
              <c:strCache>
                <c:ptCount val="1"/>
                <c:pt idx="0">
                  <c:v>% of Global Soy Exports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'China Soy Demand'!$D$16:$AK$16</c:f>
              <c:numCache>
                <c:formatCode>General</c:formatCode>
                <c:ptCount val="34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3">
                  <c:v>2013</c:v>
                </c:pt>
              </c:numCache>
            </c:numRef>
          </c:cat>
          <c:val>
            <c:numRef>
              <c:f>'China Soy Demand'!$D$18:$AK$18</c:f>
              <c:numCache>
                <c:formatCode>0%</c:formatCode>
                <c:ptCount val="34"/>
                <c:pt idx="0">
                  <c:v>1.5337858948504559E-2</c:v>
                </c:pt>
                <c:pt idx="1">
                  <c:v>1.3870351469472141E-2</c:v>
                </c:pt>
                <c:pt idx="2">
                  <c:v>8.0413863350041546E-4</c:v>
                </c:pt>
                <c:pt idx="3">
                  <c:v>0</c:v>
                </c:pt>
                <c:pt idx="4">
                  <c:v>0</c:v>
                </c:pt>
                <c:pt idx="5">
                  <c:v>7.6533333333333332E-3</c:v>
                </c:pt>
                <c:pt idx="6">
                  <c:v>4.5823987651641218E-3</c:v>
                </c:pt>
                <c:pt idx="7">
                  <c:v>4.7265207807848748E-3</c:v>
                </c:pt>
                <c:pt idx="8">
                  <c:v>9.1520861372812923E-4</c:v>
                </c:pt>
                <c:pt idx="9">
                  <c:v>4.6232085067036525E-5</c:v>
                </c:pt>
                <c:pt idx="10">
                  <c:v>4.3304378836895332E-4</c:v>
                </c:pt>
                <c:pt idx="11">
                  <c:v>3.4550718995596001E-3</c:v>
                </c:pt>
                <c:pt idx="12">
                  <c:v>3.8061952410590317E-3</c:v>
                </c:pt>
                <c:pt idx="13">
                  <c:v>2.9375875627061961E-3</c:v>
                </c:pt>
                <c:pt idx="14">
                  <c:v>8.4021288186732594E-3</c:v>
                </c:pt>
                <c:pt idx="15">
                  <c:v>1.6913588096903416E-2</c:v>
                </c:pt>
                <c:pt idx="16">
                  <c:v>4.158091248520171E-2</c:v>
                </c:pt>
                <c:pt idx="17">
                  <c:v>5.2894552674836844E-2</c:v>
                </c:pt>
                <c:pt idx="18">
                  <c:v>9.6222437106668987E-2</c:v>
                </c:pt>
                <c:pt idx="19">
                  <c:v>0.18323253222982652</c:v>
                </c:pt>
                <c:pt idx="20">
                  <c:v>0.17395324999442921</c:v>
                </c:pt>
                <c:pt idx="21">
                  <c:v>0.13191966922622564</c:v>
                </c:pt>
                <c:pt idx="22">
                  <c:v>0.21726328996094463</c:v>
                </c:pt>
                <c:pt idx="23">
                  <c:v>0.18695333706751691</c:v>
                </c:pt>
                <c:pt idx="24">
                  <c:v>0.24221292853234916</c:v>
                </c:pt>
                <c:pt idx="25">
                  <c:v>0.2692707656310932</c:v>
                </c:pt>
                <c:pt idx="26">
                  <c:v>0.2495274102079395</c:v>
                </c:pt>
                <c:pt idx="27">
                  <c:v>0.30266260369584119</c:v>
                </c:pt>
                <c:pt idx="28">
                  <c:v>0.35003767001070624</c:v>
                </c:pt>
                <c:pt idx="29">
                  <c:v>0.35074004099099398</c:v>
                </c:pt>
                <c:pt idx="30">
                  <c:v>0.35183813164261502</c:v>
                </c:pt>
                <c:pt idx="31">
                  <c:v>0.41675363947762789</c:v>
                </c:pt>
                <c:pt idx="32">
                  <c:v>0.38390513371784957</c:v>
                </c:pt>
                <c:pt idx="33">
                  <c:v>0.39691649910511079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76416"/>
        <c:axId val="133674496"/>
      </c:lineChart>
      <c:catAx>
        <c:axId val="1336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668224"/>
        <c:crosses val="autoZero"/>
        <c:auto val="1"/>
        <c:lblAlgn val="ctr"/>
        <c:lblOffset val="100"/>
        <c:noMultiLvlLbl val="0"/>
      </c:catAx>
      <c:valAx>
        <c:axId val="1336682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MMT</a:t>
                </a:r>
              </a:p>
            </c:rich>
          </c:tx>
          <c:layout>
            <c:manualLayout>
              <c:xMode val="edge"/>
              <c:yMode val="edge"/>
              <c:x val="9.1371654168330166E-2"/>
              <c:y val="0.123014672632743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33666688"/>
        <c:crosses val="autoZero"/>
        <c:crossBetween val="midCat"/>
      </c:valAx>
      <c:valAx>
        <c:axId val="13367449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World Share</a:t>
                </a:r>
              </a:p>
            </c:rich>
          </c:tx>
          <c:layout>
            <c:manualLayout>
              <c:xMode val="edge"/>
              <c:yMode val="edge"/>
              <c:x val="0.81138499608299086"/>
              <c:y val="0.1221494793560499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3676416"/>
        <c:crosses val="max"/>
        <c:crossBetween val="between"/>
      </c:valAx>
      <c:catAx>
        <c:axId val="13367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36744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013232008605946"/>
          <c:y val="0.19117695171824456"/>
          <c:w val="0.28944386271061201"/>
          <c:h val="0.1896614783617164"/>
        </c:manualLayout>
      </c:layout>
      <c:overlay val="0"/>
      <c:txPr>
        <a:bodyPr/>
        <a:lstStyle/>
        <a:p>
          <a:pPr>
            <a:defRPr sz="12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0.05225</cdr:x>
      <cdr:y>0.81818</cdr:y>
    </cdr:from>
    <cdr:to>
      <cdr:x>0.97047</cdr:x>
      <cdr:y>0.93939</cdr:y>
    </cdr:to>
    <cdr:sp macro="" textlink="">
      <cdr:nvSpPr>
        <cdr:cNvPr id="3" name="Rectangle 1"/>
        <cdr:cNvSpPr/>
      </cdr:nvSpPr>
      <cdr:spPr>
        <a:xfrm xmlns:a="http://schemas.openxmlformats.org/drawingml/2006/main">
          <a:off x="411997" y="1944216"/>
          <a:ext cx="724090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0.03317</cdr:x>
      <cdr:y>0.5785</cdr:y>
    </cdr:from>
    <cdr:to>
      <cdr:x>0.88525</cdr:x>
      <cdr:y>0.58197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67110" y="2351508"/>
          <a:ext cx="9429522" cy="1410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0.38633</cdr:x>
      <cdr:y>0.45726</cdr:y>
    </cdr:from>
    <cdr:to>
      <cdr:x>0.57857</cdr:x>
      <cdr:y>0.57794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34448" y="2860025"/>
          <a:ext cx="1709013" cy="7548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10 Yr</a:t>
          </a:r>
          <a:r>
            <a:rPr lang="en-US" sz="1600" b="1" baseline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Avg.</a:t>
          </a:r>
        </a:p>
        <a:p xmlns:a="http://schemas.openxmlformats.org/drawingml/2006/main">
          <a:pPr algn="ctr"/>
          <a:r>
            <a:rPr lang="en-US" sz="1600" b="1" baseline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= 20%</a:t>
          </a:r>
          <a:endParaRPr lang="en-US" sz="1600" b="1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0.2836</cdr:x>
      <cdr:y>0.60223</cdr:y>
    </cdr:from>
    <cdr:to>
      <cdr:x>0.83241</cdr:x>
      <cdr:y>0.60393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097090" y="2971800"/>
          <a:ext cx="4058219" cy="838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0.05488</cdr:x>
      <cdr:y>0.85743</cdr:y>
    </cdr:from>
    <cdr:to>
      <cdr:x>0.28565</cdr:x>
      <cdr:y>0.86175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07107" y="4330699"/>
          <a:ext cx="2132302" cy="218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C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0.53766</cdr:x>
      <cdr:y>0.6239</cdr:y>
    </cdr:from>
    <cdr:to>
      <cdr:x>0.78953</cdr:x>
      <cdr:y>0.62806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5664208" y="2858100"/>
          <a:ext cx="2653413" cy="1905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C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0.28475</cdr:x>
      <cdr:y>0.77189</cdr:y>
    </cdr:from>
    <cdr:to>
      <cdr:x>0.53663</cdr:x>
      <cdr:y>0.77604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2631099" y="3898651"/>
          <a:ext cx="2327358" cy="2096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C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6D1368-3149-4E96-8689-9744C449491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0D9C3F-8045-43F8-9FE6-4936BE66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3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5D949E-7FE6-4B66-8655-141539679EA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464DDE-8734-46AB-8B21-D1A17726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CCEF-E079-488D-ADAE-42D53FC23F6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4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CCEF-E079-488D-ADAE-42D53FC23F6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47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CCEF-E079-488D-ADAE-42D53FC23F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3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CCEF-E079-488D-ADAE-42D53FC23F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1B718-C0EC-410E-9813-B62408C4B5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pPr eaLnBrk="1" hangingPunct="1"/>
            <a:r>
              <a:rPr lang="en-US" dirty="0" smtClean="0"/>
              <a:t>Frequency: WEO database is release each </a:t>
            </a:r>
            <a:r>
              <a:rPr lang="en-US" b="1" dirty="0" smtClean="0"/>
              <a:t>April</a:t>
            </a:r>
            <a:r>
              <a:rPr lang="en-US" dirty="0" smtClean="0"/>
              <a:t> and </a:t>
            </a:r>
            <a:r>
              <a:rPr lang="en-US" b="1" dirty="0" smtClean="0"/>
              <a:t>October</a:t>
            </a:r>
            <a:r>
              <a:rPr lang="en-US" dirty="0" smtClean="0"/>
              <a:t> (twice a year) – updated in January and June/July</a:t>
            </a:r>
          </a:p>
          <a:p>
            <a:pPr eaLnBrk="1" hangingPunct="1"/>
            <a:r>
              <a:rPr lang="en-US" dirty="0" smtClean="0"/>
              <a:t>Data Source: IMF, World Economic Outlook Update, Oct. 2012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Site:  </a:t>
            </a:r>
            <a:r>
              <a:rPr lang="en-US" dirty="0" smtClean="0">
                <a:hlinkClick r:id="rId3" tooltip="http://www.imf.org/external/ns/cs.aspx?id=28"/>
              </a:rPr>
              <a:t>http://www.imf.org/external/ns/cs.aspx?id=28</a:t>
            </a:r>
            <a:r>
              <a:rPr lang="en-US" dirty="0" smtClean="0"/>
              <a:t> </a:t>
            </a:r>
          </a:p>
          <a:p>
            <a:pPr eaLnBrk="1" hangingPunct="1"/>
            <a:r>
              <a:rPr lang="en-US" dirty="0" smtClean="0"/>
              <a:t>Data File:  JBP Presentations\Data\Current\IMF GDP.v2.xlsx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Instructions:</a:t>
            </a:r>
          </a:p>
          <a:p>
            <a:pPr eaLnBrk="1" hangingPunct="1"/>
            <a:r>
              <a:rPr lang="en-US" dirty="0" smtClean="0"/>
              <a:t>1. Visit IMF Website: http://www.imf.org/external/ns/cs.aspx?id=28</a:t>
            </a:r>
          </a:p>
          <a:p>
            <a:pPr eaLnBrk="1" hangingPunct="1"/>
            <a:r>
              <a:rPr lang="en-US" dirty="0" smtClean="0"/>
              <a:t>2. Select Country Groups</a:t>
            </a:r>
          </a:p>
          <a:p>
            <a:pPr eaLnBrk="1" hangingPunct="1"/>
            <a:r>
              <a:rPr lang="en-US" dirty="0" smtClean="0"/>
              <a:t>3. Select World (might as well download World, EU, Africa, Central &amp; Eastern Europe, Commonwealth of Mongolia, Developing Asia, Middle East, Western Hemisphere)</a:t>
            </a:r>
          </a:p>
          <a:p>
            <a:pPr eaLnBrk="1" hangingPunct="1"/>
            <a:r>
              <a:rPr lang="en-US" dirty="0" smtClean="0"/>
              <a:t>4. Select the first option of GDP constant prices, annual percent change</a:t>
            </a:r>
          </a:p>
          <a:p>
            <a:pPr eaLnBrk="1" hangingPunct="1"/>
            <a:r>
              <a:rPr lang="en-US" dirty="0" smtClean="0"/>
              <a:t>5. Select the appropriate years and hit produce report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Amended Instructions:</a:t>
            </a:r>
          </a:p>
          <a:p>
            <a:pPr eaLnBrk="1" hangingPunct="1"/>
            <a:r>
              <a:rPr lang="en-US" dirty="0" smtClean="0"/>
              <a:t> - Download GDP annual percent change, constant prices for:</a:t>
            </a:r>
          </a:p>
          <a:p>
            <a:pPr eaLnBrk="1" hangingPunct="1"/>
            <a:r>
              <a:rPr lang="en-US" dirty="0" smtClean="0"/>
              <a:t>	- All regions/Groups</a:t>
            </a:r>
          </a:p>
          <a:p>
            <a:pPr eaLnBrk="1" hangingPunct="1"/>
            <a:r>
              <a:rPr lang="en-US" dirty="0" smtClean="0"/>
              <a:t>	- All countries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1B718-C0EC-410E-9813-B62408C4B57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pPr eaLnBrk="1" hangingPunct="1"/>
            <a:r>
              <a:rPr lang="en-US" dirty="0" smtClean="0"/>
              <a:t>Frequency: WEO database is release each </a:t>
            </a:r>
            <a:r>
              <a:rPr lang="en-US" b="1" dirty="0" smtClean="0"/>
              <a:t>April</a:t>
            </a:r>
            <a:r>
              <a:rPr lang="en-US" dirty="0" smtClean="0"/>
              <a:t> and </a:t>
            </a:r>
            <a:r>
              <a:rPr lang="en-US" b="1" dirty="0" smtClean="0"/>
              <a:t>October</a:t>
            </a:r>
            <a:r>
              <a:rPr lang="en-US" dirty="0" smtClean="0"/>
              <a:t> (twice a year) – updated in January and June/July</a:t>
            </a:r>
          </a:p>
          <a:p>
            <a:pPr eaLnBrk="1" hangingPunct="1"/>
            <a:r>
              <a:rPr lang="en-US" dirty="0" smtClean="0"/>
              <a:t>Data Source: IMF, World Economic Outlook Update, Oct. 2012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Site:  </a:t>
            </a:r>
            <a:r>
              <a:rPr lang="en-US" dirty="0" smtClean="0">
                <a:hlinkClick r:id="rId3" tooltip="http://www.imf.org/external/ns/cs.aspx?id=28"/>
              </a:rPr>
              <a:t>http://www.imf.org/external/ns/cs.aspx?id=28</a:t>
            </a:r>
            <a:r>
              <a:rPr lang="en-US" dirty="0" smtClean="0"/>
              <a:t> </a:t>
            </a:r>
          </a:p>
          <a:p>
            <a:pPr eaLnBrk="1" hangingPunct="1"/>
            <a:r>
              <a:rPr lang="en-US" dirty="0" smtClean="0"/>
              <a:t>Data File:  JBP Presentations\Data\Current\IMF GDP.v2.xlsx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Instructions:</a:t>
            </a:r>
          </a:p>
          <a:p>
            <a:pPr eaLnBrk="1" hangingPunct="1"/>
            <a:r>
              <a:rPr lang="en-US" dirty="0" smtClean="0"/>
              <a:t>1. Visit IMF Website: http://www.imf.org/external/ns/cs.aspx?id=28</a:t>
            </a:r>
          </a:p>
          <a:p>
            <a:pPr eaLnBrk="1" hangingPunct="1"/>
            <a:r>
              <a:rPr lang="en-US" dirty="0" smtClean="0"/>
              <a:t>2. Select Country Groups</a:t>
            </a:r>
          </a:p>
          <a:p>
            <a:pPr eaLnBrk="1" hangingPunct="1"/>
            <a:r>
              <a:rPr lang="en-US" dirty="0" smtClean="0"/>
              <a:t>3. Select World (might as well download World, EU, Africa, Central &amp; Eastern Europe, Commonwealth of Mongolia, Developing Asia, Middle East, Western Hemisphere)</a:t>
            </a:r>
          </a:p>
          <a:p>
            <a:pPr eaLnBrk="1" hangingPunct="1"/>
            <a:r>
              <a:rPr lang="en-US" dirty="0" smtClean="0"/>
              <a:t>4. Select the first option of GDP constant prices, annual percent change</a:t>
            </a:r>
          </a:p>
          <a:p>
            <a:pPr eaLnBrk="1" hangingPunct="1"/>
            <a:r>
              <a:rPr lang="en-US" dirty="0" smtClean="0"/>
              <a:t>5. Select the appropriate years and hit produce report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Amended Instructions:</a:t>
            </a:r>
          </a:p>
          <a:p>
            <a:pPr eaLnBrk="1" hangingPunct="1"/>
            <a:r>
              <a:rPr lang="en-US" dirty="0" smtClean="0"/>
              <a:t> - Download GDP annual percent change, constant prices for:</a:t>
            </a:r>
          </a:p>
          <a:p>
            <a:pPr eaLnBrk="1" hangingPunct="1"/>
            <a:r>
              <a:rPr lang="en-US" dirty="0" smtClean="0"/>
              <a:t>	- All regions/Groups</a:t>
            </a:r>
          </a:p>
          <a:p>
            <a:pPr eaLnBrk="1" hangingPunct="1"/>
            <a:r>
              <a:rPr lang="en-US" dirty="0" smtClean="0"/>
              <a:t>	- All countries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CCEF-E079-488D-ADAE-42D53FC23F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Last Checked: 4/16/2013</a:t>
            </a:r>
          </a:p>
          <a:p>
            <a:endParaRPr lang="en-US" b="1" u="sng" dirty="0">
              <a:latin typeface="Arial" charset="0"/>
            </a:endParaRPr>
          </a:p>
          <a:p>
            <a:endParaRPr lang="en-US" b="1" u="sng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IMF: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Groups:</a:t>
            </a:r>
          </a:p>
          <a:p>
            <a:r>
              <a:rPr lang="en-US" dirty="0">
                <a:latin typeface="Arial" charset="0"/>
              </a:rPr>
              <a:t>Frequency: WEO database is release each </a:t>
            </a:r>
            <a:r>
              <a:rPr lang="en-US" b="1" dirty="0">
                <a:latin typeface="Arial" charset="0"/>
              </a:rPr>
              <a:t>April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October</a:t>
            </a:r>
            <a:r>
              <a:rPr lang="en-US" dirty="0">
                <a:latin typeface="Arial" charset="0"/>
              </a:rPr>
              <a:t> (twice a year) – updated in January and June/July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1) Make sure no new countries added or delete – for all roughly 187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Site:  </a:t>
            </a:r>
            <a:r>
              <a:rPr lang="en-US" u="sng" dirty="0">
                <a:latin typeface="Arial" charset="0"/>
                <a:hlinkClick r:id="rId3"/>
              </a:rPr>
              <a:t>http://www.imf.org/external/ns/cs.aspx?id=28</a:t>
            </a:r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Data File:  JBP Presentations\Data\Current\IMF GDP.v2.xlsx</a:t>
            </a: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first option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i="1" dirty="0">
                <a:latin typeface="Arial" charset="0"/>
              </a:rPr>
              <a:t> </a:t>
            </a:r>
            <a:endParaRPr lang="en-US" dirty="0">
              <a:latin typeface="Arial" charset="0"/>
            </a:endParaRPr>
          </a:p>
          <a:p>
            <a:r>
              <a:rPr lang="en-US" i="1" dirty="0">
                <a:latin typeface="Arial" charset="0"/>
              </a:rPr>
              <a:t>IMF Country Specific: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1. Visit IMF Website: http://www.imf.org/external/ns/cs.aspx?id=28</a:t>
            </a:r>
          </a:p>
          <a:p>
            <a:r>
              <a:rPr lang="en-US" dirty="0">
                <a:latin typeface="Arial" charset="0"/>
              </a:rPr>
              <a:t>2. Select Country Groups</a:t>
            </a:r>
          </a:p>
          <a:p>
            <a:r>
              <a:rPr lang="en-US" dirty="0">
                <a:latin typeface="Arial" charset="0"/>
              </a:rPr>
              <a:t>3. Select World (might as well download World, EU, Africa, Central &amp; Eastern Europe, Commonwealth of Mongolia, Developing Asia, Middle East, Western Hemisphere)</a:t>
            </a:r>
          </a:p>
          <a:p>
            <a:r>
              <a:rPr lang="en-US" dirty="0">
                <a:latin typeface="Arial" charset="0"/>
              </a:rPr>
              <a:t>4. Select the </a:t>
            </a:r>
            <a:r>
              <a:rPr lang="en-US" i="1" dirty="0">
                <a:latin typeface="Arial" charset="0"/>
              </a:rPr>
              <a:t>Second option</a:t>
            </a:r>
            <a:r>
              <a:rPr lang="en-US" dirty="0">
                <a:latin typeface="Arial" charset="0"/>
              </a:rPr>
              <a:t> of GDP constant prices, annual percent change</a:t>
            </a:r>
          </a:p>
          <a:p>
            <a:r>
              <a:rPr lang="en-US" dirty="0">
                <a:latin typeface="Arial" charset="0"/>
              </a:rPr>
              <a:t>5. Select the appropriate years and hit produce report</a:t>
            </a:r>
          </a:p>
          <a:p>
            <a:r>
              <a:rPr lang="en-US" dirty="0">
                <a:latin typeface="Arial" charset="0"/>
              </a:rPr>
              <a:t>Amended Instructions:</a:t>
            </a:r>
          </a:p>
          <a:p>
            <a:r>
              <a:rPr lang="en-US" dirty="0">
                <a:latin typeface="Arial" charset="0"/>
              </a:rPr>
              <a:t> - Download GDP annual percent change, constant prices for:</a:t>
            </a:r>
          </a:p>
          <a:p>
            <a:r>
              <a:rPr lang="en-US" dirty="0">
                <a:latin typeface="Arial" charset="0"/>
              </a:rPr>
              <a:t>	- All regions/Groups</a:t>
            </a:r>
          </a:p>
          <a:p>
            <a:r>
              <a:rPr lang="en-US" dirty="0">
                <a:latin typeface="Arial" charset="0"/>
              </a:rPr>
              <a:t>	- All countries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i="1" dirty="0">
                <a:latin typeface="Arial" charset="0"/>
              </a:rPr>
              <a:t>Population/GDP Slides: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File: Pop.gdp.v3</a:t>
            </a:r>
          </a:p>
          <a:p>
            <a:r>
              <a:rPr lang="en-US" dirty="0">
                <a:latin typeface="Arial" charset="0"/>
              </a:rPr>
              <a:t>Same IMF Data as above</a:t>
            </a:r>
          </a:p>
          <a:p>
            <a:r>
              <a:rPr lang="en-US" dirty="0">
                <a:latin typeface="Arial" charset="0"/>
              </a:rPr>
              <a:t>Make sure all countries are included.</a:t>
            </a:r>
          </a:p>
          <a:p>
            <a:r>
              <a:rPr lang="en-US" dirty="0">
                <a:latin typeface="Arial" charset="0"/>
              </a:rPr>
              <a:t>Population data is from 2010 census</a:t>
            </a:r>
          </a:p>
          <a:p>
            <a:r>
              <a:rPr lang="en-US" dirty="0">
                <a:latin typeface="Arial" charset="0"/>
              </a:rPr>
              <a:t>Conditional formatting in Red is above 6%, green is above 8% - just make sure the total sums in the data cell aggregate the total population for the countries within the GDP growth (6-8% thresholds)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r>
              <a:rPr lang="en-US" dirty="0">
                <a:latin typeface="Arial" charset="0"/>
              </a:rPr>
              <a:t>Make sure green bars are forecasts, red are negative</a:t>
            </a:r>
          </a:p>
          <a:p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AC639-39EE-4310-9806-3550FD1CFF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7A8-B79D-4D1A-8F16-28118121DA0F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8708-CC37-40DC-B25A-987B3AD4AB20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004D-DFBD-416C-9045-4AFD36B9E2BB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EA40-6A40-40DD-9D6B-9CDEA03045AE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FB1A-1D16-46A0-8349-318844EF8810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E4E2-B1D0-49A1-AE35-0223143464FB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7045-F820-4EF8-A49E-3B9F670E1278}" type="datetime1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48A1-7F87-46CD-86EF-E89330674066}" type="datetime1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2FD-F1AF-4C42-B08E-CA9586B558C8}" type="datetime1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15C-2B81-4356-8CD0-118EDCD67CFD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DA18-15A7-4C31-9D10-8FB4B47A8504}" type="datetime1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EA5F-7541-4308-B30D-71A392258D24}" type="datetime1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file:///\\JDSHARE\Home_Drives\AI90764\Jon%20Knokey's%20flesh%20drive\Black%20Sea%20Project\Final%20Data&amp;Charts\Consumption_Exports_PPTSlide.xlsx!psdResult%20(3)!%5bConsumption_Exports_PPTSlide.xlsx%5dpsdResult%20(3)%20Chart%20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file:///C:\Users\jk44163\Documents\Black%20Sea%20Project\Final%20Data&amp;Charts\SOY%20Tables%20INFORMA.xlsx!Disposition!%5bSOY%20Tables%20INFORMA.xlsx%5dDisposition%20Chart%20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package" Target="../embeddings/Microsoft_Excel_Worksheet1.xlsx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9.emf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49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Global Agriculture Markets: Today and </a:t>
            </a:r>
            <a:r>
              <a:rPr lang="en-US" sz="3000" dirty="0" smtClean="0"/>
              <a:t>Tomorrow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000" dirty="0" err="1" smtClean="0"/>
              <a:t>AgriEvolution</a:t>
            </a:r>
            <a:r>
              <a:rPr lang="en-US" sz="2000" dirty="0" smtClean="0"/>
              <a:t> Summit</a:t>
            </a:r>
            <a:br>
              <a:rPr lang="en-US" sz="2000" dirty="0" smtClean="0"/>
            </a:br>
            <a:r>
              <a:rPr lang="en-US" sz="2000" dirty="0" smtClean="0"/>
              <a:t>New Delhi, India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JB </a:t>
            </a:r>
            <a:r>
              <a:rPr lang="en-US" sz="2000" dirty="0" smtClean="0"/>
              <a:t>Penn – Chief Economist</a:t>
            </a:r>
            <a:br>
              <a:rPr lang="en-US" sz="2000" dirty="0" smtClean="0"/>
            </a:br>
            <a:r>
              <a:rPr lang="en-US" sz="2000" dirty="0" smtClean="0"/>
              <a:t>December 5, 2013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0110" y="2227646"/>
            <a:ext cx="2837793" cy="28724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03" y="2745991"/>
            <a:ext cx="2227805" cy="15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2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ankMap-World-Continent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35206" y="897593"/>
            <a:ext cx="11521587" cy="5062815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53980" y="1437156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500" dirty="0" smtClean="0"/>
              <a:t>Subtle Market Structure Shifts Occurring</a:t>
            </a:r>
            <a:endParaRPr lang="en-US" sz="6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lankMap-World-Continent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3200" y="956987"/>
            <a:ext cx="11521587" cy="5128076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18676" y="619990"/>
            <a:ext cx="10970684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  <a:ea typeface="+mj-ea"/>
              </a:rPr>
              <a:t>Global Grain Market Dynamics</a:t>
            </a:r>
            <a:r>
              <a:rPr lang="en-US" sz="4000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4000" i="1" dirty="0" smtClean="0">
                <a:solidFill>
                  <a:schemeClr val="tx2"/>
                </a:solidFill>
                <a:ea typeface="+mj-ea"/>
              </a:rPr>
            </a:br>
            <a:endParaRPr lang="en-US" sz="4000" dirty="0" smtClean="0">
              <a:ea typeface="+mj-e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48357"/>
              </p:ext>
            </p:extLst>
          </p:nvPr>
        </p:nvGraphicFramePr>
        <p:xfrm>
          <a:off x="797614" y="1620188"/>
          <a:ext cx="11013587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587"/>
              </a:tblGrid>
              <a:tr h="6598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ct val="175000"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</a:rPr>
                        <a:t>Major shifts underway since 2000 </a:t>
                      </a:r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endParaRPr lang="en-US" alt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</a:rPr>
                        <a:t>not widely recognized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  <a:tr h="683368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ct val="175000"/>
                        <a:defRPr/>
                      </a:pPr>
                      <a:r>
                        <a:rPr lang="en-US" altLang="en-US" sz="1600" b="1" dirty="0" smtClean="0"/>
                        <a:t>Competitiveness among producing regions slowly shifting – due to:</a:t>
                      </a:r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endParaRPr lang="en-US" altLang="en-US" sz="1600" b="1" dirty="0" smtClean="0"/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r>
                        <a:rPr lang="en-US" altLang="en-US" sz="1600" b="1" dirty="0" smtClean="0"/>
                        <a:t>On farm technology – cost/ton at farm gate</a:t>
                      </a:r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r>
                        <a:rPr lang="en-US" altLang="en-US" sz="1600" b="1" dirty="0" smtClean="0"/>
                        <a:t>Infrastructure investment – cost/ton at export location</a:t>
                      </a:r>
                    </a:p>
                    <a:p>
                      <a:endParaRPr lang="en-US" sz="1600" b="1" dirty="0" smtClean="0"/>
                    </a:p>
                  </a:txBody>
                  <a:tcPr marL="121920" marR="121920">
                    <a:solidFill>
                      <a:srgbClr val="CFD6CD">
                        <a:alpha val="40000"/>
                      </a:srgbClr>
                    </a:solidFill>
                  </a:tcPr>
                </a:tc>
              </a:tr>
              <a:tr h="554287">
                <a:tc>
                  <a:txBody>
                    <a:bodyPr/>
                    <a:lstStyle/>
                    <a:p>
                      <a:pPr lvl="1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r>
                        <a:rPr lang="en-US" altLang="en-US" sz="1600" b="1" dirty="0" smtClean="0"/>
                        <a:t>Government policies shifting:</a:t>
                      </a:r>
                    </a:p>
                    <a:p>
                      <a:pPr marL="0" lvl="1" indent="0">
                        <a:spcBef>
                          <a:spcPct val="0"/>
                        </a:spcBef>
                        <a:buSzPct val="175000"/>
                        <a:buFontTx/>
                        <a:buNone/>
                        <a:defRPr/>
                      </a:pPr>
                      <a:endParaRPr lang="en-US" altLang="en-US" sz="1600" b="1" dirty="0" smtClean="0"/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r>
                        <a:rPr lang="en-US" altLang="en-US" sz="1600" b="1" dirty="0" smtClean="0"/>
                        <a:t>Subsidies policies shifting in developed and developing</a:t>
                      </a:r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  <a:defRPr/>
                      </a:pPr>
                      <a:endParaRPr lang="en-US" altLang="en-US" sz="1600" b="1" dirty="0" smtClean="0"/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11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78833" y="604308"/>
            <a:ext cx="10970684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</a:rPr>
              <a:t>Major Grain Exporter Market Shares Shifting</a:t>
            </a:r>
            <a:r>
              <a:rPr lang="en-US" sz="1800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1800" i="1" dirty="0" smtClean="0">
                <a:solidFill>
                  <a:schemeClr val="tx2"/>
                </a:solidFill>
                <a:ea typeface="+mj-ea"/>
              </a:rPr>
            </a:br>
            <a:endParaRPr lang="en-US" dirty="0" smtClean="0">
              <a:ea typeface="+mj-e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896686"/>
              </p:ext>
            </p:extLst>
          </p:nvPr>
        </p:nvGraphicFramePr>
        <p:xfrm>
          <a:off x="743833" y="3776462"/>
          <a:ext cx="9783040" cy="210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155294"/>
              </p:ext>
            </p:extLst>
          </p:nvPr>
        </p:nvGraphicFramePr>
        <p:xfrm>
          <a:off x="649430" y="1267689"/>
          <a:ext cx="9568721" cy="229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0530" y="6013409"/>
            <a:ext cx="9743016" cy="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September 2013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311811" y="374969"/>
            <a:ext cx="2212069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3804" y="604308"/>
            <a:ext cx="10970684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</a:rPr>
              <a:t>US Dominant Role Declining Sharply</a:t>
            </a:r>
            <a:r>
              <a:rPr lang="en-US" sz="1800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1800" i="1" dirty="0" smtClean="0">
                <a:solidFill>
                  <a:schemeClr val="tx2"/>
                </a:solidFill>
                <a:ea typeface="+mj-ea"/>
              </a:rPr>
            </a:br>
            <a:endParaRPr lang="en-US" dirty="0" smtClean="0">
              <a:ea typeface="+mj-e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35766"/>
              </p:ext>
            </p:extLst>
          </p:nvPr>
        </p:nvGraphicFramePr>
        <p:xfrm>
          <a:off x="961159" y="1553190"/>
          <a:ext cx="10021757" cy="416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4" imgW="6981856" imgH="3762450" progId="Excel.Sheet.12">
                  <p:link updateAutomatic="1"/>
                </p:oleObj>
              </mc:Choice>
              <mc:Fallback>
                <p:oleObj name="Worksheet" r:id="rId4" imgW="6981856" imgH="376245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59" y="1553190"/>
                        <a:ext cx="10021757" cy="4165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00530" y="5984678"/>
            <a:ext cx="9743016" cy="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September 2013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98755" y="604308"/>
            <a:ext cx="10970684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</a:rPr>
              <a:t>Soy Market Shares Also Shifting</a:t>
            </a:r>
            <a:r>
              <a:rPr lang="en-US" sz="1800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1800" i="1" dirty="0" smtClean="0">
                <a:solidFill>
                  <a:schemeClr val="tx2"/>
                </a:solidFill>
                <a:ea typeface="+mj-ea"/>
              </a:rPr>
            </a:br>
            <a:endParaRPr lang="en-US" dirty="0" smtClean="0">
              <a:ea typeface="+mj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00530" y="5984678"/>
            <a:ext cx="9743016" cy="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 err="1">
                <a:latin typeface="+mj-lt"/>
              </a:rPr>
              <a:t>Informa</a:t>
            </a:r>
            <a:r>
              <a:rPr lang="en-US" altLang="en-US" sz="1000" dirty="0">
                <a:latin typeface="+mj-lt"/>
              </a:rPr>
              <a:t> Economics, Weekly Soybean Complex,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June 2013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58438"/>
              </p:ext>
            </p:extLst>
          </p:nvPr>
        </p:nvGraphicFramePr>
        <p:xfrm>
          <a:off x="1163468" y="1738859"/>
          <a:ext cx="9363405" cy="406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4" imgW="7667723" imgH="3438450" progId="Excel.Sheet.8">
                  <p:link updateAutomatic="1"/>
                </p:oleObj>
              </mc:Choice>
              <mc:Fallback>
                <p:oleObj name="Worksheet" r:id="rId4" imgW="7667723" imgH="343845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468" y="1738859"/>
                        <a:ext cx="9363405" cy="4062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06281" y="785533"/>
            <a:ext cx="10970684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ea typeface="+mj-ea"/>
              </a:rPr>
              <a:t>Non-traditional Exporters Are Less Stable Production Regions</a:t>
            </a:r>
            <a:r>
              <a:rPr lang="en-US" sz="3600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3600" i="1" dirty="0" smtClean="0">
                <a:solidFill>
                  <a:schemeClr val="tx2"/>
                </a:solidFill>
                <a:ea typeface="+mj-ea"/>
              </a:rPr>
            </a:br>
            <a:endParaRPr lang="en-US" sz="3600" dirty="0" smtClean="0">
              <a:ea typeface="+mj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00530" y="5981076"/>
            <a:ext cx="9743016" cy="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 err="1">
                <a:latin typeface="+mj-lt"/>
              </a:rPr>
              <a:t>Informa</a:t>
            </a:r>
            <a:r>
              <a:rPr lang="en-US" altLang="en-US" sz="1000" dirty="0">
                <a:latin typeface="+mj-lt"/>
              </a:rPr>
              <a:t> Economics, Weekly Soybean Complex,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June 2013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40638"/>
              </p:ext>
            </p:extLst>
          </p:nvPr>
        </p:nvGraphicFramePr>
        <p:xfrm>
          <a:off x="890167" y="1648056"/>
          <a:ext cx="11066475" cy="406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429255" y="2444982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902704" y="3714982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090837" y="2529120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178555" y="2444982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960104" y="4107095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7204455" y="3487970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1705355" y="1978256"/>
            <a:ext cx="814982" cy="44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Argentina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&amp; Brazil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367189" y="1878245"/>
            <a:ext cx="643460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Russia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2791205" y="2143356"/>
            <a:ext cx="760480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Australia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083804" y="3235556"/>
            <a:ext cx="407819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US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5688921" y="3384781"/>
            <a:ext cx="705978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Canada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7670122" y="4275370"/>
            <a:ext cx="611400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EU-28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707344" y="3745956"/>
            <a:ext cx="1206115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FF0000"/>
                </a:solidFill>
              </a:rPr>
              <a:t>World Average</a:t>
            </a: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1400554" y="1702826"/>
            <a:ext cx="6678083" cy="1189038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6423405" y="1878245"/>
            <a:ext cx="948031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Kazakhstan</a:t>
            </a: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3743704" y="2254481"/>
            <a:ext cx="697962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Ukraine</a:t>
            </a: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5722788" y="2129070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920821" y="2129070"/>
            <a:ext cx="237067" cy="168275"/>
          </a:xfrm>
          <a:prstGeom prst="ellipse">
            <a:avLst/>
          </a:prstGeom>
          <a:solidFill>
            <a:srgbClr val="009900"/>
          </a:solidFill>
          <a:ln w="9525" algn="ctr">
            <a:solidFill>
              <a:srgbClr val="0099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>
          <a:xfrm>
            <a:off x="10217151" y="6884988"/>
            <a:ext cx="3327400" cy="525462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95363" rtl="0" eaLnBrk="0" latinLnBrk="0" hangingPunct="0">
              <a:spcBef>
                <a:spcPct val="20000"/>
              </a:spcBef>
              <a:buChar char="•"/>
              <a:defRPr sz="3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95363" rtl="0" eaLnBrk="0" latinLnBrk="0" hangingPunct="0">
              <a:spcBef>
                <a:spcPct val="20000"/>
              </a:spcBef>
              <a:buChar char="–"/>
              <a:defRPr sz="3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95363" rtl="0" eaLnBrk="0" latinLnBrk="0" hangingPunct="0">
              <a:spcBef>
                <a:spcPct val="20000"/>
              </a:spcBef>
              <a:buChar char="•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95363" rtl="0" eaLnBrk="0" latinLnBrk="0" hangingPunct="0">
              <a:spcBef>
                <a:spcPct val="20000"/>
              </a:spcBef>
              <a:buChar char="–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95363" rtl="0" eaLnBrk="0" latinLnBrk="0" hangingPunct="0">
              <a:spcBef>
                <a:spcPct val="20000"/>
              </a:spcBef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9536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9536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9536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95363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E5568D-F502-4B35-94CE-28ACCB4833C4}" type="slidenum">
              <a:rPr lang="en-US" altLang="en-US" sz="15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500" smtClean="0"/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1067114" y="5422833"/>
            <a:ext cx="1010192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2153" rIns="104306" bIns="52153"/>
          <a:lstStyle/>
          <a:p>
            <a:pPr marL="391146" indent="-391146" defTabSz="1043056" eaLnBrk="0" hangingPunct="0">
              <a:spcBef>
                <a:spcPct val="20000"/>
              </a:spcBef>
              <a:spcAft>
                <a:spcPct val="10000"/>
              </a:spcAft>
              <a:buSzPct val="175000"/>
              <a:buFont typeface="Arial" pitchFamily="34" charset="0"/>
              <a:buChar char="•"/>
              <a:defRPr/>
            </a:pPr>
            <a:r>
              <a:rPr lang="en-US" sz="1600" kern="0" dirty="0">
                <a:latin typeface="+mn-lt"/>
              </a:rPr>
              <a:t>Growing market instability likely as importance of non-traditional suppliers grows – price volatility, political instability, trade disruptions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15</a:t>
            </a:fld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3862" y="634288"/>
            <a:ext cx="10970684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</a:rPr>
              <a:t>Global Grain Market Dynamics</a:t>
            </a:r>
            <a:r>
              <a:rPr lang="en-US" sz="1800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1800" i="1" dirty="0" smtClean="0">
                <a:solidFill>
                  <a:schemeClr val="tx2"/>
                </a:solidFill>
                <a:ea typeface="+mj-ea"/>
              </a:rPr>
            </a:br>
            <a:endParaRPr lang="en-US" dirty="0" smtClean="0">
              <a:ea typeface="+mj-ea"/>
            </a:endParaRPr>
          </a:p>
        </p:txBody>
      </p:sp>
      <p:pic>
        <p:nvPicPr>
          <p:cNvPr id="26" name="Picture 2" descr="BlankMap-World-Continent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3200" y="956986"/>
            <a:ext cx="11521587" cy="5062815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05858"/>
              </p:ext>
            </p:extLst>
          </p:nvPr>
        </p:nvGraphicFramePr>
        <p:xfrm>
          <a:off x="649430" y="1915939"/>
          <a:ext cx="9877443" cy="243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443"/>
              </a:tblGrid>
              <a:tr h="1363994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ct val="175000"/>
                      </a:pPr>
                      <a:endParaRPr lang="en-US" alt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ct val="0"/>
                        </a:spcBef>
                        <a:buSzPct val="175000"/>
                      </a:pP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</a:rPr>
                        <a:t>- In</a:t>
                      </a:r>
                      <a:r>
                        <a:rPr lang="en-US" altLang="en-US" sz="1600" b="1" baseline="0" dirty="0" smtClean="0">
                          <a:solidFill>
                            <a:schemeClr val="tx1"/>
                          </a:solidFill>
                        </a:rPr>
                        <a:t> addition to</a:t>
                      </a: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</a:rPr>
                        <a:t> new consumers</a:t>
                      </a:r>
                    </a:p>
                    <a:p>
                      <a:pPr>
                        <a:spcBef>
                          <a:spcPct val="0"/>
                        </a:spcBef>
                        <a:buSzPct val="175000"/>
                        <a:buFontTx/>
                        <a:buNone/>
                      </a:pPr>
                      <a:endParaRPr lang="en-US" alt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3">
                        <a:spcBef>
                          <a:spcPct val="0"/>
                        </a:spcBef>
                        <a:buSzPct val="175000"/>
                        <a:buFont typeface="Arial" charset="0"/>
                        <a:buChar char="•"/>
                      </a:pP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</a:rPr>
                        <a:t>1.1B since 2000 – mostly in lower latitudes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  <a:tr h="1052224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SzPct val="175000"/>
                      </a:pPr>
                      <a:endParaRPr lang="en-US" alt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ct val="0"/>
                        </a:spcBef>
                        <a:buSzPct val="175000"/>
                      </a:pP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</a:rPr>
                        <a:t>- New export producers also emerged</a:t>
                      </a: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rgbClr val="CFD6CD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53784" y="604308"/>
            <a:ext cx="11785600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/>
                </a:solidFill>
                <a:ea typeface="+mj-ea"/>
              </a:rPr>
              <a:t>China Emerges As Major Soy Importer (circa 2000)</a:t>
            </a:r>
            <a:r>
              <a:rPr lang="en-US" sz="3800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3800" i="1" dirty="0" smtClean="0">
                <a:solidFill>
                  <a:schemeClr val="tx2"/>
                </a:solidFill>
                <a:ea typeface="+mj-ea"/>
              </a:rPr>
            </a:br>
            <a:endParaRPr lang="en-US" sz="3800" dirty="0" smtClean="0">
              <a:ea typeface="+mj-e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00530" y="5937370"/>
            <a:ext cx="9743017" cy="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September 2013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18043"/>
              </p:ext>
            </p:extLst>
          </p:nvPr>
        </p:nvGraphicFramePr>
        <p:xfrm>
          <a:off x="580656" y="1102995"/>
          <a:ext cx="9946217" cy="491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516288"/>
              </p:ext>
            </p:extLst>
          </p:nvPr>
        </p:nvGraphicFramePr>
        <p:xfrm>
          <a:off x="406402" y="3252866"/>
          <a:ext cx="10762636" cy="337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53783" y="356752"/>
            <a:ext cx="117856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/>
                </a:solidFill>
                <a:ea typeface="+mj-ea"/>
              </a:rPr>
              <a:t>China Leaves Global Wheat Market</a:t>
            </a:r>
            <a:endParaRPr lang="en-US" sz="3800" dirty="0" smtClean="0">
              <a:ea typeface="+mj-e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00530" y="5995304"/>
            <a:ext cx="9743017" cy="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September 2013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2676" y="5424055"/>
            <a:ext cx="671334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Forecast to import </a:t>
            </a:r>
            <a:r>
              <a:rPr lang="en-US" altLang="en-US" sz="2000" dirty="0" smtClean="0"/>
              <a:t>8.5 </a:t>
            </a:r>
            <a:r>
              <a:rPr lang="en-US" altLang="en-US" sz="2000" dirty="0"/>
              <a:t>MMT in 2013/2014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281488"/>
              </p:ext>
            </p:extLst>
          </p:nvPr>
        </p:nvGraphicFramePr>
        <p:xfrm>
          <a:off x="542866" y="1267690"/>
          <a:ext cx="10339993" cy="235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18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63646" y="309286"/>
            <a:ext cx="117856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/>
                </a:solidFill>
                <a:ea typeface="+mj-ea"/>
              </a:rPr>
              <a:t>Whither China and the Global Corn Market?</a:t>
            </a:r>
            <a:endParaRPr lang="en-US" sz="3800" dirty="0" smtClean="0">
              <a:ea typeface="+mj-e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30511" y="5976567"/>
            <a:ext cx="9743017" cy="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September 2013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242085"/>
              </p:ext>
            </p:extLst>
          </p:nvPr>
        </p:nvGraphicFramePr>
        <p:xfrm>
          <a:off x="647176" y="1003596"/>
          <a:ext cx="10482195" cy="414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689251" y="4920023"/>
            <a:ext cx="13030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153" rIns="104306" bIns="52153"/>
          <a:lstStyle>
            <a:lvl1pPr marL="325438" indent="-32543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10000"/>
              </a:spcAft>
              <a:buSzPct val="175000"/>
            </a:pPr>
            <a:r>
              <a:rPr lang="en-US" altLang="en-US" sz="1400" dirty="0">
                <a:latin typeface="+mj-lt"/>
              </a:rPr>
              <a:t>Corn: from 3 MMT (2012) to 20 - 30 MMT (2022)</a:t>
            </a:r>
          </a:p>
          <a:p>
            <a:pPr>
              <a:spcAft>
                <a:spcPct val="10000"/>
              </a:spcAft>
              <a:buSzPct val="175000"/>
            </a:pPr>
            <a:r>
              <a:rPr lang="en-US" altLang="en-US" sz="1400" dirty="0">
                <a:latin typeface="+mj-lt"/>
              </a:rPr>
              <a:t>Forecast 7 MMT for 2013/2014</a:t>
            </a:r>
          </a:p>
          <a:p>
            <a:pPr>
              <a:spcAft>
                <a:spcPct val="10000"/>
              </a:spcAft>
              <a:buSzPct val="175000"/>
            </a:pPr>
            <a:r>
              <a:rPr lang="en-US" altLang="en-US" sz="1400" dirty="0">
                <a:latin typeface="+mj-lt"/>
              </a:rPr>
              <a:t>Will corn be added to soy as a basic import? Or import pork?</a:t>
            </a:r>
          </a:p>
          <a:p>
            <a:pPr>
              <a:spcAft>
                <a:spcPct val="10000"/>
              </a:spcAft>
              <a:buSzPct val="175000"/>
            </a:pPr>
            <a:endParaRPr lang="en-US" altLang="en-US" sz="1800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691921" y="4820254"/>
            <a:ext cx="3043004" cy="468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Verdana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19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roeconomic_10x2-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12192000" cy="24384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1795" y="3059670"/>
            <a:ext cx="11017405" cy="3341131"/>
          </a:xfrm>
        </p:spPr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rgbClr val="0D8707"/>
                </a:solidFill>
                <a:latin typeface="+mj-lt"/>
              </a:rPr>
              <a:t>Global Agriculture Markets: Today and Tomorrow</a:t>
            </a:r>
            <a:endParaRPr lang="en-US" sz="2400" b="1" u="sng" dirty="0" smtClean="0">
              <a:solidFill>
                <a:srgbClr val="0D8707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Brief Historic Review (2000-2013)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Subtle Market Structure Shifts Occurring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Looking Beyond 2013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Concluding Observations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402321"/>
              </p:ext>
            </p:extLst>
          </p:nvPr>
        </p:nvGraphicFramePr>
        <p:xfrm>
          <a:off x="0" y="2698750"/>
          <a:ext cx="10871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3566495" y="1547428"/>
            <a:ext cx="5478733" cy="1480585"/>
          </a:xfrm>
        </p:spPr>
        <p:txBody>
          <a:bodyPr>
            <a:normAutofit/>
          </a:bodyPr>
          <a:lstStyle/>
          <a:p>
            <a:pPr>
              <a:buSzPct val="175000"/>
            </a:pPr>
            <a:r>
              <a:rPr lang="en-US" altLang="en-US" sz="1400" dirty="0"/>
              <a:t>Captures much of global soy trade growth</a:t>
            </a:r>
          </a:p>
          <a:p>
            <a:pPr>
              <a:buSzPct val="175000"/>
            </a:pPr>
            <a:r>
              <a:rPr lang="en-US" altLang="en-US" sz="1400" dirty="0"/>
              <a:t>Rapidly expands grain, meat, poultry export sales</a:t>
            </a:r>
          </a:p>
          <a:p>
            <a:pPr>
              <a:buSzPct val="175000"/>
            </a:pPr>
            <a:r>
              <a:rPr lang="en-US" altLang="en-US" sz="1400" dirty="0"/>
              <a:t>Third-largest agricultural exporter (value) after US and EU</a:t>
            </a:r>
          </a:p>
          <a:p>
            <a:pPr>
              <a:buSzPct val="175000"/>
            </a:pPr>
            <a:r>
              <a:rPr lang="en-US" altLang="en-US" sz="1400" dirty="0"/>
              <a:t>#1 exporter: coffee, soy, beef, sugar, ethanol and frozen chickens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0530" y="6038957"/>
            <a:ext cx="8331320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September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048" y="25163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 smtClean="0"/>
              <a:t>Brazil </a:t>
            </a:r>
            <a:r>
              <a:rPr lang="en-US" sz="3400" dirty="0"/>
              <a:t>Gains Preeminence as Global Agriculture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Exporter (</a:t>
            </a:r>
            <a:r>
              <a:rPr lang="en-US" sz="3400" dirty="0"/>
              <a:t>circa 2000)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20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1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100530" y="6013409"/>
            <a:ext cx="8329511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September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263" y="32679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Increasing Reliance on South American Exports</a:t>
            </a:r>
            <a:br>
              <a:rPr lang="en-US" sz="3800" dirty="0"/>
            </a:br>
            <a:endParaRPr lang="en-US" sz="3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54630"/>
              </p:ext>
            </p:extLst>
          </p:nvPr>
        </p:nvGraphicFramePr>
        <p:xfrm>
          <a:off x="614016" y="1267690"/>
          <a:ext cx="10299907" cy="451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28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100530" y="5955370"/>
            <a:ext cx="8331320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altLang="en-US" sz="1000" dirty="0">
                <a:latin typeface="+mj-lt"/>
              </a:rPr>
              <a:t>Foreign Agricultural Service, Official USDA Estimates </a:t>
            </a:r>
            <a:r>
              <a:rPr lang="en-US" altLang="en-US" sz="1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altLang="en-US" sz="1000" dirty="0" smtClean="0">
                <a:solidFill>
                  <a:srgbClr val="000000"/>
                </a:solidFill>
                <a:latin typeface="+mj-lt"/>
              </a:rPr>
              <a:t>November 2013</a:t>
            </a:r>
            <a:endParaRPr lang="en-US" altLang="en-US" sz="1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58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6756" y="6244626"/>
            <a:ext cx="2845283" cy="476589"/>
          </a:xfrm>
          <a:prstGeom prst="rect">
            <a:avLst/>
          </a:prstGeom>
          <a:noFill/>
        </p:spPr>
        <p:txBody>
          <a:bodyPr lIns="80147" tIns="40074" rIns="80147" bIns="40074"/>
          <a:lstStyle>
            <a:lvl1pPr defTabSz="872436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1pPr>
            <a:lvl2pPr marL="651196" indent="-250460" defTabSz="872436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01840" indent="-200368" defTabSz="872436"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402575" indent="-200368" defTabSz="872436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1803311" indent="-200368" defTabSz="872436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204047" indent="-200368" defTabSz="87243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604783" indent="-200368" defTabSz="87243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005519" indent="-200368" defTabSz="87243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406254" indent="-200368" defTabSz="87243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81447-6FF1-4E42-9D26-FE0E72B77F43}" type="slidenum">
              <a:rPr lang="en-US" altLang="en-US" sz="13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951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Black Sea Sector </a:t>
            </a:r>
            <a:r>
              <a:rPr lang="en-US" sz="4000" dirty="0"/>
              <a:t>Stabilizes After USSR Breakup and Late </a:t>
            </a:r>
            <a:r>
              <a:rPr lang="en-US" sz="4000" dirty="0" smtClean="0"/>
              <a:t>1990s </a:t>
            </a:r>
            <a:r>
              <a:rPr lang="en-US" sz="4000" dirty="0"/>
              <a:t>C</a:t>
            </a:r>
            <a:r>
              <a:rPr lang="en-US" sz="4000" dirty="0" smtClean="0"/>
              <a:t>risis </a:t>
            </a:r>
            <a:r>
              <a:rPr lang="en-US" sz="4000" dirty="0"/>
              <a:t>– Enormous Potential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759451"/>
              </p:ext>
            </p:extLst>
          </p:nvPr>
        </p:nvGraphicFramePr>
        <p:xfrm>
          <a:off x="329785" y="1504294"/>
          <a:ext cx="10427410" cy="469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1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ankMap-World-Continent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35206" y="897593"/>
            <a:ext cx="11521587" cy="5062815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Looking Beyond 2013</a:t>
            </a:r>
            <a:endParaRPr lang="en-US" sz="2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1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09237"/>
              </p:ext>
            </p:extLst>
          </p:nvPr>
        </p:nvGraphicFramePr>
        <p:xfrm>
          <a:off x="649430" y="1143000"/>
          <a:ext cx="9933503" cy="480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32" name="Oval 11"/>
          <p:cNvSpPr>
            <a:spLocks noChangeArrowheads="1"/>
          </p:cNvSpPr>
          <p:nvPr/>
        </p:nvSpPr>
        <p:spPr bwMode="auto">
          <a:xfrm>
            <a:off x="9544005" y="1676401"/>
            <a:ext cx="1038927" cy="70120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57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Looking Beyond 2013: Global Grains</a:t>
            </a:r>
            <a:endParaRPr lang="en-US" sz="3800" dirty="0"/>
          </a:p>
        </p:txBody>
      </p:sp>
      <p:sp>
        <p:nvSpPr>
          <p:cNvPr id="6" name="Text Box 778"/>
          <p:cNvSpPr txBox="1">
            <a:spLocks noChangeArrowheads="1"/>
          </p:cNvSpPr>
          <p:nvPr/>
        </p:nvSpPr>
        <p:spPr bwMode="auto">
          <a:xfrm>
            <a:off x="1100530" y="5943602"/>
            <a:ext cx="4063396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Source: USDA/WASDE, </a:t>
            </a:r>
            <a:r>
              <a:rPr lang="en-US" altLang="en-US" sz="1000" dirty="0" smtClean="0">
                <a:latin typeface="+mj-lt"/>
              </a:rPr>
              <a:t>November 2013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338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24680"/>
              </p:ext>
            </p:extLst>
          </p:nvPr>
        </p:nvGraphicFramePr>
        <p:xfrm>
          <a:off x="649430" y="1079291"/>
          <a:ext cx="10128498" cy="481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5" name="Text Box 778"/>
          <p:cNvSpPr txBox="1">
            <a:spLocks noChangeArrowheads="1"/>
          </p:cNvSpPr>
          <p:nvPr/>
        </p:nvSpPr>
        <p:spPr bwMode="auto">
          <a:xfrm>
            <a:off x="1100530" y="5956774"/>
            <a:ext cx="4063396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Source: USDA/WASDE, </a:t>
            </a:r>
            <a:r>
              <a:rPr lang="en-US" altLang="en-US" sz="1000" dirty="0" smtClean="0">
                <a:latin typeface="+mj-lt"/>
              </a:rPr>
              <a:t>November 2013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727" y="251631"/>
            <a:ext cx="10515600" cy="1325563"/>
          </a:xfrm>
        </p:spPr>
        <p:txBody>
          <a:bodyPr/>
          <a:lstStyle/>
          <a:p>
            <a:r>
              <a:rPr lang="en-US" sz="3800" dirty="0" smtClean="0"/>
              <a:t>Global Grains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i="1" dirty="0" smtClean="0">
                <a:solidFill>
                  <a:srgbClr val="0D8707"/>
                </a:solidFill>
              </a:rPr>
              <a:t>Stocks to Use: 74 Days</a:t>
            </a:r>
            <a:endParaRPr lang="en-US" sz="2000" b="1" i="1" dirty="0">
              <a:solidFill>
                <a:srgbClr val="0D8707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79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327413"/>
              </p:ext>
            </p:extLst>
          </p:nvPr>
        </p:nvGraphicFramePr>
        <p:xfrm>
          <a:off x="2070714" y="1094282"/>
          <a:ext cx="7403070" cy="164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Worksheet" r:id="rId3" imgW="5229233" imgH="1657260" progId="Excel.Sheet.12">
                  <p:embed/>
                </p:oleObj>
              </mc:Choice>
              <mc:Fallback>
                <p:oleObj name="Worksheet" r:id="rId3" imgW="5229233" imgH="165726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714" y="1094282"/>
                        <a:ext cx="7403070" cy="1640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74995"/>
              </p:ext>
            </p:extLst>
          </p:nvPr>
        </p:nvGraphicFramePr>
        <p:xfrm>
          <a:off x="2141998" y="3984373"/>
          <a:ext cx="7241845" cy="161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Worksheet" r:id="rId5" imgW="5229157" imgH="1657350" progId="Excel.Sheet.12">
                  <p:embed/>
                </p:oleObj>
              </mc:Choice>
              <mc:Fallback>
                <p:oleObj name="Worksheet" r:id="rId5" imgW="5229157" imgH="165735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998" y="3984373"/>
                        <a:ext cx="7241845" cy="1617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Content Placeholder 2"/>
          <p:cNvSpPr>
            <a:spLocks noGrp="1"/>
          </p:cNvSpPr>
          <p:nvPr>
            <p:ph idx="4294967295"/>
          </p:nvPr>
        </p:nvSpPr>
        <p:spPr>
          <a:xfrm>
            <a:off x="3276184" y="5441789"/>
            <a:ext cx="10465283" cy="1143240"/>
          </a:xfrm>
        </p:spPr>
        <p:txBody>
          <a:bodyPr/>
          <a:lstStyle/>
          <a:p>
            <a:r>
              <a:rPr lang="en-US" altLang="en-US" sz="1400" dirty="0"/>
              <a:t>Planting conditions in Southern Hemisphere Now Market Focus</a:t>
            </a:r>
          </a:p>
          <a:p>
            <a:r>
              <a:rPr lang="en-US" altLang="en-US" sz="1400" dirty="0"/>
              <a:t>Temperature, moisture, and soil conditions dominate next few weeks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1100530" y="5985247"/>
            <a:ext cx="5587397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Source: USDA PSD </a:t>
            </a:r>
            <a:r>
              <a:rPr lang="en-US" altLang="en-US" sz="1000" dirty="0" smtClean="0">
                <a:latin typeface="+mj-lt"/>
              </a:rPr>
              <a:t>report, November, </a:t>
            </a:r>
            <a:r>
              <a:rPr lang="en-US" altLang="en-US" sz="1000" dirty="0">
                <a:latin typeface="+mj-lt"/>
              </a:rPr>
              <a:t>2013. 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0529" y="2868119"/>
            <a:ext cx="10279163" cy="1569644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endParaRPr lang="en-US" sz="2400" b="1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Large 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Southern Hemisphere Crops Again in Prospect </a:t>
            </a:r>
            <a:endParaRPr lang="en-US" sz="2400" b="1" kern="0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for 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2013/2014</a:t>
            </a:r>
          </a:p>
          <a:p>
            <a:pPr>
              <a:defRPr/>
            </a:pPr>
            <a:endParaRPr lang="en-US" sz="2400" dirty="0">
              <a:solidFill>
                <a:srgbClr val="367C2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71564" y="310873"/>
            <a:ext cx="11142133" cy="6461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Northern Hemisphere Harvesting Large Grain Crops</a:t>
            </a:r>
            <a:endParaRPr lang="en-US" sz="3600" b="0" i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4294967295"/>
          </p:nvPr>
        </p:nvSpPr>
        <p:spPr>
          <a:xfrm>
            <a:off x="2731048" y="2762147"/>
            <a:ext cx="6098160" cy="460737"/>
          </a:xfrm>
        </p:spPr>
        <p:txBody>
          <a:bodyPr/>
          <a:lstStyle/>
          <a:p>
            <a:r>
              <a:rPr lang="en-US" altLang="en-US" sz="1400" dirty="0" smtClean="0"/>
              <a:t>India produced 239 MMT in 2012/13, and 240 MMT in 2013/14 – 1% increase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05252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063370"/>
              </p:ext>
            </p:extLst>
          </p:nvPr>
        </p:nvGraphicFramePr>
        <p:xfrm>
          <a:off x="351138" y="1422769"/>
          <a:ext cx="10615489" cy="468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75445" y="832173"/>
            <a:ext cx="9942200" cy="5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2" tIns="43637" rIns="87272" bIns="43637" anchor="ctr"/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100" kern="0" dirty="0"/>
              <a:t/>
            </a:r>
            <a:br>
              <a:rPr lang="en-US" sz="2100" kern="0" dirty="0"/>
            </a:br>
            <a:r>
              <a:rPr lang="en-US" sz="1600" kern="0" dirty="0"/>
              <a:t>US </a:t>
            </a:r>
            <a:r>
              <a:rPr lang="en-US" sz="1600" kern="0" dirty="0" smtClean="0"/>
              <a:t>Wheat </a:t>
            </a:r>
            <a:r>
              <a:rPr lang="en-US" sz="1600" kern="0" dirty="0"/>
              <a:t>Prices Received by Farmers, </a:t>
            </a:r>
            <a:r>
              <a:rPr lang="en-US" sz="1600" kern="0" dirty="0" smtClean="0"/>
              <a:t>1908 </a:t>
            </a:r>
            <a:r>
              <a:rPr lang="en-US" sz="1600" kern="0" dirty="0"/>
              <a:t>- </a:t>
            </a:r>
            <a:r>
              <a:rPr lang="en-US" sz="1600" kern="0" dirty="0" smtClean="0"/>
              <a:t>2013</a:t>
            </a:r>
            <a:endParaRPr lang="en-US" sz="1600" kern="0" dirty="0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091417" y="6264783"/>
            <a:ext cx="278736" cy="37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004363" y="3966984"/>
            <a:ext cx="1450037" cy="4000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/>
              <a:t>1908 </a:t>
            </a:r>
            <a:r>
              <a:rPr lang="en-US" altLang="en-US" sz="1000" b="1" dirty="0"/>
              <a:t>to 1939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Average = </a:t>
            </a:r>
            <a:r>
              <a:rPr lang="en-US" altLang="en-US" sz="1000" b="1" dirty="0" smtClean="0"/>
              <a:t>$38.8</a:t>
            </a:r>
            <a:endParaRPr lang="en-US" altLang="en-US" sz="1000" b="1" dirty="0"/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4576233" y="3766937"/>
            <a:ext cx="1301372" cy="4000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1940 to 1969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Average = </a:t>
            </a:r>
            <a:r>
              <a:rPr lang="en-US" altLang="en-US" sz="1000" b="1" dirty="0" smtClean="0"/>
              <a:t>$61.8</a:t>
            </a:r>
            <a:endParaRPr lang="en-US" altLang="en-US" sz="1000" b="1" dirty="0"/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7611069" y="2862172"/>
            <a:ext cx="1303183" cy="4000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1970 to 2005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Average = </a:t>
            </a:r>
            <a:r>
              <a:rPr lang="en-US" altLang="en-US" sz="1000" b="1" dirty="0" smtClean="0"/>
              <a:t>$115.8</a:t>
            </a:r>
            <a:endParaRPr lang="en-US" altLang="en-US" sz="1000" b="1" dirty="0"/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10573157" y="1475618"/>
            <a:ext cx="1314043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$280/</a:t>
            </a:r>
            <a:r>
              <a:rPr lang="en-US" altLang="en-US" sz="1200" b="1" dirty="0" err="1" smtClean="0"/>
              <a:t>mt</a:t>
            </a:r>
            <a:endParaRPr lang="en-US" altLang="en-US" sz="1200" b="1" dirty="0"/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10603626" y="2376045"/>
            <a:ext cx="1283575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$220/</a:t>
            </a:r>
            <a:r>
              <a:rPr lang="en-US" altLang="en-US" sz="1200" b="1" dirty="0" err="1" smtClean="0"/>
              <a:t>mt</a:t>
            </a:r>
            <a:endParaRPr lang="en-US" altLang="en-US" sz="1200" b="1" dirty="0"/>
          </a:p>
        </p:txBody>
      </p:sp>
      <p:sp>
        <p:nvSpPr>
          <p:cNvPr id="29707" name="Text Box 778"/>
          <p:cNvSpPr txBox="1">
            <a:spLocks noChangeArrowheads="1"/>
          </p:cNvSpPr>
          <p:nvPr/>
        </p:nvSpPr>
        <p:spPr bwMode="auto">
          <a:xfrm>
            <a:off x="1091417" y="6004611"/>
            <a:ext cx="5710476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Source: USDA Feed Grains Database, </a:t>
            </a:r>
            <a:r>
              <a:rPr lang="en-US" altLang="en-US" sz="1000" dirty="0" smtClean="0">
                <a:latin typeface="+mj-lt"/>
              </a:rPr>
              <a:t>November 2013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9777050" y="2249011"/>
            <a:ext cx="26389" cy="181012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1418" y="5105400"/>
            <a:ext cx="2769383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80560" y="4817586"/>
            <a:ext cx="0" cy="23363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05600" y="4074347"/>
            <a:ext cx="0" cy="678169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03873" y="2653028"/>
            <a:ext cx="930328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705645" y="1752600"/>
            <a:ext cx="955123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661043" y="374969"/>
            <a:ext cx="11142133" cy="6461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 Commodity Prices Seeking New Trading Range</a:t>
            </a:r>
            <a:endParaRPr lang="en-US" sz="3600" b="0" i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60800" y="4800600"/>
            <a:ext cx="2732237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48273" y="4059137"/>
            <a:ext cx="3028777" cy="3041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800281" y="2233801"/>
            <a:ext cx="2086919" cy="1521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27</a:t>
            </a:fld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3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499961"/>
              </p:ext>
            </p:extLst>
          </p:nvPr>
        </p:nvGraphicFramePr>
        <p:xfrm>
          <a:off x="823145" y="1204007"/>
          <a:ext cx="10534853" cy="458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9224" y="832173"/>
            <a:ext cx="9942200" cy="5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2" tIns="43637" rIns="87272" bIns="43637" anchor="ctr"/>
          <a:lstStyle>
            <a:lvl1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100" kern="0" dirty="0"/>
              <a:t/>
            </a:r>
            <a:br>
              <a:rPr lang="en-US" sz="2100" kern="0" dirty="0"/>
            </a:br>
            <a:r>
              <a:rPr lang="en-US" sz="1600" kern="0" dirty="0"/>
              <a:t>US Corn Prices Received by Farmers, 1900 - 2012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091417" y="6264783"/>
            <a:ext cx="278736" cy="37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188661" y="3972835"/>
            <a:ext cx="1221735" cy="4000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1900 to 1939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Average = $26.2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4565159" y="3766937"/>
            <a:ext cx="1301372" cy="4000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1940 to 1969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Average = $48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7006817" y="3139163"/>
            <a:ext cx="1303183" cy="4000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1970 to 2005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Average = $89.6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9935359" y="2376045"/>
            <a:ext cx="1314043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$</a:t>
            </a:r>
            <a:r>
              <a:rPr lang="en-US" altLang="en-US" sz="1200" b="1" dirty="0" smtClean="0"/>
              <a:t>220/</a:t>
            </a:r>
            <a:r>
              <a:rPr lang="en-US" altLang="en-US" sz="1200" b="1" dirty="0" err="1" smtClean="0"/>
              <a:t>mt</a:t>
            </a:r>
            <a:endParaRPr lang="en-US" altLang="en-US" sz="1200" b="1" dirty="0"/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10016808" y="3107488"/>
            <a:ext cx="1067885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$</a:t>
            </a:r>
            <a:r>
              <a:rPr lang="en-US" altLang="en-US" sz="1200" b="1" dirty="0" smtClean="0"/>
              <a:t>160/</a:t>
            </a:r>
            <a:r>
              <a:rPr lang="en-US" altLang="en-US" sz="1200" b="1" dirty="0" err="1" smtClean="0"/>
              <a:t>mt</a:t>
            </a:r>
            <a:endParaRPr lang="en-US" altLang="en-US" sz="1200" b="1" dirty="0"/>
          </a:p>
        </p:txBody>
      </p:sp>
      <p:sp>
        <p:nvSpPr>
          <p:cNvPr id="29707" name="Text Box 778"/>
          <p:cNvSpPr txBox="1">
            <a:spLocks noChangeArrowheads="1"/>
          </p:cNvSpPr>
          <p:nvPr/>
        </p:nvSpPr>
        <p:spPr bwMode="auto">
          <a:xfrm>
            <a:off x="1100530" y="5993260"/>
            <a:ext cx="5710476" cy="2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Source: USDA Feed Grains Database, </a:t>
            </a:r>
            <a:r>
              <a:rPr lang="en-US" altLang="en-US" sz="1000" dirty="0" smtClean="0">
                <a:latin typeface="+mj-lt"/>
              </a:rPr>
              <a:t>October 2013</a:t>
            </a: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29708" name="Right Brace 15"/>
          <p:cNvSpPr>
            <a:spLocks/>
          </p:cNvSpPr>
          <p:nvPr/>
        </p:nvSpPr>
        <p:spPr bwMode="auto">
          <a:xfrm>
            <a:off x="10921797" y="2649615"/>
            <a:ext cx="273305" cy="678168"/>
          </a:xfrm>
          <a:prstGeom prst="rightBrace">
            <a:avLst>
              <a:gd name="adj1" fmla="val 8289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/>
          <a:lstStyle>
            <a:lvl1pPr defTabSz="104298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Verdan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196888" y="2976460"/>
            <a:ext cx="0" cy="108564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96889" y="2976460"/>
            <a:ext cx="1476940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20879" y="3352261"/>
            <a:ext cx="930328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897349" y="2638096"/>
            <a:ext cx="930328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656584" y="338469"/>
            <a:ext cx="11142133" cy="646113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Ag Commodity Prices Seeking New Trading Range</a:t>
            </a:r>
            <a:endParaRPr lang="en-US" sz="3400" b="0" i="1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28</a:t>
            </a:fld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6531137" y="4062106"/>
            <a:ext cx="0" cy="68977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805426" y="4751882"/>
            <a:ext cx="0" cy="344888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4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ankMap-World-Continent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35206" y="897593"/>
            <a:ext cx="11521587" cy="5062815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6770" y="3036160"/>
            <a:ext cx="5994400" cy="22621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500" dirty="0" smtClean="0"/>
              <a:t>Observations</a:t>
            </a:r>
            <a:br>
              <a:rPr lang="en-US" sz="6500" dirty="0" smtClean="0"/>
            </a:br>
            <a:r>
              <a:rPr lang="en-US" sz="6500" dirty="0" smtClean="0"/>
              <a:t> </a:t>
            </a:r>
            <a:br>
              <a:rPr lang="en-US" sz="6500" dirty="0" smtClean="0"/>
            </a:br>
            <a:endParaRPr lang="en-US" sz="6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29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3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ankMap-World-Continent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35206" y="897593"/>
            <a:ext cx="11521587" cy="5062815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14168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500" dirty="0" smtClean="0"/>
              <a:t>Brief Historic Review</a:t>
            </a:r>
            <a:r>
              <a:rPr lang="en-US" sz="6500" dirty="0" smtClean="0">
                <a:solidFill>
                  <a:schemeClr val="bg2"/>
                </a:solidFill>
              </a:rPr>
              <a:t/>
            </a:r>
            <a:br>
              <a:rPr lang="en-US" sz="6500" dirty="0" smtClean="0">
                <a:solidFill>
                  <a:schemeClr val="bg2"/>
                </a:solidFill>
              </a:rPr>
            </a:br>
            <a:endParaRPr lang="en-US" sz="6500" dirty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nkMap-World-Continent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04800" y="1915939"/>
            <a:ext cx="11521587" cy="4103861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03687" y="663116"/>
            <a:ext cx="10970684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</a:rPr>
              <a:t>Concluding Observations</a:t>
            </a:r>
            <a:r>
              <a:rPr lang="en-US" i="1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i="1" dirty="0" smtClean="0">
                <a:solidFill>
                  <a:schemeClr val="tx2"/>
                </a:solidFill>
                <a:ea typeface="+mj-ea"/>
              </a:rPr>
            </a:br>
            <a:endParaRPr lang="en-US" dirty="0" smtClean="0">
              <a:ea typeface="+mj-e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67357"/>
              </p:ext>
            </p:extLst>
          </p:nvPr>
        </p:nvGraphicFramePr>
        <p:xfrm>
          <a:off x="1148189" y="1726367"/>
          <a:ext cx="9834808" cy="279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4808"/>
              </a:tblGrid>
              <a:tr h="6598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Period of unprecedented prosperity – driven by largely external forces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  <a:tr h="6833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 smtClean="0"/>
                        <a:t>Sector structure/markets changed significantly – still not widely recognized – calls for new mental models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/>
                    </a:p>
                  </a:txBody>
                  <a:tcPr marL="121920" marR="121920">
                    <a:solidFill>
                      <a:srgbClr val="CFD6CD">
                        <a:alpha val="40000"/>
                      </a:srgbClr>
                    </a:solidFill>
                  </a:tcPr>
                </a:tc>
              </a:tr>
              <a:tr h="5542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dirty="0" smtClean="0"/>
                        <a:t>After 2013 – few parallels – entirely new situation</a:t>
                      </a:r>
                    </a:p>
                    <a:p>
                      <a:pPr marL="347663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b="1" kern="0" dirty="0" smtClean="0"/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  <a:tr h="554287">
                <a:tc>
                  <a:txBody>
                    <a:bodyPr/>
                    <a:lstStyle/>
                    <a:p>
                      <a:pPr marL="347663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 commodity markets seeing new trading range – worldwide weather will be key determinant for 2014</a:t>
                      </a:r>
                    </a:p>
                    <a:p>
                      <a:pPr marL="347663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b="1" kern="0" dirty="0" smtClean="0"/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54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49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Global Agriculture Markets: Today and </a:t>
            </a:r>
            <a:r>
              <a:rPr lang="en-US" sz="3000" dirty="0" smtClean="0"/>
              <a:t>Tomorrow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000" dirty="0" err="1" smtClean="0"/>
              <a:t>AgriEvolution</a:t>
            </a:r>
            <a:r>
              <a:rPr lang="en-US" sz="2000" dirty="0" smtClean="0"/>
              <a:t> Summit</a:t>
            </a:r>
            <a:br>
              <a:rPr lang="en-US" sz="2000" dirty="0" smtClean="0"/>
            </a:br>
            <a:r>
              <a:rPr lang="en-US" sz="2000" dirty="0" smtClean="0"/>
              <a:t>New Delhi, India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JB </a:t>
            </a:r>
            <a:r>
              <a:rPr lang="en-US" sz="2000" dirty="0" smtClean="0"/>
              <a:t>Penn – Chief Economist</a:t>
            </a:r>
            <a:br>
              <a:rPr lang="en-US" sz="2000" dirty="0" smtClean="0"/>
            </a:br>
            <a:r>
              <a:rPr lang="en-US" sz="2000" dirty="0" smtClean="0"/>
              <a:t>December 5, 2013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31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0110" y="2227646"/>
            <a:ext cx="2837793" cy="28724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03" y="2745991"/>
            <a:ext cx="2227805" cy="15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4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lankMap-World-Continent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3200" y="959370"/>
            <a:ext cx="11521587" cy="5118765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4099" name="Title 7"/>
          <p:cNvSpPr>
            <a:spLocks noGrp="1"/>
          </p:cNvSpPr>
          <p:nvPr>
            <p:ph type="title"/>
          </p:nvPr>
        </p:nvSpPr>
        <p:spPr>
          <a:xfrm>
            <a:off x="1887500" y="455065"/>
            <a:ext cx="667187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Brief Historic Review</a:t>
            </a:r>
            <a:br>
              <a:rPr lang="en-US" dirty="0" smtClean="0"/>
            </a:br>
            <a:r>
              <a:rPr lang="en-US" sz="2400" b="1" i="1" dirty="0">
                <a:solidFill>
                  <a:srgbClr val="0D8707"/>
                </a:solidFill>
                <a:ea typeface="+mn-ea"/>
                <a:cs typeface="+mn-cs"/>
              </a:rPr>
              <a:t>Global Agriculture Markets</a:t>
            </a:r>
            <a:r>
              <a:rPr lang="en-US" i="1" dirty="0" smtClean="0">
                <a:solidFill>
                  <a:schemeClr val="accent1"/>
                </a:solidFill>
              </a:rPr>
              <a:t/>
            </a:r>
            <a:br>
              <a:rPr lang="en-US" i="1" dirty="0" smtClean="0">
                <a:solidFill>
                  <a:schemeClr val="accent1"/>
                </a:solidFill>
              </a:rPr>
            </a:br>
            <a:endParaRPr lang="en-US" dirty="0" smtClean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22817" y="6453188"/>
            <a:ext cx="304800" cy="228600"/>
          </a:xfrm>
        </p:spPr>
        <p:txBody>
          <a:bodyPr/>
          <a:lstStyle/>
          <a:p>
            <a:pPr>
              <a:defRPr/>
            </a:pPr>
            <a:fld id="{885573C4-83F9-459F-9CA2-6A277815F0D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16226"/>
              </p:ext>
            </p:extLst>
          </p:nvPr>
        </p:nvGraphicFramePr>
        <p:xfrm>
          <a:off x="1556254" y="1719442"/>
          <a:ext cx="98348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4808"/>
              </a:tblGrid>
              <a:tr h="65985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1600" b="1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600" b="1" kern="0" dirty="0" smtClean="0">
                          <a:solidFill>
                            <a:schemeClr val="tx1"/>
                          </a:solidFill>
                        </a:rPr>
                        <a:t>Period of unprecedented prosperity in developed country agriculture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en-US" sz="1600" b="1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  <a:tr h="683368"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1" kern="0" dirty="0" smtClean="0"/>
                        <a:t>Key drivers: population and income growth, urbanization</a:t>
                      </a:r>
                    </a:p>
                    <a:p>
                      <a:pPr marL="741362" lvl="2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1" kern="0" dirty="0" smtClean="0"/>
                        <a:t>- Dietary shifts</a:t>
                      </a:r>
                    </a:p>
                    <a:p>
                      <a:pPr marL="741362" lvl="2" indent="-28575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1" kern="0" dirty="0" smtClean="0"/>
                        <a:t>- Renewed attention to developing country agriculture</a:t>
                      </a:r>
                    </a:p>
                    <a:p>
                      <a:endParaRPr lang="en-US" sz="1600" dirty="0" smtClean="0"/>
                    </a:p>
                  </a:txBody>
                  <a:tcPr marL="121920" marR="121920">
                    <a:solidFill>
                      <a:srgbClr val="CFD6CD">
                        <a:alpha val="40000"/>
                      </a:srgbClr>
                    </a:solidFill>
                  </a:tcPr>
                </a:tc>
              </a:tr>
              <a:tr h="554287">
                <a:tc>
                  <a:txBody>
                    <a:bodyPr/>
                    <a:lstStyle/>
                    <a:p>
                      <a:pPr marL="519113" indent="-45720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b="1" kern="0" dirty="0" smtClean="0"/>
                    </a:p>
                    <a:p>
                      <a:pPr marL="519113" indent="-45720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600" b="1" kern="0" dirty="0" smtClean="0"/>
                        <a:t>Now, another market transition?</a:t>
                      </a:r>
                    </a:p>
                    <a:p>
                      <a:pPr marL="519113" indent="-45720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en-US" altLang="en-US" sz="1600" b="1" kern="0" dirty="0" smtClean="0"/>
                    </a:p>
                  </a:txBody>
                  <a:tcPr marL="121920" marR="121920">
                    <a:solidFill>
                      <a:srgbClr val="CFD6CD">
                        <a:alpha val="5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9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87421"/>
              </p:ext>
            </p:extLst>
          </p:nvPr>
        </p:nvGraphicFramePr>
        <p:xfrm>
          <a:off x="747262" y="1193891"/>
          <a:ext cx="10750194" cy="492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Title 7"/>
          <p:cNvSpPr>
            <a:spLocks noGrp="1"/>
          </p:cNvSpPr>
          <p:nvPr>
            <p:ph type="title"/>
          </p:nvPr>
        </p:nvSpPr>
        <p:spPr>
          <a:xfrm>
            <a:off x="1647660" y="4550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Macro Economy</a:t>
            </a:r>
            <a:br>
              <a:rPr lang="en-US" dirty="0" smtClean="0"/>
            </a:br>
            <a:r>
              <a:rPr lang="en-US" sz="2400" b="1" i="1" dirty="0">
                <a:solidFill>
                  <a:srgbClr val="0D8707"/>
                </a:solidFill>
                <a:ea typeface="+mn-ea"/>
                <a:cs typeface="+mn-cs"/>
              </a:rPr>
              <a:t>World GDP growth rates</a:t>
            </a:r>
            <a:r>
              <a:rPr lang="en-US" i="1" dirty="0" smtClean="0">
                <a:solidFill>
                  <a:schemeClr val="accent1"/>
                </a:solidFill>
              </a:rPr>
              <a:t/>
            </a:r>
            <a:br>
              <a:rPr lang="en-US" i="1" dirty="0" smtClean="0">
                <a:solidFill>
                  <a:schemeClr val="accent1"/>
                </a:solidFill>
              </a:rPr>
            </a:br>
            <a:endParaRPr 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6985416" y="3537679"/>
            <a:ext cx="839450" cy="6295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22817" y="6453188"/>
            <a:ext cx="304800" cy="228600"/>
          </a:xfrm>
        </p:spPr>
        <p:txBody>
          <a:bodyPr/>
          <a:lstStyle/>
          <a:p>
            <a:pPr>
              <a:defRPr/>
            </a:pPr>
            <a:fld id="{885573C4-83F9-459F-9CA2-6A277815F0D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95801" y="6012255"/>
            <a:ext cx="981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 International Monetary Fund (IMF), </a:t>
            </a:r>
            <a:r>
              <a:rPr lang="en-US" sz="1000" b="0" dirty="0">
                <a:cs typeface="Arial" charset="0"/>
              </a:rPr>
              <a:t>World </a:t>
            </a:r>
            <a:r>
              <a:rPr lang="en-US" sz="1000" b="0" dirty="0" smtClean="0">
                <a:cs typeface="Arial" charset="0"/>
              </a:rPr>
              <a:t>Economic Outlook </a:t>
            </a:r>
            <a:r>
              <a:rPr lang="en-US" sz="1000" dirty="0" smtClean="0">
                <a:cs typeface="Arial" charset="0"/>
              </a:rPr>
              <a:t>, October</a:t>
            </a:r>
            <a:r>
              <a:rPr lang="en-US" sz="1000" b="0" dirty="0" smtClean="0">
                <a:cs typeface="Arial" charset="0"/>
              </a:rPr>
              <a:t> 08, 2013</a:t>
            </a:r>
            <a:endParaRPr lang="en-US" sz="1000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65444"/>
              </p:ext>
            </p:extLst>
          </p:nvPr>
        </p:nvGraphicFramePr>
        <p:xfrm>
          <a:off x="1100530" y="956986"/>
          <a:ext cx="9697686" cy="485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537E9F-00D5-8F42-9615-7244FC281F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714760" y="1653915"/>
            <a:ext cx="914400" cy="2286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2630" y="803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GDP Growth Rates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 bwMode="auto">
          <a:xfrm>
            <a:off x="10066696" y="2324100"/>
            <a:ext cx="721427" cy="1600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647960" y="2760064"/>
            <a:ext cx="2133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174232" y="3210393"/>
            <a:ext cx="14428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00530" y="5991681"/>
            <a:ext cx="981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 International Monetary Fund (IMF), </a:t>
            </a:r>
            <a:r>
              <a:rPr lang="en-US" sz="1000" b="0" dirty="0">
                <a:cs typeface="Arial" charset="0"/>
              </a:rPr>
              <a:t>World </a:t>
            </a:r>
            <a:r>
              <a:rPr lang="en-US" sz="1000" b="0" dirty="0" smtClean="0">
                <a:cs typeface="Arial" charset="0"/>
              </a:rPr>
              <a:t>Economic Outlook </a:t>
            </a:r>
            <a:r>
              <a:rPr lang="en-US" sz="1000" dirty="0" smtClean="0">
                <a:cs typeface="Arial" charset="0"/>
              </a:rPr>
              <a:t>, October</a:t>
            </a:r>
            <a:r>
              <a:rPr lang="en-US" sz="1000" b="0" dirty="0" smtClean="0">
                <a:cs typeface="Arial" charset="0"/>
              </a:rPr>
              <a:t> 08, 2013</a:t>
            </a:r>
            <a:endParaRPr lang="en-US" sz="1000" b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6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0371" y="93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Population Growth and Distribution 2000 to 2013</a:t>
            </a:r>
            <a:endParaRPr lang="en-US" sz="38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15041" y="5972545"/>
            <a:ext cx="981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 International Monetary Fund (IMF), </a:t>
            </a:r>
            <a:r>
              <a:rPr lang="en-US" sz="1000" b="0" dirty="0">
                <a:cs typeface="Arial" charset="0"/>
              </a:rPr>
              <a:t>World </a:t>
            </a:r>
            <a:r>
              <a:rPr lang="en-US" sz="1000" b="0" dirty="0" smtClean="0">
                <a:cs typeface="Arial" charset="0"/>
              </a:rPr>
              <a:t>Economic Outlook </a:t>
            </a:r>
            <a:r>
              <a:rPr lang="en-US" sz="1000" dirty="0" smtClean="0">
                <a:cs typeface="Arial" charset="0"/>
              </a:rPr>
              <a:t>, October</a:t>
            </a:r>
            <a:r>
              <a:rPr lang="en-US" sz="1000" b="0" dirty="0" smtClean="0">
                <a:cs typeface="Arial" charset="0"/>
              </a:rPr>
              <a:t> 08, 2013</a:t>
            </a:r>
            <a:endParaRPr lang="en-US" sz="1000" b="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417239"/>
              </p:ext>
            </p:extLst>
          </p:nvPr>
        </p:nvGraphicFramePr>
        <p:xfrm>
          <a:off x="1270173" y="762000"/>
          <a:ext cx="9499428" cy="182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023591" y="1452994"/>
            <a:ext cx="1223196" cy="1582306"/>
          </a:xfrm>
          <a:prstGeom prst="rect">
            <a:avLst/>
          </a:prstGeom>
          <a:solidFill>
            <a:schemeClr val="tx1">
              <a:lumMod val="65000"/>
              <a:lumOff val="35000"/>
              <a:alpha val="54118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  <a:p>
            <a:pPr algn="ctr">
              <a:defRPr/>
            </a:pPr>
            <a:endParaRPr lang="en-US" sz="1000" b="1" dirty="0">
              <a:latin typeface="Verdana" pitchFamily="34" charset="0"/>
            </a:endParaRPr>
          </a:p>
        </p:txBody>
      </p:sp>
      <p:pic>
        <p:nvPicPr>
          <p:cNvPr id="16" name="Picture 2" descr="BlankMap-World-Contin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58" y="2614786"/>
            <a:ext cx="9011153" cy="3405014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8114857" y="3540148"/>
            <a:ext cx="1987171" cy="1254102"/>
          </a:xfrm>
          <a:prstGeom prst="ellipse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en-US" b="1" dirty="0"/>
              <a:t>56%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640474" y="4303044"/>
            <a:ext cx="1601009" cy="1037306"/>
          </a:xfrm>
          <a:prstGeom prst="ellipse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sz="2800" dirty="0"/>
              <a:t> </a:t>
            </a:r>
            <a:r>
              <a:rPr lang="en-US" b="1" dirty="0"/>
              <a:t>30%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974408" y="3531208"/>
            <a:ext cx="1097953" cy="535967"/>
          </a:xfrm>
          <a:prstGeom prst="ellipse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en-US" sz="1000" b="1" dirty="0"/>
              <a:t> 4%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278273" y="4974872"/>
            <a:ext cx="1260768" cy="576615"/>
          </a:xfrm>
          <a:prstGeom prst="ellipse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 lIns="45720" rIns="45720" anchor="ctr"/>
          <a:lstStyle/>
          <a:p>
            <a:pPr>
              <a:defRPr/>
            </a:pPr>
            <a:r>
              <a:rPr lang="en-US" sz="1000" b="1" dirty="0"/>
              <a:t>  9%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5665874" y="3315541"/>
            <a:ext cx="1083343" cy="394447"/>
          </a:xfrm>
          <a:prstGeom prst="ellipse">
            <a:avLst/>
          </a:prstGeom>
          <a:solidFill>
            <a:srgbClr val="FFCC00">
              <a:alpha val="50195"/>
            </a:srgbClr>
          </a:solidFill>
          <a:ln w="9525" algn="ctr">
            <a:solidFill>
              <a:schemeClr val="accent3"/>
            </a:solidFill>
            <a:round/>
            <a:headEnd/>
            <a:tailEnd/>
          </a:ln>
        </p:spPr>
        <p:txBody>
          <a:bodyPr lIns="45720" rIns="45720" anchor="ctr"/>
          <a:lstStyle/>
          <a:p>
            <a:pPr algn="ctr">
              <a:defRPr/>
            </a:pPr>
            <a:r>
              <a:rPr lang="en-US" sz="800" b="1" dirty="0"/>
              <a:t>1.2%</a:t>
            </a:r>
          </a:p>
        </p:txBody>
      </p:sp>
      <p:cxnSp>
        <p:nvCxnSpPr>
          <p:cNvPr id="23" name="Straight Connector 15"/>
          <p:cNvCxnSpPr>
            <a:cxnSpLocks noChangeShapeType="1"/>
            <a:stCxn id="37" idx="2"/>
          </p:cNvCxnSpPr>
          <p:nvPr/>
        </p:nvCxnSpPr>
        <p:spPr bwMode="auto">
          <a:xfrm flipH="1">
            <a:off x="6567574" y="2914650"/>
            <a:ext cx="79165" cy="1835150"/>
          </a:xfrm>
          <a:prstGeom prst="line">
            <a:avLst/>
          </a:prstGeom>
          <a:noFill/>
          <a:ln w="57150" algn="ctr">
            <a:solidFill>
              <a:srgbClr val="FFC000">
                <a:alpha val="3607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16"/>
          <p:cNvCxnSpPr>
            <a:cxnSpLocks noChangeShapeType="1"/>
          </p:cNvCxnSpPr>
          <p:nvPr/>
        </p:nvCxnSpPr>
        <p:spPr bwMode="auto">
          <a:xfrm flipH="1">
            <a:off x="2838007" y="2713037"/>
            <a:ext cx="3547533" cy="996950"/>
          </a:xfrm>
          <a:prstGeom prst="line">
            <a:avLst/>
          </a:prstGeom>
          <a:noFill/>
          <a:ln w="57150" algn="ctr">
            <a:solidFill>
              <a:srgbClr val="FFC000">
                <a:alpha val="3607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7"/>
          <p:cNvCxnSpPr>
            <a:cxnSpLocks noChangeShapeType="1"/>
          </p:cNvCxnSpPr>
          <p:nvPr/>
        </p:nvCxnSpPr>
        <p:spPr bwMode="auto">
          <a:xfrm>
            <a:off x="6796173" y="2713037"/>
            <a:ext cx="1509184" cy="1444625"/>
          </a:xfrm>
          <a:prstGeom prst="line">
            <a:avLst/>
          </a:prstGeom>
          <a:noFill/>
          <a:ln w="57150" algn="ctr">
            <a:solidFill>
              <a:srgbClr val="FFC000">
                <a:alpha val="3607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8"/>
          <p:cNvCxnSpPr>
            <a:cxnSpLocks noChangeShapeType="1"/>
          </p:cNvCxnSpPr>
          <p:nvPr/>
        </p:nvCxnSpPr>
        <p:spPr bwMode="auto">
          <a:xfrm flipH="1">
            <a:off x="3917509" y="2903537"/>
            <a:ext cx="2326217" cy="2184400"/>
          </a:xfrm>
          <a:prstGeom prst="line">
            <a:avLst/>
          </a:prstGeom>
          <a:noFill/>
          <a:ln w="57150" algn="ctr">
            <a:solidFill>
              <a:srgbClr val="FFC000">
                <a:alpha val="3607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19"/>
          <p:cNvCxnSpPr>
            <a:cxnSpLocks noChangeShapeType="1"/>
          </p:cNvCxnSpPr>
          <p:nvPr/>
        </p:nvCxnSpPr>
        <p:spPr bwMode="auto">
          <a:xfrm flipH="1">
            <a:off x="6334742" y="2665412"/>
            <a:ext cx="249767" cy="806450"/>
          </a:xfrm>
          <a:prstGeom prst="line">
            <a:avLst/>
          </a:prstGeom>
          <a:noFill/>
          <a:ln w="57150" algn="ctr">
            <a:solidFill>
              <a:srgbClr val="FFC000">
                <a:alpha val="36078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9188008" y="1660531"/>
            <a:ext cx="763976" cy="233356"/>
          </a:xfrm>
          <a:prstGeom prst="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Verdana" pitchFamily="34" charset="0"/>
              </a:rPr>
              <a:t>9.6B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719974" y="1236065"/>
            <a:ext cx="818247" cy="251422"/>
          </a:xfrm>
          <a:prstGeom prst="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Verdana" pitchFamily="34" charset="0"/>
              </a:rPr>
              <a:t>2013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9740459" y="1012309"/>
            <a:ext cx="803635" cy="252928"/>
          </a:xfrm>
          <a:prstGeom prst="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Verdana" pitchFamily="34" charset="0"/>
              </a:rPr>
              <a:t>2050</a:t>
            </a:r>
          </a:p>
        </p:txBody>
      </p:sp>
      <p:cxnSp>
        <p:nvCxnSpPr>
          <p:cNvPr id="31" name="Straight Connector 24"/>
          <p:cNvCxnSpPr>
            <a:cxnSpLocks noChangeShapeType="1"/>
          </p:cNvCxnSpPr>
          <p:nvPr/>
        </p:nvCxnSpPr>
        <p:spPr bwMode="auto">
          <a:xfrm>
            <a:off x="10472824" y="1348807"/>
            <a:ext cx="0" cy="222818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25"/>
          <p:cNvCxnSpPr>
            <a:cxnSpLocks noChangeShapeType="1"/>
            <a:stCxn id="41" idx="5"/>
          </p:cNvCxnSpPr>
          <p:nvPr/>
        </p:nvCxnSpPr>
        <p:spPr bwMode="auto">
          <a:xfrm>
            <a:off x="7374242" y="1655631"/>
            <a:ext cx="465449" cy="260481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32"/>
          <p:cNvSpPr/>
          <p:nvPr/>
        </p:nvSpPr>
        <p:spPr bwMode="auto">
          <a:xfrm>
            <a:off x="9971174" y="1275238"/>
            <a:ext cx="313105" cy="183674"/>
          </a:xfrm>
          <a:prstGeom prst="ellipse">
            <a:avLst/>
          </a:prstGeom>
          <a:solidFill>
            <a:srgbClr val="367C2B">
              <a:alpha val="80000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1">
              <a:latin typeface="Verdana" pitchFamily="34" charset="0"/>
            </a:endParaRPr>
          </a:p>
        </p:txBody>
      </p:sp>
      <p:cxnSp>
        <p:nvCxnSpPr>
          <p:cNvPr id="34" name="Straight Connector 29"/>
          <p:cNvCxnSpPr>
            <a:cxnSpLocks noChangeShapeType="1"/>
            <a:stCxn id="33" idx="4"/>
          </p:cNvCxnSpPr>
          <p:nvPr/>
        </p:nvCxnSpPr>
        <p:spPr bwMode="auto">
          <a:xfrm flipH="1">
            <a:off x="9797607" y="1458913"/>
            <a:ext cx="330120" cy="252413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1"/>
          <p:cNvCxnSpPr>
            <a:cxnSpLocks noChangeShapeType="1"/>
          </p:cNvCxnSpPr>
          <p:nvPr/>
        </p:nvCxnSpPr>
        <p:spPr bwMode="auto">
          <a:xfrm flipH="1">
            <a:off x="5759007" y="1711326"/>
            <a:ext cx="211667" cy="3460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5570625" y="1409184"/>
            <a:ext cx="803635" cy="252928"/>
          </a:xfrm>
          <a:prstGeom prst="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Verdana" pitchFamily="34" charset="0"/>
              </a:rPr>
              <a:t>2000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104024" y="2530742"/>
            <a:ext cx="1085429" cy="38390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b="1" dirty="0">
                <a:latin typeface="Verdana" pitchFamily="34" charset="0"/>
              </a:rPr>
              <a:t>1.1B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7323225" y="1837072"/>
            <a:ext cx="870431" cy="239379"/>
          </a:xfrm>
          <a:prstGeom prst="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Verdana" pitchFamily="34" charset="0"/>
              </a:rPr>
              <a:t>7.2B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982191" y="1870409"/>
            <a:ext cx="870431" cy="239378"/>
          </a:xfrm>
          <a:prstGeom prst="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dirty="0">
                <a:latin typeface="Verdana" pitchFamily="34" charset="0"/>
              </a:rPr>
              <a:t>6.1B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105208" y="1497570"/>
            <a:ext cx="315193" cy="185180"/>
          </a:xfrm>
          <a:prstGeom prst="ellipse">
            <a:avLst/>
          </a:prstGeom>
          <a:solidFill>
            <a:srgbClr val="367C2B">
              <a:alpha val="80000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1">
              <a:latin typeface="Verdana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869074" y="1657908"/>
            <a:ext cx="315193" cy="185179"/>
          </a:xfrm>
          <a:prstGeom prst="ellipse">
            <a:avLst/>
          </a:prstGeom>
          <a:solidFill>
            <a:srgbClr val="367C2B">
              <a:alpha val="80000"/>
            </a:srgbClr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1">
              <a:latin typeface="Verdana" pitchFamily="34" charset="0"/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7</a:t>
            </a:fld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Fourth World Summit on Agriculture Machinery</a:t>
            </a:r>
          </a:p>
          <a:p>
            <a:r>
              <a:rPr lang="en-US" smtClean="0"/>
              <a:t>December 5-6, 2013 ~ New Delhi, India</a:t>
            </a:r>
            <a:endParaRPr lang="en-US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lankMap-World-Continent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49430" y="1139252"/>
            <a:ext cx="10519607" cy="4829748"/>
          </a:xfrm>
          <a:prstGeom prst="rect">
            <a:avLst/>
          </a:prstGeom>
          <a:solidFill>
            <a:srgbClr val="FFCC00">
              <a:alpha val="50195"/>
            </a:srgbClr>
          </a:solidFill>
          <a:ln w="9525" algn="ctr">
            <a:noFill/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7747" y="178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Urbanization: Rural-Urban Population Shift</a:t>
            </a:r>
            <a:endParaRPr lang="en-US" sz="3800" dirty="0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089777"/>
              </p:ext>
            </p:extLst>
          </p:nvPr>
        </p:nvGraphicFramePr>
        <p:xfrm>
          <a:off x="1311811" y="1267690"/>
          <a:ext cx="9695817" cy="441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00530" y="5969000"/>
            <a:ext cx="8331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Source:  UN World Urbanization Prospects, The 2009 Revision Population Database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601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Commodity Index Prices, Jan 1990 – Nov 2013</a:t>
            </a:r>
            <a:endParaRPr lang="en-US" sz="36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30511" y="5408198"/>
            <a:ext cx="1117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Commodity Metals Price Index, 2005 = 100, includes Copper, Aluminum, Iron Ore, Tin, Nickel, Zinc, Lead, and Uranium Price Indices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Commodity Fuel (energy) Index, 2005 = 100, includes Crude oil (petroleum), Natural Gas, and Coal Price Indices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+mj-lt"/>
              </a:rPr>
              <a:t>Commodity Food Price Index, 2005 = 100, includes Cereal, Vegetable Oils, Meat, Seafood, Sugar, Bananas, and Oranges Price Indices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+mj-lt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30511" y="5993986"/>
            <a:ext cx="436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Source: IMF Primary Commodity Prices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9866473" y="2362200"/>
            <a:ext cx="13208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545832"/>
              </p:ext>
            </p:extLst>
          </p:nvPr>
        </p:nvGraphicFramePr>
        <p:xfrm>
          <a:off x="1100530" y="1243445"/>
          <a:ext cx="9716210" cy="406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E7CBA1-59B5-477C-A08F-77B21C30B957}" type="slidenum">
              <a:rPr lang="en-US" smtClean="0"/>
              <a:t>9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953" y="93515"/>
            <a:ext cx="1194955" cy="1174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50" r="100000">
                        <a14:foregroundMark x1="42124" y1="96867" x2="42124" y2="96867"/>
                        <a14:foregroundMark x1="49955" y1="90862" x2="49955" y2="90862"/>
                        <a14:foregroundMark x1="62286" y1="92689" x2="62286" y2="92689"/>
                        <a14:foregroundMark x1="72097" y1="90862" x2="72097" y2="90862"/>
                        <a14:foregroundMark x1="85239" y1="92167" x2="85239" y2="92167"/>
                        <a14:foregroundMark x1="92709" y1="90339" x2="92709" y2="90339"/>
                        <a14:foregroundMark x1="32223" y1="93342" x2="32223" y2="93342"/>
                        <a14:foregroundMark x1="21512" y1="92167" x2="21512" y2="92167"/>
                        <a14:foregroundMark x1="10081" y1="92167" x2="10081" y2="9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9" y="251631"/>
            <a:ext cx="1023042" cy="7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7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ievolution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5D3BF14D-6B09-44E3-A38F-B1F524CC6AAA}" vid="{753FA690-EFF2-4829-8454-0D580DBD2E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ohn Deere">
    <a:dk1>
      <a:sysClr val="windowText" lastClr="000000"/>
    </a:dk1>
    <a:lt1>
      <a:sysClr val="window" lastClr="FFFFFF"/>
    </a:lt1>
    <a:dk2>
      <a:srgbClr val="367C2B"/>
    </a:dk2>
    <a:lt2>
      <a:srgbClr val="FFDE00"/>
    </a:lt2>
    <a:accent1>
      <a:srgbClr val="367C2B"/>
    </a:accent1>
    <a:accent2>
      <a:srgbClr val="FFDE00"/>
    </a:accent2>
    <a:accent3>
      <a:srgbClr val="333333"/>
    </a:accent3>
    <a:accent4>
      <a:srgbClr val="86B080"/>
    </a:accent4>
    <a:accent5>
      <a:srgbClr val="FFF173"/>
    </a:accent5>
    <a:accent6>
      <a:srgbClr val="CCCCCC"/>
    </a:accent6>
    <a:hlink>
      <a:srgbClr val="367C2B"/>
    </a:hlink>
    <a:folHlink>
      <a:srgbClr val="666666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John Deere">
    <a:dk1>
      <a:sysClr val="windowText" lastClr="000000"/>
    </a:dk1>
    <a:lt1>
      <a:sysClr val="window" lastClr="FFFFFF"/>
    </a:lt1>
    <a:dk2>
      <a:srgbClr val="367C2B"/>
    </a:dk2>
    <a:lt2>
      <a:srgbClr val="FFDE00"/>
    </a:lt2>
    <a:accent1>
      <a:srgbClr val="367C2B"/>
    </a:accent1>
    <a:accent2>
      <a:srgbClr val="FFDE00"/>
    </a:accent2>
    <a:accent3>
      <a:srgbClr val="333333"/>
    </a:accent3>
    <a:accent4>
      <a:srgbClr val="86B080"/>
    </a:accent4>
    <a:accent5>
      <a:srgbClr val="FFF173"/>
    </a:accent5>
    <a:accent6>
      <a:srgbClr val="CCCCCC"/>
    </a:accent6>
    <a:hlink>
      <a:srgbClr val="367C2B"/>
    </a:hlink>
    <a:folHlink>
      <a:srgbClr val="666666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John Deere">
    <a:dk1>
      <a:sysClr val="windowText" lastClr="000000"/>
    </a:dk1>
    <a:lt1>
      <a:sysClr val="window" lastClr="FFFFFF"/>
    </a:lt1>
    <a:dk2>
      <a:srgbClr val="367C2B"/>
    </a:dk2>
    <a:lt2>
      <a:srgbClr val="FFDE00"/>
    </a:lt2>
    <a:accent1>
      <a:srgbClr val="367C2B"/>
    </a:accent1>
    <a:accent2>
      <a:srgbClr val="FFDE00"/>
    </a:accent2>
    <a:accent3>
      <a:srgbClr val="333333"/>
    </a:accent3>
    <a:accent4>
      <a:srgbClr val="86B080"/>
    </a:accent4>
    <a:accent5>
      <a:srgbClr val="FFF173"/>
    </a:accent5>
    <a:accent6>
      <a:srgbClr val="CCCCCC"/>
    </a:accent6>
    <a:hlink>
      <a:srgbClr val="367C2B"/>
    </a:hlink>
    <a:folHlink>
      <a:srgbClr val="666666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Agrievolution PowerPoint Template</Template>
  <TotalTime>114</TotalTime>
  <Words>1802</Words>
  <Application>Microsoft Office PowerPoint</Application>
  <PresentationFormat>Custom</PresentationFormat>
  <Paragraphs>699</Paragraphs>
  <Slides>31</Slides>
  <Notes>18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Agrievolution PowerPoint Template</vt:lpstr>
      <vt:lpstr>\\JDSHARE\Home_Drives\AI90764\Jon Knokey's flesh drive\Black Sea Project\Final Data&amp;Charts\Consumption_Exports_PPTSlide.xlsx!psdResult (3)![Consumption_Exports_PPTSlide.xlsx]psdResult (3) Chart 2</vt:lpstr>
      <vt:lpstr>C:\Users\jk44163\Documents\Black Sea Project\Final Data&amp;Charts\SOY Tables INFORMA.xlsx!Disposition![SOY Tables INFORMA.xlsx]Disposition Chart 2</vt:lpstr>
      <vt:lpstr>Worksheet</vt:lpstr>
      <vt:lpstr>Global Agriculture Markets: Today and Tomorrow  AgriEvolution Summit New Delhi, India  JB Penn – Chief Economist December 5, 2013</vt:lpstr>
      <vt:lpstr>PowerPoint Presentation</vt:lpstr>
      <vt:lpstr>Brief Historic Review </vt:lpstr>
      <vt:lpstr>Brief Historic Review Global Agriculture Markets </vt:lpstr>
      <vt:lpstr>Global Macro Economy World GDP growth rates </vt:lpstr>
      <vt:lpstr>GDP Growth Rates</vt:lpstr>
      <vt:lpstr>Population Growth and Distribution 2000 to 2013</vt:lpstr>
      <vt:lpstr>Urbanization: Rural-Urban Population Shift</vt:lpstr>
      <vt:lpstr>Commodity Index Prices, Jan 1990 – Nov 2013</vt:lpstr>
      <vt:lpstr>Subtle Market Structure Shifts Occurring</vt:lpstr>
      <vt:lpstr>Global Grain Market Dynamics </vt:lpstr>
      <vt:lpstr>Major Grain Exporter Market Shares Shifting </vt:lpstr>
      <vt:lpstr>US Dominant Role Declining Sharply </vt:lpstr>
      <vt:lpstr>Soy Market Shares Also Shifting </vt:lpstr>
      <vt:lpstr>Non-traditional Exporters Are Less Stable Production Regions </vt:lpstr>
      <vt:lpstr>Global Grain Market Dynamics </vt:lpstr>
      <vt:lpstr>China Emerges As Major Soy Importer (circa 2000) </vt:lpstr>
      <vt:lpstr>China Leaves Global Wheat Market</vt:lpstr>
      <vt:lpstr>Whither China and the Global Corn Market?</vt:lpstr>
      <vt:lpstr>Brazil Gains Preeminence as Global Agriculture  Exporter (circa 2000)</vt:lpstr>
      <vt:lpstr>Increasing Reliance on South American Exports </vt:lpstr>
      <vt:lpstr>Black Sea Sector Stabilizes After USSR Breakup and Late 1990s Crisis – Enormous Potential </vt:lpstr>
      <vt:lpstr>Looking Beyond 2013</vt:lpstr>
      <vt:lpstr>Looking Beyond 2013: Global Grains</vt:lpstr>
      <vt:lpstr>Global Grains Stocks to Use: 74 Days</vt:lpstr>
      <vt:lpstr>Northern Hemisphere Harvesting Large Grain Crops</vt:lpstr>
      <vt:lpstr>Ag Commodity Prices Seeking New Trading Range</vt:lpstr>
      <vt:lpstr>Ag Commodity Prices Seeking New Trading Range</vt:lpstr>
      <vt:lpstr>Observations   </vt:lpstr>
      <vt:lpstr>Concluding Observations </vt:lpstr>
      <vt:lpstr>Global Agriculture Markets: Today and Tomorrow  AgriEvolution Summit New Delhi, India  JB Penn – Chief Economist December 5, 2013</vt:lpstr>
    </vt:vector>
  </TitlesOfParts>
  <Company>Deere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Agriculture Markets: Today and Tomorrow JB Penn – Chief Economist December 5, 2013</dc:title>
  <dc:creator>Aliya   Ibragimova</dc:creator>
  <cp:lastModifiedBy>Aliya   Ibragimova</cp:lastModifiedBy>
  <cp:revision>13</cp:revision>
  <cp:lastPrinted>2013-11-25T00:17:20Z</cp:lastPrinted>
  <dcterms:created xsi:type="dcterms:W3CDTF">2013-11-21T17:20:21Z</dcterms:created>
  <dcterms:modified xsi:type="dcterms:W3CDTF">2013-12-02T13:27:58Z</dcterms:modified>
</cp:coreProperties>
</file>