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628"/>
    <a:srgbClr val="8F254D"/>
    <a:srgbClr val="926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tis\Desktop\FICCI_COAL_CONFERENCE\chapters\Book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tis\Desktop\FICCI_COAL_CONFERENCE\chapters\Book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etis\Desktop\FICCI_COAL_CONFERENCE\chapters\Book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etis\Desktop\FICCI_COAL_CONFERENCE\chapters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CIL</c:v>
                </c:pt>
              </c:strCache>
            </c:strRef>
          </c:tx>
          <c:spPr>
            <a:solidFill>
              <a:srgbClr val="8F254D"/>
            </a:solidFill>
          </c:spPr>
          <c:cat>
            <c:strRef>
              <c:f>Sheet7!$A$2:$A$9</c:f>
              <c:strCache>
                <c:ptCount val="8"/>
                <c:pt idx="0">
                  <c:v>1980-81</c:v>
                </c:pt>
                <c:pt idx="1">
                  <c:v>1990-91</c:v>
                </c:pt>
                <c:pt idx="2">
                  <c:v>1995-96</c:v>
                </c:pt>
                <c:pt idx="3">
                  <c:v>2000-01</c:v>
                </c:pt>
                <c:pt idx="4">
                  <c:v>2005-06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</c:strCache>
            </c:strRef>
          </c:cat>
          <c:val>
            <c:numRef>
              <c:f>Sheet7!$B$2:$B$9</c:f>
              <c:numCache>
                <c:formatCode>General</c:formatCode>
                <c:ptCount val="8"/>
                <c:pt idx="0">
                  <c:v>100.86</c:v>
                </c:pt>
                <c:pt idx="1">
                  <c:v>189.68</c:v>
                </c:pt>
                <c:pt idx="2">
                  <c:v>237.27</c:v>
                </c:pt>
                <c:pt idx="3">
                  <c:v>268.14</c:v>
                </c:pt>
                <c:pt idx="4">
                  <c:v>343.39</c:v>
                </c:pt>
                <c:pt idx="5">
                  <c:v>431.32</c:v>
                </c:pt>
                <c:pt idx="6">
                  <c:v>435.84</c:v>
                </c:pt>
                <c:pt idx="7">
                  <c:v>452.18</c:v>
                </c:pt>
              </c:numCache>
            </c:numRef>
          </c:val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SCCL</c:v>
                </c:pt>
              </c:strCache>
            </c:strRef>
          </c:tx>
          <c:spPr>
            <a:solidFill>
              <a:srgbClr val="E47628"/>
            </a:solidFill>
          </c:spPr>
          <c:cat>
            <c:strRef>
              <c:f>Sheet7!$A$2:$A$9</c:f>
              <c:strCache>
                <c:ptCount val="8"/>
                <c:pt idx="0">
                  <c:v>1980-81</c:v>
                </c:pt>
                <c:pt idx="1">
                  <c:v>1990-91</c:v>
                </c:pt>
                <c:pt idx="2">
                  <c:v>1995-96</c:v>
                </c:pt>
                <c:pt idx="3">
                  <c:v>2000-01</c:v>
                </c:pt>
                <c:pt idx="4">
                  <c:v>2005-06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</c:strCache>
            </c:strRef>
          </c:cat>
          <c:val>
            <c:numRef>
              <c:f>Sheet7!$C$2:$C$9</c:f>
              <c:numCache>
                <c:formatCode>General</c:formatCode>
                <c:ptCount val="8"/>
                <c:pt idx="0">
                  <c:v>10.1</c:v>
                </c:pt>
                <c:pt idx="1">
                  <c:v>17.71</c:v>
                </c:pt>
                <c:pt idx="2">
                  <c:v>26.77</c:v>
                </c:pt>
                <c:pt idx="3">
                  <c:v>30.27</c:v>
                </c:pt>
                <c:pt idx="4">
                  <c:v>36.14</c:v>
                </c:pt>
                <c:pt idx="5">
                  <c:v>51.33</c:v>
                </c:pt>
                <c:pt idx="6">
                  <c:v>52.21</c:v>
                </c:pt>
                <c:pt idx="7">
                  <c:v>53.19</c:v>
                </c:pt>
              </c:numCache>
            </c:numRef>
          </c:val>
        </c:ser>
        <c:ser>
          <c:idx val="2"/>
          <c:order val="2"/>
          <c:tx>
            <c:strRef>
              <c:f>Sheet7!$D$1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rgbClr val="926B55"/>
            </a:solidFill>
          </c:spPr>
          <c:cat>
            <c:strRef>
              <c:f>Sheet7!$A$2:$A$9</c:f>
              <c:strCache>
                <c:ptCount val="8"/>
                <c:pt idx="0">
                  <c:v>1980-81</c:v>
                </c:pt>
                <c:pt idx="1">
                  <c:v>1990-91</c:v>
                </c:pt>
                <c:pt idx="2">
                  <c:v>1995-96</c:v>
                </c:pt>
                <c:pt idx="3">
                  <c:v>2000-01</c:v>
                </c:pt>
                <c:pt idx="4">
                  <c:v>2005-06</c:v>
                </c:pt>
                <c:pt idx="5">
                  <c:v>2010-11</c:v>
                </c:pt>
                <c:pt idx="6">
                  <c:v>2011-12</c:v>
                </c:pt>
                <c:pt idx="7">
                  <c:v>2012-13</c:v>
                </c:pt>
              </c:strCache>
            </c:strRef>
          </c:cat>
          <c:val>
            <c:numRef>
              <c:f>Sheet7!$D$2:$D$9</c:f>
              <c:numCache>
                <c:formatCode>General</c:formatCode>
                <c:ptCount val="8"/>
                <c:pt idx="0">
                  <c:v>3.05</c:v>
                </c:pt>
                <c:pt idx="1">
                  <c:v>6.47</c:v>
                </c:pt>
                <c:pt idx="2">
                  <c:v>9.3800000000000008</c:v>
                </c:pt>
                <c:pt idx="3">
                  <c:v>15.29</c:v>
                </c:pt>
                <c:pt idx="4">
                  <c:v>27.48</c:v>
                </c:pt>
                <c:pt idx="5">
                  <c:v>50.41</c:v>
                </c:pt>
                <c:pt idx="6">
                  <c:v>51.95</c:v>
                </c:pt>
                <c:pt idx="7">
                  <c:v>52.16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3903872"/>
        <c:axId val="113913856"/>
      </c:areaChart>
      <c:catAx>
        <c:axId val="113903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13913856"/>
        <c:crosses val="autoZero"/>
        <c:auto val="1"/>
        <c:lblAlgn val="ctr"/>
        <c:lblOffset val="100"/>
        <c:noMultiLvlLbl val="0"/>
      </c:catAx>
      <c:valAx>
        <c:axId val="1139138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3903872"/>
        <c:crosses val="autoZero"/>
        <c:crossBetween val="midCat"/>
      </c:valAx>
    </c:plotArea>
    <c:legend>
      <c:legendPos val="b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03587051618548E-2"/>
          <c:y val="2.4656645192078264E-2"/>
          <c:w val="0.94168635170603676"/>
          <c:h val="0.75412245229611186"/>
        </c:manualLayout>
      </c:layout>
      <c:areaChart>
        <c:grouping val="standard"/>
        <c:varyColors val="0"/>
        <c:ser>
          <c:idx val="0"/>
          <c:order val="0"/>
          <c:tx>
            <c:strRef>
              <c:f>Sheet7!$B$22</c:f>
              <c:strCache>
                <c:ptCount val="1"/>
                <c:pt idx="0">
                  <c:v>Demand</c:v>
                </c:pt>
              </c:strCache>
            </c:strRef>
          </c:tx>
          <c:spPr>
            <a:solidFill>
              <a:srgbClr val="8F254D"/>
            </a:solidFill>
          </c:spPr>
          <c:dLbls>
            <c:dLbl>
              <c:idx val="0"/>
              <c:layout>
                <c:manualLayout>
                  <c:x val="4.1666666666666666E-3"/>
                  <c:y val="-0.258585858585858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0.298989898989898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777777777777779E-3"/>
                  <c:y val="-0.294949494949494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3888888888888889E-3"/>
                  <c:y val="-0.319191919191919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888888888888889E-3"/>
                  <c:y val="-0.339393939393939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888888888888889E-3"/>
                  <c:y val="-0.343434343434343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3333333333333332E-3"/>
                  <c:y val="-0.37979797979797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0.40404040404040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Sheet7!$C$21:$J$21</c:f>
              <c:strCache>
                <c:ptCount val="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2013-14F</c:v>
                </c:pt>
              </c:strCache>
            </c:strRef>
          </c:cat>
          <c:val>
            <c:numRef>
              <c:f>Sheet7!$C$22:$J$22</c:f>
              <c:numCache>
                <c:formatCode>General</c:formatCode>
                <c:ptCount val="8"/>
                <c:pt idx="0">
                  <c:v>474.18</c:v>
                </c:pt>
                <c:pt idx="1">
                  <c:v>492.5</c:v>
                </c:pt>
                <c:pt idx="2">
                  <c:v>550</c:v>
                </c:pt>
                <c:pt idx="3">
                  <c:v>597.98</c:v>
                </c:pt>
                <c:pt idx="4">
                  <c:v>656.31</c:v>
                </c:pt>
                <c:pt idx="5">
                  <c:v>696.03</c:v>
                </c:pt>
                <c:pt idx="6">
                  <c:v>772.84</c:v>
                </c:pt>
                <c:pt idx="7">
                  <c:v>769.69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4369280"/>
        <c:axId val="114370816"/>
      </c:areaChart>
      <c:barChart>
        <c:barDir val="col"/>
        <c:grouping val="stacked"/>
        <c:varyColors val="0"/>
        <c:ser>
          <c:idx val="5"/>
          <c:order val="1"/>
          <c:tx>
            <c:strRef>
              <c:f>Sheet7!$B$27</c:f>
              <c:strCache>
                <c:ptCount val="1"/>
                <c:pt idx="0">
                  <c:v>Domestic Supply</c:v>
                </c:pt>
              </c:strCache>
            </c:strRef>
          </c:tx>
          <c:spPr>
            <a:solidFill>
              <a:srgbClr val="E47628"/>
            </a:solidFill>
          </c:spPr>
          <c:invertIfNegative val="0"/>
          <c:cat>
            <c:strRef>
              <c:f>Sheet7!$C$21:$J$21</c:f>
              <c:strCache>
                <c:ptCount val="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2013-14F</c:v>
                </c:pt>
              </c:strCache>
            </c:strRef>
          </c:cat>
          <c:val>
            <c:numRef>
              <c:f>Sheet7!$C$27:$J$27</c:f>
              <c:numCache>
                <c:formatCode>General</c:formatCode>
                <c:ptCount val="8"/>
                <c:pt idx="0">
                  <c:v>420.79</c:v>
                </c:pt>
                <c:pt idx="1">
                  <c:v>454.49</c:v>
                </c:pt>
                <c:pt idx="2">
                  <c:v>490.02</c:v>
                </c:pt>
                <c:pt idx="3">
                  <c:v>514.55999999999995</c:v>
                </c:pt>
                <c:pt idx="4">
                  <c:v>524.09</c:v>
                </c:pt>
                <c:pt idx="5">
                  <c:v>535.87</c:v>
                </c:pt>
                <c:pt idx="6">
                  <c:v>575.71</c:v>
                </c:pt>
                <c:pt idx="7">
                  <c:v>614.54999999999995</c:v>
                </c:pt>
              </c:numCache>
            </c:numRef>
          </c:val>
        </c:ser>
        <c:ser>
          <c:idx val="7"/>
          <c:order val="2"/>
          <c:tx>
            <c:strRef>
              <c:f>Sheet7!$B$29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rgbClr val="926B55"/>
            </a:solidFill>
          </c:spPr>
          <c:invertIfNegative val="0"/>
          <c:cat>
            <c:strRef>
              <c:f>Sheet7!$C$21:$J$21</c:f>
              <c:strCache>
                <c:ptCount val="8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2013-14F</c:v>
                </c:pt>
              </c:strCache>
            </c:strRef>
          </c:cat>
          <c:val>
            <c:numRef>
              <c:f>Sheet7!$C$29:$J$29</c:f>
              <c:numCache>
                <c:formatCode>General</c:formatCode>
                <c:ptCount val="8"/>
                <c:pt idx="0">
                  <c:v>43.08</c:v>
                </c:pt>
                <c:pt idx="1">
                  <c:v>49.79</c:v>
                </c:pt>
                <c:pt idx="2">
                  <c:v>59</c:v>
                </c:pt>
                <c:pt idx="3">
                  <c:v>73.260000000000005</c:v>
                </c:pt>
                <c:pt idx="4">
                  <c:v>68.92</c:v>
                </c:pt>
                <c:pt idx="5">
                  <c:v>102.85</c:v>
                </c:pt>
                <c:pt idx="6">
                  <c:v>137.56</c:v>
                </c:pt>
                <c:pt idx="7">
                  <c:v>155.13999999999999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369280"/>
        <c:axId val="114370816"/>
      </c:barChart>
      <c:catAx>
        <c:axId val="1143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114370816"/>
        <c:crosses val="autoZero"/>
        <c:auto val="1"/>
        <c:lblAlgn val="ctr"/>
        <c:lblOffset val="100"/>
        <c:noMultiLvlLbl val="0"/>
      </c:catAx>
      <c:valAx>
        <c:axId val="11437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43692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838870662000583"/>
          <c:w val="0.9979569116360455"/>
          <c:h val="8.8335156022163949E-2"/>
        </c:manualLayout>
      </c:layout>
      <c:overlay val="0"/>
      <c:txPr>
        <a:bodyPr/>
        <a:lstStyle/>
        <a:p>
          <a:pPr>
            <a:defRPr sz="105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542421747885E-2"/>
          <c:y val="6.1009401372129568E-2"/>
          <c:w val="0.87120140523368383"/>
          <c:h val="0.81072556024008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Sheet4!$B$13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rgbClr val="8F254D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Sheet4!$A$14:$A$23</c:f>
              <c:strCache>
                <c:ptCount val="10"/>
                <c:pt idx="0">
                  <c:v>2006-07</c:v>
                </c:pt>
                <c:pt idx="1">
                  <c:v>2007-08</c:v>
                </c:pt>
                <c:pt idx="2">
                  <c:v>2008-09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2016-17</c:v>
                </c:pt>
                <c:pt idx="9">
                  <c:v>2016-17</c:v>
                </c:pt>
              </c:strCache>
            </c:strRef>
          </c:cat>
          <c:val>
            <c:numRef>
              <c:f>Sheet4!$B$14:$B$23</c:f>
              <c:numCache>
                <c:formatCode>0</c:formatCode>
                <c:ptCount val="10"/>
                <c:pt idx="0">
                  <c:v>43.08</c:v>
                </c:pt>
                <c:pt idx="1">
                  <c:v>49.79</c:v>
                </c:pt>
                <c:pt idx="2">
                  <c:v>59.01</c:v>
                </c:pt>
                <c:pt idx="3">
                  <c:v>72.040000000000006</c:v>
                </c:pt>
                <c:pt idx="4">
                  <c:v>68.64</c:v>
                </c:pt>
                <c:pt idx="5">
                  <c:v>101.09</c:v>
                </c:pt>
                <c:pt idx="6">
                  <c:v>137.57</c:v>
                </c:pt>
                <c:pt idx="7">
                  <c:v>155.13999999999999</c:v>
                </c:pt>
                <c:pt idx="8">
                  <c:v>265.5</c:v>
                </c:pt>
                <c:pt idx="9">
                  <c:v>185.5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099328"/>
        <c:axId val="114100864"/>
      </c:barChart>
      <c:catAx>
        <c:axId val="114099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14100864"/>
        <c:crosses val="autoZero"/>
        <c:auto val="1"/>
        <c:lblAlgn val="ctr"/>
        <c:lblOffset val="100"/>
        <c:noMultiLvlLbl val="0"/>
      </c:catAx>
      <c:valAx>
        <c:axId val="114100864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114099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850678040244969"/>
          <c:y val="5.2549457437223349E-2"/>
          <c:w val="0.50520866141732279"/>
          <c:h val="0.90485133388177219"/>
        </c:manualLayout>
      </c:layout>
      <c:doughnutChart>
        <c:varyColors val="1"/>
        <c:ser>
          <c:idx val="0"/>
          <c:order val="0"/>
          <c:tx>
            <c:strRef>
              <c:f>Sheet3!$B$32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8F254D"/>
              </a:solidFill>
            </c:spPr>
          </c:dPt>
          <c:dPt>
            <c:idx val="2"/>
            <c:bubble3D val="0"/>
            <c:spPr>
              <a:solidFill>
                <a:srgbClr val="926B55"/>
              </a:solidFill>
            </c:spPr>
          </c:dPt>
          <c:dPt>
            <c:idx val="3"/>
            <c:bubble3D val="0"/>
            <c:spPr>
              <a:solidFill>
                <a:srgbClr val="E47628"/>
              </a:solidFill>
            </c:spPr>
          </c:dPt>
          <c:dPt>
            <c:idx val="4"/>
            <c:bubble3D val="0"/>
            <c:spPr>
              <a:solidFill>
                <a:schemeClr val="tx2"/>
              </a:solidFill>
            </c:spPr>
          </c:dPt>
          <c:dPt>
            <c:idx val="5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Lbls>
            <c:dLbl>
              <c:idx val="0"/>
              <c:layout>
                <c:manualLayout>
                  <c:x val="-0.15277777777777779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166666666666677"/>
                  <c:y val="-5.97014925373134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4722222222222242"/>
                  <c:y val="-1.49253731343283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"/>
                  <c:y val="5.97014925373134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9.7222222222222224E-2"/>
                  <c:y val="0.144278606965174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3.333333333333334E-2"/>
                  <c:y val="0.174129353233830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Sheet3!$A$33:$A$38</c:f>
              <c:strCache>
                <c:ptCount val="6"/>
                <c:pt idx="0">
                  <c:v>Indonesia</c:v>
                </c:pt>
                <c:pt idx="1">
                  <c:v>Australia</c:v>
                </c:pt>
                <c:pt idx="2">
                  <c:v>South Africa</c:v>
                </c:pt>
                <c:pt idx="3">
                  <c:v>USA</c:v>
                </c:pt>
                <c:pt idx="4">
                  <c:v>Canada</c:v>
                </c:pt>
                <c:pt idx="5">
                  <c:v>Others</c:v>
                </c:pt>
              </c:strCache>
            </c:strRef>
          </c:cat>
          <c:val>
            <c:numRef>
              <c:f>Sheet3!$B$33:$B$38</c:f>
              <c:numCache>
                <c:formatCode>0</c:formatCode>
                <c:ptCount val="6"/>
                <c:pt idx="0">
                  <c:v>51190793.999299973</c:v>
                </c:pt>
                <c:pt idx="1">
                  <c:v>23521675.352420006</c:v>
                </c:pt>
                <c:pt idx="2">
                  <c:v>13306201.641000003</c:v>
                </c:pt>
                <c:pt idx="3">
                  <c:v>5089492.2377999993</c:v>
                </c:pt>
                <c:pt idx="4">
                  <c:v>1047013.5800000001</c:v>
                </c:pt>
                <c:pt idx="5">
                  <c:v>3495425.5222899998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9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030274-7127-426F-B273-3B449DB50755}" type="doc">
      <dgm:prSet loTypeId="urn:microsoft.com/office/officeart/2005/8/layout/default#2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GB"/>
        </a:p>
      </dgm:t>
    </dgm:pt>
    <dgm:pt modelId="{E820263C-227F-4271-B83E-BB0E4A7EDBF5}">
      <dgm:prSet phldrT="[Text]" custT="1"/>
      <dgm:spPr/>
      <dgm:t>
        <a:bodyPr/>
        <a:lstStyle/>
        <a:p>
          <a:r>
            <a:rPr lang="en-GB" sz="1600" dirty="0" smtClean="0"/>
            <a:t>Land Acquisition</a:t>
          </a:r>
          <a:endParaRPr lang="en-GB" sz="1600" dirty="0"/>
        </a:p>
      </dgm:t>
    </dgm:pt>
    <dgm:pt modelId="{7E047DDC-BA8F-4B4E-BCA7-0FB77E1696F2}" type="parTrans" cxnId="{59563689-9910-49DB-9B2B-9B0C3C59FD52}">
      <dgm:prSet/>
      <dgm:spPr/>
      <dgm:t>
        <a:bodyPr/>
        <a:lstStyle/>
        <a:p>
          <a:endParaRPr lang="en-GB" sz="1200"/>
        </a:p>
      </dgm:t>
    </dgm:pt>
    <dgm:pt modelId="{A1C47D9F-B2E9-41E6-ADE4-110E73D8FC8B}" type="sibTrans" cxnId="{59563689-9910-49DB-9B2B-9B0C3C59FD52}">
      <dgm:prSet/>
      <dgm:spPr/>
      <dgm:t>
        <a:bodyPr/>
        <a:lstStyle/>
        <a:p>
          <a:endParaRPr lang="en-GB" sz="1200"/>
        </a:p>
      </dgm:t>
    </dgm:pt>
    <dgm:pt modelId="{83AAB9B4-B6F2-4B95-95C5-AA2291EAFCFA}">
      <dgm:prSet phldrT="[Text]" custT="1"/>
      <dgm:spPr/>
      <dgm:t>
        <a:bodyPr/>
        <a:lstStyle/>
        <a:p>
          <a:r>
            <a:rPr lang="en-GB" sz="1600" dirty="0" smtClean="0"/>
            <a:t>Shortage of skilled manpower</a:t>
          </a:r>
          <a:endParaRPr lang="en-GB" sz="1600" dirty="0"/>
        </a:p>
      </dgm:t>
    </dgm:pt>
    <dgm:pt modelId="{50D1C8DD-50B4-4CB4-AD0B-868AC78E23D7}" type="parTrans" cxnId="{0CB3E57A-6511-4D9D-95DE-A255EF553325}">
      <dgm:prSet/>
      <dgm:spPr/>
      <dgm:t>
        <a:bodyPr/>
        <a:lstStyle/>
        <a:p>
          <a:endParaRPr lang="en-GB" sz="1200"/>
        </a:p>
      </dgm:t>
    </dgm:pt>
    <dgm:pt modelId="{9D4FA15E-088D-4C30-A76A-388CFBB4AE8C}" type="sibTrans" cxnId="{0CB3E57A-6511-4D9D-95DE-A255EF553325}">
      <dgm:prSet/>
      <dgm:spPr/>
      <dgm:t>
        <a:bodyPr/>
        <a:lstStyle/>
        <a:p>
          <a:endParaRPr lang="en-GB" sz="1200"/>
        </a:p>
      </dgm:t>
    </dgm:pt>
    <dgm:pt modelId="{A90BD12F-823C-4ADC-9EAA-4B08295AD50B}">
      <dgm:prSet phldrT="[Text]" custT="1"/>
      <dgm:spPr/>
      <dgm:t>
        <a:bodyPr/>
        <a:lstStyle/>
        <a:p>
          <a:r>
            <a:rPr lang="en-GB" sz="1600" dirty="0" smtClean="0"/>
            <a:t>Availability of Adequate Finance</a:t>
          </a:r>
          <a:endParaRPr lang="en-GB" sz="1600" dirty="0"/>
        </a:p>
      </dgm:t>
    </dgm:pt>
    <dgm:pt modelId="{87049112-286E-4C4C-8228-464B453C5E3F}" type="parTrans" cxnId="{2FB1A8F6-67EB-49B9-BEE5-C6307533D61D}">
      <dgm:prSet/>
      <dgm:spPr/>
      <dgm:t>
        <a:bodyPr/>
        <a:lstStyle/>
        <a:p>
          <a:endParaRPr lang="en-GB" sz="1200"/>
        </a:p>
      </dgm:t>
    </dgm:pt>
    <dgm:pt modelId="{CD7C2ACB-0DFD-4015-A691-AD35B70EE39B}" type="sibTrans" cxnId="{2FB1A8F6-67EB-49B9-BEE5-C6307533D61D}">
      <dgm:prSet/>
      <dgm:spPr/>
      <dgm:t>
        <a:bodyPr/>
        <a:lstStyle/>
        <a:p>
          <a:endParaRPr lang="en-GB" sz="1200"/>
        </a:p>
      </dgm:t>
    </dgm:pt>
    <dgm:pt modelId="{AE815718-CCEF-496D-B025-971852955D79}" type="pres">
      <dgm:prSet presAssocID="{CF030274-7127-426F-B273-3B449DB5075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CADBC7-A1BC-4A83-B975-BAF30DF6207A}" type="pres">
      <dgm:prSet presAssocID="{E820263C-227F-4271-B83E-BB0E4A7EDBF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55ADAB-DB36-40D4-A4AA-483BAFB0C1C3}" type="pres">
      <dgm:prSet presAssocID="{A1C47D9F-B2E9-41E6-ADE4-110E73D8FC8B}" presName="sibTrans" presStyleCnt="0"/>
      <dgm:spPr/>
    </dgm:pt>
    <dgm:pt modelId="{007BDDAF-66C2-4DE7-8AD4-95A6338C2057}" type="pres">
      <dgm:prSet presAssocID="{83AAB9B4-B6F2-4B95-95C5-AA2291EAFCF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4C11CA-9FCC-4C8A-A40C-69A993C5A377}" type="pres">
      <dgm:prSet presAssocID="{9D4FA15E-088D-4C30-A76A-388CFBB4AE8C}" presName="sibTrans" presStyleCnt="0"/>
      <dgm:spPr/>
    </dgm:pt>
    <dgm:pt modelId="{EB13A57C-3717-4F5D-860C-1352B37D8E87}" type="pres">
      <dgm:prSet presAssocID="{A90BD12F-823C-4ADC-9EAA-4B08295AD50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A32E7CD-3CFF-432C-89C3-1E6D6B72B241}" type="presOf" srcId="{CF030274-7127-426F-B273-3B449DB50755}" destId="{AE815718-CCEF-496D-B025-971852955D79}" srcOrd="0" destOrd="0" presId="urn:microsoft.com/office/officeart/2005/8/layout/default#2"/>
    <dgm:cxn modelId="{0CB3E57A-6511-4D9D-95DE-A255EF553325}" srcId="{CF030274-7127-426F-B273-3B449DB50755}" destId="{83AAB9B4-B6F2-4B95-95C5-AA2291EAFCFA}" srcOrd="1" destOrd="0" parTransId="{50D1C8DD-50B4-4CB4-AD0B-868AC78E23D7}" sibTransId="{9D4FA15E-088D-4C30-A76A-388CFBB4AE8C}"/>
    <dgm:cxn modelId="{18EC9AEA-EB95-4458-92B6-D169708FA839}" type="presOf" srcId="{A90BD12F-823C-4ADC-9EAA-4B08295AD50B}" destId="{EB13A57C-3717-4F5D-860C-1352B37D8E87}" srcOrd="0" destOrd="0" presId="urn:microsoft.com/office/officeart/2005/8/layout/default#2"/>
    <dgm:cxn modelId="{2FB1A8F6-67EB-49B9-BEE5-C6307533D61D}" srcId="{CF030274-7127-426F-B273-3B449DB50755}" destId="{A90BD12F-823C-4ADC-9EAA-4B08295AD50B}" srcOrd="2" destOrd="0" parTransId="{87049112-286E-4C4C-8228-464B453C5E3F}" sibTransId="{CD7C2ACB-0DFD-4015-A691-AD35B70EE39B}"/>
    <dgm:cxn modelId="{9097E8B1-42A0-46C5-8175-BE3A50E043B9}" type="presOf" srcId="{E820263C-227F-4271-B83E-BB0E4A7EDBF5}" destId="{7BCADBC7-A1BC-4A83-B975-BAF30DF6207A}" srcOrd="0" destOrd="0" presId="urn:microsoft.com/office/officeart/2005/8/layout/default#2"/>
    <dgm:cxn modelId="{59563689-9910-49DB-9B2B-9B0C3C59FD52}" srcId="{CF030274-7127-426F-B273-3B449DB50755}" destId="{E820263C-227F-4271-B83E-BB0E4A7EDBF5}" srcOrd="0" destOrd="0" parTransId="{7E047DDC-BA8F-4B4E-BCA7-0FB77E1696F2}" sibTransId="{A1C47D9F-B2E9-41E6-ADE4-110E73D8FC8B}"/>
    <dgm:cxn modelId="{A7BD92FF-CC13-4ECB-9771-A1779A2B828E}" type="presOf" srcId="{83AAB9B4-B6F2-4B95-95C5-AA2291EAFCFA}" destId="{007BDDAF-66C2-4DE7-8AD4-95A6338C2057}" srcOrd="0" destOrd="0" presId="urn:microsoft.com/office/officeart/2005/8/layout/default#2"/>
    <dgm:cxn modelId="{2BBDA68C-4AEB-4C33-928F-07A83143D2E9}" type="presParOf" srcId="{AE815718-CCEF-496D-B025-971852955D79}" destId="{7BCADBC7-A1BC-4A83-B975-BAF30DF6207A}" srcOrd="0" destOrd="0" presId="urn:microsoft.com/office/officeart/2005/8/layout/default#2"/>
    <dgm:cxn modelId="{26B5BFC1-8086-4F99-A3E8-EA05837A111E}" type="presParOf" srcId="{AE815718-CCEF-496D-B025-971852955D79}" destId="{BB55ADAB-DB36-40D4-A4AA-483BAFB0C1C3}" srcOrd="1" destOrd="0" presId="urn:microsoft.com/office/officeart/2005/8/layout/default#2"/>
    <dgm:cxn modelId="{47F621F6-9B0D-4D38-A076-911AF31CC054}" type="presParOf" srcId="{AE815718-CCEF-496D-B025-971852955D79}" destId="{007BDDAF-66C2-4DE7-8AD4-95A6338C2057}" srcOrd="2" destOrd="0" presId="urn:microsoft.com/office/officeart/2005/8/layout/default#2"/>
    <dgm:cxn modelId="{E7A148B4-3C43-4F5E-9B92-2DE6552F8A03}" type="presParOf" srcId="{AE815718-CCEF-496D-B025-971852955D79}" destId="{8E4C11CA-9FCC-4C8A-A40C-69A993C5A377}" srcOrd="3" destOrd="0" presId="urn:microsoft.com/office/officeart/2005/8/layout/default#2"/>
    <dgm:cxn modelId="{3C7FAB0D-485C-4425-9BE3-7EBF3EEEE731}" type="presParOf" srcId="{AE815718-CCEF-496D-B025-971852955D79}" destId="{EB13A57C-3717-4F5D-860C-1352B37D8E87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ADBC7-A1BC-4A83-B975-BAF30DF6207A}">
      <dsp:nvSpPr>
        <dsp:cNvPr id="0" name=""/>
        <dsp:cNvSpPr/>
      </dsp:nvSpPr>
      <dsp:spPr>
        <a:xfrm>
          <a:off x="684075" y="0"/>
          <a:ext cx="1368152" cy="820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Land Acquisition</a:t>
          </a:r>
          <a:endParaRPr lang="en-GB" sz="1600" kern="1200" dirty="0"/>
        </a:p>
      </dsp:txBody>
      <dsp:txXfrm>
        <a:off x="684075" y="0"/>
        <a:ext cx="1368152" cy="820891"/>
      </dsp:txXfrm>
    </dsp:sp>
    <dsp:sp modelId="{007BDDAF-66C2-4DE7-8AD4-95A6338C2057}">
      <dsp:nvSpPr>
        <dsp:cNvPr id="0" name=""/>
        <dsp:cNvSpPr/>
      </dsp:nvSpPr>
      <dsp:spPr>
        <a:xfrm>
          <a:off x="684075" y="957706"/>
          <a:ext cx="1368152" cy="820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Shortage of skilled manpower</a:t>
          </a:r>
          <a:endParaRPr lang="en-GB" sz="1600" kern="1200" dirty="0"/>
        </a:p>
      </dsp:txBody>
      <dsp:txXfrm>
        <a:off x="684075" y="957706"/>
        <a:ext cx="1368152" cy="820891"/>
      </dsp:txXfrm>
    </dsp:sp>
    <dsp:sp modelId="{EB13A57C-3717-4F5D-860C-1352B37D8E87}">
      <dsp:nvSpPr>
        <dsp:cNvPr id="0" name=""/>
        <dsp:cNvSpPr/>
      </dsp:nvSpPr>
      <dsp:spPr>
        <a:xfrm>
          <a:off x="684075" y="1915412"/>
          <a:ext cx="1368152" cy="820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Availability of Adequate Finance</a:t>
          </a:r>
          <a:endParaRPr lang="en-GB" sz="1600" kern="1200" dirty="0"/>
        </a:p>
      </dsp:txBody>
      <dsp:txXfrm>
        <a:off x="684075" y="1915412"/>
        <a:ext cx="1368152" cy="820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0.79167</cdr:x>
      <cdr:y>0.06597</cdr:y>
    </cdr:from>
    <cdr:to>
      <cdr:x>0.96876</cdr:x>
      <cdr:y>0.875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448495" y="152012"/>
          <a:ext cx="771400" cy="1864212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87DE2-55CD-4643-BEA2-74F0F5B78EC1}" type="datetimeFigureOut">
              <a:rPr lang="en-IN" smtClean="0"/>
              <a:t>10-11-2013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8F8AC-723B-4DD9-B880-6F2F4AE7BB9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8731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sp>
        <p:nvSpPr>
          <p:cNvPr id="61444" name="Slide Number Placeholder 3"/>
          <p:cNvSpPr txBox="1">
            <a:spLocks noGrp="1"/>
          </p:cNvSpPr>
          <p:nvPr/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049" tIns="42526" rIns="85049" bIns="42526" anchor="b"/>
          <a:lstStyle/>
          <a:p>
            <a:pPr algn="r" defTabSz="848414"/>
            <a:fld id="{36C29EDC-F4DF-4696-9650-A63B0B801943}" type="slidenum">
              <a:rPr lang="en-US" altLang="en-US" sz="1100"/>
              <a:pPr algn="r" defTabSz="848414"/>
              <a:t>2</a:t>
            </a:fld>
            <a:endParaRPr lang="en-US" altLang="en-US" sz="11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21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5214"/>
            <a:ext cx="5484317" cy="4113893"/>
          </a:xfrm>
          <a:noFill/>
          <a:ln/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21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5214"/>
            <a:ext cx="5484317" cy="4113893"/>
          </a:xfrm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21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5214"/>
            <a:ext cx="5484317" cy="4113893"/>
          </a:xfrm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21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5214"/>
            <a:ext cx="5484317" cy="4113893"/>
          </a:xfrm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21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5214"/>
            <a:ext cx="5484317" cy="4113893"/>
          </a:xfrm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217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86" y="4345214"/>
            <a:ext cx="5484317" cy="4113893"/>
          </a:xfrm>
          <a:noFill/>
          <a:ln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altLang="en-US" sz="1200" dirty="0" smtClean="0">
                <a:solidFill>
                  <a:srgbClr val="002060"/>
                </a:solidFill>
              </a:rPr>
              <a:t>This highlights not only the inefficiencies but also the scope of improvement &amp; attract investment from experienced miners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8F8AC-723B-4DD9-B880-6F2F4AE7BB95}" type="slidenum">
              <a:rPr lang="en-IN" smtClean="0"/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sp>
        <p:nvSpPr>
          <p:cNvPr id="61444" name="Slide Number Placeholder 3"/>
          <p:cNvSpPr txBox="1">
            <a:spLocks noGrp="1"/>
          </p:cNvSpPr>
          <p:nvPr/>
        </p:nvSpPr>
        <p:spPr bwMode="auto">
          <a:xfrm>
            <a:off x="3885903" y="8685894"/>
            <a:ext cx="2970609" cy="456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049" tIns="42526" rIns="85049" bIns="42526" anchor="b"/>
          <a:lstStyle/>
          <a:p>
            <a:pPr algn="r" defTabSz="848414"/>
            <a:fld id="{36C29EDC-F4DF-4696-9650-A63B0B801943}" type="slidenum">
              <a:rPr lang="en-US" altLang="en-US" sz="1100"/>
              <a:pPr algn="r" defTabSz="848414"/>
              <a:t>14</a:t>
            </a:fld>
            <a:endParaRPr lang="en-US" altLang="en-US" sz="11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269A12-B29B-4CC1-80CC-1A77452B8DE1}" type="datetimeFigureOut">
              <a:rPr lang="en-IN" smtClean="0"/>
              <a:pPr/>
              <a:t>10-11-2013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76400" y="6324600"/>
            <a:ext cx="4495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3246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42720-3A26-44FA-A0E7-79EA90A2C9D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7" name="Picture 6" descr="Untitled-1 copy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172200" y="6515233"/>
            <a:ext cx="2921000" cy="32847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23664"/>
            <a:ext cx="6948264" cy="23698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553200"/>
            <a:ext cx="6096000" cy="3048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04664"/>
            <a:ext cx="6948264" cy="23698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6" name="Picture 2" descr="F:\DesktopData\Conferences\LNG_FSRU Workshop\Metis ECPL logo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40563" y="0"/>
            <a:ext cx="2103437" cy="600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1196752"/>
            <a:ext cx="842493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</a:rPr>
              <a:t>Theme Presentation</a:t>
            </a:r>
            <a:b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200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IN" sz="3200" b="1" i="1" dirty="0" smtClean="0">
                <a:solidFill>
                  <a:srgbClr val="002060"/>
                </a:solidFill>
              </a:rPr>
              <a:t> National Conference on Re-Energising Indian Coal Sector: Interventions through Policy, Competition and Technology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11-11-2013</a:t>
            </a:r>
            <a:endParaRPr lang="en-US" sz="3200" b="1" i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en-US" sz="2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400" b="1" i="1" dirty="0" err="1" smtClean="0">
                <a:solidFill>
                  <a:schemeClr val="accent6">
                    <a:lumMod val="75000"/>
                  </a:schemeClr>
                </a:solidFill>
              </a:rPr>
              <a:t>S.Ravishankar</a:t>
            </a:r>
            <a:endParaRPr lang="en-US" sz="24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Metis Energy Consulting</a:t>
            </a:r>
            <a:endParaRPr lang="en-I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" y="671736"/>
            <a:ext cx="9067800" cy="381000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IN" sz="2800" b="1" u="sng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Strategy for Re-Energising Coal Sector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484784"/>
            <a:ext cx="5148064" cy="5616624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</a:t>
            </a:r>
            <a:r>
              <a:rPr kumimoji="0" lang="en-I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cus</a:t>
            </a:r>
            <a:r>
              <a:rPr kumimoji="0" lang="en-IN" alt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Area 2 : Technology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endParaRPr kumimoji="0" lang="en-IN" altLang="en-US" sz="1700" b="1" i="0" u="none" strike="noStrike" kern="1200" cap="none" spc="0" normalizeH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0975" marR="0" lvl="0" indent="-180975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Ratio for OC and UG production stands at 40:60 globally – In India it is 90:10. </a:t>
            </a:r>
          </a:p>
          <a:p>
            <a:pPr marL="180975" marR="0" lvl="0" indent="-180975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Indian surface reserves are depleting fast  - Need for UG mine development &amp; deep opencast mining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  Technology collaboration </a:t>
            </a:r>
          </a:p>
          <a:p>
            <a:pPr marL="180975" marR="0" lvl="0" indent="-180975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Coal Quality issues : Coal Seams and Washed Coal 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  Fast-tracking investment in washeries. CIL has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    proposed to set up 20 washeries in the 12</a:t>
            </a:r>
            <a:r>
              <a:rPr lang="en-IN" altLang="en-US" sz="1900" baseline="30000" dirty="0" smtClean="0">
                <a:solidFill>
                  <a:srgbClr val="002060"/>
                </a:solidFill>
              </a:rPr>
              <a:t>th</a:t>
            </a:r>
            <a:r>
              <a:rPr lang="en-IN" altLang="en-US" sz="1900" dirty="0" smtClean="0">
                <a:solidFill>
                  <a:srgbClr val="002060"/>
                </a:solidFill>
              </a:rPr>
              <a:t> Plan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IN" altLang="en-US" sz="1900" dirty="0" smtClean="0">
                <a:solidFill>
                  <a:srgbClr val="002060"/>
                </a:solidFill>
              </a:rPr>
              <a:t>Labour health &amp; safety</a:t>
            </a:r>
          </a:p>
          <a:p>
            <a:pPr marL="180975" indent="-180975">
              <a:buFont typeface="Arial" pitchFamily="34" charset="0"/>
              <a:buChar char="•"/>
            </a:pPr>
            <a:r>
              <a:rPr lang="en-IN" altLang="en-US" sz="1900" dirty="0" smtClean="0">
                <a:solidFill>
                  <a:srgbClr val="002060"/>
                </a:solidFill>
              </a:rPr>
              <a:t>Training – New Skills – Enhanced productivity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132857"/>
            <a:ext cx="3456384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IN" sz="2800" b="1" u="sng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Strategy for Re-Energising Coal Sector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980728"/>
            <a:ext cx="8964488" cy="187220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</a:t>
            </a:r>
            <a:r>
              <a:rPr kumimoji="0" lang="en-IN" alt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Area 3 : Market Restructuring &amp; PPP Framework adoption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endParaRPr kumimoji="0" lang="en-IN" altLang="en-US" sz="1700" b="1" i="0" u="none" strike="noStrike" kern="1200" cap="none" spc="0" normalizeH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700" dirty="0" smtClean="0">
                <a:solidFill>
                  <a:srgbClr val="002060"/>
                </a:solidFill>
              </a:rPr>
              <a:t> Currently coal mining is done via Govt. led cos. and captive miners – need to step up production </a:t>
            </a:r>
          </a:p>
          <a:p>
            <a:pPr marL="742950" lvl="1" indent="-285750">
              <a:buFontTx/>
              <a:buChar char="-"/>
            </a:pPr>
            <a:r>
              <a:rPr lang="en-IN" altLang="en-US" sz="1700" dirty="0" smtClean="0">
                <a:solidFill>
                  <a:srgbClr val="002060"/>
                </a:solidFill>
              </a:rPr>
              <a:t>lack of experience</a:t>
            </a:r>
          </a:p>
          <a:p>
            <a:pPr marL="742950" lvl="1" indent="-285750">
              <a:buFontTx/>
              <a:buChar char="-"/>
            </a:pPr>
            <a:r>
              <a:rPr lang="en-IN" altLang="en-US" sz="1700" dirty="0" smtClean="0">
                <a:solidFill>
                  <a:srgbClr val="002060"/>
                </a:solidFill>
              </a:rPr>
              <a:t>poor infrastructure availability</a:t>
            </a:r>
          </a:p>
          <a:p>
            <a:pPr marL="742950" lvl="1" indent="-285750">
              <a:buFontTx/>
              <a:buChar char="-"/>
            </a:pPr>
            <a:r>
              <a:rPr lang="en-IN" altLang="en-US" sz="1700" dirty="0" smtClean="0">
                <a:solidFill>
                  <a:srgbClr val="002060"/>
                </a:solidFill>
              </a:rPr>
              <a:t>Controls</a:t>
            </a:r>
          </a:p>
          <a:p>
            <a:pPr marL="742950" lvl="1" indent="-285750">
              <a:buFontTx/>
              <a:buChar char="-"/>
            </a:pPr>
            <a:r>
              <a:rPr lang="en-IN" altLang="en-US" sz="1700" dirty="0" smtClean="0">
                <a:solidFill>
                  <a:srgbClr val="002060"/>
                </a:solidFill>
              </a:rPr>
              <a:t>uncertainty and additional project management risks.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852936"/>
            <a:ext cx="9108504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Coal Market Restructuring  : leading to</a:t>
            </a:r>
            <a:r>
              <a:rPr kumimoji="0" lang="en-IN" altLang="en-US" sz="17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efficient and competitive market</a:t>
            </a:r>
            <a:endParaRPr kumimoji="0" lang="en-IN" altLang="en-US" sz="17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700" dirty="0" smtClean="0">
                <a:solidFill>
                  <a:srgbClr val="002060"/>
                </a:solidFill>
              </a:rPr>
              <a:t> CIL restructuring process has begun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700" dirty="0" smtClean="0">
                <a:solidFill>
                  <a:srgbClr val="002060"/>
                </a:solidFill>
              </a:rPr>
              <a:t> Restructuring areas : Enhancing Private participation ; implementation of PPP Model in mining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5496" y="3861048"/>
            <a:ext cx="5760640" cy="216024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sz="1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Private Participation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1700" dirty="0" smtClean="0">
                <a:solidFill>
                  <a:srgbClr val="002060"/>
                </a:solidFill>
              </a:rPr>
              <a:t> Contract mining - MDO, captive mine development, coal</a:t>
            </a:r>
          </a:p>
          <a:p>
            <a:r>
              <a:rPr lang="en-IN" altLang="en-US" sz="1700" dirty="0">
                <a:solidFill>
                  <a:srgbClr val="002060"/>
                </a:solidFill>
              </a:rPr>
              <a:t> </a:t>
            </a:r>
            <a:r>
              <a:rPr lang="en-IN" altLang="en-US" sz="1700" dirty="0" smtClean="0">
                <a:solidFill>
                  <a:srgbClr val="002060"/>
                </a:solidFill>
              </a:rPr>
              <a:t>  beneficiation and JVs for exploration have seen private </a:t>
            </a:r>
          </a:p>
          <a:p>
            <a:r>
              <a:rPr lang="en-IN" altLang="en-US" sz="1700" dirty="0">
                <a:solidFill>
                  <a:srgbClr val="002060"/>
                </a:solidFill>
              </a:rPr>
              <a:t> </a:t>
            </a:r>
            <a:r>
              <a:rPr lang="en-IN" altLang="en-US" sz="1700" dirty="0" smtClean="0">
                <a:solidFill>
                  <a:srgbClr val="002060"/>
                </a:solidFill>
              </a:rPr>
              <a:t>  participation in India.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1700" dirty="0" smtClean="0">
                <a:solidFill>
                  <a:srgbClr val="002060"/>
                </a:solidFill>
              </a:rPr>
              <a:t>  Global Experience : Competitive /  private ownership in USA, </a:t>
            </a:r>
          </a:p>
          <a:p>
            <a:r>
              <a:rPr lang="en-IN" altLang="en-US" sz="1700" dirty="0">
                <a:solidFill>
                  <a:srgbClr val="002060"/>
                </a:solidFill>
              </a:rPr>
              <a:t> </a:t>
            </a:r>
            <a:r>
              <a:rPr lang="en-IN" altLang="en-US" sz="1700" dirty="0" smtClean="0">
                <a:solidFill>
                  <a:srgbClr val="002060"/>
                </a:solidFill>
              </a:rPr>
              <a:t>  Australia ; Developing nations such as South Africa, Indonesia</a:t>
            </a:r>
          </a:p>
          <a:p>
            <a:r>
              <a:rPr lang="en-IN" altLang="en-US" sz="1700" dirty="0" smtClean="0">
                <a:solidFill>
                  <a:srgbClr val="002060"/>
                </a:solidFill>
              </a:rPr>
              <a:t>  - government control / ownership – Attract foreign</a:t>
            </a:r>
          </a:p>
          <a:p>
            <a:r>
              <a:rPr lang="en-IN" altLang="en-US" sz="1700" dirty="0">
                <a:solidFill>
                  <a:srgbClr val="002060"/>
                </a:solidFill>
              </a:rPr>
              <a:t> </a:t>
            </a:r>
            <a:r>
              <a:rPr lang="en-IN" altLang="en-US" sz="1700" dirty="0" smtClean="0">
                <a:solidFill>
                  <a:srgbClr val="002060"/>
                </a:solidFill>
              </a:rPr>
              <a:t>   investments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365104"/>
            <a:ext cx="2952328" cy="2204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6156176" y="4005064"/>
            <a:ext cx="2448272" cy="36004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Captive Mining Models</a:t>
            </a:r>
            <a:endParaRPr lang="en-IN" altLang="en-US" sz="1600" dirty="0" smtClean="0">
              <a:solidFill>
                <a:srgbClr val="E4762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IN" sz="2800" b="1" u="sng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Strategy for Re-Energising Coal Sector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196752"/>
            <a:ext cx="6660232" cy="324036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PPP</a:t>
            </a:r>
            <a:r>
              <a:rPr kumimoji="0" lang="en-IN" altLang="en-US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Framework &amp; MDO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PPP model at the very basic level exists in the form of the  </a:t>
            </a:r>
          </a:p>
          <a:p>
            <a:r>
              <a:rPr lang="en-IN" altLang="en-US" sz="2000" dirty="0">
                <a:solidFill>
                  <a:srgbClr val="002060"/>
                </a:solidFill>
              </a:rPr>
              <a:t>  </a:t>
            </a:r>
            <a:r>
              <a:rPr lang="en-IN" altLang="en-US" sz="2000" dirty="0" smtClean="0">
                <a:solidFill>
                  <a:srgbClr val="002060"/>
                </a:solidFill>
              </a:rPr>
              <a:t> MDO system and the JV model.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The PPP model proposed by </a:t>
            </a:r>
            <a:r>
              <a:rPr lang="en-IN" altLang="en-US" sz="2000" dirty="0" err="1" smtClean="0">
                <a:solidFill>
                  <a:srgbClr val="002060"/>
                </a:solidFill>
              </a:rPr>
              <a:t>MoC</a:t>
            </a:r>
            <a:r>
              <a:rPr lang="en-IN" altLang="en-US" sz="2000" dirty="0" smtClean="0">
                <a:solidFill>
                  <a:srgbClr val="002060"/>
                </a:solidFill>
              </a:rPr>
              <a:t> envisages a broader role</a:t>
            </a:r>
          </a:p>
          <a:p>
            <a:r>
              <a:rPr lang="en-IN" altLang="en-US" sz="2000" dirty="0" smtClean="0">
                <a:solidFill>
                  <a:srgbClr val="002060"/>
                </a:solidFill>
              </a:rPr>
              <a:t>   for private players though in its essence, it is still an MDO </a:t>
            </a:r>
          </a:p>
          <a:p>
            <a:r>
              <a:rPr lang="en-IN" altLang="en-US" sz="2000" dirty="0">
                <a:solidFill>
                  <a:srgbClr val="002060"/>
                </a:solidFill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</a:rPr>
              <a:t>  Model. 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Contractor/MDO will be responsible for designing, financing,</a:t>
            </a:r>
          </a:p>
          <a:p>
            <a:r>
              <a:rPr lang="en-IN" altLang="en-US" sz="2000" dirty="0">
                <a:solidFill>
                  <a:srgbClr val="002060"/>
                </a:solidFill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</a:rPr>
              <a:t>  procurement, construction, operation and maintenance of</a:t>
            </a:r>
          </a:p>
          <a:p>
            <a:r>
              <a:rPr lang="en-IN" altLang="en-US" sz="2000" dirty="0">
                <a:solidFill>
                  <a:srgbClr val="002060"/>
                </a:solidFill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</a:rPr>
              <a:t>  the project </a:t>
            </a:r>
          </a:p>
          <a:p>
            <a:endParaRPr lang="en-IN" altLang="en-US" sz="20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altLang="en-US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6300192" y="1340768"/>
          <a:ext cx="2736304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444208" y="764704"/>
            <a:ext cx="2448272" cy="36004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Issues faced by </a:t>
            </a:r>
            <a:r>
              <a:rPr kumimoji="0" lang="en-IN" alt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MDOs</a:t>
            </a:r>
            <a:endParaRPr lang="en-IN" altLang="en-US" sz="1600" dirty="0" smtClean="0">
              <a:solidFill>
                <a:srgbClr val="E47628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5496" y="4581128"/>
            <a:ext cx="9108504" cy="14401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PPP model would involve more direct involvement of the private player in the project</a:t>
            </a:r>
          </a:p>
          <a:p>
            <a:pPr lvl="0"/>
            <a:r>
              <a:rPr lang="en-IN" altLang="en-US" sz="2000" dirty="0">
                <a:solidFill>
                  <a:srgbClr val="002060"/>
                </a:solidFill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</a:rPr>
              <a:t>  – probably in terms of Equity partnership in a JV model. </a:t>
            </a:r>
          </a:p>
          <a:p>
            <a:pPr lvl="0"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Commitment of the private player is full in terms of finance, technology, expertise </a:t>
            </a:r>
          </a:p>
          <a:p>
            <a:pPr lvl="0"/>
            <a:r>
              <a:rPr lang="en-IN" altLang="en-US" sz="2000" dirty="0">
                <a:solidFill>
                  <a:srgbClr val="002060"/>
                </a:solidFill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</a:rPr>
              <a:t>  and project execution and success.</a:t>
            </a:r>
          </a:p>
          <a:p>
            <a:pPr lvl="0">
              <a:buFont typeface="Arial" pitchFamily="34" charset="0"/>
              <a:buChar char="•"/>
            </a:pPr>
            <a:endParaRPr lang="en-IN" altLang="en-US" sz="17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0" y="908720"/>
            <a:ext cx="8892480" cy="547260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lang="en-IN" altLang="en-US" sz="2400" b="1" noProof="0" dirty="0" smtClean="0">
                <a:solidFill>
                  <a:srgbClr val="E47628"/>
                </a:solidFill>
              </a:rPr>
              <a:t>In Summary…</a:t>
            </a:r>
          </a:p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endParaRPr kumimoji="0" lang="en-IN" altLang="en-US" sz="2400" b="1" i="0" u="none" strike="noStrike" kern="1200" cap="none" spc="0" normalizeH="0" noProof="0" dirty="0" smtClean="0">
              <a:ln>
                <a:noFill/>
              </a:ln>
              <a:solidFill>
                <a:srgbClr val="E4762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 Need to step up coal production – Efficiently, Economically and Expeditiously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 Policy Interventions </a:t>
            </a:r>
          </a:p>
          <a:p>
            <a:r>
              <a:rPr lang="en-IN" altLang="en-US" sz="2000" dirty="0" smtClean="0">
                <a:solidFill>
                  <a:srgbClr val="002060"/>
                </a:solidFill>
              </a:rPr>
              <a:t>    - </a:t>
            </a:r>
            <a:r>
              <a:rPr lang="en-IN" altLang="en-US" sz="2000" dirty="0">
                <a:solidFill>
                  <a:srgbClr val="002060"/>
                </a:solidFill>
              </a:rPr>
              <a:t>Competitive Auction of </a:t>
            </a:r>
            <a:r>
              <a:rPr lang="en-IN" altLang="en-US" sz="2000" dirty="0" smtClean="0">
                <a:solidFill>
                  <a:srgbClr val="002060"/>
                </a:solidFill>
              </a:rPr>
              <a:t>blocks – Accountability and Time target for completion</a:t>
            </a:r>
          </a:p>
          <a:p>
            <a:r>
              <a:rPr lang="en-IN" altLang="en-US" sz="2000" dirty="0" smtClean="0">
                <a:solidFill>
                  <a:srgbClr val="002060"/>
                </a:solidFill>
              </a:rPr>
              <a:t>    - Implementation </a:t>
            </a:r>
            <a:r>
              <a:rPr lang="en-IN" altLang="en-US" sz="2000" dirty="0">
                <a:solidFill>
                  <a:srgbClr val="002060"/>
                </a:solidFill>
              </a:rPr>
              <a:t>of the coal </a:t>
            </a:r>
            <a:r>
              <a:rPr lang="en-IN" altLang="en-US" sz="2000" dirty="0" smtClean="0">
                <a:solidFill>
                  <a:srgbClr val="002060"/>
                </a:solidFill>
              </a:rPr>
              <a:t>regulator – Independent – Facilitating role</a:t>
            </a:r>
          </a:p>
          <a:p>
            <a:r>
              <a:rPr lang="en-IN" altLang="en-US" sz="2000" dirty="0" smtClean="0">
                <a:solidFill>
                  <a:srgbClr val="002060"/>
                </a:solidFill>
              </a:rPr>
              <a:t>    - Framework to speed-up </a:t>
            </a:r>
            <a:r>
              <a:rPr lang="en-IN" altLang="en-US" sz="2000" dirty="0">
                <a:solidFill>
                  <a:srgbClr val="002060"/>
                </a:solidFill>
              </a:rPr>
              <a:t>EC &amp; FC clearances </a:t>
            </a:r>
            <a:endParaRPr lang="en-IN" altLang="en-US" sz="20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 Restructuring – Strategy to moving away from a monopolistic model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 Attracting Private participation with technology / manpower capabilities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2000" dirty="0">
                <a:solidFill>
                  <a:srgbClr val="002060"/>
                </a:solidFill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</a:rPr>
              <a:t> Technology Interventions – OC / UG mining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2000" dirty="0" smtClean="0">
                <a:solidFill>
                  <a:srgbClr val="002060"/>
                </a:solidFill>
              </a:rPr>
              <a:t>  Logistics and Infrastructure : Rail / Inland Waterways</a:t>
            </a:r>
          </a:p>
          <a:p>
            <a:pPr>
              <a:buFont typeface="Arial" pitchFamily="34" charset="0"/>
              <a:buChar char="•"/>
            </a:pPr>
            <a:r>
              <a:rPr lang="en-IN" altLang="en-US" sz="2000" dirty="0">
                <a:solidFill>
                  <a:srgbClr val="002060"/>
                </a:solidFill>
              </a:rPr>
              <a:t> </a:t>
            </a:r>
            <a:r>
              <a:rPr lang="en-IN" altLang="en-US" sz="2000" dirty="0" smtClean="0">
                <a:solidFill>
                  <a:srgbClr val="002060"/>
                </a:solidFill>
              </a:rPr>
              <a:t> Coal Linkage and Logistics optimisation</a:t>
            </a:r>
          </a:p>
          <a:p>
            <a:pPr>
              <a:buFont typeface="Arial" pitchFamily="34" charset="0"/>
              <a:buChar char="•"/>
            </a:pPr>
            <a:endParaRPr lang="en-IN" altLang="en-US" sz="2000" dirty="0">
              <a:solidFill>
                <a:srgbClr val="002060"/>
              </a:solidFill>
            </a:endParaRPr>
          </a:p>
          <a:p>
            <a:endParaRPr lang="en-IN" altLang="en-US" sz="20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altLang="en-US" dirty="0" smtClean="0">
              <a:solidFill>
                <a:srgbClr val="00206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23528" y="5013176"/>
            <a:ext cx="8208912" cy="10081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/>
                </a:solidFill>
              </a:rPr>
              <a:t>Long Term Strategy 2030 : Enhancing Domestic Fuel production and Energy Security</a:t>
            </a: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 txBox="1">
            <a:spLocks noGrp="1"/>
          </p:cNvSpPr>
          <p:nvPr/>
        </p:nvSpPr>
        <p:spPr bwMode="auto">
          <a:xfrm>
            <a:off x="8686800" y="6630988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F90437BF-A977-40AB-A431-FA065257031B}" type="slidenum">
              <a:rPr lang="en-US" altLang="en-US" b="0">
                <a:cs typeface="Arial" pitchFamily="34" charset="0"/>
              </a:rPr>
              <a:pPr/>
              <a:t>14</a:t>
            </a:fld>
            <a:endParaRPr lang="en-US" altLang="en-US" b="0">
              <a:cs typeface="Arial" pitchFamily="34" charset="0"/>
            </a:endParaRP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1475656" y="2768153"/>
            <a:ext cx="6124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                                   </a:t>
            </a:r>
            <a:r>
              <a:rPr lang="en-US" sz="3600" b="1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Thank You</a:t>
            </a:r>
            <a:endParaRPr lang="en-US" sz="3600" b="1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470025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16577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ctrTitle"/>
          </p:nvPr>
        </p:nvSpPr>
        <p:spPr>
          <a:xfrm>
            <a:off x="161925" y="920751"/>
            <a:ext cx="8753475" cy="78005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Agenda</a:t>
            </a:r>
            <a:endParaRPr lang="en-US" sz="2800" b="1" i="1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9" name="Slide Number Placeholder 3"/>
          <p:cNvSpPr txBox="1">
            <a:spLocks noGrp="1"/>
          </p:cNvSpPr>
          <p:nvPr/>
        </p:nvSpPr>
        <p:spPr bwMode="auto">
          <a:xfrm>
            <a:off x="8686800" y="6630988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F90437BF-A977-40AB-A431-FA065257031B}" type="slidenum">
              <a:rPr lang="en-US" altLang="en-US" b="0">
                <a:cs typeface="Arial" pitchFamily="34" charset="0"/>
              </a:rPr>
              <a:pPr/>
              <a:t>2</a:t>
            </a:fld>
            <a:endParaRPr lang="en-US" altLang="en-US" b="0">
              <a:cs typeface="Arial" pitchFamily="34" charset="0"/>
            </a:endParaRP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1475656" y="1844824"/>
            <a:ext cx="612457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Domestic Coal Scenario</a:t>
            </a:r>
            <a:endParaRPr lang="en-US" sz="2400" dirty="0">
              <a:solidFill>
                <a:srgbClr val="002060"/>
              </a:solidFill>
              <a:latin typeface="+mn-lt"/>
              <a:cs typeface="Arial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2060"/>
                </a:solidFill>
                <a:cs typeface="Arial" pitchFamily="34" charset="0"/>
              </a:rPr>
              <a:t>Key Challenges</a:t>
            </a:r>
            <a:endParaRPr lang="en-US" sz="2400" dirty="0">
              <a:solidFill>
                <a:srgbClr val="002060"/>
              </a:solidFill>
              <a:latin typeface="+mn-lt"/>
              <a:cs typeface="Arial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2060"/>
                </a:solidFill>
                <a:cs typeface="Arial" pitchFamily="34" charset="0"/>
              </a:rPr>
              <a:t>Rising Coal Imports</a:t>
            </a:r>
            <a:endParaRPr lang="en-US" sz="2400" dirty="0">
              <a:solidFill>
                <a:srgbClr val="002060"/>
              </a:solidFill>
              <a:latin typeface="+mn-lt"/>
              <a:cs typeface="Arial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Strategy </a:t>
            </a:r>
            <a:r>
              <a:rPr lang="en-US" sz="2400" dirty="0" smtClean="0">
                <a:solidFill>
                  <a:srgbClr val="002060"/>
                </a:solidFill>
                <a:cs typeface="Arial" pitchFamily="34" charset="0"/>
              </a:rPr>
              <a:t>for </a:t>
            </a:r>
            <a:r>
              <a:rPr lang="en-GB" sz="2400" dirty="0" smtClean="0">
                <a:solidFill>
                  <a:srgbClr val="002060"/>
                </a:solidFill>
                <a:cs typeface="Arial" pitchFamily="34" charset="0"/>
              </a:rPr>
              <a:t>Re-Energising</a:t>
            </a:r>
            <a:r>
              <a:rPr lang="en-US" sz="2400" dirty="0" smtClean="0">
                <a:solidFill>
                  <a:srgbClr val="002060"/>
                </a:solidFill>
                <a:cs typeface="Arial" pitchFamily="34" charset="0"/>
              </a:rPr>
              <a:t>  </a:t>
            </a:r>
            <a:r>
              <a:rPr lang="en-US" sz="2400" dirty="0" smtClean="0">
                <a:solidFill>
                  <a:srgbClr val="002060"/>
                </a:solidFill>
                <a:latin typeface="+mn-lt"/>
                <a:cs typeface="Arial" pitchFamily="34" charset="0"/>
              </a:rPr>
              <a:t>Coal Sector</a:t>
            </a:r>
            <a:endParaRPr lang="en-US" sz="2400" dirty="0">
              <a:solidFill>
                <a:srgbClr val="002060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Indian Coal Scenario- Growth Path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40768"/>
            <a:ext cx="4499992" cy="4839741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sz="2100" dirty="0" smtClean="0">
                <a:solidFill>
                  <a:srgbClr val="002060"/>
                </a:solidFill>
              </a:rPr>
              <a:t>Coal accounts for 53% of primary energy mix in India, followed by oil at 30%, whereas globally coal share averages to 30%</a:t>
            </a:r>
          </a:p>
          <a:p>
            <a:pPr eaLnBrk="1" hangingPunct="1"/>
            <a:r>
              <a:rPr lang="en-US" altLang="en-US" sz="2100" dirty="0" smtClean="0">
                <a:solidFill>
                  <a:srgbClr val="002060"/>
                </a:solidFill>
              </a:rPr>
              <a:t>5</a:t>
            </a:r>
            <a:r>
              <a:rPr lang="en-US" altLang="en-US" sz="2100" baseline="30000" dirty="0" smtClean="0">
                <a:solidFill>
                  <a:srgbClr val="002060"/>
                </a:solidFill>
              </a:rPr>
              <a:t>th</a:t>
            </a:r>
            <a:r>
              <a:rPr lang="en-US" altLang="en-US" sz="2100" dirty="0" smtClean="0">
                <a:solidFill>
                  <a:srgbClr val="002060"/>
                </a:solidFill>
              </a:rPr>
              <a:t> largest proven coal reserve base at 60 BT.</a:t>
            </a:r>
          </a:p>
          <a:p>
            <a:pPr eaLnBrk="1" hangingPunct="1"/>
            <a:r>
              <a:rPr lang="en-US" altLang="en-US" sz="2100" dirty="0" smtClean="0">
                <a:solidFill>
                  <a:srgbClr val="002060"/>
                </a:solidFill>
              </a:rPr>
              <a:t>Coal production from 33 MMT in the 1</a:t>
            </a:r>
            <a:r>
              <a:rPr lang="en-US" altLang="en-US" sz="2100" baseline="30000" dirty="0" smtClean="0">
                <a:solidFill>
                  <a:srgbClr val="002060"/>
                </a:solidFill>
              </a:rPr>
              <a:t>st</a:t>
            </a:r>
            <a:r>
              <a:rPr lang="en-US" altLang="en-US" sz="2100" dirty="0" smtClean="0">
                <a:solidFill>
                  <a:srgbClr val="002060"/>
                </a:solidFill>
              </a:rPr>
              <a:t> five year plan to 557 MMT in 2012-13</a:t>
            </a:r>
          </a:p>
          <a:p>
            <a:r>
              <a:rPr lang="en-US" altLang="en-US" sz="2100" dirty="0">
                <a:solidFill>
                  <a:srgbClr val="002060"/>
                </a:solidFill>
              </a:rPr>
              <a:t>P</a:t>
            </a:r>
            <a:r>
              <a:rPr lang="en-US" altLang="en-US" sz="2100" dirty="0" smtClean="0">
                <a:solidFill>
                  <a:srgbClr val="002060"/>
                </a:solidFill>
              </a:rPr>
              <a:t>ost </a:t>
            </a:r>
            <a:r>
              <a:rPr lang="en-US" altLang="en-US" sz="2100" dirty="0" err="1" smtClean="0">
                <a:solidFill>
                  <a:srgbClr val="002060"/>
                </a:solidFill>
              </a:rPr>
              <a:t>nationalisation</a:t>
            </a:r>
            <a:r>
              <a:rPr lang="en-US" altLang="en-US" sz="2100" dirty="0" smtClean="0">
                <a:solidFill>
                  <a:srgbClr val="002060"/>
                </a:solidFill>
              </a:rPr>
              <a:t> in 1973, </a:t>
            </a:r>
            <a:r>
              <a:rPr lang="en-US" altLang="en-US" sz="2100" dirty="0">
                <a:solidFill>
                  <a:srgbClr val="002060"/>
                </a:solidFill>
              </a:rPr>
              <a:t>four-fold rise in production between </a:t>
            </a:r>
            <a:r>
              <a:rPr lang="en-US" altLang="en-US" sz="2100" dirty="0" smtClean="0">
                <a:solidFill>
                  <a:srgbClr val="002060"/>
                </a:solidFill>
              </a:rPr>
              <a:t>1980 &amp; 2010</a:t>
            </a:r>
          </a:p>
        </p:txBody>
      </p:sp>
      <p:graphicFrame>
        <p:nvGraphicFramePr>
          <p:cNvPr id="14" name="Chart 13"/>
          <p:cNvGraphicFramePr/>
          <p:nvPr/>
        </p:nvGraphicFramePr>
        <p:xfrm>
          <a:off x="4572000" y="36450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536504" y="3573016"/>
            <a:ext cx="4499992" cy="4320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Coal Production</a:t>
            </a:r>
            <a:r>
              <a:rPr kumimoji="0" lang="en-US" alt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over the years (MMT)</a:t>
            </a:r>
            <a:endParaRPr kumimoji="0" lang="en-US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E4762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644008" y="908720"/>
            <a:ext cx="4499992" cy="4320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Major</a:t>
            </a:r>
            <a:r>
              <a:rPr kumimoji="0" lang="en-US" alt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Milestones in Coal Sector</a:t>
            </a:r>
            <a:endParaRPr kumimoji="0" lang="en-US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E4762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3067" y="1196752"/>
            <a:ext cx="460093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Indian Coal Scenario- Demand Supply Dynamics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4744"/>
            <a:ext cx="8964488" cy="2429445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sz="1800" dirty="0" smtClean="0">
                <a:solidFill>
                  <a:srgbClr val="002060"/>
                </a:solidFill>
              </a:rPr>
              <a:t>India among top global coal producers, however the growth has slowed down</a:t>
            </a:r>
          </a:p>
          <a:p>
            <a:pPr eaLnBrk="1" hangingPunct="1"/>
            <a:r>
              <a:rPr lang="en-US" altLang="en-US" sz="1800" dirty="0" smtClean="0">
                <a:solidFill>
                  <a:srgbClr val="002060"/>
                </a:solidFill>
              </a:rPr>
              <a:t>Rise in demand-supply gap :  Imports137 MMT in FY 13, 155 MMT required in FY 14. </a:t>
            </a:r>
          </a:p>
          <a:p>
            <a:r>
              <a:rPr lang="en-IN" altLang="en-US" sz="1800" dirty="0" smtClean="0">
                <a:solidFill>
                  <a:srgbClr val="002060"/>
                </a:solidFill>
              </a:rPr>
              <a:t>Lack of planning is a major constraint. Coal production not keeping pace with demand increase – led by power sector growth. </a:t>
            </a:r>
          </a:p>
          <a:p>
            <a:r>
              <a:rPr lang="en-US" altLang="en-US" sz="1800" dirty="0" smtClean="0">
                <a:solidFill>
                  <a:srgbClr val="002060"/>
                </a:solidFill>
              </a:rPr>
              <a:t>Coal production is limited to mostly the Eastern Region whereas major demand zones exist across the country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0" y="3573016"/>
            <a:ext cx="4499992" cy="4320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Demand-Supply Trend (MMT)</a:t>
            </a:r>
          </a:p>
        </p:txBody>
      </p:sp>
      <p:graphicFrame>
        <p:nvGraphicFramePr>
          <p:cNvPr id="19" name="Chart 18"/>
          <p:cNvGraphicFramePr/>
          <p:nvPr/>
        </p:nvGraphicFramePr>
        <p:xfrm>
          <a:off x="179512" y="3717032"/>
          <a:ext cx="4716016" cy="2855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4026" y="3429000"/>
            <a:ext cx="4359974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444208" y="3356992"/>
            <a:ext cx="2448272" cy="50405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Coal Demand-Supply</a:t>
            </a:r>
            <a:r>
              <a:rPr kumimoji="0" lang="en-US" altLang="en-US" sz="1600" b="1" i="0" u="none" strike="noStrike" kern="1200" cap="none" spc="0" normalizeH="0" noProof="0" dirty="0" smtClean="0">
                <a:ln>
                  <a:noFill/>
                </a:ln>
                <a:solidFill>
                  <a:srgbClr val="E47628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Zones</a:t>
            </a:r>
            <a:endParaRPr kumimoji="0" lang="en-US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E47628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Key Challenges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71563"/>
            <a:ext cx="8964488" cy="1205309"/>
          </a:xfrm>
          <a:prstGeom prst="rect">
            <a:avLst/>
          </a:prstGeom>
          <a:noFill/>
        </p:spPr>
        <p:txBody>
          <a:bodyPr/>
          <a:lstStyle/>
          <a:p>
            <a:pPr marL="182563" indent="-182563"/>
            <a:r>
              <a:rPr lang="en-IN" altLang="en-US" sz="1800" b="1" dirty="0" smtClean="0">
                <a:solidFill>
                  <a:srgbClr val="002060"/>
                </a:solidFill>
              </a:rPr>
              <a:t>Delay in Block Development</a:t>
            </a:r>
            <a:r>
              <a:rPr lang="en-IN" altLang="en-US" sz="1800" dirty="0" smtClean="0">
                <a:solidFill>
                  <a:srgbClr val="002060"/>
                </a:solidFill>
              </a:rPr>
              <a:t>: </a:t>
            </a:r>
            <a:r>
              <a:rPr lang="en-IN" altLang="en-US" sz="1800" dirty="0">
                <a:solidFill>
                  <a:srgbClr val="002060"/>
                </a:solidFill>
              </a:rPr>
              <a:t>D</a:t>
            </a:r>
            <a:r>
              <a:rPr lang="en-IN" altLang="en-US" sz="1800" dirty="0" smtClean="0">
                <a:solidFill>
                  <a:srgbClr val="002060"/>
                </a:solidFill>
              </a:rPr>
              <a:t>elays in statutory clearances - FC, EC, mining lease, etc., land acquisition, inadequate infrastructure</a:t>
            </a:r>
            <a:r>
              <a:rPr lang="en-IN" altLang="en-US" sz="1800" dirty="0">
                <a:solidFill>
                  <a:srgbClr val="002060"/>
                </a:solidFill>
              </a:rPr>
              <a:t>.</a:t>
            </a:r>
            <a:r>
              <a:rPr lang="en-IN" altLang="en-US" sz="1800" dirty="0" smtClean="0">
                <a:solidFill>
                  <a:srgbClr val="002060"/>
                </a:solidFill>
              </a:rPr>
              <a:t>  Captive production - target 104 MMT  </a:t>
            </a:r>
            <a:r>
              <a:rPr lang="en-IN" altLang="en-US" sz="1800" dirty="0" err="1" smtClean="0">
                <a:solidFill>
                  <a:srgbClr val="002060"/>
                </a:solidFill>
              </a:rPr>
              <a:t>vs</a:t>
            </a:r>
            <a:r>
              <a:rPr lang="en-IN" altLang="en-US" sz="1800" dirty="0" smtClean="0">
                <a:solidFill>
                  <a:srgbClr val="002060"/>
                </a:solidFill>
              </a:rPr>
              <a:t> actual- 37 MMT 2012</a:t>
            </a:r>
            <a:endParaRPr lang="en-US" altLang="en-US" sz="1800" dirty="0" smtClean="0">
              <a:solidFill>
                <a:srgbClr val="00206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0" y="2276872"/>
            <a:ext cx="9144000" cy="12241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Infrastructure and  logistics</a:t>
            </a: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Major coal producing areas in India </a:t>
            </a:r>
            <a:r>
              <a:rPr kumimoji="0" lang="en-IN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viz</a:t>
            </a: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IN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Talcher</a:t>
            </a: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IB, North </a:t>
            </a:r>
            <a:r>
              <a:rPr kumimoji="0" lang="en-IN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Karanpura</a:t>
            </a: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IN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Mand</a:t>
            </a: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IN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Raigarh</a:t>
            </a: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IN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Hasdeo</a:t>
            </a: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en-IN" alt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Arand</a:t>
            </a: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coal fields have very poor Rail infrastructure.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Ports Capacity and connecting infrastructure needs to be developed.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dirty="0" smtClean="0">
                <a:solidFill>
                  <a:srgbClr val="002060"/>
                </a:solidFill>
              </a:rPr>
              <a:t>  Focus areas for infrastructure &amp; logistics include:</a:t>
            </a:r>
          </a:p>
        </p:txBody>
      </p:sp>
      <p:pic>
        <p:nvPicPr>
          <p:cNvPr id="11" name="Picture 10" descr="b.jpg"/>
          <p:cNvPicPr/>
          <p:nvPr/>
        </p:nvPicPr>
        <p:blipFill>
          <a:blip r:embed="rId3" cstate="print"/>
          <a:srcRect l="5108" t="14991" r="41261" b="24854"/>
          <a:stretch>
            <a:fillRect/>
          </a:stretch>
        </p:blipFill>
        <p:spPr>
          <a:xfrm>
            <a:off x="179512" y="3933056"/>
            <a:ext cx="3456384" cy="2304256"/>
          </a:xfrm>
          <a:prstGeom prst="rect">
            <a:avLst/>
          </a:prstGeom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-180528" y="3573016"/>
            <a:ext cx="4499992" cy="432048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IN" altLang="en-US" sz="1600" b="1" dirty="0" smtClean="0">
                <a:solidFill>
                  <a:srgbClr val="E47628"/>
                </a:solidFill>
              </a:rPr>
              <a:t>Current Mode-wise Coal Despatch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635896" y="3789040"/>
            <a:ext cx="5508104" cy="2952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IN" altLang="en-US" b="1" dirty="0" smtClean="0">
                <a:solidFill>
                  <a:srgbClr val="002060"/>
                </a:solidFill>
              </a:rPr>
              <a:t>Completion of  4 key rail links</a:t>
            </a:r>
            <a:r>
              <a:rPr lang="en-IN" altLang="en-US" dirty="0" smtClean="0">
                <a:solidFill>
                  <a:srgbClr val="002060"/>
                </a:solidFill>
              </a:rPr>
              <a:t>: Industry report - timely completion of the key railway links -  300 MMT of additional coal. Coal movement via railways expected to increase to 58% by FY 17.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IN" altLang="en-US" dirty="0" smtClean="0">
                <a:solidFill>
                  <a:srgbClr val="002060"/>
                </a:solidFill>
              </a:rPr>
              <a:t>Help transport significant production from Odisha &amp; Chhattisgarh</a:t>
            </a:r>
          </a:p>
          <a:p>
            <a:pPr>
              <a:spcBef>
                <a:spcPct val="20000"/>
              </a:spcBef>
              <a:buFont typeface="Arial" pitchFamily="34" charset="0"/>
              <a:buChar char="•"/>
            </a:pPr>
            <a:r>
              <a:rPr lang="en-IN" altLang="en-US" dirty="0" smtClean="0">
                <a:solidFill>
                  <a:srgbClr val="002060"/>
                </a:solidFill>
              </a:rPr>
              <a:t>Timely availability of EC and coordination between CIL, Railways &amp; state Govt to be tracked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Key Challenges….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87587"/>
            <a:ext cx="8964488" cy="7012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180975" indent="-180975"/>
            <a:r>
              <a:rPr lang="en-IN" altLang="en-US" sz="1900" b="1" dirty="0" smtClean="0">
                <a:solidFill>
                  <a:srgbClr val="002060"/>
                </a:solidFill>
              </a:rPr>
              <a:t>Exploring inland waterways</a:t>
            </a:r>
            <a:r>
              <a:rPr lang="en-IN" altLang="en-US" sz="1900" dirty="0" smtClean="0">
                <a:solidFill>
                  <a:srgbClr val="002060"/>
                </a:solidFill>
              </a:rPr>
              <a:t>: More Imports - IWT to be explored. NTPC has begun using IWT for transporting coal from </a:t>
            </a:r>
            <a:r>
              <a:rPr lang="en-IN" altLang="en-US" sz="1900" dirty="0" err="1" smtClean="0">
                <a:solidFill>
                  <a:srgbClr val="002060"/>
                </a:solidFill>
              </a:rPr>
              <a:t>Haldia</a:t>
            </a:r>
            <a:r>
              <a:rPr lang="en-IN" altLang="en-US" sz="1900" dirty="0" smtClean="0">
                <a:solidFill>
                  <a:srgbClr val="002060"/>
                </a:solidFill>
              </a:rPr>
              <a:t> Port to its </a:t>
            </a:r>
            <a:r>
              <a:rPr lang="en-IN" altLang="en-US" sz="1900" dirty="0" err="1" smtClean="0">
                <a:solidFill>
                  <a:srgbClr val="002060"/>
                </a:solidFill>
              </a:rPr>
              <a:t>Farakka</a:t>
            </a:r>
            <a:r>
              <a:rPr lang="en-IN" altLang="en-US" sz="1900" dirty="0" smtClean="0">
                <a:solidFill>
                  <a:srgbClr val="002060"/>
                </a:solidFill>
              </a:rPr>
              <a:t> TPP</a:t>
            </a:r>
            <a:endParaRPr lang="en-US" altLang="en-US" sz="1900" dirty="0" smtClean="0">
              <a:solidFill>
                <a:srgbClr val="00206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0" y="2348880"/>
            <a:ext cx="8964488" cy="11521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Optimisation of Coal Flow:</a:t>
            </a:r>
            <a:r>
              <a:rPr kumimoji="0" lang="en-IN" altLang="en-US" sz="19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Re-allocation of coal linkage - C</a:t>
            </a:r>
            <a:r>
              <a:rPr lang="en-IN" altLang="en-US" sz="1900" noProof="0" dirty="0" smtClean="0">
                <a:solidFill>
                  <a:srgbClr val="002060"/>
                </a:solidFill>
              </a:rPr>
              <a:t>oastal plants are getting domestic coal and inland plants are increasingly relying on imported coal. Major savings can be achieved.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3789040"/>
            <a:ext cx="8964488" cy="16561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</a:t>
            </a:r>
            <a:r>
              <a:rPr kumimoji="0" lang="en-IN" altLang="en-US" sz="19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Capacity</a:t>
            </a:r>
            <a:r>
              <a:rPr kumimoji="0" lang="en-IN" altLang="en-US" sz="19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Major expansion is required at ports to handle larger cargo vessels. </a:t>
            </a:r>
          </a:p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en-IN" altLang="en-US" sz="1900" dirty="0" smtClean="0">
                <a:solidFill>
                  <a:srgbClr val="002060"/>
                </a:solidFill>
              </a:rPr>
              <a:t> Coal handling facilities should be augmented at </a:t>
            </a:r>
            <a:r>
              <a:rPr lang="en-IN" altLang="en-US" sz="1900" dirty="0" err="1" smtClean="0">
                <a:solidFill>
                  <a:srgbClr val="002060"/>
                </a:solidFill>
              </a:rPr>
              <a:t>Paradip</a:t>
            </a:r>
            <a:r>
              <a:rPr lang="en-IN" altLang="en-US" sz="1900" dirty="0" smtClean="0">
                <a:solidFill>
                  <a:srgbClr val="002060"/>
                </a:solidFill>
              </a:rPr>
              <a:t> and </a:t>
            </a:r>
            <a:r>
              <a:rPr lang="en-IN" altLang="en-US" sz="1900" dirty="0" err="1" smtClean="0">
                <a:solidFill>
                  <a:srgbClr val="002060"/>
                </a:solidFill>
              </a:rPr>
              <a:t>Vizag</a:t>
            </a:r>
            <a:r>
              <a:rPr lang="en-IN" altLang="en-US" sz="1900" dirty="0" smtClean="0">
                <a:solidFill>
                  <a:srgbClr val="002060"/>
                </a:solidFill>
              </a:rPr>
              <a:t> Ports. </a:t>
            </a:r>
          </a:p>
          <a:p>
            <a:pPr marL="628650" lvl="1" indent="-171450">
              <a:spcBef>
                <a:spcPct val="20000"/>
              </a:spcBef>
              <a:buFont typeface="Arial" pitchFamily="34" charset="0"/>
              <a:buChar char="•"/>
            </a:pPr>
            <a:r>
              <a:rPr lang="en-IN" altLang="en-US" sz="1900" dirty="0" smtClean="0">
                <a:solidFill>
                  <a:srgbClr val="002060"/>
                </a:solidFill>
              </a:rPr>
              <a:t>Challenges to be overcome include low efficiency, low productivity of equipment, inadequate draught, capacity constraints and lack of specialized berths.</a:t>
            </a:r>
            <a:endParaRPr lang="en-IN" altLang="en-US" sz="4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Rising Coal / Fuel Imports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800"/>
            <a:ext cx="4211960" cy="1728192"/>
          </a:xfrm>
          <a:prstGeom prst="rect">
            <a:avLst/>
          </a:prstGeom>
          <a:noFill/>
        </p:spPr>
        <p:txBody>
          <a:bodyPr/>
          <a:lstStyle/>
          <a:p>
            <a:pPr marL="180975" indent="-180975"/>
            <a:r>
              <a:rPr lang="en-IN" altLang="en-US" sz="1900" dirty="0" smtClean="0">
                <a:solidFill>
                  <a:srgbClr val="002060"/>
                </a:solidFill>
              </a:rPr>
              <a:t>Oil : 77% ; Gas : 47% and Coal : 37 % by 2016-17 </a:t>
            </a:r>
          </a:p>
          <a:p>
            <a:pPr marL="180975" indent="-180975"/>
            <a:r>
              <a:rPr lang="en-IN" altLang="en-US" sz="1900" dirty="0" smtClean="0">
                <a:solidFill>
                  <a:srgbClr val="002060"/>
                </a:solidFill>
              </a:rPr>
              <a:t>266 MMT D/S Gap 2016-17</a:t>
            </a:r>
          </a:p>
          <a:p>
            <a:pPr marL="180975" indent="-180975"/>
            <a:endParaRPr lang="en-IN" altLang="en-US" sz="1900" dirty="0" smtClean="0">
              <a:solidFill>
                <a:srgbClr val="00206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788024" y="836712"/>
            <a:ext cx="3168352" cy="432048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IN" altLang="en-US" sz="1600" b="1" dirty="0" smtClean="0">
                <a:solidFill>
                  <a:srgbClr val="E47628"/>
                </a:solidFill>
              </a:rPr>
              <a:t>Coal Import Trend (MMT)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4355976" y="1196752"/>
          <a:ext cx="478802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Line Callout 1 11"/>
          <p:cNvSpPr/>
          <p:nvPr/>
        </p:nvSpPr>
        <p:spPr>
          <a:xfrm>
            <a:off x="6516216" y="1628800"/>
            <a:ext cx="1080120" cy="288032"/>
          </a:xfrm>
          <a:prstGeom prst="borderCallout1">
            <a:avLst>
              <a:gd name="adj1" fmla="val 47610"/>
              <a:gd name="adj2" fmla="val 100695"/>
              <a:gd name="adj3" fmla="val 64399"/>
              <a:gd name="adj4" fmla="val 14605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Normal</a:t>
            </a:r>
            <a:endParaRPr lang="en-GB" sz="1200" dirty="0"/>
          </a:p>
        </p:txBody>
      </p:sp>
      <p:sp>
        <p:nvSpPr>
          <p:cNvPr id="13" name="Line Callout 1 12"/>
          <p:cNvSpPr/>
          <p:nvPr/>
        </p:nvSpPr>
        <p:spPr>
          <a:xfrm>
            <a:off x="8028384" y="764704"/>
            <a:ext cx="1080120" cy="288032"/>
          </a:xfrm>
          <a:prstGeom prst="borderCallout1">
            <a:avLst>
              <a:gd name="adj1" fmla="val 110141"/>
              <a:gd name="adj2" fmla="val 53236"/>
              <a:gd name="adj3" fmla="val 189462"/>
              <a:gd name="adj4" fmla="val 6396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Optimistic</a:t>
            </a:r>
            <a:endParaRPr lang="en-GB" sz="1200" dirty="0"/>
          </a:p>
        </p:txBody>
      </p:sp>
      <p:sp>
        <p:nvSpPr>
          <p:cNvPr id="14" name="Rectangle 13"/>
          <p:cNvSpPr/>
          <p:nvPr/>
        </p:nvSpPr>
        <p:spPr>
          <a:xfrm>
            <a:off x="0" y="3429000"/>
            <a:ext cx="91440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IN" altLang="en-US" b="1" dirty="0" smtClean="0">
                <a:solidFill>
                  <a:srgbClr val="002060"/>
                </a:solidFill>
              </a:rPr>
              <a:t>Impact of rising imports:</a:t>
            </a:r>
          </a:p>
          <a:p>
            <a:pPr>
              <a:buFont typeface="Arial" pitchFamily="34" charset="0"/>
              <a:buChar char="•"/>
            </a:pPr>
            <a:r>
              <a:rPr lang="en-IN" altLang="en-US" dirty="0" smtClean="0">
                <a:solidFill>
                  <a:srgbClr val="002060"/>
                </a:solidFill>
              </a:rPr>
              <a:t> High Price levels and 33% Rupee depreciation in the last one year</a:t>
            </a:r>
          </a:p>
          <a:p>
            <a:pPr>
              <a:buFont typeface="Arial" pitchFamily="34" charset="0"/>
              <a:buChar char="•"/>
            </a:pPr>
            <a:r>
              <a:rPr lang="en-IN" altLang="en-US" dirty="0" smtClean="0">
                <a:solidFill>
                  <a:srgbClr val="002060"/>
                </a:solidFill>
              </a:rPr>
              <a:t> Volatile Global Prices</a:t>
            </a:r>
          </a:p>
          <a:p>
            <a:pPr>
              <a:buFont typeface="Arial" pitchFamily="34" charset="0"/>
              <a:buChar char="•"/>
            </a:pPr>
            <a:r>
              <a:rPr lang="en-IN" altLang="en-US" dirty="0" smtClean="0">
                <a:solidFill>
                  <a:srgbClr val="002060"/>
                </a:solidFill>
              </a:rPr>
              <a:t> Pressure on competitively bid power projects. </a:t>
            </a:r>
          </a:p>
          <a:p>
            <a:pPr>
              <a:buFont typeface="Arial" pitchFamily="34" charset="0"/>
              <a:buChar char="•"/>
            </a:pPr>
            <a:r>
              <a:rPr lang="en-IN" altLang="en-US" dirty="0">
                <a:solidFill>
                  <a:srgbClr val="002060"/>
                </a:solidFill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</a:rPr>
              <a:t>Compounding impact on the distribution end of the power value chain</a:t>
            </a:r>
          </a:p>
          <a:p>
            <a:pPr>
              <a:buFont typeface="Arial" pitchFamily="34" charset="0"/>
              <a:buChar char="•"/>
            </a:pPr>
            <a:r>
              <a:rPr lang="en-IN" altLang="en-US" dirty="0">
                <a:solidFill>
                  <a:srgbClr val="002060"/>
                </a:solidFill>
              </a:rPr>
              <a:t> </a:t>
            </a:r>
            <a:r>
              <a:rPr lang="en-IN" altLang="en-US" dirty="0" smtClean="0">
                <a:solidFill>
                  <a:srgbClr val="002060"/>
                </a:solidFill>
              </a:rPr>
              <a:t>CAD Impact</a:t>
            </a:r>
            <a:endParaRPr lang="en-US" altLang="en-US" dirty="0" smtClean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445224"/>
            <a:ext cx="9144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altLang="en-US" b="1" dirty="0" smtClean="0">
                <a:solidFill>
                  <a:srgbClr val="002060"/>
                </a:solidFill>
              </a:rPr>
              <a:t>Risks in Imports</a:t>
            </a:r>
            <a:r>
              <a:rPr lang="en-IN" altLang="en-US" dirty="0" smtClean="0">
                <a:solidFill>
                  <a:srgbClr val="002060"/>
                </a:solidFill>
              </a:rPr>
              <a:t>: </a:t>
            </a:r>
            <a:r>
              <a:rPr lang="en-US" altLang="en-US" dirty="0" smtClean="0">
                <a:solidFill>
                  <a:srgbClr val="002060"/>
                </a:solidFill>
              </a:rPr>
              <a:t>Pricing and price volatility, - Infrastructure and port constraints - Competition from other global buyers such as China and Japan - Political and regulatory  risks in source country and Policy change </a:t>
            </a:r>
            <a:endParaRPr lang="en-IN" altLang="en-US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</a:rPr>
              <a:t>Rising Coal Imports- Import Options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580112" y="3068960"/>
            <a:ext cx="3563888" cy="33843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/>
            <a:r>
              <a:rPr lang="en-IN" altLang="en-US" sz="1900" dirty="0" smtClean="0">
                <a:solidFill>
                  <a:srgbClr val="002060"/>
                </a:solidFill>
              </a:rPr>
              <a:t>Other options include Mozambique and Columbia.</a:t>
            </a:r>
          </a:p>
          <a:p>
            <a:pPr marL="0" indent="0"/>
            <a:r>
              <a:rPr lang="en-IN" altLang="en-US" sz="1900" b="1" dirty="0" smtClean="0">
                <a:solidFill>
                  <a:srgbClr val="002060"/>
                </a:solidFill>
              </a:rPr>
              <a:t>Mozambique</a:t>
            </a:r>
            <a:r>
              <a:rPr lang="en-IN" altLang="en-US" sz="1900" dirty="0" smtClean="0">
                <a:solidFill>
                  <a:srgbClr val="002060"/>
                </a:solidFill>
              </a:rPr>
              <a:t>: Geographically well placed, weak infrastructure, still developing taxation and regulatory policies</a:t>
            </a:r>
          </a:p>
          <a:p>
            <a:pPr marL="0" indent="0"/>
            <a:r>
              <a:rPr lang="en-IN" altLang="en-US" sz="1900" b="1" dirty="0" smtClean="0">
                <a:solidFill>
                  <a:srgbClr val="002060"/>
                </a:solidFill>
              </a:rPr>
              <a:t>Columbia</a:t>
            </a:r>
            <a:r>
              <a:rPr lang="en-IN" altLang="en-US" sz="1900" dirty="0" smtClean="0">
                <a:solidFill>
                  <a:srgbClr val="002060"/>
                </a:solidFill>
              </a:rPr>
              <a:t>: </a:t>
            </a:r>
            <a:r>
              <a:rPr lang="en-GB" altLang="en-US" sz="1900" dirty="0" smtClean="0">
                <a:solidFill>
                  <a:srgbClr val="002060"/>
                </a:solidFill>
              </a:rPr>
              <a:t>12-14 BT of economically recoverable coal reserves, </a:t>
            </a:r>
            <a:r>
              <a:rPr lang="en-IN" altLang="en-US" sz="1900" dirty="0" smtClean="0">
                <a:solidFill>
                  <a:srgbClr val="002060"/>
                </a:solidFill>
              </a:rPr>
              <a:t>requires huge investments in rail, road and expansion of ports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724128" y="692696"/>
            <a:ext cx="3168352" cy="432048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IN" altLang="en-US" sz="1600" b="1" dirty="0" smtClean="0">
                <a:solidFill>
                  <a:srgbClr val="E47628"/>
                </a:solidFill>
              </a:rPr>
              <a:t>Coal Sourcing in 2012</a:t>
            </a:r>
          </a:p>
        </p:txBody>
      </p:sp>
      <p:graphicFrame>
        <p:nvGraphicFramePr>
          <p:cNvPr id="11" name="Chart 10"/>
          <p:cNvGraphicFramePr/>
          <p:nvPr/>
        </p:nvGraphicFramePr>
        <p:xfrm>
          <a:off x="5364088" y="980728"/>
          <a:ext cx="3779912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72008" y="1844824"/>
          <a:ext cx="5436095" cy="4674845"/>
        </p:xfrm>
        <a:graphic>
          <a:graphicData uri="http://schemas.openxmlformats.org/drawingml/2006/table">
            <a:tbl>
              <a:tblPr/>
              <a:tblGrid>
                <a:gridCol w="899037"/>
                <a:gridCol w="2190304"/>
                <a:gridCol w="2346754"/>
              </a:tblGrid>
              <a:tr h="445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Arial"/>
                        </a:rPr>
                        <a:t>Country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25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Arial"/>
                        </a:rPr>
                        <a:t>Favour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254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Arial"/>
                        </a:rPr>
                        <a:t>Against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254D"/>
                    </a:solidFill>
                  </a:tcPr>
                </a:tc>
              </a:tr>
              <a:tr h="1337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Arial"/>
                          <a:ea typeface="Calibri"/>
                          <a:cs typeface="Arial"/>
                        </a:rPr>
                        <a:t>Indonesia</a:t>
                      </a:r>
                      <a:endParaRPr lang="en-IN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Low Freight Cost to India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Low Labour cost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Early to mid-stage assets with large potential reserves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High grade of coal with 5100 kcal -6100 kcal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High Moisture Content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Underdeveloped Infrastructure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Political Risks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Increasing Domestic </a:t>
                      </a:r>
                      <a:r>
                        <a:rPr lang="en-GB" sz="1100" dirty="0" smtClean="0">
                          <a:latin typeface="Arial"/>
                          <a:ea typeface="Calibri"/>
                          <a:cs typeface="Arial"/>
                        </a:rPr>
                        <a:t>Demand</a:t>
                      </a: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 smtClean="0">
                          <a:latin typeface="Arial"/>
                          <a:ea typeface="Calibri"/>
                          <a:cs typeface="Arial"/>
                        </a:rPr>
                        <a:t>DMO and other controls</a:t>
                      </a:r>
                      <a:r>
                        <a:rPr lang="en-GB" sz="1100" baseline="0" dirty="0" smtClean="0">
                          <a:latin typeface="Arial"/>
                          <a:ea typeface="Calibri"/>
                          <a:cs typeface="Arial"/>
                        </a:rPr>
                        <a:t> on production and exports planned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73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/>
                          <a:ea typeface="Calibri"/>
                          <a:cs typeface="Arial"/>
                        </a:rPr>
                        <a:t>Australia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High Grade of Coal with Large resource base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Political stable and good governance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Skilled manpower with Latest technology and equipments available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High Freight Cost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Relatively expensive labour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 smtClean="0">
                          <a:latin typeface="Arial"/>
                          <a:ea typeface="Calibri"/>
                          <a:cs typeface="Arial"/>
                        </a:rPr>
                        <a:t>Infrastructural </a:t>
                      </a: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constraints (Ports</a:t>
                      </a:r>
                      <a:r>
                        <a:rPr lang="en-GB" sz="1100" dirty="0" smtClean="0">
                          <a:latin typeface="Arial"/>
                          <a:ea typeface="Calibri"/>
                          <a:cs typeface="Arial"/>
                        </a:rPr>
                        <a:t>)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IN" sz="1100" dirty="0" smtClean="0">
                          <a:latin typeface="Arial"/>
                          <a:ea typeface="Calibri"/>
                          <a:cs typeface="Times New Roman"/>
                        </a:rPr>
                        <a:t>Imposed Minerals Resource Rent Tax 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Char char=""/>
                        <a:tabLst/>
                        <a:defRPr/>
                      </a:pPr>
                      <a:r>
                        <a:rPr lang="en-IN" sz="1100" dirty="0" smtClean="0">
                          <a:latin typeface="Arial"/>
                          <a:ea typeface="Calibri"/>
                          <a:cs typeface="Times New Roman"/>
                        </a:rPr>
                        <a:t>Imposition of carbon tax (currently under consideration to be repealed)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Arial"/>
                          <a:ea typeface="Calibri"/>
                          <a:cs typeface="Arial"/>
                        </a:rPr>
                        <a:t>South Africa</a:t>
                      </a:r>
                      <a:endParaRPr lang="en-IN" sz="11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Large Resource base </a:t>
                      </a: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dirty="0">
                          <a:latin typeface="Arial"/>
                          <a:ea typeface="Calibri"/>
                          <a:cs typeface="Arial"/>
                        </a:rPr>
                        <a:t>Relatively lower cost of labour as compared to </a:t>
                      </a:r>
                      <a:r>
                        <a:rPr lang="en-GB" sz="1100" dirty="0" smtClean="0">
                          <a:latin typeface="Arial"/>
                          <a:ea typeface="Calibri"/>
                          <a:cs typeface="Arial"/>
                        </a:rPr>
                        <a:t>Australia</a:t>
                      </a:r>
                    </a:p>
                    <a:p>
                      <a:pPr marL="179388" lvl="0" indent="-179388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100" dirty="0" smtClean="0">
                          <a:latin typeface="Arial"/>
                          <a:ea typeface="Calibri"/>
                          <a:cs typeface="Times New Roman"/>
                        </a:rPr>
                        <a:t>Government encouraging foreign investment though no incentives are offered.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lvl="0" indent="-1793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rial"/>
                        </a:rPr>
                        <a:t>Week Rail Infrastructure</a:t>
                      </a:r>
                      <a:endParaRPr lang="en-IN" sz="1100" kern="12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179388" lvl="0" indent="-1793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rial"/>
                        </a:rPr>
                        <a:t>High Freight cost to India</a:t>
                      </a:r>
                      <a:endParaRPr lang="en-IN" sz="1100" kern="1200" dirty="0">
                        <a:solidFill>
                          <a:schemeClr val="tx1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179388" lvl="0" indent="-1793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rial"/>
                        </a:rPr>
                        <a:t>May necessitate beneficiation to reduce ash </a:t>
                      </a:r>
                      <a:r>
                        <a:rPr lang="en-GB" sz="1100" kern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rial"/>
                        </a:rPr>
                        <a:t>content</a:t>
                      </a:r>
                    </a:p>
                    <a:p>
                      <a:pPr marL="179388" lvl="0" indent="-179388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N" sz="1100" kern="1200" dirty="0" smtClean="0">
                          <a:solidFill>
                            <a:schemeClr val="tx1"/>
                          </a:solidFill>
                          <a:latin typeface="Arial"/>
                          <a:ea typeface="Calibri"/>
                          <a:cs typeface="Arial"/>
                        </a:rPr>
                        <a:t>Regulatory Environment – BEE requirements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179512" y="1124744"/>
            <a:ext cx="4860032" cy="648072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altLang="en-US" sz="1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Indonesia Australia &amp; S. Africa have been major suppliers of India.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" y="625475"/>
            <a:ext cx="9067800" cy="381000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IN" sz="2800" b="1" u="sng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Strategy for Re-Energising Coal Sector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9512" y="980728"/>
            <a:ext cx="8640960" cy="144016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Need for Integrated Energy Sector Policy – Re-</a:t>
            </a:r>
            <a:r>
              <a:rPr lang="en-IN" altLang="en-US" sz="1900" dirty="0" err="1" smtClean="0">
                <a:solidFill>
                  <a:srgbClr val="002060"/>
                </a:solidFill>
              </a:rPr>
              <a:t>energisng</a:t>
            </a:r>
            <a:r>
              <a:rPr lang="en-IN" altLang="en-US" sz="1900" dirty="0" smtClean="0">
                <a:solidFill>
                  <a:srgbClr val="002060"/>
                </a:solidFill>
              </a:rPr>
              <a:t> coal Sector is one of the major steps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I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</a:t>
            </a:r>
            <a:r>
              <a:rPr kumimoji="0" lang="en-IN" alt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Area 1: Policy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IN" altLang="en-US" sz="1900" baseline="0" dirty="0" smtClean="0">
                <a:solidFill>
                  <a:srgbClr val="002060"/>
                </a:solidFill>
              </a:rPr>
              <a:t>Need to fast-track</a:t>
            </a:r>
            <a:r>
              <a:rPr lang="en-IN" altLang="en-US" sz="1900" dirty="0" smtClean="0">
                <a:solidFill>
                  <a:srgbClr val="002060"/>
                </a:solidFill>
              </a:rPr>
              <a:t> major policy implementation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Policy to attract and enhance investments in Coal Mining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2708920"/>
            <a:ext cx="8964488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180975" marR="0" lvl="0" indent="-1809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b="1" dirty="0" smtClean="0">
                <a:solidFill>
                  <a:srgbClr val="002060"/>
                </a:solidFill>
              </a:rPr>
              <a:t>Coal Regulator- </a:t>
            </a:r>
            <a:r>
              <a:rPr lang="en-IN" altLang="en-US" sz="1900" dirty="0">
                <a:solidFill>
                  <a:srgbClr val="002060"/>
                </a:solidFill>
              </a:rPr>
              <a:t>C</a:t>
            </a:r>
            <a:r>
              <a:rPr lang="en-IN" altLang="en-US" sz="1900" dirty="0" smtClean="0">
                <a:solidFill>
                  <a:srgbClr val="002060"/>
                </a:solidFill>
              </a:rPr>
              <a:t>learly defined roles &amp; responsibilities ; enough power to facilitate the growth of the sector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dirty="0">
                <a:solidFill>
                  <a:srgbClr val="002060"/>
                </a:solidFill>
              </a:rPr>
              <a:t> </a:t>
            </a:r>
            <a:r>
              <a:rPr lang="en-IN" altLang="en-US" sz="1900" dirty="0" smtClean="0">
                <a:solidFill>
                  <a:srgbClr val="002060"/>
                </a:solidFill>
              </a:rPr>
              <a:t> No controlling role but a facilitating role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  Independent enough to discharge its role – should not be a bureaucratic impediment</a:t>
            </a:r>
          </a:p>
          <a:p>
            <a:pPr marL="180975" marR="0" lvl="0" indent="-1809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dirty="0" smtClean="0">
                <a:solidFill>
                  <a:srgbClr val="002060"/>
                </a:solidFill>
              </a:rPr>
              <a:t>Should be able to address inefficiencies such as sub-optimal linkage , captive block allocation &amp; developmental delays, coal quality issues, facilitate restructuring from monopoly to a competitively driven market and illegal mining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79512" y="4941168"/>
            <a:ext cx="8964488" cy="720080"/>
          </a:xfrm>
          <a:prstGeom prst="rect">
            <a:avLst/>
          </a:prstGeom>
          <a:noFill/>
        </p:spPr>
        <p:txBody>
          <a:bodyPr/>
          <a:lstStyle/>
          <a:p>
            <a:pPr marL="180975" marR="0" lvl="0" indent="-1809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b="1" dirty="0" smtClean="0">
                <a:solidFill>
                  <a:srgbClr val="002060"/>
                </a:solidFill>
              </a:rPr>
              <a:t>Competitive auction of captive coal blocks:</a:t>
            </a:r>
            <a:r>
              <a:rPr lang="en-IN" altLang="en-US" sz="1900" dirty="0" smtClean="0">
                <a:solidFill>
                  <a:srgbClr val="002060"/>
                </a:solidFill>
              </a:rPr>
              <a:t> help speed-up the development of coal blocks. Select serious developers -. </a:t>
            </a:r>
            <a:r>
              <a:rPr lang="en-IN" altLang="en-US" sz="1900" b="1" dirty="0" smtClean="0">
                <a:solidFill>
                  <a:srgbClr val="002060"/>
                </a:solidFill>
              </a:rPr>
              <a:t>Accountability and Time frame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5589240"/>
            <a:ext cx="8964488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IN" altLang="en-US" sz="1900" b="1" dirty="0" smtClean="0">
                <a:solidFill>
                  <a:srgbClr val="002060"/>
                </a:solidFill>
              </a:rPr>
              <a:t> Surplus Coal disposal</a:t>
            </a:r>
            <a:r>
              <a:rPr lang="en-IN" altLang="en-US" sz="1900" dirty="0" smtClean="0">
                <a:solidFill>
                  <a:srgbClr val="002060"/>
                </a:solidFill>
              </a:rPr>
              <a:t>: Need to finalise the methodology for dealing with surplus coal. Currently coal banking and direct sale to CIL are the two options being proposed; UMPP issue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is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Metistheme</Template>
  <TotalTime>3052</TotalTime>
  <Words>1464</Words>
  <Application>Microsoft Office PowerPoint</Application>
  <PresentationFormat>On-screen Show (4:3)</PresentationFormat>
  <Paragraphs>183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Metistheme</vt:lpstr>
      <vt:lpstr>PowerPoint Presentation</vt:lpstr>
      <vt:lpstr>Agenda</vt:lpstr>
      <vt:lpstr>Indian Coal Scenario- Growth Path</vt:lpstr>
      <vt:lpstr>Indian Coal Scenario- Demand Supply Dynamics</vt:lpstr>
      <vt:lpstr>Key Challenges</vt:lpstr>
      <vt:lpstr>Key Challenges….</vt:lpstr>
      <vt:lpstr>Rising Coal / Fuel Imports</vt:lpstr>
      <vt:lpstr>Rising Coal Imports- Import Options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Structuring Project Finance: Oil, Gas and Power Projects</dc:title>
  <dc:creator>aditi</dc:creator>
  <cp:lastModifiedBy>Ravishankar</cp:lastModifiedBy>
  <cp:revision>88</cp:revision>
  <dcterms:created xsi:type="dcterms:W3CDTF">2013-07-24T12:40:45Z</dcterms:created>
  <dcterms:modified xsi:type="dcterms:W3CDTF">2013-11-10T16:54:31Z</dcterms:modified>
</cp:coreProperties>
</file>