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diagrams/colors12.xml" ContentType="application/vnd.openxmlformats-officedocument.drawingml.diagramColors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3" r:id="rId3"/>
    <p:sldId id="278" r:id="rId4"/>
    <p:sldId id="257" r:id="rId5"/>
    <p:sldId id="285" r:id="rId6"/>
    <p:sldId id="276" r:id="rId7"/>
    <p:sldId id="283" r:id="rId8"/>
    <p:sldId id="287" r:id="rId9"/>
    <p:sldId id="293" r:id="rId10"/>
    <p:sldId id="292" r:id="rId11"/>
    <p:sldId id="286" r:id="rId12"/>
    <p:sldId id="289" r:id="rId13"/>
    <p:sldId id="294" r:id="rId14"/>
    <p:sldId id="295" r:id="rId15"/>
    <p:sldId id="296" r:id="rId16"/>
    <p:sldId id="290" r:id="rId17"/>
    <p:sldId id="297" r:id="rId18"/>
    <p:sldId id="28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315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4D73F-054A-4D4E-89C9-6D2322403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2DAF40-0C44-4F6F-AEAD-842692FC7109}">
      <dgm:prSet/>
      <dgm:spPr/>
      <dgm:t>
        <a:bodyPr/>
        <a:lstStyle/>
        <a:p>
          <a:pPr rtl="0"/>
          <a:r>
            <a:rPr lang="en-US" i="1" dirty="0" smtClean="0"/>
            <a:t>Global estimated coal resources &gt; 861billion </a:t>
          </a:r>
          <a:r>
            <a:rPr lang="en-US" i="1" dirty="0" err="1" smtClean="0"/>
            <a:t>tonnes</a:t>
          </a:r>
          <a:r>
            <a:rPr lang="en-US" i="1" smtClean="0"/>
            <a:t>. </a:t>
          </a:r>
          <a:endParaRPr lang="en-US"/>
        </a:p>
      </dgm:t>
    </dgm:pt>
    <dgm:pt modelId="{D32FCC0A-6B1C-4427-974D-A9B364DDA422}" type="parTrans" cxnId="{E7A1AF56-21C4-40DE-AA92-AC89554F801C}">
      <dgm:prSet/>
      <dgm:spPr/>
      <dgm:t>
        <a:bodyPr/>
        <a:lstStyle/>
        <a:p>
          <a:endParaRPr lang="en-US"/>
        </a:p>
      </dgm:t>
    </dgm:pt>
    <dgm:pt modelId="{DFD8EEB1-E8DA-463A-8152-4868BF467E82}" type="sibTrans" cxnId="{E7A1AF56-21C4-40DE-AA92-AC89554F801C}">
      <dgm:prSet/>
      <dgm:spPr/>
      <dgm:t>
        <a:bodyPr/>
        <a:lstStyle/>
        <a:p>
          <a:endParaRPr lang="en-US"/>
        </a:p>
      </dgm:t>
    </dgm:pt>
    <dgm:pt modelId="{A5A12DC4-8879-4B90-B472-9D67D8A6DF63}">
      <dgm:prSet/>
      <dgm:spPr/>
      <dgm:t>
        <a:bodyPr/>
        <a:lstStyle/>
        <a:p>
          <a:pPr rtl="0"/>
          <a:r>
            <a:rPr lang="en-US" i="1" smtClean="0"/>
            <a:t>Indian reserves &gt; 293 billion tonnes</a:t>
          </a:r>
          <a:endParaRPr lang="en-US"/>
        </a:p>
      </dgm:t>
    </dgm:pt>
    <dgm:pt modelId="{943117C6-E94B-4B2B-85B3-CA8058AD347E}" type="parTrans" cxnId="{9841E4D9-4454-4ACA-B534-29A27E957164}">
      <dgm:prSet/>
      <dgm:spPr/>
      <dgm:t>
        <a:bodyPr/>
        <a:lstStyle/>
        <a:p>
          <a:endParaRPr lang="en-US"/>
        </a:p>
      </dgm:t>
    </dgm:pt>
    <dgm:pt modelId="{CAEA7DD9-3638-45B8-994A-082ADD0A3E15}" type="sibTrans" cxnId="{9841E4D9-4454-4ACA-B534-29A27E957164}">
      <dgm:prSet/>
      <dgm:spPr/>
      <dgm:t>
        <a:bodyPr/>
        <a:lstStyle/>
        <a:p>
          <a:endParaRPr lang="en-US"/>
        </a:p>
      </dgm:t>
    </dgm:pt>
    <dgm:pt modelId="{BB45D49E-CAD3-444D-8C13-A6FA12EBBD40}">
      <dgm:prSet/>
      <dgm:spPr/>
      <dgm:t>
        <a:bodyPr/>
        <a:lstStyle/>
        <a:p>
          <a:pPr rtl="0"/>
          <a:r>
            <a:rPr lang="en-US" i="1" smtClean="0"/>
            <a:t>India is the fifth largest coal reserves in the world. </a:t>
          </a:r>
          <a:endParaRPr lang="en-US"/>
        </a:p>
      </dgm:t>
    </dgm:pt>
    <dgm:pt modelId="{A6EAD3AE-9F9B-49D0-8AD2-6D32DD473765}" type="parTrans" cxnId="{1411095D-302A-450A-8749-906A8A1A989E}">
      <dgm:prSet/>
      <dgm:spPr/>
      <dgm:t>
        <a:bodyPr/>
        <a:lstStyle/>
        <a:p>
          <a:endParaRPr lang="en-US"/>
        </a:p>
      </dgm:t>
    </dgm:pt>
    <dgm:pt modelId="{52039D3E-06DF-4046-9134-C0B72FC72249}" type="sibTrans" cxnId="{1411095D-302A-450A-8749-906A8A1A989E}">
      <dgm:prSet/>
      <dgm:spPr/>
      <dgm:t>
        <a:bodyPr/>
        <a:lstStyle/>
        <a:p>
          <a:endParaRPr lang="en-US"/>
        </a:p>
      </dgm:t>
    </dgm:pt>
    <dgm:pt modelId="{7080BA29-8581-47F7-998E-4E898A1C6DD9}">
      <dgm:prSet/>
      <dgm:spPr/>
      <dgm:t>
        <a:bodyPr/>
        <a:lstStyle/>
        <a:p>
          <a:pPr rtl="0"/>
          <a:r>
            <a:rPr lang="en-US" i="1" smtClean="0"/>
            <a:t>The power sector is the largest consumer of coal(70 % of total coal).</a:t>
          </a:r>
          <a:endParaRPr lang="en-US"/>
        </a:p>
      </dgm:t>
    </dgm:pt>
    <dgm:pt modelId="{073FE28E-B8F9-441B-8119-24F3718EBDD3}" type="parTrans" cxnId="{A69355D1-1D39-41D7-B2C0-5A5461FDD185}">
      <dgm:prSet/>
      <dgm:spPr/>
      <dgm:t>
        <a:bodyPr/>
        <a:lstStyle/>
        <a:p>
          <a:endParaRPr lang="en-US"/>
        </a:p>
      </dgm:t>
    </dgm:pt>
    <dgm:pt modelId="{48FABB38-4AFA-4C73-ADCF-B4DE78C5550A}" type="sibTrans" cxnId="{A69355D1-1D39-41D7-B2C0-5A5461FDD185}">
      <dgm:prSet/>
      <dgm:spPr/>
      <dgm:t>
        <a:bodyPr/>
        <a:lstStyle/>
        <a:p>
          <a:endParaRPr lang="en-US"/>
        </a:p>
      </dgm:t>
    </dgm:pt>
    <dgm:pt modelId="{90A8AFC9-4E07-4AF6-B470-D1E883E1E02D}">
      <dgm:prSet/>
      <dgm:spPr/>
      <dgm:t>
        <a:bodyPr/>
        <a:lstStyle/>
        <a:p>
          <a:pPr rtl="0"/>
          <a:r>
            <a:rPr lang="en-US" i="1" dirty="0" smtClean="0"/>
            <a:t>About 70 %  (more than 200 billion </a:t>
          </a:r>
          <a:r>
            <a:rPr lang="en-US" i="1" dirty="0" err="1" smtClean="0"/>
            <a:t>tonnes</a:t>
          </a:r>
          <a:r>
            <a:rPr lang="en-US" i="1" dirty="0" smtClean="0"/>
            <a:t>) of the total reserve is in the state of Jharkhand, Orissa &amp; Chhattisgarh.</a:t>
          </a:r>
          <a:endParaRPr lang="en-US" dirty="0"/>
        </a:p>
      </dgm:t>
    </dgm:pt>
    <dgm:pt modelId="{24D1363D-4BC4-4D02-BFA7-B15D0D88E68A}" type="parTrans" cxnId="{2E62A6F0-E824-4B9D-A9EE-D52FB7B27B06}">
      <dgm:prSet/>
      <dgm:spPr/>
      <dgm:t>
        <a:bodyPr/>
        <a:lstStyle/>
        <a:p>
          <a:endParaRPr lang="en-US"/>
        </a:p>
      </dgm:t>
    </dgm:pt>
    <dgm:pt modelId="{FC5A5233-6968-4349-886E-323997226FDF}" type="sibTrans" cxnId="{2E62A6F0-E824-4B9D-A9EE-D52FB7B27B06}">
      <dgm:prSet/>
      <dgm:spPr/>
      <dgm:t>
        <a:bodyPr/>
        <a:lstStyle/>
        <a:p>
          <a:endParaRPr lang="en-US"/>
        </a:p>
      </dgm:t>
    </dgm:pt>
    <dgm:pt modelId="{BB9185E2-875A-4182-920D-2AF13BE33EE9}" type="pres">
      <dgm:prSet presAssocID="{EA34D73F-054A-4D4E-89C9-6D2322403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719A5-EF59-4F32-B0A0-07E253D14712}" type="pres">
      <dgm:prSet presAssocID="{992DAF40-0C44-4F6F-AEAD-842692FC710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5AC8-B38D-41F0-ABCF-EB8FC219318A}" type="pres">
      <dgm:prSet presAssocID="{DFD8EEB1-E8DA-463A-8152-4868BF467E82}" presName="spacer" presStyleCnt="0"/>
      <dgm:spPr/>
    </dgm:pt>
    <dgm:pt modelId="{B1E49BC0-E431-48FB-8CF8-8EC4053C492D}" type="pres">
      <dgm:prSet presAssocID="{A5A12DC4-8879-4B90-B472-9D67D8A6DF6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E8283-D8B6-4923-AD4B-C2ABE5E04871}" type="pres">
      <dgm:prSet presAssocID="{CAEA7DD9-3638-45B8-994A-082ADD0A3E15}" presName="spacer" presStyleCnt="0"/>
      <dgm:spPr/>
    </dgm:pt>
    <dgm:pt modelId="{064CB2E9-B14D-4CEF-AE03-457A6DE4D3E5}" type="pres">
      <dgm:prSet presAssocID="{BB45D49E-CAD3-444D-8C13-A6FA12EBBD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1F80D-CC91-4B32-A185-A62D7CBDCD87}" type="pres">
      <dgm:prSet presAssocID="{52039D3E-06DF-4046-9134-C0B72FC72249}" presName="spacer" presStyleCnt="0"/>
      <dgm:spPr/>
    </dgm:pt>
    <dgm:pt modelId="{1559376D-C384-433F-9D98-52176D1A65E5}" type="pres">
      <dgm:prSet presAssocID="{7080BA29-8581-47F7-998E-4E898A1C6D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667A-7925-426A-AE19-81DDC5472C99}" type="pres">
      <dgm:prSet presAssocID="{48FABB38-4AFA-4C73-ADCF-B4DE78C5550A}" presName="spacer" presStyleCnt="0"/>
      <dgm:spPr/>
    </dgm:pt>
    <dgm:pt modelId="{AA4A2501-23DB-4740-8A26-7D0D10C1011F}" type="pres">
      <dgm:prSet presAssocID="{90A8AFC9-4E07-4AF6-B470-D1E883E1E02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3C578-26D9-4909-A656-7735881D21C0}" type="presOf" srcId="{EA34D73F-054A-4D4E-89C9-6D2322403697}" destId="{BB9185E2-875A-4182-920D-2AF13BE33EE9}" srcOrd="0" destOrd="0" presId="urn:microsoft.com/office/officeart/2005/8/layout/vList2"/>
    <dgm:cxn modelId="{9841E4D9-4454-4ACA-B534-29A27E957164}" srcId="{EA34D73F-054A-4D4E-89C9-6D2322403697}" destId="{A5A12DC4-8879-4B90-B472-9D67D8A6DF63}" srcOrd="1" destOrd="0" parTransId="{943117C6-E94B-4B2B-85B3-CA8058AD347E}" sibTransId="{CAEA7DD9-3638-45B8-994A-082ADD0A3E15}"/>
    <dgm:cxn modelId="{A063235D-FDEF-420F-9ED4-02E845F9589F}" type="presOf" srcId="{A5A12DC4-8879-4B90-B472-9D67D8A6DF63}" destId="{B1E49BC0-E431-48FB-8CF8-8EC4053C492D}" srcOrd="0" destOrd="0" presId="urn:microsoft.com/office/officeart/2005/8/layout/vList2"/>
    <dgm:cxn modelId="{1411095D-302A-450A-8749-906A8A1A989E}" srcId="{EA34D73F-054A-4D4E-89C9-6D2322403697}" destId="{BB45D49E-CAD3-444D-8C13-A6FA12EBBD40}" srcOrd="2" destOrd="0" parTransId="{A6EAD3AE-9F9B-49D0-8AD2-6D32DD473765}" sibTransId="{52039D3E-06DF-4046-9134-C0B72FC72249}"/>
    <dgm:cxn modelId="{156D804D-5C01-4F68-A619-4D49898AEB1F}" type="presOf" srcId="{992DAF40-0C44-4F6F-AEAD-842692FC7109}" destId="{E23719A5-EF59-4F32-B0A0-07E253D14712}" srcOrd="0" destOrd="0" presId="urn:microsoft.com/office/officeart/2005/8/layout/vList2"/>
    <dgm:cxn modelId="{2E62A6F0-E824-4B9D-A9EE-D52FB7B27B06}" srcId="{EA34D73F-054A-4D4E-89C9-6D2322403697}" destId="{90A8AFC9-4E07-4AF6-B470-D1E883E1E02D}" srcOrd="4" destOrd="0" parTransId="{24D1363D-4BC4-4D02-BFA7-B15D0D88E68A}" sibTransId="{FC5A5233-6968-4349-886E-323997226FDF}"/>
    <dgm:cxn modelId="{A69355D1-1D39-41D7-B2C0-5A5461FDD185}" srcId="{EA34D73F-054A-4D4E-89C9-6D2322403697}" destId="{7080BA29-8581-47F7-998E-4E898A1C6DD9}" srcOrd="3" destOrd="0" parTransId="{073FE28E-B8F9-441B-8119-24F3718EBDD3}" sibTransId="{48FABB38-4AFA-4C73-ADCF-B4DE78C5550A}"/>
    <dgm:cxn modelId="{6E7FA112-7FBB-40C9-ACC3-C5A435CF4FCE}" type="presOf" srcId="{90A8AFC9-4E07-4AF6-B470-D1E883E1E02D}" destId="{AA4A2501-23DB-4740-8A26-7D0D10C1011F}" srcOrd="0" destOrd="0" presId="urn:microsoft.com/office/officeart/2005/8/layout/vList2"/>
    <dgm:cxn modelId="{E7A1AF56-21C4-40DE-AA92-AC89554F801C}" srcId="{EA34D73F-054A-4D4E-89C9-6D2322403697}" destId="{992DAF40-0C44-4F6F-AEAD-842692FC7109}" srcOrd="0" destOrd="0" parTransId="{D32FCC0A-6B1C-4427-974D-A9B364DDA422}" sibTransId="{DFD8EEB1-E8DA-463A-8152-4868BF467E82}"/>
    <dgm:cxn modelId="{F7C9EDD8-955C-477C-8113-016F78A1544C}" type="presOf" srcId="{BB45D49E-CAD3-444D-8C13-A6FA12EBBD40}" destId="{064CB2E9-B14D-4CEF-AE03-457A6DE4D3E5}" srcOrd="0" destOrd="0" presId="urn:microsoft.com/office/officeart/2005/8/layout/vList2"/>
    <dgm:cxn modelId="{23A2C345-68AB-4CD4-820C-13E74EC02019}" type="presOf" srcId="{7080BA29-8581-47F7-998E-4E898A1C6DD9}" destId="{1559376D-C384-433F-9D98-52176D1A65E5}" srcOrd="0" destOrd="0" presId="urn:microsoft.com/office/officeart/2005/8/layout/vList2"/>
    <dgm:cxn modelId="{D85D3D41-CD95-493E-AF0D-8E7B61A5669F}" type="presParOf" srcId="{BB9185E2-875A-4182-920D-2AF13BE33EE9}" destId="{E23719A5-EF59-4F32-B0A0-07E253D14712}" srcOrd="0" destOrd="0" presId="urn:microsoft.com/office/officeart/2005/8/layout/vList2"/>
    <dgm:cxn modelId="{7D2F6A1D-F4DB-422A-8A81-4C73041EE898}" type="presParOf" srcId="{BB9185E2-875A-4182-920D-2AF13BE33EE9}" destId="{B7E45AC8-B38D-41F0-ABCF-EB8FC219318A}" srcOrd="1" destOrd="0" presId="urn:microsoft.com/office/officeart/2005/8/layout/vList2"/>
    <dgm:cxn modelId="{080A790F-5D69-477E-A823-F4F4D86663C7}" type="presParOf" srcId="{BB9185E2-875A-4182-920D-2AF13BE33EE9}" destId="{B1E49BC0-E431-48FB-8CF8-8EC4053C492D}" srcOrd="2" destOrd="0" presId="urn:microsoft.com/office/officeart/2005/8/layout/vList2"/>
    <dgm:cxn modelId="{7AD25931-5175-4778-BFA7-B95CAD79D089}" type="presParOf" srcId="{BB9185E2-875A-4182-920D-2AF13BE33EE9}" destId="{0D0E8283-D8B6-4923-AD4B-C2ABE5E04871}" srcOrd="3" destOrd="0" presId="urn:microsoft.com/office/officeart/2005/8/layout/vList2"/>
    <dgm:cxn modelId="{81832D22-FAE6-407B-BE46-161A65F19357}" type="presParOf" srcId="{BB9185E2-875A-4182-920D-2AF13BE33EE9}" destId="{064CB2E9-B14D-4CEF-AE03-457A6DE4D3E5}" srcOrd="4" destOrd="0" presId="urn:microsoft.com/office/officeart/2005/8/layout/vList2"/>
    <dgm:cxn modelId="{265BCDB0-5BC1-405F-8767-8271F6567ECC}" type="presParOf" srcId="{BB9185E2-875A-4182-920D-2AF13BE33EE9}" destId="{B761F80D-CC91-4B32-A185-A62D7CBDCD87}" srcOrd="5" destOrd="0" presId="urn:microsoft.com/office/officeart/2005/8/layout/vList2"/>
    <dgm:cxn modelId="{17DA3AB6-C42B-4480-8C76-7ACD05CDA958}" type="presParOf" srcId="{BB9185E2-875A-4182-920D-2AF13BE33EE9}" destId="{1559376D-C384-433F-9D98-52176D1A65E5}" srcOrd="6" destOrd="0" presId="urn:microsoft.com/office/officeart/2005/8/layout/vList2"/>
    <dgm:cxn modelId="{89FCA72C-9306-47AD-94EB-5DF4041EC043}" type="presParOf" srcId="{BB9185E2-875A-4182-920D-2AF13BE33EE9}" destId="{E05B667A-7925-426A-AE19-81DDC5472C99}" srcOrd="7" destOrd="0" presId="urn:microsoft.com/office/officeart/2005/8/layout/vList2"/>
    <dgm:cxn modelId="{AAC8F691-BFB4-4885-8D94-2B5742BD4053}" type="presParOf" srcId="{BB9185E2-875A-4182-920D-2AF13BE33EE9}" destId="{AA4A2501-23DB-4740-8A26-7D0D10C101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DD6067-7729-40AA-9BD2-57B5D5AB95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E82CC-F715-49A4-A182-9D084ADC30D9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Not many references across the globe in coal application.</a:t>
          </a:r>
          <a:endParaRPr lang="en-US" sz="1800" i="1">
            <a:latin typeface="Cambria" panose="02040503050406030204" pitchFamily="18" charset="0"/>
          </a:endParaRPr>
        </a:p>
      </dgm:t>
    </dgm:pt>
    <dgm:pt modelId="{73CD33D2-091D-40D0-8628-E585EC93932C}" type="parTrans" cxnId="{9F74588C-4AF1-4C3A-9B61-BE8513765558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1D8B6353-F3D3-4415-892E-39252D75D100}" type="sibTrans" cxnId="{9F74588C-4AF1-4C3A-9B61-BE8513765558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EC8E902D-5E22-4A81-B978-E6C5CEA54D4D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Needs further Research and Development in developing economies like ours for economical &amp; feasible scheme in Indian conditions .</a:t>
          </a:r>
          <a:endParaRPr lang="en-US" sz="1800" i="1">
            <a:latin typeface="Cambria" panose="02040503050406030204" pitchFamily="18" charset="0"/>
          </a:endParaRPr>
        </a:p>
      </dgm:t>
    </dgm:pt>
    <dgm:pt modelId="{F862B7AE-AEB6-4C60-A56D-E081FB39757E}" type="parTrans" cxnId="{909772D5-05CF-4DF7-A93C-097E7D6E8916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58DA3327-8C9C-431D-863C-2B77FE8A1BE7}" type="sibTrans" cxnId="{909772D5-05CF-4DF7-A93C-097E7D6E8916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489317E9-7545-477F-AF3E-C23F19B08C28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Requires huge amount of water which is already a scarce commodity in our country.</a:t>
          </a:r>
          <a:endParaRPr lang="en-US" sz="1800" i="1">
            <a:latin typeface="Cambria" panose="02040503050406030204" pitchFamily="18" charset="0"/>
          </a:endParaRPr>
        </a:p>
      </dgm:t>
    </dgm:pt>
    <dgm:pt modelId="{3E992DAF-AA21-4248-AC27-44290E02F072}" type="parTrans" cxnId="{2C0445DB-93F3-40BC-B11C-A88A8037CA24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BB7B417C-F34A-4E33-A836-038B94F21376}" type="sibTrans" cxnId="{2C0445DB-93F3-40BC-B11C-A88A8037CA24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119CAE59-8A5A-4C43-9D85-66BF3668EB9C}">
      <dgm:prSet custT="1"/>
      <dgm:spPr/>
      <dgm:t>
        <a:bodyPr/>
        <a:lstStyle/>
        <a:p>
          <a:pPr algn="just" rtl="0"/>
          <a:r>
            <a:rPr lang="en-US" sz="1800" i="1" dirty="0" smtClean="0">
              <a:latin typeface="Cambria" panose="02040503050406030204" pitchFamily="18" charset="0"/>
            </a:rPr>
            <a:t>Dewatering &amp; water reutilization is a challenge. Lots of energy is wasted in dewatering &amp; drying of coal.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443CADD7-8E90-428A-9A64-0E5FB9DBC9EB}" type="parTrans" cxnId="{78F21A61-C433-4D99-8BE1-970010FB1438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F3C6A04A-08B1-4C0E-A16E-EB36828FC6BE}" type="sibTrans" cxnId="{78F21A61-C433-4D99-8BE1-970010FB1438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1FAB257A-FBE6-4FB0-9288-E5A8D7A6853B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Storage &amp; transportation of this coal in the boiler is another challenge.</a:t>
          </a:r>
          <a:endParaRPr lang="en-US" sz="1800" i="1">
            <a:latin typeface="Cambria" panose="02040503050406030204" pitchFamily="18" charset="0"/>
          </a:endParaRPr>
        </a:p>
      </dgm:t>
    </dgm:pt>
    <dgm:pt modelId="{DC600D3B-F763-4878-92A3-DBD6AC60772B}" type="parTrans" cxnId="{30A03EED-D9DD-40B6-A418-4774DAC75B6A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4CAD124E-DB42-4753-8A2A-C080DF3C2470}" type="sibTrans" cxnId="{30A03EED-D9DD-40B6-A418-4774DAC75B6A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DD49F9F8-A7A3-42F7-B8A5-937B451EA4C8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This fine coal(less than 8 mm) is to be essentially stored in the silos &amp; fired directly to boiler.</a:t>
          </a:r>
          <a:endParaRPr lang="en-US" sz="1800" i="1">
            <a:latin typeface="Cambria" panose="02040503050406030204" pitchFamily="18" charset="0"/>
          </a:endParaRPr>
        </a:p>
      </dgm:t>
    </dgm:pt>
    <dgm:pt modelId="{50E6D0F3-2754-40C0-9E18-0287CF9657C4}" type="parTrans" cxnId="{19BBBF00-C954-4D3C-8EAB-67F75FB72A83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B268B706-2576-4B13-94BA-95789F5355E8}" type="sibTrans" cxnId="{19BBBF00-C954-4D3C-8EAB-67F75FB72A83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72B02D97-184C-4B86-AE37-6014B11A7EFD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Losses in the boiler will increase because of the high moisture in coal.</a:t>
          </a:r>
          <a:endParaRPr lang="en-US" sz="1800" i="1">
            <a:latin typeface="Cambria" panose="02040503050406030204" pitchFamily="18" charset="0"/>
          </a:endParaRPr>
        </a:p>
      </dgm:t>
    </dgm:pt>
    <dgm:pt modelId="{0CF2CDBA-F2F3-40EE-BAAD-647C6F92B073}" type="parTrans" cxnId="{04553C54-349E-4288-9031-82257C21C3E6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818974B9-EDD5-49AE-B25C-18825B6F2D06}" type="sibTrans" cxnId="{04553C54-349E-4288-9031-82257C21C3E6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F80BD6B5-DED7-4F32-B360-409FC42DE9B8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Boiler manufacturers shall develop the mills &amp; other associated firing equipment for utilizing such coal with out   compromising on the efficiencies.</a:t>
          </a:r>
          <a:endParaRPr lang="en-US" sz="1800" i="1">
            <a:latin typeface="Cambria" panose="02040503050406030204" pitchFamily="18" charset="0"/>
          </a:endParaRPr>
        </a:p>
      </dgm:t>
    </dgm:pt>
    <dgm:pt modelId="{A4D7D991-4C53-444A-B294-4BE3AC50511E}" type="parTrans" cxnId="{466879FA-5366-491B-BFC7-7721BC863227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A5443BC6-D992-4108-BD7C-2E814F1EF6F6}" type="sibTrans" cxnId="{466879FA-5366-491B-BFC7-7721BC863227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B1801D76-85F0-4DF4-954E-4BC55C18E06E}">
      <dgm:prSet custT="1"/>
      <dgm:spPr/>
      <dgm:t>
        <a:bodyPr/>
        <a:lstStyle/>
        <a:p>
          <a:pPr algn="just" rtl="0"/>
          <a:r>
            <a:rPr lang="en-US" sz="1800" i="1" smtClean="0">
              <a:latin typeface="Cambria" panose="02040503050406030204" pitchFamily="18" charset="0"/>
            </a:rPr>
            <a:t>Boiler manufacturers to identity &amp; develop equipment suitable for direct firing of pulverized coal with high moisture content.</a:t>
          </a:r>
          <a:endParaRPr lang="en-US" sz="1800" i="1">
            <a:latin typeface="Cambria" panose="02040503050406030204" pitchFamily="18" charset="0"/>
          </a:endParaRPr>
        </a:p>
      </dgm:t>
    </dgm:pt>
    <dgm:pt modelId="{9960616F-3FB3-4606-BCC5-0E257EB9FA41}" type="parTrans" cxnId="{688F1717-3E39-4667-A2F8-FC5F0D81CD25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6A8BB047-351A-4E49-833E-0B904645058E}" type="sibTrans" cxnId="{688F1717-3E39-4667-A2F8-FC5F0D81CD25}">
      <dgm:prSet/>
      <dgm:spPr/>
      <dgm:t>
        <a:bodyPr/>
        <a:lstStyle/>
        <a:p>
          <a:pPr algn="just"/>
          <a:endParaRPr lang="en-US" sz="1800" i="1">
            <a:latin typeface="Cambria" panose="02040503050406030204" pitchFamily="18" charset="0"/>
          </a:endParaRPr>
        </a:p>
      </dgm:t>
    </dgm:pt>
    <dgm:pt modelId="{B9533293-432C-42C7-89CE-1CEA2ADEC98C}" type="pres">
      <dgm:prSet presAssocID="{4DDD6067-7729-40AA-9BD2-57B5D5AB9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4251D-C36C-4B3B-B74F-E1EEA3F306AA}" type="pres">
      <dgm:prSet presAssocID="{E6FE82CC-F715-49A4-A182-9D084ADC30D9}" presName="parentText" presStyleLbl="node1" presStyleIdx="0" presStyleCnt="9" custLinFactNeighborX="952" custLinFactNeighborY="28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74FB8-0249-4B16-8232-258F6484505B}" type="pres">
      <dgm:prSet presAssocID="{1D8B6353-F3D3-4415-892E-39252D75D100}" presName="spacer" presStyleCnt="0"/>
      <dgm:spPr/>
    </dgm:pt>
    <dgm:pt modelId="{F52A77C8-2B42-4368-BF1E-039ECFF6F78E}" type="pres">
      <dgm:prSet presAssocID="{EC8E902D-5E22-4A81-B978-E6C5CEA54D4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4FC1-3392-4DB0-8DA9-C7D456C7F6CC}" type="pres">
      <dgm:prSet presAssocID="{58DA3327-8C9C-431D-863C-2B77FE8A1BE7}" presName="spacer" presStyleCnt="0"/>
      <dgm:spPr/>
    </dgm:pt>
    <dgm:pt modelId="{5E2E07E0-D6B3-496A-B4B0-FC5C96291524}" type="pres">
      <dgm:prSet presAssocID="{489317E9-7545-477F-AF3E-C23F19B08C2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D9E76-C444-4F25-8C32-6C4BC70D9AD3}" type="pres">
      <dgm:prSet presAssocID="{BB7B417C-F34A-4E33-A836-038B94F21376}" presName="spacer" presStyleCnt="0"/>
      <dgm:spPr/>
    </dgm:pt>
    <dgm:pt modelId="{EFE40C90-5CD9-4D94-8882-949A5EFDC159}" type="pres">
      <dgm:prSet presAssocID="{119CAE59-8A5A-4C43-9D85-66BF3668EB9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E520-704E-4545-ADF0-B531CEB471CD}" type="pres">
      <dgm:prSet presAssocID="{F3C6A04A-08B1-4C0E-A16E-EB36828FC6BE}" presName="spacer" presStyleCnt="0"/>
      <dgm:spPr/>
    </dgm:pt>
    <dgm:pt modelId="{57F217CC-A50D-4DA4-A990-C455D21714F5}" type="pres">
      <dgm:prSet presAssocID="{1FAB257A-FBE6-4FB0-9288-E5A8D7A6853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164F0-3747-4FBD-8A16-6BC116E6A439}" type="pres">
      <dgm:prSet presAssocID="{4CAD124E-DB42-4753-8A2A-C080DF3C2470}" presName="spacer" presStyleCnt="0"/>
      <dgm:spPr/>
    </dgm:pt>
    <dgm:pt modelId="{E2D23C29-7373-4C52-B870-989EA37AEC45}" type="pres">
      <dgm:prSet presAssocID="{DD49F9F8-A7A3-42F7-B8A5-937B451EA4C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2303C-650D-4EFD-B6AC-E0480C0801D4}" type="pres">
      <dgm:prSet presAssocID="{B268B706-2576-4B13-94BA-95789F5355E8}" presName="spacer" presStyleCnt="0"/>
      <dgm:spPr/>
    </dgm:pt>
    <dgm:pt modelId="{AFFBDBAA-E78D-423D-BFCA-9462F3A9937A}" type="pres">
      <dgm:prSet presAssocID="{72B02D97-184C-4B86-AE37-6014B11A7EF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77918-305E-4AE3-A74F-52663D63913B}" type="pres">
      <dgm:prSet presAssocID="{818974B9-EDD5-49AE-B25C-18825B6F2D06}" presName="spacer" presStyleCnt="0"/>
      <dgm:spPr/>
    </dgm:pt>
    <dgm:pt modelId="{9B7A280E-1C20-4BD6-AB24-A1F4647A4543}" type="pres">
      <dgm:prSet presAssocID="{F80BD6B5-DED7-4F32-B360-409FC42DE9B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D7BBC-0A82-4A07-BDAE-DA0E1A0BBBDB}" type="pres">
      <dgm:prSet presAssocID="{A5443BC6-D992-4108-BD7C-2E814F1EF6F6}" presName="spacer" presStyleCnt="0"/>
      <dgm:spPr/>
    </dgm:pt>
    <dgm:pt modelId="{89D7D31F-F905-46C1-A01F-9DF3C41D417E}" type="pres">
      <dgm:prSet presAssocID="{B1801D76-85F0-4DF4-954E-4BC55C18E06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27608-6A50-41C0-A263-CD23CA7D4D00}" type="presOf" srcId="{489317E9-7545-477F-AF3E-C23F19B08C28}" destId="{5E2E07E0-D6B3-496A-B4B0-FC5C96291524}" srcOrd="0" destOrd="0" presId="urn:microsoft.com/office/officeart/2005/8/layout/vList2"/>
    <dgm:cxn modelId="{2C0445DB-93F3-40BC-B11C-A88A8037CA24}" srcId="{4DDD6067-7729-40AA-9BD2-57B5D5AB95D0}" destId="{489317E9-7545-477F-AF3E-C23F19B08C28}" srcOrd="2" destOrd="0" parTransId="{3E992DAF-AA21-4248-AC27-44290E02F072}" sibTransId="{BB7B417C-F34A-4E33-A836-038B94F21376}"/>
    <dgm:cxn modelId="{5C871360-3B52-4B82-BB9D-3B17B55D236F}" type="presOf" srcId="{F80BD6B5-DED7-4F32-B360-409FC42DE9B8}" destId="{9B7A280E-1C20-4BD6-AB24-A1F4647A4543}" srcOrd="0" destOrd="0" presId="urn:microsoft.com/office/officeart/2005/8/layout/vList2"/>
    <dgm:cxn modelId="{B365CDA6-A058-48BA-AEE9-D3260B1EE3E9}" type="presOf" srcId="{B1801D76-85F0-4DF4-954E-4BC55C18E06E}" destId="{89D7D31F-F905-46C1-A01F-9DF3C41D417E}" srcOrd="0" destOrd="0" presId="urn:microsoft.com/office/officeart/2005/8/layout/vList2"/>
    <dgm:cxn modelId="{8E24C8D9-3327-4C4F-8E73-40A9B86734CC}" type="presOf" srcId="{EC8E902D-5E22-4A81-B978-E6C5CEA54D4D}" destId="{F52A77C8-2B42-4368-BF1E-039ECFF6F78E}" srcOrd="0" destOrd="0" presId="urn:microsoft.com/office/officeart/2005/8/layout/vList2"/>
    <dgm:cxn modelId="{8731FFA4-AD25-4DB8-AB7B-2DCEB545B0A5}" type="presOf" srcId="{DD49F9F8-A7A3-42F7-B8A5-937B451EA4C8}" destId="{E2D23C29-7373-4C52-B870-989EA37AEC45}" srcOrd="0" destOrd="0" presId="urn:microsoft.com/office/officeart/2005/8/layout/vList2"/>
    <dgm:cxn modelId="{19BBBF00-C954-4D3C-8EAB-67F75FB72A83}" srcId="{4DDD6067-7729-40AA-9BD2-57B5D5AB95D0}" destId="{DD49F9F8-A7A3-42F7-B8A5-937B451EA4C8}" srcOrd="5" destOrd="0" parTransId="{50E6D0F3-2754-40C0-9E18-0287CF9657C4}" sibTransId="{B268B706-2576-4B13-94BA-95789F5355E8}"/>
    <dgm:cxn modelId="{909772D5-05CF-4DF7-A93C-097E7D6E8916}" srcId="{4DDD6067-7729-40AA-9BD2-57B5D5AB95D0}" destId="{EC8E902D-5E22-4A81-B978-E6C5CEA54D4D}" srcOrd="1" destOrd="0" parTransId="{F862B7AE-AEB6-4C60-A56D-E081FB39757E}" sibTransId="{58DA3327-8C9C-431D-863C-2B77FE8A1BE7}"/>
    <dgm:cxn modelId="{ED52CA71-160E-42C0-A142-33539D6F6374}" type="presOf" srcId="{4DDD6067-7729-40AA-9BD2-57B5D5AB95D0}" destId="{B9533293-432C-42C7-89CE-1CEA2ADEC98C}" srcOrd="0" destOrd="0" presId="urn:microsoft.com/office/officeart/2005/8/layout/vList2"/>
    <dgm:cxn modelId="{688F1717-3E39-4667-A2F8-FC5F0D81CD25}" srcId="{4DDD6067-7729-40AA-9BD2-57B5D5AB95D0}" destId="{B1801D76-85F0-4DF4-954E-4BC55C18E06E}" srcOrd="8" destOrd="0" parTransId="{9960616F-3FB3-4606-BCC5-0E257EB9FA41}" sibTransId="{6A8BB047-351A-4E49-833E-0B904645058E}"/>
    <dgm:cxn modelId="{04553C54-349E-4288-9031-82257C21C3E6}" srcId="{4DDD6067-7729-40AA-9BD2-57B5D5AB95D0}" destId="{72B02D97-184C-4B86-AE37-6014B11A7EFD}" srcOrd="6" destOrd="0" parTransId="{0CF2CDBA-F2F3-40EE-BAAD-647C6F92B073}" sibTransId="{818974B9-EDD5-49AE-B25C-18825B6F2D06}"/>
    <dgm:cxn modelId="{97212E79-417C-4C4C-B271-B6206E835F34}" type="presOf" srcId="{E6FE82CC-F715-49A4-A182-9D084ADC30D9}" destId="{6EF4251D-C36C-4B3B-B74F-E1EEA3F306AA}" srcOrd="0" destOrd="0" presId="urn:microsoft.com/office/officeart/2005/8/layout/vList2"/>
    <dgm:cxn modelId="{466879FA-5366-491B-BFC7-7721BC863227}" srcId="{4DDD6067-7729-40AA-9BD2-57B5D5AB95D0}" destId="{F80BD6B5-DED7-4F32-B360-409FC42DE9B8}" srcOrd="7" destOrd="0" parTransId="{A4D7D991-4C53-444A-B294-4BE3AC50511E}" sibTransId="{A5443BC6-D992-4108-BD7C-2E814F1EF6F6}"/>
    <dgm:cxn modelId="{78F21A61-C433-4D99-8BE1-970010FB1438}" srcId="{4DDD6067-7729-40AA-9BD2-57B5D5AB95D0}" destId="{119CAE59-8A5A-4C43-9D85-66BF3668EB9C}" srcOrd="3" destOrd="0" parTransId="{443CADD7-8E90-428A-9A64-0E5FB9DBC9EB}" sibTransId="{F3C6A04A-08B1-4C0E-A16E-EB36828FC6BE}"/>
    <dgm:cxn modelId="{28A314ED-2876-4160-9C96-66FC353EF4BB}" type="presOf" srcId="{1FAB257A-FBE6-4FB0-9288-E5A8D7A6853B}" destId="{57F217CC-A50D-4DA4-A990-C455D21714F5}" srcOrd="0" destOrd="0" presId="urn:microsoft.com/office/officeart/2005/8/layout/vList2"/>
    <dgm:cxn modelId="{54BD1EC3-2F2F-4BDB-A743-F73BC0E825B0}" type="presOf" srcId="{72B02D97-184C-4B86-AE37-6014B11A7EFD}" destId="{AFFBDBAA-E78D-423D-BFCA-9462F3A9937A}" srcOrd="0" destOrd="0" presId="urn:microsoft.com/office/officeart/2005/8/layout/vList2"/>
    <dgm:cxn modelId="{9F74588C-4AF1-4C3A-9B61-BE8513765558}" srcId="{4DDD6067-7729-40AA-9BD2-57B5D5AB95D0}" destId="{E6FE82CC-F715-49A4-A182-9D084ADC30D9}" srcOrd="0" destOrd="0" parTransId="{73CD33D2-091D-40D0-8628-E585EC93932C}" sibTransId="{1D8B6353-F3D3-4415-892E-39252D75D100}"/>
    <dgm:cxn modelId="{30A03EED-D9DD-40B6-A418-4774DAC75B6A}" srcId="{4DDD6067-7729-40AA-9BD2-57B5D5AB95D0}" destId="{1FAB257A-FBE6-4FB0-9288-E5A8D7A6853B}" srcOrd="4" destOrd="0" parTransId="{DC600D3B-F763-4878-92A3-DBD6AC60772B}" sibTransId="{4CAD124E-DB42-4753-8A2A-C080DF3C2470}"/>
    <dgm:cxn modelId="{5726A7BB-B715-499E-9166-0CB0E76FDF45}" type="presOf" srcId="{119CAE59-8A5A-4C43-9D85-66BF3668EB9C}" destId="{EFE40C90-5CD9-4D94-8882-949A5EFDC159}" srcOrd="0" destOrd="0" presId="urn:microsoft.com/office/officeart/2005/8/layout/vList2"/>
    <dgm:cxn modelId="{D4E27657-CF8C-4CF9-8F61-96238E8F9454}" type="presParOf" srcId="{B9533293-432C-42C7-89CE-1CEA2ADEC98C}" destId="{6EF4251D-C36C-4B3B-B74F-E1EEA3F306AA}" srcOrd="0" destOrd="0" presId="urn:microsoft.com/office/officeart/2005/8/layout/vList2"/>
    <dgm:cxn modelId="{910C46E4-D5A1-424A-8E14-98994DD0339D}" type="presParOf" srcId="{B9533293-432C-42C7-89CE-1CEA2ADEC98C}" destId="{DD274FB8-0249-4B16-8232-258F6484505B}" srcOrd="1" destOrd="0" presId="urn:microsoft.com/office/officeart/2005/8/layout/vList2"/>
    <dgm:cxn modelId="{8305F725-BA7A-4CEF-89AD-13E7734900F8}" type="presParOf" srcId="{B9533293-432C-42C7-89CE-1CEA2ADEC98C}" destId="{F52A77C8-2B42-4368-BF1E-039ECFF6F78E}" srcOrd="2" destOrd="0" presId="urn:microsoft.com/office/officeart/2005/8/layout/vList2"/>
    <dgm:cxn modelId="{53D1E076-14C3-4575-8056-34834C01325C}" type="presParOf" srcId="{B9533293-432C-42C7-89CE-1CEA2ADEC98C}" destId="{1FAB4FC1-3392-4DB0-8DA9-C7D456C7F6CC}" srcOrd="3" destOrd="0" presId="urn:microsoft.com/office/officeart/2005/8/layout/vList2"/>
    <dgm:cxn modelId="{52B43534-C36F-4A82-A950-AAAAE96AB77D}" type="presParOf" srcId="{B9533293-432C-42C7-89CE-1CEA2ADEC98C}" destId="{5E2E07E0-D6B3-496A-B4B0-FC5C96291524}" srcOrd="4" destOrd="0" presId="urn:microsoft.com/office/officeart/2005/8/layout/vList2"/>
    <dgm:cxn modelId="{FFD4D517-ABB2-47B9-9D36-5B03901692EC}" type="presParOf" srcId="{B9533293-432C-42C7-89CE-1CEA2ADEC98C}" destId="{EAFD9E76-C444-4F25-8C32-6C4BC70D9AD3}" srcOrd="5" destOrd="0" presId="urn:microsoft.com/office/officeart/2005/8/layout/vList2"/>
    <dgm:cxn modelId="{1223AC58-E9F4-465F-AF8D-385C62BF5861}" type="presParOf" srcId="{B9533293-432C-42C7-89CE-1CEA2ADEC98C}" destId="{EFE40C90-5CD9-4D94-8882-949A5EFDC159}" srcOrd="6" destOrd="0" presId="urn:microsoft.com/office/officeart/2005/8/layout/vList2"/>
    <dgm:cxn modelId="{F66338B6-65D1-43F7-BCCB-6B8D6F7E201C}" type="presParOf" srcId="{B9533293-432C-42C7-89CE-1CEA2ADEC98C}" destId="{161EE520-704E-4545-ADF0-B531CEB471CD}" srcOrd="7" destOrd="0" presId="urn:microsoft.com/office/officeart/2005/8/layout/vList2"/>
    <dgm:cxn modelId="{C36607F2-4F46-4789-878E-73E36A319230}" type="presParOf" srcId="{B9533293-432C-42C7-89CE-1CEA2ADEC98C}" destId="{57F217CC-A50D-4DA4-A990-C455D21714F5}" srcOrd="8" destOrd="0" presId="urn:microsoft.com/office/officeart/2005/8/layout/vList2"/>
    <dgm:cxn modelId="{8BD9C20A-BF62-480A-A925-C866F4A1FB8A}" type="presParOf" srcId="{B9533293-432C-42C7-89CE-1CEA2ADEC98C}" destId="{DEF164F0-3747-4FBD-8A16-6BC116E6A439}" srcOrd="9" destOrd="0" presId="urn:microsoft.com/office/officeart/2005/8/layout/vList2"/>
    <dgm:cxn modelId="{B36360F8-5B83-4CE5-BF0F-CFF050B20910}" type="presParOf" srcId="{B9533293-432C-42C7-89CE-1CEA2ADEC98C}" destId="{E2D23C29-7373-4C52-B870-989EA37AEC45}" srcOrd="10" destOrd="0" presId="urn:microsoft.com/office/officeart/2005/8/layout/vList2"/>
    <dgm:cxn modelId="{17905C48-CE6B-4E4B-8423-246585A22300}" type="presParOf" srcId="{B9533293-432C-42C7-89CE-1CEA2ADEC98C}" destId="{2652303C-650D-4EFD-B6AC-E0480C0801D4}" srcOrd="11" destOrd="0" presId="urn:microsoft.com/office/officeart/2005/8/layout/vList2"/>
    <dgm:cxn modelId="{71FE9F7E-1A32-4FB2-B902-DA09827E98F1}" type="presParOf" srcId="{B9533293-432C-42C7-89CE-1CEA2ADEC98C}" destId="{AFFBDBAA-E78D-423D-BFCA-9462F3A9937A}" srcOrd="12" destOrd="0" presId="urn:microsoft.com/office/officeart/2005/8/layout/vList2"/>
    <dgm:cxn modelId="{685DD3FF-7461-47FF-8B94-1F91A08F9F7E}" type="presParOf" srcId="{B9533293-432C-42C7-89CE-1CEA2ADEC98C}" destId="{59177918-305E-4AE3-A74F-52663D63913B}" srcOrd="13" destOrd="0" presId="urn:microsoft.com/office/officeart/2005/8/layout/vList2"/>
    <dgm:cxn modelId="{E6CA7EC3-B027-49B1-8ACE-8785782D0BF2}" type="presParOf" srcId="{B9533293-432C-42C7-89CE-1CEA2ADEC98C}" destId="{9B7A280E-1C20-4BD6-AB24-A1F4647A4543}" srcOrd="14" destOrd="0" presId="urn:microsoft.com/office/officeart/2005/8/layout/vList2"/>
    <dgm:cxn modelId="{27E413DE-161B-4017-BB61-C5802A46CAA2}" type="presParOf" srcId="{B9533293-432C-42C7-89CE-1CEA2ADEC98C}" destId="{C33D7BBC-0A82-4A07-BDAE-DA0E1A0BBBDB}" srcOrd="15" destOrd="0" presId="urn:microsoft.com/office/officeart/2005/8/layout/vList2"/>
    <dgm:cxn modelId="{DC9F52F4-8F2F-483C-91D8-92FD560CE99D}" type="presParOf" srcId="{B9533293-432C-42C7-89CE-1CEA2ADEC98C}" destId="{89D7D31F-F905-46C1-A01F-9DF3C41D417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953BDE-201A-4FEA-A257-A2F7E7964E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5FB14-623C-4E8D-9C08-FE9D012CD695}">
      <dgm:prSet custT="1"/>
      <dgm:spPr/>
      <dgm:t>
        <a:bodyPr/>
        <a:lstStyle/>
        <a:p>
          <a:pPr rtl="0"/>
          <a:r>
            <a:rPr lang="en-US" sz="1800" i="1" smtClean="0">
              <a:latin typeface="Cambria" panose="02040503050406030204" pitchFamily="18" charset="0"/>
            </a:rPr>
            <a:t>Minimum Rotating Components</a:t>
          </a:r>
          <a:endParaRPr lang="en-US" sz="1800" i="1">
            <a:latin typeface="Cambria" panose="02040503050406030204" pitchFamily="18" charset="0"/>
          </a:endParaRPr>
        </a:p>
      </dgm:t>
    </dgm:pt>
    <dgm:pt modelId="{CA3346CD-ED02-4E00-AA7E-0AE28070D4F1}" type="parTrans" cxnId="{B390C6F4-1975-4682-AD6C-40EEC0A80ADB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B58E86EF-742A-4170-B009-56CF94A68AE2}" type="sibTrans" cxnId="{B390C6F4-1975-4682-AD6C-40EEC0A80ADB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45C08CEE-0E67-4558-8102-F538937DB96B}">
      <dgm:prSet custT="1"/>
      <dgm:spPr/>
      <dgm:t>
        <a:bodyPr/>
        <a:lstStyle/>
        <a:p>
          <a:pPr rtl="0"/>
          <a:r>
            <a:rPr lang="en-US" sz="1800" i="1" smtClean="0">
              <a:latin typeface="Cambria" panose="02040503050406030204" pitchFamily="18" charset="0"/>
            </a:rPr>
            <a:t>No belt wander due to tension variations,</a:t>
          </a:r>
          <a:endParaRPr lang="en-US" sz="1800" i="1">
            <a:latin typeface="Cambria" panose="02040503050406030204" pitchFamily="18" charset="0"/>
          </a:endParaRPr>
        </a:p>
      </dgm:t>
    </dgm:pt>
    <dgm:pt modelId="{C1AA6FC4-5F22-4FE0-BA12-26BB8C87129E}" type="parTrans" cxnId="{8D5351EF-BFEB-44CC-A280-9AC14D5EF83C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68D18EA9-5024-4C27-A9DA-B20FDA542014}" type="sibTrans" cxnId="{8D5351EF-BFEB-44CC-A280-9AC14D5EF83C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F404CA58-3F08-417E-A39C-51D0FC834623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alignment error or off-center loading.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C6AC5E46-1437-411F-AF14-F14402172F28}" type="parTrans" cxnId="{DF73FAAC-EB7D-4F96-8661-868247459B08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1C561873-F447-46E8-BDF8-A19742BE7991}" type="sibTrans" cxnId="{DF73FAAC-EB7D-4F96-8661-868247459B08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476E8D75-A0D8-4761-A951-08D4356EBF74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No loss of belt capacity through curves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3F7B0E14-FFD1-4008-A5E8-DBFEB9490407}" type="parTrans" cxnId="{90559EF6-ADA6-4A8F-8A74-4BE8BA629DDB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48888791-310D-4019-B203-65791BB6FEB8}" type="sibTrans" cxnId="{90559EF6-ADA6-4A8F-8A74-4BE8BA629DDB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888054EF-1D16-430E-8BC9-44CB606122AF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Less absorbed power and cover wear due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1CCB7D34-E258-4D7E-8BF2-6C10AAC8D73B}" type="parTrans" cxnId="{A150B861-ED31-4BC1-BC9C-18D9A079CB0D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4EF0886E-36A6-4CCC-8E3F-B2F53E9C0F61}" type="sibTrans" cxnId="{A150B861-ED31-4BC1-BC9C-18D9A079CB0D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3F9C91E2-0F9D-4A22-8C5C-DF31D696C34C}">
      <dgm:prSet custT="1"/>
      <dgm:spPr/>
      <dgm:t>
        <a:bodyPr/>
        <a:lstStyle/>
        <a:p>
          <a:pPr rtl="0"/>
          <a:r>
            <a:rPr lang="en-US" sz="1800" i="1" smtClean="0">
              <a:latin typeface="Cambria" panose="02040503050406030204" pitchFamily="18" charset="0"/>
            </a:rPr>
            <a:t>to material disturbance in transit.</a:t>
          </a:r>
          <a:endParaRPr lang="en-US" sz="1800" i="1">
            <a:latin typeface="Cambria" panose="02040503050406030204" pitchFamily="18" charset="0"/>
          </a:endParaRPr>
        </a:p>
      </dgm:t>
    </dgm:pt>
    <dgm:pt modelId="{3130B2A6-62E4-4F82-918D-3A0B0F791BC5}" type="parTrans" cxnId="{E4ABB1D6-C081-4769-AE2C-524E9D02206A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F3665C30-6952-4C4A-A10E-9E1783C227CF}" type="sibTrans" cxnId="{E4ABB1D6-C081-4769-AE2C-524E9D02206A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FC47A1DD-C14D-4E7C-A5A7-616AC7D41810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Horizontal direction change possible with single drive unit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CDBA70B0-A7CA-41B4-8C28-0E7020C16331}" type="parTrans" cxnId="{EE4C40F8-0F3C-43AB-8856-A4A5655A00AA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68E76DFF-BDDA-4FCA-8856-5BEBC63F57F4}" type="sibTrans" cxnId="{EE4C40F8-0F3C-43AB-8856-A4A5655A00AA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C082BC70-6F68-47DE-86CC-565A261E3FA1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Mechanical belt joints used regardless of drive tension. Belt cannot be ripped.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95715519-D125-4582-93BD-44FBF7F31C11}" type="parTrans" cxnId="{E865237E-5433-404B-A9A5-88571E9EAB62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B85DF955-E136-4012-9CB3-0390F789C0E0}" type="sibTrans" cxnId="{E865237E-5433-404B-A9A5-88571E9EAB62}">
      <dgm:prSet/>
      <dgm:spPr/>
      <dgm:t>
        <a:bodyPr/>
        <a:lstStyle/>
        <a:p>
          <a:endParaRPr lang="en-US" sz="1800" i="1">
            <a:latin typeface="Cambria" panose="02040503050406030204" pitchFamily="18" charset="0"/>
          </a:endParaRPr>
        </a:p>
      </dgm:t>
    </dgm:pt>
    <dgm:pt modelId="{8F0BD069-15C9-4F70-866F-30D2C0F33F32}" type="pres">
      <dgm:prSet presAssocID="{BD953BDE-201A-4FEA-A257-A2F7E7964E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50678-46B7-4318-9F05-F88E989C67B0}" type="pres">
      <dgm:prSet presAssocID="{D735FB14-623C-4E8D-9C08-FE9D012CD69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EA044-442F-44C2-B567-9E11252C0E3F}" type="pres">
      <dgm:prSet presAssocID="{B58E86EF-742A-4170-B009-56CF94A68AE2}" presName="spacer" presStyleCnt="0"/>
      <dgm:spPr/>
    </dgm:pt>
    <dgm:pt modelId="{8C39956A-F7DA-4843-847D-8DC1A72766F9}" type="pres">
      <dgm:prSet presAssocID="{45C08CEE-0E67-4558-8102-F538937DB96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68637-7D89-4CB5-B022-0E5E31B5E711}" type="pres">
      <dgm:prSet presAssocID="{68D18EA9-5024-4C27-A9DA-B20FDA542014}" presName="spacer" presStyleCnt="0"/>
      <dgm:spPr/>
    </dgm:pt>
    <dgm:pt modelId="{D757E9AC-AD14-4ED0-AAB7-9E6A0C33BA7B}" type="pres">
      <dgm:prSet presAssocID="{F404CA58-3F08-417E-A39C-51D0FC83462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25468-B0FC-4287-95E4-F2ECE29CB956}" type="pres">
      <dgm:prSet presAssocID="{1C561873-F447-46E8-BDF8-A19742BE7991}" presName="spacer" presStyleCnt="0"/>
      <dgm:spPr/>
    </dgm:pt>
    <dgm:pt modelId="{EA34D968-54A7-4B2E-9448-D0703D3E763F}" type="pres">
      <dgm:prSet presAssocID="{476E8D75-A0D8-4761-A951-08D4356EBF7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B457F-D179-463D-8580-BB05C8A896C3}" type="pres">
      <dgm:prSet presAssocID="{48888791-310D-4019-B203-65791BB6FEB8}" presName="spacer" presStyleCnt="0"/>
      <dgm:spPr/>
    </dgm:pt>
    <dgm:pt modelId="{3FBBCBC1-B4E9-463A-9572-CD79A53BAE26}" type="pres">
      <dgm:prSet presAssocID="{888054EF-1D16-430E-8BC9-44CB606122A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1EF9-ED58-4D85-9848-298EC73F6B8F}" type="pres">
      <dgm:prSet presAssocID="{4EF0886E-36A6-4CCC-8E3F-B2F53E9C0F61}" presName="spacer" presStyleCnt="0"/>
      <dgm:spPr/>
    </dgm:pt>
    <dgm:pt modelId="{56F594F3-6AFB-4E6B-8EA7-25215AEC73EC}" type="pres">
      <dgm:prSet presAssocID="{3F9C91E2-0F9D-4A22-8C5C-DF31D696C34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C0A57-C338-4D4A-B7FE-B8AE1A3C22E8}" type="pres">
      <dgm:prSet presAssocID="{F3665C30-6952-4C4A-A10E-9E1783C227CF}" presName="spacer" presStyleCnt="0"/>
      <dgm:spPr/>
    </dgm:pt>
    <dgm:pt modelId="{58629C6D-0A4A-444F-9677-4AC4DB09AD6E}" type="pres">
      <dgm:prSet presAssocID="{FC47A1DD-C14D-4E7C-A5A7-616AC7D4181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EA978-3D5C-47D6-85C0-4D2B2C6346F9}" type="pres">
      <dgm:prSet presAssocID="{68E76DFF-BDDA-4FCA-8856-5BEBC63F57F4}" presName="spacer" presStyleCnt="0"/>
      <dgm:spPr/>
    </dgm:pt>
    <dgm:pt modelId="{D7AE8C46-B813-4B4A-9382-67BB7BEB25E5}" type="pres">
      <dgm:prSet presAssocID="{C082BC70-6F68-47DE-86CC-565A261E3FA1}" presName="parentText" presStyleLbl="node1" presStyleIdx="7" presStyleCnt="8" custScaleY="132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1CF28-0CDC-4529-8C1E-B11C415D3630}" type="presOf" srcId="{476E8D75-A0D8-4761-A951-08D4356EBF74}" destId="{EA34D968-54A7-4B2E-9448-D0703D3E763F}" srcOrd="0" destOrd="0" presId="urn:microsoft.com/office/officeart/2005/8/layout/vList2"/>
    <dgm:cxn modelId="{8D5351EF-BFEB-44CC-A280-9AC14D5EF83C}" srcId="{BD953BDE-201A-4FEA-A257-A2F7E7964E19}" destId="{45C08CEE-0E67-4558-8102-F538937DB96B}" srcOrd="1" destOrd="0" parTransId="{C1AA6FC4-5F22-4FE0-BA12-26BB8C87129E}" sibTransId="{68D18EA9-5024-4C27-A9DA-B20FDA542014}"/>
    <dgm:cxn modelId="{90559EF6-ADA6-4A8F-8A74-4BE8BA629DDB}" srcId="{BD953BDE-201A-4FEA-A257-A2F7E7964E19}" destId="{476E8D75-A0D8-4761-A951-08D4356EBF74}" srcOrd="3" destOrd="0" parTransId="{3F7B0E14-FFD1-4008-A5E8-DBFEB9490407}" sibTransId="{48888791-310D-4019-B203-65791BB6FEB8}"/>
    <dgm:cxn modelId="{A150B861-ED31-4BC1-BC9C-18D9A079CB0D}" srcId="{BD953BDE-201A-4FEA-A257-A2F7E7964E19}" destId="{888054EF-1D16-430E-8BC9-44CB606122AF}" srcOrd="4" destOrd="0" parTransId="{1CCB7D34-E258-4D7E-8BF2-6C10AAC8D73B}" sibTransId="{4EF0886E-36A6-4CCC-8E3F-B2F53E9C0F61}"/>
    <dgm:cxn modelId="{B925F8B0-F5F7-4416-8637-2252F229CAAD}" type="presOf" srcId="{C082BC70-6F68-47DE-86CC-565A261E3FA1}" destId="{D7AE8C46-B813-4B4A-9382-67BB7BEB25E5}" srcOrd="0" destOrd="0" presId="urn:microsoft.com/office/officeart/2005/8/layout/vList2"/>
    <dgm:cxn modelId="{288BF2BD-9EF6-48CA-A76E-0F7F17FFFBD7}" type="presOf" srcId="{F404CA58-3F08-417E-A39C-51D0FC834623}" destId="{D757E9AC-AD14-4ED0-AAB7-9E6A0C33BA7B}" srcOrd="0" destOrd="0" presId="urn:microsoft.com/office/officeart/2005/8/layout/vList2"/>
    <dgm:cxn modelId="{7257D7D4-55DD-4090-90C1-AA5646C08989}" type="presOf" srcId="{FC47A1DD-C14D-4E7C-A5A7-616AC7D41810}" destId="{58629C6D-0A4A-444F-9677-4AC4DB09AD6E}" srcOrd="0" destOrd="0" presId="urn:microsoft.com/office/officeart/2005/8/layout/vList2"/>
    <dgm:cxn modelId="{B390C6F4-1975-4682-AD6C-40EEC0A80ADB}" srcId="{BD953BDE-201A-4FEA-A257-A2F7E7964E19}" destId="{D735FB14-623C-4E8D-9C08-FE9D012CD695}" srcOrd="0" destOrd="0" parTransId="{CA3346CD-ED02-4E00-AA7E-0AE28070D4F1}" sibTransId="{B58E86EF-742A-4170-B009-56CF94A68AE2}"/>
    <dgm:cxn modelId="{E4ABB1D6-C081-4769-AE2C-524E9D02206A}" srcId="{BD953BDE-201A-4FEA-A257-A2F7E7964E19}" destId="{3F9C91E2-0F9D-4A22-8C5C-DF31D696C34C}" srcOrd="5" destOrd="0" parTransId="{3130B2A6-62E4-4F82-918D-3A0B0F791BC5}" sibTransId="{F3665C30-6952-4C4A-A10E-9E1783C227CF}"/>
    <dgm:cxn modelId="{E865237E-5433-404B-A9A5-88571E9EAB62}" srcId="{BD953BDE-201A-4FEA-A257-A2F7E7964E19}" destId="{C082BC70-6F68-47DE-86CC-565A261E3FA1}" srcOrd="7" destOrd="0" parTransId="{95715519-D125-4582-93BD-44FBF7F31C11}" sibTransId="{B85DF955-E136-4012-9CB3-0390F789C0E0}"/>
    <dgm:cxn modelId="{0AF9453D-53AE-4192-8A8D-F667EB5F2185}" type="presOf" srcId="{3F9C91E2-0F9D-4A22-8C5C-DF31D696C34C}" destId="{56F594F3-6AFB-4E6B-8EA7-25215AEC73EC}" srcOrd="0" destOrd="0" presId="urn:microsoft.com/office/officeart/2005/8/layout/vList2"/>
    <dgm:cxn modelId="{90B8E198-62CA-4D2A-9712-92632417DD11}" type="presOf" srcId="{45C08CEE-0E67-4558-8102-F538937DB96B}" destId="{8C39956A-F7DA-4843-847D-8DC1A72766F9}" srcOrd="0" destOrd="0" presId="urn:microsoft.com/office/officeart/2005/8/layout/vList2"/>
    <dgm:cxn modelId="{DF73FAAC-EB7D-4F96-8661-868247459B08}" srcId="{BD953BDE-201A-4FEA-A257-A2F7E7964E19}" destId="{F404CA58-3F08-417E-A39C-51D0FC834623}" srcOrd="2" destOrd="0" parTransId="{C6AC5E46-1437-411F-AF14-F14402172F28}" sibTransId="{1C561873-F447-46E8-BDF8-A19742BE7991}"/>
    <dgm:cxn modelId="{6C0FCBE3-5C33-4826-AAA8-1DD342B77583}" type="presOf" srcId="{BD953BDE-201A-4FEA-A257-A2F7E7964E19}" destId="{8F0BD069-15C9-4F70-866F-30D2C0F33F32}" srcOrd="0" destOrd="0" presId="urn:microsoft.com/office/officeart/2005/8/layout/vList2"/>
    <dgm:cxn modelId="{C7C05D09-AEE0-4BA1-9205-0700DDDEBCE2}" type="presOf" srcId="{888054EF-1D16-430E-8BC9-44CB606122AF}" destId="{3FBBCBC1-B4E9-463A-9572-CD79A53BAE26}" srcOrd="0" destOrd="0" presId="urn:microsoft.com/office/officeart/2005/8/layout/vList2"/>
    <dgm:cxn modelId="{EE4C40F8-0F3C-43AB-8856-A4A5655A00AA}" srcId="{BD953BDE-201A-4FEA-A257-A2F7E7964E19}" destId="{FC47A1DD-C14D-4E7C-A5A7-616AC7D41810}" srcOrd="6" destOrd="0" parTransId="{CDBA70B0-A7CA-41B4-8C28-0E7020C16331}" sibTransId="{68E76DFF-BDDA-4FCA-8856-5BEBC63F57F4}"/>
    <dgm:cxn modelId="{F8794279-18C7-497E-B1FB-FE4113CE5E0F}" type="presOf" srcId="{D735FB14-623C-4E8D-9C08-FE9D012CD695}" destId="{CE250678-46B7-4318-9F05-F88E989C67B0}" srcOrd="0" destOrd="0" presId="urn:microsoft.com/office/officeart/2005/8/layout/vList2"/>
    <dgm:cxn modelId="{B941AB64-0A91-426B-8FEF-ED5FD12A6B1D}" type="presParOf" srcId="{8F0BD069-15C9-4F70-866F-30D2C0F33F32}" destId="{CE250678-46B7-4318-9F05-F88E989C67B0}" srcOrd="0" destOrd="0" presId="urn:microsoft.com/office/officeart/2005/8/layout/vList2"/>
    <dgm:cxn modelId="{1F8A0D4E-E903-491E-B5EB-C73370F93CC3}" type="presParOf" srcId="{8F0BD069-15C9-4F70-866F-30D2C0F33F32}" destId="{772EA044-442F-44C2-B567-9E11252C0E3F}" srcOrd="1" destOrd="0" presId="urn:microsoft.com/office/officeart/2005/8/layout/vList2"/>
    <dgm:cxn modelId="{EBE378A3-957E-4B06-973A-3B99E7565E9D}" type="presParOf" srcId="{8F0BD069-15C9-4F70-866F-30D2C0F33F32}" destId="{8C39956A-F7DA-4843-847D-8DC1A72766F9}" srcOrd="2" destOrd="0" presId="urn:microsoft.com/office/officeart/2005/8/layout/vList2"/>
    <dgm:cxn modelId="{7A7F8DD3-3D86-417E-B686-1CFE93E8B424}" type="presParOf" srcId="{8F0BD069-15C9-4F70-866F-30D2C0F33F32}" destId="{52A68637-7D89-4CB5-B022-0E5E31B5E711}" srcOrd="3" destOrd="0" presId="urn:microsoft.com/office/officeart/2005/8/layout/vList2"/>
    <dgm:cxn modelId="{E6E44572-31A4-45BB-B121-9F805E7C2577}" type="presParOf" srcId="{8F0BD069-15C9-4F70-866F-30D2C0F33F32}" destId="{D757E9AC-AD14-4ED0-AAB7-9E6A0C33BA7B}" srcOrd="4" destOrd="0" presId="urn:microsoft.com/office/officeart/2005/8/layout/vList2"/>
    <dgm:cxn modelId="{666F63DA-9332-4F4E-8B1A-FC5A8A0818C4}" type="presParOf" srcId="{8F0BD069-15C9-4F70-866F-30D2C0F33F32}" destId="{F3425468-B0FC-4287-95E4-F2ECE29CB956}" srcOrd="5" destOrd="0" presId="urn:microsoft.com/office/officeart/2005/8/layout/vList2"/>
    <dgm:cxn modelId="{5EDB2EA4-3BF4-44F1-9C28-08B5CAD8E36C}" type="presParOf" srcId="{8F0BD069-15C9-4F70-866F-30D2C0F33F32}" destId="{EA34D968-54A7-4B2E-9448-D0703D3E763F}" srcOrd="6" destOrd="0" presId="urn:microsoft.com/office/officeart/2005/8/layout/vList2"/>
    <dgm:cxn modelId="{0042AAF9-98B3-4A58-8920-63B405D64A46}" type="presParOf" srcId="{8F0BD069-15C9-4F70-866F-30D2C0F33F32}" destId="{DCAB457F-D179-463D-8580-BB05C8A896C3}" srcOrd="7" destOrd="0" presId="urn:microsoft.com/office/officeart/2005/8/layout/vList2"/>
    <dgm:cxn modelId="{5801F5DD-127C-4FC3-8799-339C7A7D5A1B}" type="presParOf" srcId="{8F0BD069-15C9-4F70-866F-30D2C0F33F32}" destId="{3FBBCBC1-B4E9-463A-9572-CD79A53BAE26}" srcOrd="8" destOrd="0" presId="urn:microsoft.com/office/officeart/2005/8/layout/vList2"/>
    <dgm:cxn modelId="{2512D1D7-3B52-44B4-8771-481F23597DC1}" type="presParOf" srcId="{8F0BD069-15C9-4F70-866F-30D2C0F33F32}" destId="{493D1EF9-ED58-4D85-9848-298EC73F6B8F}" srcOrd="9" destOrd="0" presId="urn:microsoft.com/office/officeart/2005/8/layout/vList2"/>
    <dgm:cxn modelId="{10E05429-E82B-435D-9F2B-B4EB423BEA0D}" type="presParOf" srcId="{8F0BD069-15C9-4F70-866F-30D2C0F33F32}" destId="{56F594F3-6AFB-4E6B-8EA7-25215AEC73EC}" srcOrd="10" destOrd="0" presId="urn:microsoft.com/office/officeart/2005/8/layout/vList2"/>
    <dgm:cxn modelId="{AEAA1C1F-941A-4AE2-8C69-FD908A16E88E}" type="presParOf" srcId="{8F0BD069-15C9-4F70-866F-30D2C0F33F32}" destId="{310C0A57-C338-4D4A-B7FE-B8AE1A3C22E8}" srcOrd="11" destOrd="0" presId="urn:microsoft.com/office/officeart/2005/8/layout/vList2"/>
    <dgm:cxn modelId="{7184D409-E9E6-4447-8F97-A01E76EFB38C}" type="presParOf" srcId="{8F0BD069-15C9-4F70-866F-30D2C0F33F32}" destId="{58629C6D-0A4A-444F-9677-4AC4DB09AD6E}" srcOrd="12" destOrd="0" presId="urn:microsoft.com/office/officeart/2005/8/layout/vList2"/>
    <dgm:cxn modelId="{111010A9-A308-402A-8848-AD1A943A79F5}" type="presParOf" srcId="{8F0BD069-15C9-4F70-866F-30D2C0F33F32}" destId="{602EA978-3D5C-47D6-85C0-4D2B2C6346F9}" srcOrd="13" destOrd="0" presId="urn:microsoft.com/office/officeart/2005/8/layout/vList2"/>
    <dgm:cxn modelId="{39955057-F01B-459C-A720-95DB7C8400AC}" type="presParOf" srcId="{8F0BD069-15C9-4F70-866F-30D2C0F33F32}" destId="{D7AE8C46-B813-4B4A-9382-67BB7BEB25E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190E10-94FC-46C7-BA7D-E9FDD4BE89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0CCC8D-19A5-4E82-ABB6-70574BC73595}">
      <dgm:prSet custT="1"/>
      <dgm:spPr/>
      <dgm:t>
        <a:bodyPr/>
        <a:lstStyle/>
        <a:p>
          <a:pPr rtl="0"/>
          <a:r>
            <a:rPr lang="en-US" sz="1800" i="1" dirty="0" smtClean="0">
              <a:latin typeface="Cambria" panose="02040503050406030204" pitchFamily="18" charset="0"/>
            </a:rPr>
            <a:t>Cable belt conveyor are associated with problems like cable wear, sheave wear and spillage, excessive noise </a:t>
          </a:r>
          <a:r>
            <a:rPr lang="en-US" sz="1800" i="1" dirty="0" err="1" smtClean="0">
              <a:latin typeface="Cambria" panose="02040503050406030204" pitchFamily="18" charset="0"/>
            </a:rPr>
            <a:t>etc</a:t>
          </a:r>
          <a:r>
            <a:rPr lang="en-US" sz="1800" i="1" dirty="0" smtClean="0">
              <a:latin typeface="Cambria" panose="02040503050406030204" pitchFamily="18" charset="0"/>
            </a:rPr>
            <a:t>, which shall be addressed suitably..</a:t>
          </a:r>
          <a:endParaRPr lang="en-US" sz="1800" i="1" dirty="0">
            <a:latin typeface="Cambria" panose="02040503050406030204" pitchFamily="18" charset="0"/>
          </a:endParaRPr>
        </a:p>
      </dgm:t>
    </dgm:pt>
    <dgm:pt modelId="{58B54ACF-51C7-4791-A428-D6A60C55BE20}" type="parTrans" cxnId="{1E3E5F84-276F-451B-B94C-47C750A07DF8}">
      <dgm:prSet/>
      <dgm:spPr/>
      <dgm:t>
        <a:bodyPr/>
        <a:lstStyle/>
        <a:p>
          <a:endParaRPr lang="en-US"/>
        </a:p>
      </dgm:t>
    </dgm:pt>
    <dgm:pt modelId="{EE7DE560-6F30-4C80-BB24-9840FF0D49C8}" type="sibTrans" cxnId="{1E3E5F84-276F-451B-B94C-47C750A07DF8}">
      <dgm:prSet/>
      <dgm:spPr/>
      <dgm:t>
        <a:bodyPr/>
        <a:lstStyle/>
        <a:p>
          <a:endParaRPr lang="en-US"/>
        </a:p>
      </dgm:t>
    </dgm:pt>
    <dgm:pt modelId="{E0D8A8DE-F06D-4D8C-8909-9DD1B5B8DB79}" type="pres">
      <dgm:prSet presAssocID="{B9190E10-94FC-46C7-BA7D-E9FDD4BE89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1B6D7-8194-4A65-8218-323FFD8B11F0}" type="pres">
      <dgm:prSet presAssocID="{E50CCC8D-19A5-4E82-ABB6-70574BC73595}" presName="parentText" presStyleLbl="node1" presStyleIdx="0" presStyleCnt="1" custLinFactNeighborX="-750" custLinFactNeighborY="950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E5F84-276F-451B-B94C-47C750A07DF8}" srcId="{B9190E10-94FC-46C7-BA7D-E9FDD4BE89DD}" destId="{E50CCC8D-19A5-4E82-ABB6-70574BC73595}" srcOrd="0" destOrd="0" parTransId="{58B54ACF-51C7-4791-A428-D6A60C55BE20}" sibTransId="{EE7DE560-6F30-4C80-BB24-9840FF0D49C8}"/>
    <dgm:cxn modelId="{0817F630-6E7D-428C-8E86-52CF8B1FEF07}" type="presOf" srcId="{E50CCC8D-19A5-4E82-ABB6-70574BC73595}" destId="{BC31B6D7-8194-4A65-8218-323FFD8B11F0}" srcOrd="0" destOrd="0" presId="urn:microsoft.com/office/officeart/2005/8/layout/vList2"/>
    <dgm:cxn modelId="{14413FFE-02A2-4162-95B7-306F0A7366C1}" type="presOf" srcId="{B9190E10-94FC-46C7-BA7D-E9FDD4BE89DD}" destId="{E0D8A8DE-F06D-4D8C-8909-9DD1B5B8DB79}" srcOrd="0" destOrd="0" presId="urn:microsoft.com/office/officeart/2005/8/layout/vList2"/>
    <dgm:cxn modelId="{F23454D8-3A53-49BF-89BF-E643EF0606C1}" type="presParOf" srcId="{E0D8A8DE-F06D-4D8C-8909-9DD1B5B8DB79}" destId="{BC31B6D7-8194-4A65-8218-323FFD8B11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B660CA-5270-4663-929D-4D92925E7E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9400D-4EA7-479E-82B4-4CE0CF02AFC0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India’s existing water  ways is under-utilized and this can be exploited  for coal transportation </a:t>
          </a:r>
          <a:endParaRPr lang="en-US" dirty="0">
            <a:latin typeface="Cambria" panose="02040503050406030204" pitchFamily="18" charset="0"/>
          </a:endParaRPr>
        </a:p>
      </dgm:t>
    </dgm:pt>
    <dgm:pt modelId="{FD1B247B-F5A5-49E3-99E1-743A2BF86990}" type="parTrans" cxnId="{0F15B4CD-CDF7-475A-B1FB-E17E43F520D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A076A3F-B851-4706-87E9-A8A3886D73D7}" type="sibTrans" cxnId="{0F15B4CD-CDF7-475A-B1FB-E17E43F520D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9EF9785D-0B85-4E9E-9B92-030FAA1E5ABA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by identifying &amp; strengthening the perennial networks</a:t>
          </a:r>
          <a:endParaRPr lang="en-US" dirty="0">
            <a:latin typeface="Cambria" panose="02040503050406030204" pitchFamily="18" charset="0"/>
          </a:endParaRPr>
        </a:p>
      </dgm:t>
    </dgm:pt>
    <dgm:pt modelId="{6CBD1614-C741-432C-8429-0AE0C2D69D82}" type="parTrans" cxnId="{FF8177A8-DDE6-4E8B-8EB0-220C7E3F08CF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CD0BBCD-1678-4F99-BFD2-F3D6DFC5C520}" type="sibTrans" cxnId="{FF8177A8-DDE6-4E8B-8EB0-220C7E3F08CF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ED2C30A-F47A-49B5-ADCB-D7B5A416B67F}">
      <dgm:prSet/>
      <dgm:spPr/>
      <dgm:t>
        <a:bodyPr/>
        <a:lstStyle/>
        <a:p>
          <a:pPr rtl="0"/>
          <a:r>
            <a:rPr lang="en-US" i="1" smtClean="0">
              <a:latin typeface="Cambria" panose="02040503050406030204" pitchFamily="18" charset="0"/>
            </a:rPr>
            <a:t>building  small interconnectivity railway network, expansion of ports, </a:t>
          </a:r>
          <a:endParaRPr lang="en-US">
            <a:latin typeface="Cambria" panose="02040503050406030204" pitchFamily="18" charset="0"/>
          </a:endParaRPr>
        </a:p>
      </dgm:t>
    </dgm:pt>
    <dgm:pt modelId="{143D644D-3D3D-48E6-A088-DF3EE427D678}" type="parTrans" cxnId="{572B6C83-0579-4123-8555-C8E16333BD3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3AF71C22-BDD2-4B24-AC42-890EB601CF86}" type="sibTrans" cxnId="{572B6C83-0579-4123-8555-C8E16333BD3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995A0A7C-6336-43EC-A8BE-9CF0AD7D0275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deepening of water ways near sea-mouth,  </a:t>
          </a:r>
          <a:endParaRPr lang="en-US" dirty="0">
            <a:latin typeface="Cambria" panose="02040503050406030204" pitchFamily="18" charset="0"/>
          </a:endParaRPr>
        </a:p>
      </dgm:t>
    </dgm:pt>
    <dgm:pt modelId="{D637F5FE-41FC-4082-B179-71E1088B0B3D}" type="parTrans" cxnId="{E849C540-E42A-4498-9564-3A7410C8E65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10C1A86-6560-4091-9F94-11BCA5A75AB1}" type="sibTrans" cxnId="{E849C540-E42A-4498-9564-3A7410C8E65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FDC1EDCE-0A2E-4E17-AA47-367D0D853A6A}">
      <dgm:prSet/>
      <dgm:spPr/>
      <dgm:t>
        <a:bodyPr/>
        <a:lstStyle/>
        <a:p>
          <a:pPr rtl="0"/>
          <a:r>
            <a:rPr lang="en-US" i="1" smtClean="0">
              <a:latin typeface="Cambria" panose="02040503050406030204" pitchFamily="18" charset="0"/>
            </a:rPr>
            <a:t>use of barges for coal transportation,  </a:t>
          </a:r>
          <a:endParaRPr lang="en-US">
            <a:latin typeface="Cambria" panose="02040503050406030204" pitchFamily="18" charset="0"/>
          </a:endParaRPr>
        </a:p>
      </dgm:t>
    </dgm:pt>
    <dgm:pt modelId="{690A389F-CFE2-4741-B4FF-5755B4FC61F5}" type="parTrans" cxnId="{4F523DB9-EE76-41E8-9271-B2743668081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A8BE9696-A02A-4B7E-8FD6-22B563418704}" type="sibTrans" cxnId="{4F523DB9-EE76-41E8-9271-B2743668081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F4E03EB9-A2E2-4E9F-8716-5E5C56437141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construction of unloading system along the water ways  etc.  </a:t>
          </a:r>
          <a:endParaRPr lang="en-US" dirty="0">
            <a:latin typeface="Cambria" panose="02040503050406030204" pitchFamily="18" charset="0"/>
          </a:endParaRPr>
        </a:p>
      </dgm:t>
    </dgm:pt>
    <dgm:pt modelId="{525F168F-674B-4AA0-AD3C-CA5B8E4F0968}" type="parTrans" cxnId="{B82CE5B8-9CFA-4573-95DB-5B8D34CB896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A07ABA90-DFA9-4006-BAF0-CA3D718D89D8}" type="sibTrans" cxnId="{B82CE5B8-9CFA-4573-95DB-5B8D34CB896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E156AE9-A25C-48C2-891F-D6F9A8931FC9}" type="pres">
      <dgm:prSet presAssocID="{FBB660CA-5270-4663-929D-4D92925E7E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88A587-8D7E-404A-8FA9-14D37087E8D9}" type="pres">
      <dgm:prSet presAssocID="{F189400D-4EA7-479E-82B4-4CE0CF02AFC0}" presName="linNode" presStyleCnt="0"/>
      <dgm:spPr/>
    </dgm:pt>
    <dgm:pt modelId="{A9ABC527-A64D-44E0-ABA3-8AD85B2EB818}" type="pres">
      <dgm:prSet presAssocID="{F189400D-4EA7-479E-82B4-4CE0CF02AFC0}" presName="parentText" presStyleLbl="node1" presStyleIdx="0" presStyleCnt="1" custScaleY="91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307AF-987C-4F56-B7EC-852788953251}" type="pres">
      <dgm:prSet presAssocID="{F189400D-4EA7-479E-82B4-4CE0CF02AF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F4060-B38F-4B14-B0B7-50E81263FACD}" type="presOf" srcId="{9EF9785D-0B85-4E9E-9B92-030FAA1E5ABA}" destId="{B0B307AF-987C-4F56-B7EC-852788953251}" srcOrd="0" destOrd="0" presId="urn:microsoft.com/office/officeart/2005/8/layout/vList5"/>
    <dgm:cxn modelId="{B82CE5B8-9CFA-4573-95DB-5B8D34CB8965}" srcId="{F189400D-4EA7-479E-82B4-4CE0CF02AFC0}" destId="{F4E03EB9-A2E2-4E9F-8716-5E5C56437141}" srcOrd="4" destOrd="0" parTransId="{525F168F-674B-4AA0-AD3C-CA5B8E4F0968}" sibTransId="{A07ABA90-DFA9-4006-BAF0-CA3D718D89D8}"/>
    <dgm:cxn modelId="{A017C7C1-72C7-4780-A18F-65CB58224DC2}" type="presOf" srcId="{6ED2C30A-F47A-49B5-ADCB-D7B5A416B67F}" destId="{B0B307AF-987C-4F56-B7EC-852788953251}" srcOrd="0" destOrd="1" presId="urn:microsoft.com/office/officeart/2005/8/layout/vList5"/>
    <dgm:cxn modelId="{0F15B4CD-CDF7-475A-B1FB-E17E43F520DC}" srcId="{FBB660CA-5270-4663-929D-4D92925E7E73}" destId="{F189400D-4EA7-479E-82B4-4CE0CF02AFC0}" srcOrd="0" destOrd="0" parTransId="{FD1B247B-F5A5-49E3-99E1-743A2BF86990}" sibTransId="{6A076A3F-B851-4706-87E9-A8A3886D73D7}"/>
    <dgm:cxn modelId="{E849C540-E42A-4498-9564-3A7410C8E655}" srcId="{F189400D-4EA7-479E-82B4-4CE0CF02AFC0}" destId="{995A0A7C-6336-43EC-A8BE-9CF0AD7D0275}" srcOrd="2" destOrd="0" parTransId="{D637F5FE-41FC-4082-B179-71E1088B0B3D}" sibTransId="{D10C1A86-6560-4091-9F94-11BCA5A75AB1}"/>
    <dgm:cxn modelId="{8F0ECED4-AE26-42E1-8171-602342ABDFA9}" type="presOf" srcId="{FDC1EDCE-0A2E-4E17-AA47-367D0D853A6A}" destId="{B0B307AF-987C-4F56-B7EC-852788953251}" srcOrd="0" destOrd="3" presId="urn:microsoft.com/office/officeart/2005/8/layout/vList5"/>
    <dgm:cxn modelId="{EF1F103D-D5ED-407E-8C6C-181135BD605C}" type="presOf" srcId="{F189400D-4EA7-479E-82B4-4CE0CF02AFC0}" destId="{A9ABC527-A64D-44E0-ABA3-8AD85B2EB818}" srcOrd="0" destOrd="0" presId="urn:microsoft.com/office/officeart/2005/8/layout/vList5"/>
    <dgm:cxn modelId="{FF8177A8-DDE6-4E8B-8EB0-220C7E3F08CF}" srcId="{F189400D-4EA7-479E-82B4-4CE0CF02AFC0}" destId="{9EF9785D-0B85-4E9E-9B92-030FAA1E5ABA}" srcOrd="0" destOrd="0" parTransId="{6CBD1614-C741-432C-8429-0AE0C2D69D82}" sibTransId="{5CD0BBCD-1678-4F99-BFD2-F3D6DFC5C520}"/>
    <dgm:cxn modelId="{B5311D62-228A-4873-AB45-BE2CB37A99FD}" type="presOf" srcId="{995A0A7C-6336-43EC-A8BE-9CF0AD7D0275}" destId="{B0B307AF-987C-4F56-B7EC-852788953251}" srcOrd="0" destOrd="2" presId="urn:microsoft.com/office/officeart/2005/8/layout/vList5"/>
    <dgm:cxn modelId="{572B6C83-0579-4123-8555-C8E16333BD30}" srcId="{F189400D-4EA7-479E-82B4-4CE0CF02AFC0}" destId="{6ED2C30A-F47A-49B5-ADCB-D7B5A416B67F}" srcOrd="1" destOrd="0" parTransId="{143D644D-3D3D-48E6-A088-DF3EE427D678}" sibTransId="{3AF71C22-BDD2-4B24-AC42-890EB601CF86}"/>
    <dgm:cxn modelId="{4F523DB9-EE76-41E8-9271-B2743668081C}" srcId="{F189400D-4EA7-479E-82B4-4CE0CF02AFC0}" destId="{FDC1EDCE-0A2E-4E17-AA47-367D0D853A6A}" srcOrd="3" destOrd="0" parTransId="{690A389F-CFE2-4741-B4FF-5755B4FC61F5}" sibTransId="{A8BE9696-A02A-4B7E-8FD6-22B563418704}"/>
    <dgm:cxn modelId="{97B0C642-D5DA-426E-BC17-CE39E5045462}" type="presOf" srcId="{FBB660CA-5270-4663-929D-4D92925E7E73}" destId="{5E156AE9-A25C-48C2-891F-D6F9A8931FC9}" srcOrd="0" destOrd="0" presId="urn:microsoft.com/office/officeart/2005/8/layout/vList5"/>
    <dgm:cxn modelId="{3E4CA31A-BF43-4B50-9CCF-86251A78CE40}" type="presOf" srcId="{F4E03EB9-A2E2-4E9F-8716-5E5C56437141}" destId="{B0B307AF-987C-4F56-B7EC-852788953251}" srcOrd="0" destOrd="4" presId="urn:microsoft.com/office/officeart/2005/8/layout/vList5"/>
    <dgm:cxn modelId="{F50DD97F-9F98-4778-B057-A77F40F9AA18}" type="presParOf" srcId="{5E156AE9-A25C-48C2-891F-D6F9A8931FC9}" destId="{D488A587-8D7E-404A-8FA9-14D37087E8D9}" srcOrd="0" destOrd="0" presId="urn:microsoft.com/office/officeart/2005/8/layout/vList5"/>
    <dgm:cxn modelId="{D365C9BF-1C70-41BE-AB62-9EC5E06DC715}" type="presParOf" srcId="{D488A587-8D7E-404A-8FA9-14D37087E8D9}" destId="{A9ABC527-A64D-44E0-ABA3-8AD85B2EB818}" srcOrd="0" destOrd="0" presId="urn:microsoft.com/office/officeart/2005/8/layout/vList5"/>
    <dgm:cxn modelId="{FD39603D-F668-44C0-9513-FE6DC96CABC8}" type="presParOf" srcId="{D488A587-8D7E-404A-8FA9-14D37087E8D9}" destId="{B0B307AF-987C-4F56-B7EC-8527889532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A609C4-267C-407D-AF95-DCE5230D6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2C1482-9264-4E6F-9AF5-E99732DA16DA}">
      <dgm:prSet custT="1"/>
      <dgm:spPr/>
      <dgm:t>
        <a:bodyPr/>
        <a:lstStyle/>
        <a:p>
          <a:pPr rtl="0"/>
          <a:r>
            <a:rPr lang="en-US" sz="1800" i="1" smtClean="0"/>
            <a:t>Uncertainty in fuel supply security and rising coal prices have created near term uncertainty for the power sector. </a:t>
          </a:r>
          <a:endParaRPr lang="en-US" sz="1800"/>
        </a:p>
      </dgm:t>
    </dgm:pt>
    <dgm:pt modelId="{4AB527CE-63AA-48F7-9590-A62168AD46BE}" type="parTrans" cxnId="{00CD0F27-DF89-41CC-9055-86365C7A6651}">
      <dgm:prSet/>
      <dgm:spPr/>
      <dgm:t>
        <a:bodyPr/>
        <a:lstStyle/>
        <a:p>
          <a:endParaRPr lang="en-US" sz="1800"/>
        </a:p>
      </dgm:t>
    </dgm:pt>
    <dgm:pt modelId="{BC1A0106-0168-45E1-83EC-2810E5CF615A}" type="sibTrans" cxnId="{00CD0F27-DF89-41CC-9055-86365C7A6651}">
      <dgm:prSet/>
      <dgm:spPr/>
      <dgm:t>
        <a:bodyPr/>
        <a:lstStyle/>
        <a:p>
          <a:endParaRPr lang="en-US" sz="1800"/>
        </a:p>
      </dgm:t>
    </dgm:pt>
    <dgm:pt modelId="{78F6CC66-0B10-4E5E-AC48-E1496A7D9112}">
      <dgm:prSet custT="1"/>
      <dgm:spPr/>
      <dgm:t>
        <a:bodyPr/>
        <a:lstStyle/>
        <a:p>
          <a:pPr rtl="0"/>
          <a:r>
            <a:rPr lang="en-US" sz="1800" i="1" smtClean="0"/>
            <a:t>There is a need to ramp up domestic production by addressing various issues involved.</a:t>
          </a:r>
          <a:endParaRPr lang="en-US" sz="1800"/>
        </a:p>
      </dgm:t>
    </dgm:pt>
    <dgm:pt modelId="{EC1E452C-058A-47AB-846A-D09B532D8A61}" type="parTrans" cxnId="{6C3A9839-6B44-4596-8195-EFD71CADF811}">
      <dgm:prSet/>
      <dgm:spPr/>
      <dgm:t>
        <a:bodyPr/>
        <a:lstStyle/>
        <a:p>
          <a:endParaRPr lang="en-US" sz="1800"/>
        </a:p>
      </dgm:t>
    </dgm:pt>
    <dgm:pt modelId="{96DC1F90-20EC-4FD3-A2A2-D73BEA344A6C}" type="sibTrans" cxnId="{6C3A9839-6B44-4596-8195-EFD71CADF811}">
      <dgm:prSet/>
      <dgm:spPr/>
      <dgm:t>
        <a:bodyPr/>
        <a:lstStyle/>
        <a:p>
          <a:endParaRPr lang="en-US" sz="1800"/>
        </a:p>
      </dgm:t>
    </dgm:pt>
    <dgm:pt modelId="{6C507A3D-190D-4500-A6BE-14F2BBAAE9EE}">
      <dgm:prSet custT="1"/>
      <dgm:spPr/>
      <dgm:t>
        <a:bodyPr/>
        <a:lstStyle/>
        <a:p>
          <a:pPr rtl="0"/>
          <a:r>
            <a:rPr lang="en-US" sz="1800" i="1" smtClean="0"/>
            <a:t>Lot is desired in the field of developing/ strengthening evacuation infrastructure by utilizing latest technologies.</a:t>
          </a:r>
          <a:endParaRPr lang="en-US" sz="1800"/>
        </a:p>
      </dgm:t>
    </dgm:pt>
    <dgm:pt modelId="{C46BA75E-B932-45C9-97FF-A1F4EE99081F}" type="parTrans" cxnId="{9E6176D3-5A8D-4851-A43B-983F6B2419F9}">
      <dgm:prSet/>
      <dgm:spPr/>
      <dgm:t>
        <a:bodyPr/>
        <a:lstStyle/>
        <a:p>
          <a:endParaRPr lang="en-US" sz="1800"/>
        </a:p>
      </dgm:t>
    </dgm:pt>
    <dgm:pt modelId="{F0190635-A877-4A44-96EA-A8468425DCAC}" type="sibTrans" cxnId="{9E6176D3-5A8D-4851-A43B-983F6B2419F9}">
      <dgm:prSet/>
      <dgm:spPr/>
      <dgm:t>
        <a:bodyPr/>
        <a:lstStyle/>
        <a:p>
          <a:endParaRPr lang="en-US" sz="1800"/>
        </a:p>
      </dgm:t>
    </dgm:pt>
    <dgm:pt modelId="{E83A251A-F4F7-4D69-8B6B-F882BAC49E7F}">
      <dgm:prSet custT="1"/>
      <dgm:spPr/>
      <dgm:t>
        <a:bodyPr/>
        <a:lstStyle/>
        <a:p>
          <a:pPr rtl="0"/>
          <a:r>
            <a:rPr lang="en-US" sz="1800" i="1" dirty="0" smtClean="0"/>
            <a:t>For the project in </a:t>
          </a:r>
          <a:r>
            <a:rPr lang="en-US" sz="1800" i="1" dirty="0" smtClean="0"/>
            <a:t>Chhattisgarh, Odisha </a:t>
          </a:r>
          <a:r>
            <a:rPr lang="en-US" sz="1800" i="1" dirty="0" smtClean="0"/>
            <a:t>&amp; Jharkhand region which are in vicinity of mines (35 to 40 </a:t>
          </a:r>
          <a:r>
            <a:rPr lang="en-US" sz="1800" i="1" dirty="0" err="1" smtClean="0"/>
            <a:t>kms</a:t>
          </a:r>
          <a:r>
            <a:rPr lang="en-US" sz="1800" i="1" dirty="0" smtClean="0"/>
            <a:t>) long term linkage shall be given from these identified dedicated mines for implementation of proper evacuation plan.</a:t>
          </a:r>
          <a:endParaRPr lang="en-US" sz="1800" dirty="0"/>
        </a:p>
      </dgm:t>
    </dgm:pt>
    <dgm:pt modelId="{6E2C21B7-7C98-40CF-8FB1-7BCE85DE6CA7}" type="parTrans" cxnId="{8444AFF3-9BDA-4345-9898-734023B0275E}">
      <dgm:prSet/>
      <dgm:spPr/>
      <dgm:t>
        <a:bodyPr/>
        <a:lstStyle/>
        <a:p>
          <a:endParaRPr lang="en-US" sz="1800"/>
        </a:p>
      </dgm:t>
    </dgm:pt>
    <dgm:pt modelId="{ED12CCFA-18CA-4EFF-8175-C4D264F34FC5}" type="sibTrans" cxnId="{8444AFF3-9BDA-4345-9898-734023B0275E}">
      <dgm:prSet/>
      <dgm:spPr/>
      <dgm:t>
        <a:bodyPr/>
        <a:lstStyle/>
        <a:p>
          <a:endParaRPr lang="en-US" sz="1800"/>
        </a:p>
      </dgm:t>
    </dgm:pt>
    <dgm:pt modelId="{11BEEE04-DA08-4E30-81F2-8AA9E13CC444}">
      <dgm:prSet custT="1"/>
      <dgm:spPr/>
      <dgm:t>
        <a:bodyPr/>
        <a:lstStyle/>
        <a:p>
          <a:pPr rtl="0"/>
          <a:r>
            <a:rPr lang="en-US" sz="1800" smtClean="0"/>
            <a:t>P</a:t>
          </a:r>
          <a:r>
            <a:rPr lang="en-US" sz="1800" i="1" smtClean="0"/>
            <a:t>rivate participation in developing these infrastructure should be encouraged &amp; due weightage shall be given to those developers for coal allocation, who are willing to take these developmental activities.</a:t>
          </a:r>
          <a:endParaRPr lang="en-US" sz="1800"/>
        </a:p>
      </dgm:t>
    </dgm:pt>
    <dgm:pt modelId="{7AB6DE07-7E3A-47BE-8B12-403FF1041F6A}" type="parTrans" cxnId="{38C9E789-F18C-4217-BB4C-BB21FAAFB25B}">
      <dgm:prSet/>
      <dgm:spPr/>
      <dgm:t>
        <a:bodyPr/>
        <a:lstStyle/>
        <a:p>
          <a:endParaRPr lang="en-US" sz="1800"/>
        </a:p>
      </dgm:t>
    </dgm:pt>
    <dgm:pt modelId="{68608BAB-B3BA-436F-96C0-1F91D47FBCDB}" type="sibTrans" cxnId="{38C9E789-F18C-4217-BB4C-BB21FAAFB25B}">
      <dgm:prSet/>
      <dgm:spPr/>
      <dgm:t>
        <a:bodyPr/>
        <a:lstStyle/>
        <a:p>
          <a:endParaRPr lang="en-US" sz="1800"/>
        </a:p>
      </dgm:t>
    </dgm:pt>
    <dgm:pt modelId="{7B411D74-DF00-4AEC-8BB4-EB13EEE970BC}">
      <dgm:prSet custT="1"/>
      <dgm:spPr/>
      <dgm:t>
        <a:bodyPr/>
        <a:lstStyle/>
        <a:p>
          <a:pPr rtl="0"/>
          <a:r>
            <a:rPr lang="en-US" sz="1800" i="1" smtClean="0"/>
            <a:t>Since the current fuel security uncertainty would severely hamper capacity additions, the Government is expected to take necessary steps to ensure private sector participation</a:t>
          </a:r>
          <a:endParaRPr lang="en-US" sz="1800"/>
        </a:p>
      </dgm:t>
    </dgm:pt>
    <dgm:pt modelId="{3634A12C-4984-4F72-B91C-1C42FC567A20}" type="parTrans" cxnId="{C2A9CAA3-C364-4701-B89C-992A63658FD2}">
      <dgm:prSet/>
      <dgm:spPr/>
      <dgm:t>
        <a:bodyPr/>
        <a:lstStyle/>
        <a:p>
          <a:endParaRPr lang="en-US" sz="1800"/>
        </a:p>
      </dgm:t>
    </dgm:pt>
    <dgm:pt modelId="{B8611FA7-31C0-407D-AD3B-6D1C42BA93CB}" type="sibTrans" cxnId="{C2A9CAA3-C364-4701-B89C-992A63658FD2}">
      <dgm:prSet/>
      <dgm:spPr/>
      <dgm:t>
        <a:bodyPr/>
        <a:lstStyle/>
        <a:p>
          <a:endParaRPr lang="en-US" sz="1800"/>
        </a:p>
      </dgm:t>
    </dgm:pt>
    <dgm:pt modelId="{D4604F31-053C-444E-8F04-A22FC1D87C96}" type="pres">
      <dgm:prSet presAssocID="{23A609C4-267C-407D-AF95-DCE5230D6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52D37AE-4456-4F52-8ECA-043B502B7FFF}" type="pres">
      <dgm:prSet presAssocID="{5C2C1482-9264-4E6F-9AF5-E99732DA16D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C2602A-51E7-4735-98AA-C25B5E2754DC}" type="pres">
      <dgm:prSet presAssocID="{BC1A0106-0168-45E1-83EC-2810E5CF615A}" presName="spacer" presStyleCnt="0"/>
      <dgm:spPr/>
    </dgm:pt>
    <dgm:pt modelId="{B546C4F7-C774-4447-BF0D-364F609BDC08}" type="pres">
      <dgm:prSet presAssocID="{78F6CC66-0B10-4E5E-AC48-E1496A7D91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64FDD1-EB29-4A0A-A013-6F13F164F91E}" type="pres">
      <dgm:prSet presAssocID="{96DC1F90-20EC-4FD3-A2A2-D73BEA344A6C}" presName="spacer" presStyleCnt="0"/>
      <dgm:spPr/>
    </dgm:pt>
    <dgm:pt modelId="{7B36E5B0-AB6D-4A57-A85E-E111F2C3BE42}" type="pres">
      <dgm:prSet presAssocID="{6C507A3D-190D-4500-A6BE-14F2BBAAE9E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90B28B-702E-4756-98B0-B2B0A77ABA67}" type="pres">
      <dgm:prSet presAssocID="{F0190635-A877-4A44-96EA-A8468425DCAC}" presName="spacer" presStyleCnt="0"/>
      <dgm:spPr/>
    </dgm:pt>
    <dgm:pt modelId="{2E6B63A5-F812-48BB-AF77-E914A2BE2F62}" type="pres">
      <dgm:prSet presAssocID="{E83A251A-F4F7-4D69-8B6B-F882BAC49E7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7C196-9F27-4225-BB61-A0B99ED610F7}" type="pres">
      <dgm:prSet presAssocID="{ED12CCFA-18CA-4EFF-8175-C4D264F34FC5}" presName="spacer" presStyleCnt="0"/>
      <dgm:spPr/>
    </dgm:pt>
    <dgm:pt modelId="{C565AEDF-FE5B-48CE-BAAF-AF2BF7ACD347}" type="pres">
      <dgm:prSet presAssocID="{11BEEE04-DA08-4E30-81F2-8AA9E13CC44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2040CF-8D2B-4119-9B4A-D5B3B6740EBF}" type="pres">
      <dgm:prSet presAssocID="{68608BAB-B3BA-436F-96C0-1F91D47FBCDB}" presName="spacer" presStyleCnt="0"/>
      <dgm:spPr/>
    </dgm:pt>
    <dgm:pt modelId="{9A81A2A8-8CCE-4BCD-A9C7-6A4CAFB7127C}" type="pres">
      <dgm:prSet presAssocID="{7B411D74-DF00-4AEC-8BB4-EB13EEE970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E6176D3-5A8D-4851-A43B-983F6B2419F9}" srcId="{23A609C4-267C-407D-AF95-DCE5230D64A1}" destId="{6C507A3D-190D-4500-A6BE-14F2BBAAE9EE}" srcOrd="2" destOrd="0" parTransId="{C46BA75E-B932-45C9-97FF-A1F4EE99081F}" sibTransId="{F0190635-A877-4A44-96EA-A8468425DCAC}"/>
    <dgm:cxn modelId="{5FBADA64-C282-4585-ABD2-BC288E0C3901}" type="presOf" srcId="{6C507A3D-190D-4500-A6BE-14F2BBAAE9EE}" destId="{7B36E5B0-AB6D-4A57-A85E-E111F2C3BE42}" srcOrd="0" destOrd="0" presId="urn:microsoft.com/office/officeart/2005/8/layout/vList2"/>
    <dgm:cxn modelId="{05018AFA-EF52-4905-9E10-168F3452005C}" type="presOf" srcId="{E83A251A-F4F7-4D69-8B6B-F882BAC49E7F}" destId="{2E6B63A5-F812-48BB-AF77-E914A2BE2F62}" srcOrd="0" destOrd="0" presId="urn:microsoft.com/office/officeart/2005/8/layout/vList2"/>
    <dgm:cxn modelId="{FFF26335-857E-4FCF-8D72-574A3BB5CD98}" type="presOf" srcId="{5C2C1482-9264-4E6F-9AF5-E99732DA16DA}" destId="{052D37AE-4456-4F52-8ECA-043B502B7FFF}" srcOrd="0" destOrd="0" presId="urn:microsoft.com/office/officeart/2005/8/layout/vList2"/>
    <dgm:cxn modelId="{C2A9CAA3-C364-4701-B89C-992A63658FD2}" srcId="{23A609C4-267C-407D-AF95-DCE5230D64A1}" destId="{7B411D74-DF00-4AEC-8BB4-EB13EEE970BC}" srcOrd="5" destOrd="0" parTransId="{3634A12C-4984-4F72-B91C-1C42FC567A20}" sibTransId="{B8611FA7-31C0-407D-AD3B-6D1C42BA93CB}"/>
    <dgm:cxn modelId="{38C9E789-F18C-4217-BB4C-BB21FAAFB25B}" srcId="{23A609C4-267C-407D-AF95-DCE5230D64A1}" destId="{11BEEE04-DA08-4E30-81F2-8AA9E13CC444}" srcOrd="4" destOrd="0" parTransId="{7AB6DE07-7E3A-47BE-8B12-403FF1041F6A}" sibTransId="{68608BAB-B3BA-436F-96C0-1F91D47FBCDB}"/>
    <dgm:cxn modelId="{6C3A9839-6B44-4596-8195-EFD71CADF811}" srcId="{23A609C4-267C-407D-AF95-DCE5230D64A1}" destId="{78F6CC66-0B10-4E5E-AC48-E1496A7D9112}" srcOrd="1" destOrd="0" parTransId="{EC1E452C-058A-47AB-846A-D09B532D8A61}" sibTransId="{96DC1F90-20EC-4FD3-A2A2-D73BEA344A6C}"/>
    <dgm:cxn modelId="{EC3C1AB5-B058-4E04-8486-FCA9862A5628}" type="presOf" srcId="{78F6CC66-0B10-4E5E-AC48-E1496A7D9112}" destId="{B546C4F7-C774-4447-BF0D-364F609BDC08}" srcOrd="0" destOrd="0" presId="urn:microsoft.com/office/officeart/2005/8/layout/vList2"/>
    <dgm:cxn modelId="{2ADA03CB-191C-4B1F-895E-C07D89B4E863}" type="presOf" srcId="{7B411D74-DF00-4AEC-8BB4-EB13EEE970BC}" destId="{9A81A2A8-8CCE-4BCD-A9C7-6A4CAFB7127C}" srcOrd="0" destOrd="0" presId="urn:microsoft.com/office/officeart/2005/8/layout/vList2"/>
    <dgm:cxn modelId="{F1575443-9077-49F7-883E-209FFA9D000B}" type="presOf" srcId="{11BEEE04-DA08-4E30-81F2-8AA9E13CC444}" destId="{C565AEDF-FE5B-48CE-BAAF-AF2BF7ACD347}" srcOrd="0" destOrd="0" presId="urn:microsoft.com/office/officeart/2005/8/layout/vList2"/>
    <dgm:cxn modelId="{AF788EFB-80C7-4930-99A6-B60562674E5D}" type="presOf" srcId="{23A609C4-267C-407D-AF95-DCE5230D64A1}" destId="{D4604F31-053C-444E-8F04-A22FC1D87C96}" srcOrd="0" destOrd="0" presId="urn:microsoft.com/office/officeart/2005/8/layout/vList2"/>
    <dgm:cxn modelId="{00CD0F27-DF89-41CC-9055-86365C7A6651}" srcId="{23A609C4-267C-407D-AF95-DCE5230D64A1}" destId="{5C2C1482-9264-4E6F-9AF5-E99732DA16DA}" srcOrd="0" destOrd="0" parTransId="{4AB527CE-63AA-48F7-9590-A62168AD46BE}" sibTransId="{BC1A0106-0168-45E1-83EC-2810E5CF615A}"/>
    <dgm:cxn modelId="{8444AFF3-9BDA-4345-9898-734023B0275E}" srcId="{23A609C4-267C-407D-AF95-DCE5230D64A1}" destId="{E83A251A-F4F7-4D69-8B6B-F882BAC49E7F}" srcOrd="3" destOrd="0" parTransId="{6E2C21B7-7C98-40CF-8FB1-7BCE85DE6CA7}" sibTransId="{ED12CCFA-18CA-4EFF-8175-C4D264F34FC5}"/>
    <dgm:cxn modelId="{6B9888A4-9ED1-44A8-8AD8-B828CD8EFC1B}" type="presParOf" srcId="{D4604F31-053C-444E-8F04-A22FC1D87C96}" destId="{052D37AE-4456-4F52-8ECA-043B502B7FFF}" srcOrd="0" destOrd="0" presId="urn:microsoft.com/office/officeart/2005/8/layout/vList2"/>
    <dgm:cxn modelId="{02E057C9-4682-41A7-A5BA-A4DBEDD2B644}" type="presParOf" srcId="{D4604F31-053C-444E-8F04-A22FC1D87C96}" destId="{9DC2602A-51E7-4735-98AA-C25B5E2754DC}" srcOrd="1" destOrd="0" presId="urn:microsoft.com/office/officeart/2005/8/layout/vList2"/>
    <dgm:cxn modelId="{5397E777-C010-409B-A580-B299866E97F5}" type="presParOf" srcId="{D4604F31-053C-444E-8F04-A22FC1D87C96}" destId="{B546C4F7-C774-4447-BF0D-364F609BDC08}" srcOrd="2" destOrd="0" presId="urn:microsoft.com/office/officeart/2005/8/layout/vList2"/>
    <dgm:cxn modelId="{CE9D4E89-B4D6-4E6F-A9D8-8F593D5F9F15}" type="presParOf" srcId="{D4604F31-053C-444E-8F04-A22FC1D87C96}" destId="{4F64FDD1-EB29-4A0A-A013-6F13F164F91E}" srcOrd="3" destOrd="0" presId="urn:microsoft.com/office/officeart/2005/8/layout/vList2"/>
    <dgm:cxn modelId="{EDD8951F-DD3E-4071-A15C-48239275A5FC}" type="presParOf" srcId="{D4604F31-053C-444E-8F04-A22FC1D87C96}" destId="{7B36E5B0-AB6D-4A57-A85E-E111F2C3BE42}" srcOrd="4" destOrd="0" presId="urn:microsoft.com/office/officeart/2005/8/layout/vList2"/>
    <dgm:cxn modelId="{8953175F-79F7-4068-A35F-F4825575B48A}" type="presParOf" srcId="{D4604F31-053C-444E-8F04-A22FC1D87C96}" destId="{3B90B28B-702E-4756-98B0-B2B0A77ABA67}" srcOrd="5" destOrd="0" presId="urn:microsoft.com/office/officeart/2005/8/layout/vList2"/>
    <dgm:cxn modelId="{6525A994-C618-4EA8-BAB3-182830DFA998}" type="presParOf" srcId="{D4604F31-053C-444E-8F04-A22FC1D87C96}" destId="{2E6B63A5-F812-48BB-AF77-E914A2BE2F62}" srcOrd="6" destOrd="0" presId="urn:microsoft.com/office/officeart/2005/8/layout/vList2"/>
    <dgm:cxn modelId="{975A7CBE-ED9F-4363-825C-6968E705DBC5}" type="presParOf" srcId="{D4604F31-053C-444E-8F04-A22FC1D87C96}" destId="{B297C196-9F27-4225-BB61-A0B99ED610F7}" srcOrd="7" destOrd="0" presId="urn:microsoft.com/office/officeart/2005/8/layout/vList2"/>
    <dgm:cxn modelId="{4A34DABF-B5A7-4698-AB4F-9179DBFBB8E8}" type="presParOf" srcId="{D4604F31-053C-444E-8F04-A22FC1D87C96}" destId="{C565AEDF-FE5B-48CE-BAAF-AF2BF7ACD347}" srcOrd="8" destOrd="0" presId="urn:microsoft.com/office/officeart/2005/8/layout/vList2"/>
    <dgm:cxn modelId="{6BC455F5-623C-41F6-AB2D-16C9BB05C93C}" type="presParOf" srcId="{D4604F31-053C-444E-8F04-A22FC1D87C96}" destId="{C52040CF-8D2B-4119-9B4A-D5B3B6740EBF}" srcOrd="9" destOrd="0" presId="urn:microsoft.com/office/officeart/2005/8/layout/vList2"/>
    <dgm:cxn modelId="{46844612-BD5D-41F7-8EC6-922AE9FDF051}" type="presParOf" srcId="{D4604F31-053C-444E-8F04-A22FC1D87C96}" destId="{9A81A2A8-8CCE-4BCD-A9C7-6A4CAFB712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52AB1-B9EB-4F1F-8F6C-5FDD3CA48E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AE57C-8C48-4E4D-BAA8-D03C6FD28538}">
      <dgm:prSet/>
      <dgm:spPr/>
      <dgm:t>
        <a:bodyPr/>
        <a:lstStyle/>
        <a:p>
          <a:pPr rtl="0"/>
          <a:r>
            <a:rPr lang="en-US" i="1" dirty="0" err="1" smtClean="0"/>
            <a:t>Thers</a:t>
          </a:r>
          <a:r>
            <a:rPr lang="en-US" i="1" dirty="0" smtClean="0"/>
            <a:t> is Acute shortage of coal in the country &amp; many power plants are either idle or operating at sub-optimal level.  </a:t>
          </a:r>
          <a:endParaRPr lang="en-US" dirty="0"/>
        </a:p>
      </dgm:t>
    </dgm:pt>
    <dgm:pt modelId="{4AD891B2-BE91-4A9F-8807-C34222D31CD4}" type="parTrans" cxnId="{9FB05A42-A25E-4472-8AC5-4A0864FB9134}">
      <dgm:prSet/>
      <dgm:spPr/>
      <dgm:t>
        <a:bodyPr/>
        <a:lstStyle/>
        <a:p>
          <a:endParaRPr lang="en-US"/>
        </a:p>
      </dgm:t>
    </dgm:pt>
    <dgm:pt modelId="{A6F7DEAE-CDC8-46B6-A7F8-F5778D6CEC43}" type="sibTrans" cxnId="{9FB05A42-A25E-4472-8AC5-4A0864FB9134}">
      <dgm:prSet/>
      <dgm:spPr/>
      <dgm:t>
        <a:bodyPr/>
        <a:lstStyle/>
        <a:p>
          <a:endParaRPr lang="en-US"/>
        </a:p>
      </dgm:t>
    </dgm:pt>
    <dgm:pt modelId="{1546A16E-3BB5-4673-A731-03A1508F17C1}">
      <dgm:prSet/>
      <dgm:spPr/>
      <dgm:t>
        <a:bodyPr/>
        <a:lstStyle/>
        <a:p>
          <a:pPr rtl="0"/>
          <a:r>
            <a:rPr lang="en-US" i="1" dirty="0" smtClean="0"/>
            <a:t>Substantial Quantity is being met by import which is putting further strain on Balance of Payment Position in country.</a:t>
          </a:r>
          <a:endParaRPr lang="en-US" dirty="0"/>
        </a:p>
      </dgm:t>
    </dgm:pt>
    <dgm:pt modelId="{6466D7FA-7258-42B4-AABE-82D351E236E8}" type="parTrans" cxnId="{C204EB66-F4E2-43CF-A666-2E03A48FCE58}">
      <dgm:prSet/>
      <dgm:spPr/>
      <dgm:t>
        <a:bodyPr/>
        <a:lstStyle/>
        <a:p>
          <a:endParaRPr lang="en-US"/>
        </a:p>
      </dgm:t>
    </dgm:pt>
    <dgm:pt modelId="{74D2C8E9-AFA6-45BE-AD39-C2F5A96CBAE2}" type="sibTrans" cxnId="{C204EB66-F4E2-43CF-A666-2E03A48FCE58}">
      <dgm:prSet/>
      <dgm:spPr/>
      <dgm:t>
        <a:bodyPr/>
        <a:lstStyle/>
        <a:p>
          <a:endParaRPr lang="en-US"/>
        </a:p>
      </dgm:t>
    </dgm:pt>
    <dgm:pt modelId="{D0F3BC1A-1552-470B-94AD-EA4311FC48DA}">
      <dgm:prSet/>
      <dgm:spPr/>
      <dgm:t>
        <a:bodyPr/>
        <a:lstStyle/>
        <a:p>
          <a:pPr rtl="0"/>
          <a:r>
            <a:rPr lang="en-US" i="1" smtClean="0"/>
            <a:t>Even though significant growth has been achieved in coal production, still lot has to be done to bridge the gap between demand &amp; availability.</a:t>
          </a:r>
          <a:endParaRPr lang="en-US"/>
        </a:p>
      </dgm:t>
    </dgm:pt>
    <dgm:pt modelId="{EED2243F-2701-4289-A6FD-0875B86B3DF9}" type="parTrans" cxnId="{549E433D-DADE-48B5-B537-EBFCE6B7E070}">
      <dgm:prSet/>
      <dgm:spPr/>
      <dgm:t>
        <a:bodyPr/>
        <a:lstStyle/>
        <a:p>
          <a:endParaRPr lang="en-US"/>
        </a:p>
      </dgm:t>
    </dgm:pt>
    <dgm:pt modelId="{39BBA4B0-83F3-483E-A5BE-B75607FA05FD}" type="sibTrans" cxnId="{549E433D-DADE-48B5-B537-EBFCE6B7E070}">
      <dgm:prSet/>
      <dgm:spPr/>
      <dgm:t>
        <a:bodyPr/>
        <a:lstStyle/>
        <a:p>
          <a:endParaRPr lang="en-US"/>
        </a:p>
      </dgm:t>
    </dgm:pt>
    <dgm:pt modelId="{04548D01-D0A0-4538-95FC-74027D6505B9}" type="pres">
      <dgm:prSet presAssocID="{14952AB1-B9EB-4F1F-8F6C-5FDD3CA48E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100F9-39E6-4FCB-89B0-82ADD5A71625}" type="pres">
      <dgm:prSet presAssocID="{FFFAE57C-8C48-4E4D-BAA8-D03C6FD285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6751A-85C1-4934-998F-2232B90CA101}" type="pres">
      <dgm:prSet presAssocID="{A6F7DEAE-CDC8-46B6-A7F8-F5778D6CEC43}" presName="spacer" presStyleCnt="0"/>
      <dgm:spPr/>
    </dgm:pt>
    <dgm:pt modelId="{A88BBD11-3B56-411C-A411-4CBD9F10FE5E}" type="pres">
      <dgm:prSet presAssocID="{1546A16E-3BB5-4673-A731-03A1508F17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C1621-D77D-4D72-A70C-F30B3CAC01CF}" type="pres">
      <dgm:prSet presAssocID="{74D2C8E9-AFA6-45BE-AD39-C2F5A96CBAE2}" presName="spacer" presStyleCnt="0"/>
      <dgm:spPr/>
    </dgm:pt>
    <dgm:pt modelId="{EF2542A9-316D-47AE-9268-09E403166899}" type="pres">
      <dgm:prSet presAssocID="{D0F3BC1A-1552-470B-94AD-EA4311FC48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05A42-A25E-4472-8AC5-4A0864FB9134}" srcId="{14952AB1-B9EB-4F1F-8F6C-5FDD3CA48E19}" destId="{FFFAE57C-8C48-4E4D-BAA8-D03C6FD28538}" srcOrd="0" destOrd="0" parTransId="{4AD891B2-BE91-4A9F-8807-C34222D31CD4}" sibTransId="{A6F7DEAE-CDC8-46B6-A7F8-F5778D6CEC43}"/>
    <dgm:cxn modelId="{C204EB66-F4E2-43CF-A666-2E03A48FCE58}" srcId="{14952AB1-B9EB-4F1F-8F6C-5FDD3CA48E19}" destId="{1546A16E-3BB5-4673-A731-03A1508F17C1}" srcOrd="1" destOrd="0" parTransId="{6466D7FA-7258-42B4-AABE-82D351E236E8}" sibTransId="{74D2C8E9-AFA6-45BE-AD39-C2F5A96CBAE2}"/>
    <dgm:cxn modelId="{96894CCA-2E96-4C9F-90ED-D44EE2EB4730}" type="presOf" srcId="{FFFAE57C-8C48-4E4D-BAA8-D03C6FD28538}" destId="{E71100F9-39E6-4FCB-89B0-82ADD5A71625}" srcOrd="0" destOrd="0" presId="urn:microsoft.com/office/officeart/2005/8/layout/vList2"/>
    <dgm:cxn modelId="{92F2D864-ACC9-4D40-B7FD-488B5A35321E}" type="presOf" srcId="{1546A16E-3BB5-4673-A731-03A1508F17C1}" destId="{A88BBD11-3B56-411C-A411-4CBD9F10FE5E}" srcOrd="0" destOrd="0" presId="urn:microsoft.com/office/officeart/2005/8/layout/vList2"/>
    <dgm:cxn modelId="{9E530CE9-FEE8-40E5-A26A-1AB99FBFED22}" type="presOf" srcId="{14952AB1-B9EB-4F1F-8F6C-5FDD3CA48E19}" destId="{04548D01-D0A0-4538-95FC-74027D6505B9}" srcOrd="0" destOrd="0" presId="urn:microsoft.com/office/officeart/2005/8/layout/vList2"/>
    <dgm:cxn modelId="{DC251A25-63A5-483E-B96B-6E7D1BF59E17}" type="presOf" srcId="{D0F3BC1A-1552-470B-94AD-EA4311FC48DA}" destId="{EF2542A9-316D-47AE-9268-09E403166899}" srcOrd="0" destOrd="0" presId="urn:microsoft.com/office/officeart/2005/8/layout/vList2"/>
    <dgm:cxn modelId="{549E433D-DADE-48B5-B537-EBFCE6B7E070}" srcId="{14952AB1-B9EB-4F1F-8F6C-5FDD3CA48E19}" destId="{D0F3BC1A-1552-470B-94AD-EA4311FC48DA}" srcOrd="2" destOrd="0" parTransId="{EED2243F-2701-4289-A6FD-0875B86B3DF9}" sibTransId="{39BBA4B0-83F3-483E-A5BE-B75607FA05FD}"/>
    <dgm:cxn modelId="{335CC522-5743-483A-AA4F-A26FB0099930}" type="presParOf" srcId="{04548D01-D0A0-4538-95FC-74027D6505B9}" destId="{E71100F9-39E6-4FCB-89B0-82ADD5A71625}" srcOrd="0" destOrd="0" presId="urn:microsoft.com/office/officeart/2005/8/layout/vList2"/>
    <dgm:cxn modelId="{523221BC-391C-43F1-9361-D1A7B187944D}" type="presParOf" srcId="{04548D01-D0A0-4538-95FC-74027D6505B9}" destId="{2D06751A-85C1-4934-998F-2232B90CA101}" srcOrd="1" destOrd="0" presId="urn:microsoft.com/office/officeart/2005/8/layout/vList2"/>
    <dgm:cxn modelId="{DD2F32B1-D045-487A-BC25-A593F0D4C69E}" type="presParOf" srcId="{04548D01-D0A0-4538-95FC-74027D6505B9}" destId="{A88BBD11-3B56-411C-A411-4CBD9F10FE5E}" srcOrd="2" destOrd="0" presId="urn:microsoft.com/office/officeart/2005/8/layout/vList2"/>
    <dgm:cxn modelId="{D4F97CC8-CD14-49B1-9164-74FC5E74EF79}" type="presParOf" srcId="{04548D01-D0A0-4538-95FC-74027D6505B9}" destId="{E16C1621-D77D-4D72-A70C-F30B3CAC01CF}" srcOrd="3" destOrd="0" presId="urn:microsoft.com/office/officeart/2005/8/layout/vList2"/>
    <dgm:cxn modelId="{13C3DC02-5C82-4809-AE90-7D32BFFAA866}" type="presParOf" srcId="{04548D01-D0A0-4538-95FC-74027D6505B9}" destId="{EF2542A9-316D-47AE-9268-09E4031668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3FF23-3F8C-470F-A768-F4C0F5A6B9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09CA5-8503-45AA-B1B4-01D824858110}">
      <dgm:prSet/>
      <dgm:spPr/>
      <dgm:t>
        <a:bodyPr/>
        <a:lstStyle/>
        <a:p>
          <a:pPr rtl="0"/>
          <a:r>
            <a:rPr lang="en-US" i="1" dirty="0" smtClean="0"/>
            <a:t>Delay in obtaining requisite clearances</a:t>
          </a:r>
          <a:endParaRPr lang="en-US" i="1" dirty="0"/>
        </a:p>
      </dgm:t>
    </dgm:pt>
    <dgm:pt modelId="{FE43B56B-19D0-476C-84CC-40CBC7886761}" type="parTrans" cxnId="{A24F12AC-CB9F-4104-B9B7-C92F7170C439}">
      <dgm:prSet/>
      <dgm:spPr/>
      <dgm:t>
        <a:bodyPr/>
        <a:lstStyle/>
        <a:p>
          <a:endParaRPr lang="en-US"/>
        </a:p>
      </dgm:t>
    </dgm:pt>
    <dgm:pt modelId="{861C55FD-1731-4EEE-8A89-8BE0A9489EC2}" type="sibTrans" cxnId="{A24F12AC-CB9F-4104-B9B7-C92F7170C439}">
      <dgm:prSet/>
      <dgm:spPr/>
      <dgm:t>
        <a:bodyPr/>
        <a:lstStyle/>
        <a:p>
          <a:endParaRPr lang="en-US"/>
        </a:p>
      </dgm:t>
    </dgm:pt>
    <dgm:pt modelId="{799269C8-4BEC-464D-A777-4D88FBB1B5AA}">
      <dgm:prSet/>
      <dgm:spPr/>
      <dgm:t>
        <a:bodyPr/>
        <a:lstStyle/>
        <a:p>
          <a:pPr rtl="0"/>
          <a:r>
            <a:rPr lang="en-US" i="1" dirty="0" smtClean="0"/>
            <a:t>Land acquisition</a:t>
          </a:r>
          <a:endParaRPr lang="en-US" i="1" dirty="0"/>
        </a:p>
      </dgm:t>
    </dgm:pt>
    <dgm:pt modelId="{9F01F24F-E876-49DF-9F59-91D6AD688AF7}" type="parTrans" cxnId="{84B9A2AF-B89E-412C-B950-F6807F637F6B}">
      <dgm:prSet/>
      <dgm:spPr/>
      <dgm:t>
        <a:bodyPr/>
        <a:lstStyle/>
        <a:p>
          <a:endParaRPr lang="en-US"/>
        </a:p>
      </dgm:t>
    </dgm:pt>
    <dgm:pt modelId="{31B5DEE1-E4AB-42AC-AF5B-0D6F61F2C486}" type="sibTrans" cxnId="{84B9A2AF-B89E-412C-B950-F6807F637F6B}">
      <dgm:prSet/>
      <dgm:spPr/>
      <dgm:t>
        <a:bodyPr/>
        <a:lstStyle/>
        <a:p>
          <a:endParaRPr lang="en-US"/>
        </a:p>
      </dgm:t>
    </dgm:pt>
    <dgm:pt modelId="{8CDC08F2-2F58-4D51-BF82-ABCAC897A7AE}">
      <dgm:prSet/>
      <dgm:spPr/>
      <dgm:t>
        <a:bodyPr/>
        <a:lstStyle/>
        <a:p>
          <a:pPr rtl="0"/>
          <a:r>
            <a:rPr lang="en-US" i="1" dirty="0" smtClean="0"/>
            <a:t>R&amp;R</a:t>
          </a:r>
          <a:endParaRPr lang="en-US" i="1" dirty="0"/>
        </a:p>
      </dgm:t>
    </dgm:pt>
    <dgm:pt modelId="{1CC97E1F-1FA9-4FCC-BC94-65CBBF4F8A78}" type="parTrans" cxnId="{8183C048-2D93-481D-9C46-29FAD92E7680}">
      <dgm:prSet/>
      <dgm:spPr/>
      <dgm:t>
        <a:bodyPr/>
        <a:lstStyle/>
        <a:p>
          <a:endParaRPr lang="en-US"/>
        </a:p>
      </dgm:t>
    </dgm:pt>
    <dgm:pt modelId="{161606CC-2A40-43B6-9A96-8243C12F5ADD}" type="sibTrans" cxnId="{8183C048-2D93-481D-9C46-29FAD92E7680}">
      <dgm:prSet/>
      <dgm:spPr/>
      <dgm:t>
        <a:bodyPr/>
        <a:lstStyle/>
        <a:p>
          <a:endParaRPr lang="en-US"/>
        </a:p>
      </dgm:t>
    </dgm:pt>
    <dgm:pt modelId="{1167276A-747B-4F2D-AF2B-FC8063EC0C67}">
      <dgm:prSet/>
      <dgm:spPr/>
      <dgm:t>
        <a:bodyPr/>
        <a:lstStyle/>
        <a:p>
          <a:pPr rtl="0"/>
          <a:r>
            <a:rPr lang="en-US" i="1" dirty="0" smtClean="0"/>
            <a:t>Law and order  </a:t>
          </a:r>
          <a:endParaRPr lang="en-US" i="1" dirty="0"/>
        </a:p>
      </dgm:t>
    </dgm:pt>
    <dgm:pt modelId="{EB779965-85B1-4537-ADDE-025BFF900012}" type="parTrans" cxnId="{AC2F8226-D155-4F8C-85F5-62F0FBDB73EE}">
      <dgm:prSet/>
      <dgm:spPr/>
      <dgm:t>
        <a:bodyPr/>
        <a:lstStyle/>
        <a:p>
          <a:endParaRPr lang="en-US"/>
        </a:p>
      </dgm:t>
    </dgm:pt>
    <dgm:pt modelId="{D7B4D38E-C1A4-4C87-A16C-9C7F52CA3E39}" type="sibTrans" cxnId="{AC2F8226-D155-4F8C-85F5-62F0FBDB73EE}">
      <dgm:prSet/>
      <dgm:spPr/>
      <dgm:t>
        <a:bodyPr/>
        <a:lstStyle/>
        <a:p>
          <a:endParaRPr lang="en-US"/>
        </a:p>
      </dgm:t>
    </dgm:pt>
    <dgm:pt modelId="{DA3E144D-1134-4922-9F58-3A8112AEFF43}">
      <dgm:prSet/>
      <dgm:spPr/>
      <dgm:t>
        <a:bodyPr/>
        <a:lstStyle/>
        <a:p>
          <a:pPr rtl="0"/>
          <a:r>
            <a:rPr lang="en-US" i="1" dirty="0" smtClean="0"/>
            <a:t>Coal Evacuation infrastructure from mines to plant</a:t>
          </a:r>
          <a:endParaRPr lang="en-US" i="1" dirty="0"/>
        </a:p>
      </dgm:t>
    </dgm:pt>
    <dgm:pt modelId="{559DE76C-B4EA-4237-B522-A1424E04E5B2}" type="parTrans" cxnId="{D8D9DCB2-9E9E-4A33-9A27-5AB309C66727}">
      <dgm:prSet/>
      <dgm:spPr/>
      <dgm:t>
        <a:bodyPr/>
        <a:lstStyle/>
        <a:p>
          <a:endParaRPr lang="en-US"/>
        </a:p>
      </dgm:t>
    </dgm:pt>
    <dgm:pt modelId="{B2673C0A-C8FB-4E0B-AE00-DDBDEB01595E}" type="sibTrans" cxnId="{D8D9DCB2-9E9E-4A33-9A27-5AB309C66727}">
      <dgm:prSet/>
      <dgm:spPr/>
      <dgm:t>
        <a:bodyPr/>
        <a:lstStyle/>
        <a:p>
          <a:endParaRPr lang="en-US"/>
        </a:p>
      </dgm:t>
    </dgm:pt>
    <dgm:pt modelId="{A74AA67E-1064-44DF-82CE-AED727251C4F}" type="pres">
      <dgm:prSet presAssocID="{A563FF23-3F8C-470F-A768-F4C0F5A6B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1B297A-6E04-483D-8007-D2F5802F920B}" type="pres">
      <dgm:prSet presAssocID="{46809CA5-8503-45AA-B1B4-01D8248581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3C1C6-9BBA-45CC-A18A-90EDAC1B4FED}" type="pres">
      <dgm:prSet presAssocID="{861C55FD-1731-4EEE-8A89-8BE0A9489EC2}" presName="spacer" presStyleCnt="0"/>
      <dgm:spPr/>
    </dgm:pt>
    <dgm:pt modelId="{349F2861-6F2E-4CD9-BE87-DCC43CF132AD}" type="pres">
      <dgm:prSet presAssocID="{799269C8-4BEC-464D-A777-4D88FBB1B5A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F9213-6325-42C0-A61B-D13418704B80}" type="pres">
      <dgm:prSet presAssocID="{31B5DEE1-E4AB-42AC-AF5B-0D6F61F2C486}" presName="spacer" presStyleCnt="0"/>
      <dgm:spPr/>
    </dgm:pt>
    <dgm:pt modelId="{1FF135C6-883D-4A9C-B470-F2199DB3ADBD}" type="pres">
      <dgm:prSet presAssocID="{8CDC08F2-2F58-4D51-BF82-ABCAC897A7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4F623-A7E3-474C-99F4-D8E5E23E5BA7}" type="pres">
      <dgm:prSet presAssocID="{161606CC-2A40-43B6-9A96-8243C12F5ADD}" presName="spacer" presStyleCnt="0"/>
      <dgm:spPr/>
    </dgm:pt>
    <dgm:pt modelId="{3B9A3B12-60AF-4DB8-83EE-08741BDE1266}" type="pres">
      <dgm:prSet presAssocID="{1167276A-747B-4F2D-AF2B-FC8063EC0C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ACAA-9B99-4571-9EB0-87A9BE02C566}" type="pres">
      <dgm:prSet presAssocID="{D7B4D38E-C1A4-4C87-A16C-9C7F52CA3E39}" presName="spacer" presStyleCnt="0"/>
      <dgm:spPr/>
    </dgm:pt>
    <dgm:pt modelId="{BF1043F2-FE22-403C-BF52-C8248494BAB0}" type="pres">
      <dgm:prSet presAssocID="{DA3E144D-1134-4922-9F58-3A8112AEFF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9A2AF-B89E-412C-B950-F6807F637F6B}" srcId="{A563FF23-3F8C-470F-A768-F4C0F5A6B940}" destId="{799269C8-4BEC-464D-A777-4D88FBB1B5AA}" srcOrd="1" destOrd="0" parTransId="{9F01F24F-E876-49DF-9F59-91D6AD688AF7}" sibTransId="{31B5DEE1-E4AB-42AC-AF5B-0D6F61F2C486}"/>
    <dgm:cxn modelId="{A0F25D67-80A9-4B59-8290-49CA35FD761F}" type="presOf" srcId="{A563FF23-3F8C-470F-A768-F4C0F5A6B940}" destId="{A74AA67E-1064-44DF-82CE-AED727251C4F}" srcOrd="0" destOrd="0" presId="urn:microsoft.com/office/officeart/2005/8/layout/vList2"/>
    <dgm:cxn modelId="{1711024C-7730-4216-801D-63CD7EB01825}" type="presOf" srcId="{DA3E144D-1134-4922-9F58-3A8112AEFF43}" destId="{BF1043F2-FE22-403C-BF52-C8248494BAB0}" srcOrd="0" destOrd="0" presId="urn:microsoft.com/office/officeart/2005/8/layout/vList2"/>
    <dgm:cxn modelId="{48254762-ECAA-494B-8C7D-4B49DA5110F6}" type="presOf" srcId="{1167276A-747B-4F2D-AF2B-FC8063EC0C67}" destId="{3B9A3B12-60AF-4DB8-83EE-08741BDE1266}" srcOrd="0" destOrd="0" presId="urn:microsoft.com/office/officeart/2005/8/layout/vList2"/>
    <dgm:cxn modelId="{0EC12EC8-9B10-4174-9638-A2BC157E3CFD}" type="presOf" srcId="{799269C8-4BEC-464D-A777-4D88FBB1B5AA}" destId="{349F2861-6F2E-4CD9-BE87-DCC43CF132AD}" srcOrd="0" destOrd="0" presId="urn:microsoft.com/office/officeart/2005/8/layout/vList2"/>
    <dgm:cxn modelId="{301EF623-360E-4278-8218-33FCC5035A97}" type="presOf" srcId="{8CDC08F2-2F58-4D51-BF82-ABCAC897A7AE}" destId="{1FF135C6-883D-4A9C-B470-F2199DB3ADBD}" srcOrd="0" destOrd="0" presId="urn:microsoft.com/office/officeart/2005/8/layout/vList2"/>
    <dgm:cxn modelId="{8183C048-2D93-481D-9C46-29FAD92E7680}" srcId="{A563FF23-3F8C-470F-A768-F4C0F5A6B940}" destId="{8CDC08F2-2F58-4D51-BF82-ABCAC897A7AE}" srcOrd="2" destOrd="0" parTransId="{1CC97E1F-1FA9-4FCC-BC94-65CBBF4F8A78}" sibTransId="{161606CC-2A40-43B6-9A96-8243C12F5ADD}"/>
    <dgm:cxn modelId="{D8D9DCB2-9E9E-4A33-9A27-5AB309C66727}" srcId="{A563FF23-3F8C-470F-A768-F4C0F5A6B940}" destId="{DA3E144D-1134-4922-9F58-3A8112AEFF43}" srcOrd="4" destOrd="0" parTransId="{559DE76C-B4EA-4237-B522-A1424E04E5B2}" sibTransId="{B2673C0A-C8FB-4E0B-AE00-DDBDEB01595E}"/>
    <dgm:cxn modelId="{AC2F8226-D155-4F8C-85F5-62F0FBDB73EE}" srcId="{A563FF23-3F8C-470F-A768-F4C0F5A6B940}" destId="{1167276A-747B-4F2D-AF2B-FC8063EC0C67}" srcOrd="3" destOrd="0" parTransId="{EB779965-85B1-4537-ADDE-025BFF900012}" sibTransId="{D7B4D38E-C1A4-4C87-A16C-9C7F52CA3E39}"/>
    <dgm:cxn modelId="{A24F12AC-CB9F-4104-B9B7-C92F7170C439}" srcId="{A563FF23-3F8C-470F-A768-F4C0F5A6B940}" destId="{46809CA5-8503-45AA-B1B4-01D824858110}" srcOrd="0" destOrd="0" parTransId="{FE43B56B-19D0-476C-84CC-40CBC7886761}" sibTransId="{861C55FD-1731-4EEE-8A89-8BE0A9489EC2}"/>
    <dgm:cxn modelId="{E4846E63-E877-49D3-BECE-B02CBA32E325}" type="presOf" srcId="{46809CA5-8503-45AA-B1B4-01D824858110}" destId="{671B297A-6E04-483D-8007-D2F5802F920B}" srcOrd="0" destOrd="0" presId="urn:microsoft.com/office/officeart/2005/8/layout/vList2"/>
    <dgm:cxn modelId="{4A9C9D3A-E0E7-455B-A7D0-94623116CD88}" type="presParOf" srcId="{A74AA67E-1064-44DF-82CE-AED727251C4F}" destId="{671B297A-6E04-483D-8007-D2F5802F920B}" srcOrd="0" destOrd="0" presId="urn:microsoft.com/office/officeart/2005/8/layout/vList2"/>
    <dgm:cxn modelId="{3E1BFA6C-9E99-41C7-95B4-9657CD521BE6}" type="presParOf" srcId="{A74AA67E-1064-44DF-82CE-AED727251C4F}" destId="{3D63C1C6-9BBA-45CC-A18A-90EDAC1B4FED}" srcOrd="1" destOrd="0" presId="urn:microsoft.com/office/officeart/2005/8/layout/vList2"/>
    <dgm:cxn modelId="{40F3F55C-37A6-4E2D-A4C5-1E9F88E04545}" type="presParOf" srcId="{A74AA67E-1064-44DF-82CE-AED727251C4F}" destId="{349F2861-6F2E-4CD9-BE87-DCC43CF132AD}" srcOrd="2" destOrd="0" presId="urn:microsoft.com/office/officeart/2005/8/layout/vList2"/>
    <dgm:cxn modelId="{62C62307-3EC6-472A-9D9E-783AFEF4C427}" type="presParOf" srcId="{A74AA67E-1064-44DF-82CE-AED727251C4F}" destId="{95EF9213-6325-42C0-A61B-D13418704B80}" srcOrd="3" destOrd="0" presId="urn:microsoft.com/office/officeart/2005/8/layout/vList2"/>
    <dgm:cxn modelId="{EA8FEC08-9248-409A-A149-0C1655C24EF5}" type="presParOf" srcId="{A74AA67E-1064-44DF-82CE-AED727251C4F}" destId="{1FF135C6-883D-4A9C-B470-F2199DB3ADBD}" srcOrd="4" destOrd="0" presId="urn:microsoft.com/office/officeart/2005/8/layout/vList2"/>
    <dgm:cxn modelId="{79A3E8FE-C160-48DE-81DC-02688DC747CA}" type="presParOf" srcId="{A74AA67E-1064-44DF-82CE-AED727251C4F}" destId="{86E4F623-A7E3-474C-99F4-D8E5E23E5BA7}" srcOrd="5" destOrd="0" presId="urn:microsoft.com/office/officeart/2005/8/layout/vList2"/>
    <dgm:cxn modelId="{C5BF9D98-422F-4E0C-881D-090E044FE050}" type="presParOf" srcId="{A74AA67E-1064-44DF-82CE-AED727251C4F}" destId="{3B9A3B12-60AF-4DB8-83EE-08741BDE1266}" srcOrd="6" destOrd="0" presId="urn:microsoft.com/office/officeart/2005/8/layout/vList2"/>
    <dgm:cxn modelId="{A23AFA13-4F64-4593-96C7-83A92EAAEBB4}" type="presParOf" srcId="{A74AA67E-1064-44DF-82CE-AED727251C4F}" destId="{CE83ACAA-9B99-4571-9EB0-87A9BE02C566}" srcOrd="7" destOrd="0" presId="urn:microsoft.com/office/officeart/2005/8/layout/vList2"/>
    <dgm:cxn modelId="{01EE6D4B-E142-4985-A407-70D68D95C36B}" type="presParOf" srcId="{A74AA67E-1064-44DF-82CE-AED727251C4F}" destId="{BF1043F2-FE22-403C-BF52-C8248494BA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E82BF-8F91-433F-AE6F-4F48548DA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1268F-C8AD-49D9-9249-3E7042B9BE23}">
      <dgm:prSet/>
      <dgm:spPr/>
      <dgm:t>
        <a:bodyPr/>
        <a:lstStyle/>
        <a:p>
          <a:pPr rtl="0"/>
          <a:r>
            <a:rPr lang="en-US" i="1" smtClean="0"/>
            <a:t>Coal fields of Raigarh-Mand(SECL), IB Valley(MCL) &amp; North Karanpura (CCL) together can produce nearly 300MT in a year against very meager production at present.</a:t>
          </a:r>
          <a:endParaRPr lang="en-US"/>
        </a:p>
      </dgm:t>
    </dgm:pt>
    <dgm:pt modelId="{D4D2F5D4-E1E9-477F-9E3B-18064B4CB151}" type="parTrans" cxnId="{813FC945-FD32-430E-BFFE-F21284EF0E22}">
      <dgm:prSet/>
      <dgm:spPr/>
      <dgm:t>
        <a:bodyPr/>
        <a:lstStyle/>
        <a:p>
          <a:endParaRPr lang="en-US"/>
        </a:p>
      </dgm:t>
    </dgm:pt>
    <dgm:pt modelId="{F5B5AE26-03C7-44C6-A8F3-7A8C41B8C839}" type="sibTrans" cxnId="{813FC945-FD32-430E-BFFE-F21284EF0E22}">
      <dgm:prSet/>
      <dgm:spPr/>
      <dgm:t>
        <a:bodyPr/>
        <a:lstStyle/>
        <a:p>
          <a:endParaRPr lang="en-US"/>
        </a:p>
      </dgm:t>
    </dgm:pt>
    <dgm:pt modelId="{9AC6B5A0-C3B2-4D74-B8E8-04CEBF05DD44}">
      <dgm:prSet/>
      <dgm:spPr/>
      <dgm:t>
        <a:bodyPr/>
        <a:lstStyle/>
        <a:p>
          <a:pPr rtl="0"/>
          <a:r>
            <a:rPr lang="en-US" i="1" smtClean="0"/>
            <a:t>These coalfields are unable to enhance their production mainly on account of inadequate or no coal evacuation infrastructure. </a:t>
          </a:r>
          <a:endParaRPr lang="en-US"/>
        </a:p>
      </dgm:t>
    </dgm:pt>
    <dgm:pt modelId="{FFD4BB72-58F2-45F0-B462-D6A81DEA1F86}" type="parTrans" cxnId="{E6A0D4C3-1C57-4A0C-9E51-3F44209FC2BC}">
      <dgm:prSet/>
      <dgm:spPr/>
      <dgm:t>
        <a:bodyPr/>
        <a:lstStyle/>
        <a:p>
          <a:endParaRPr lang="en-US"/>
        </a:p>
      </dgm:t>
    </dgm:pt>
    <dgm:pt modelId="{B324FEEE-B269-4576-B94E-D923E2943A9B}" type="sibTrans" cxnId="{E6A0D4C3-1C57-4A0C-9E51-3F44209FC2BC}">
      <dgm:prSet/>
      <dgm:spPr/>
      <dgm:t>
        <a:bodyPr/>
        <a:lstStyle/>
        <a:p>
          <a:endParaRPr lang="en-US"/>
        </a:p>
      </dgm:t>
    </dgm:pt>
    <dgm:pt modelId="{D7F4EBD8-7632-4CE4-AFB9-78B98F2281A1}">
      <dgm:prSet/>
      <dgm:spPr/>
      <dgm:t>
        <a:bodyPr/>
        <a:lstStyle/>
        <a:p>
          <a:pPr rtl="0"/>
          <a:r>
            <a:rPr lang="en-US" i="1" smtClean="0"/>
            <a:t>There is overdependence on Railways for coal transport. Major problem in development of railway network are</a:t>
          </a:r>
          <a:endParaRPr lang="en-US"/>
        </a:p>
      </dgm:t>
    </dgm:pt>
    <dgm:pt modelId="{24435F84-583E-4BFC-891B-CA4C72336A30}" type="parTrans" cxnId="{7AE40A5A-03DC-4419-A118-7374466380A2}">
      <dgm:prSet/>
      <dgm:spPr/>
      <dgm:t>
        <a:bodyPr/>
        <a:lstStyle/>
        <a:p>
          <a:endParaRPr lang="en-US"/>
        </a:p>
      </dgm:t>
    </dgm:pt>
    <dgm:pt modelId="{37CF66A5-BE12-47EF-8F3B-07367C370422}" type="sibTrans" cxnId="{7AE40A5A-03DC-4419-A118-7374466380A2}">
      <dgm:prSet/>
      <dgm:spPr/>
      <dgm:t>
        <a:bodyPr/>
        <a:lstStyle/>
        <a:p>
          <a:endParaRPr lang="en-US"/>
        </a:p>
      </dgm:t>
    </dgm:pt>
    <dgm:pt modelId="{5CFD545E-9B96-4740-A74A-0BD9EE05499E}">
      <dgm:prSet/>
      <dgm:spPr/>
      <dgm:t>
        <a:bodyPr/>
        <a:lstStyle/>
        <a:p>
          <a:pPr rtl="0"/>
          <a:r>
            <a:rPr lang="en-US" i="1" smtClean="0"/>
            <a:t>identification and acquisition of railway corridor, </a:t>
          </a:r>
          <a:endParaRPr lang="en-US"/>
        </a:p>
      </dgm:t>
    </dgm:pt>
    <dgm:pt modelId="{2569B218-6204-4A69-8240-538F45ECDECB}" type="parTrans" cxnId="{64339621-9380-491F-B54F-69FC79DA2983}">
      <dgm:prSet/>
      <dgm:spPr/>
      <dgm:t>
        <a:bodyPr/>
        <a:lstStyle/>
        <a:p>
          <a:endParaRPr lang="en-US"/>
        </a:p>
      </dgm:t>
    </dgm:pt>
    <dgm:pt modelId="{1B84B8F8-590A-4C92-B99E-C8A6465E238B}" type="sibTrans" cxnId="{64339621-9380-491F-B54F-69FC79DA2983}">
      <dgm:prSet/>
      <dgm:spPr/>
      <dgm:t>
        <a:bodyPr/>
        <a:lstStyle/>
        <a:p>
          <a:endParaRPr lang="en-US"/>
        </a:p>
      </dgm:t>
    </dgm:pt>
    <dgm:pt modelId="{60F6AFFF-89A1-4262-9169-3CDAE7F02BA5}">
      <dgm:prSet/>
      <dgm:spPr/>
      <dgm:t>
        <a:bodyPr/>
        <a:lstStyle/>
        <a:p>
          <a:pPr rtl="0"/>
          <a:r>
            <a:rPr lang="en-US" i="1" dirty="0" smtClean="0"/>
            <a:t>long period in obtaining Environmental Clearance &amp; problems associated with forest clearance (if  any).</a:t>
          </a:r>
          <a:endParaRPr lang="en-US" dirty="0"/>
        </a:p>
      </dgm:t>
    </dgm:pt>
    <dgm:pt modelId="{3FD53F91-69F7-467B-B298-C60ED120357F}" type="parTrans" cxnId="{A0B7C08B-A3C0-4BD8-B212-7D798E6CE722}">
      <dgm:prSet/>
      <dgm:spPr/>
      <dgm:t>
        <a:bodyPr/>
        <a:lstStyle/>
        <a:p>
          <a:endParaRPr lang="en-US"/>
        </a:p>
      </dgm:t>
    </dgm:pt>
    <dgm:pt modelId="{A24932AC-9CAD-4186-B53F-621D06463AAC}" type="sibTrans" cxnId="{A0B7C08B-A3C0-4BD8-B212-7D798E6CE722}">
      <dgm:prSet/>
      <dgm:spPr/>
      <dgm:t>
        <a:bodyPr/>
        <a:lstStyle/>
        <a:p>
          <a:endParaRPr lang="en-US"/>
        </a:p>
      </dgm:t>
    </dgm:pt>
    <dgm:pt modelId="{678F76B7-09F0-4929-882E-A51582985E8F}">
      <dgm:prSet/>
      <dgm:spPr/>
      <dgm:t>
        <a:bodyPr/>
        <a:lstStyle/>
        <a:p>
          <a:pPr rtl="0"/>
          <a:r>
            <a:rPr lang="en-US" i="1" smtClean="0"/>
            <a:t>long gestation period in construction of Railway project.. </a:t>
          </a:r>
          <a:endParaRPr lang="en-US"/>
        </a:p>
      </dgm:t>
    </dgm:pt>
    <dgm:pt modelId="{AA20B284-B1FE-4F2B-8BA2-91E116410219}" type="parTrans" cxnId="{F8C26A6A-BE5C-4583-9AD8-2CA3849C570E}">
      <dgm:prSet/>
      <dgm:spPr/>
      <dgm:t>
        <a:bodyPr/>
        <a:lstStyle/>
        <a:p>
          <a:endParaRPr lang="en-US"/>
        </a:p>
      </dgm:t>
    </dgm:pt>
    <dgm:pt modelId="{AE6E6FCF-AA5C-4A3D-8574-6ADA74318BCD}" type="sibTrans" cxnId="{F8C26A6A-BE5C-4583-9AD8-2CA3849C570E}">
      <dgm:prSet/>
      <dgm:spPr/>
      <dgm:t>
        <a:bodyPr/>
        <a:lstStyle/>
        <a:p>
          <a:endParaRPr lang="en-US"/>
        </a:p>
      </dgm:t>
    </dgm:pt>
    <dgm:pt modelId="{AEDC6956-C5FF-4B98-A372-AF66D25DB8BE}" type="pres">
      <dgm:prSet presAssocID="{5F5E82BF-8F91-433F-AE6F-4F48548DA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4577C-2F6E-42A0-B8CC-037F78129D94}" type="pres">
      <dgm:prSet presAssocID="{E061268F-C8AD-49D9-9249-3E7042B9B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EE983-A7E5-42CF-96BC-031904C24B05}" type="pres">
      <dgm:prSet presAssocID="{F5B5AE26-03C7-44C6-A8F3-7A8C41B8C839}" presName="spacer" presStyleCnt="0"/>
      <dgm:spPr/>
    </dgm:pt>
    <dgm:pt modelId="{44C817D2-CF9A-44BB-B988-D8F0D900F4D5}" type="pres">
      <dgm:prSet presAssocID="{9AC6B5A0-C3B2-4D74-B8E8-04CEBF05DD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91048-F08F-4852-B908-2C8B657D6BB8}" type="pres">
      <dgm:prSet presAssocID="{B324FEEE-B269-4576-B94E-D923E2943A9B}" presName="spacer" presStyleCnt="0"/>
      <dgm:spPr/>
    </dgm:pt>
    <dgm:pt modelId="{C0C7F9CD-9139-42AA-A0EC-98C592D140B4}" type="pres">
      <dgm:prSet presAssocID="{D7F4EBD8-7632-4CE4-AFB9-78B98F2281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62D31-6F8A-4DA7-968F-7F54E6C0376C}" type="pres">
      <dgm:prSet presAssocID="{D7F4EBD8-7632-4CE4-AFB9-78B98F2281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23D20-BCC0-41C9-8252-EDBC4AA07094}" type="presOf" srcId="{9AC6B5A0-C3B2-4D74-B8E8-04CEBF05DD44}" destId="{44C817D2-CF9A-44BB-B988-D8F0D900F4D5}" srcOrd="0" destOrd="0" presId="urn:microsoft.com/office/officeart/2005/8/layout/vList2"/>
    <dgm:cxn modelId="{D7642906-41A7-47C5-8D16-522A5F465306}" type="presOf" srcId="{60F6AFFF-89A1-4262-9169-3CDAE7F02BA5}" destId="{C7C62D31-6F8A-4DA7-968F-7F54E6C0376C}" srcOrd="0" destOrd="1" presId="urn:microsoft.com/office/officeart/2005/8/layout/vList2"/>
    <dgm:cxn modelId="{813FC945-FD32-430E-BFFE-F21284EF0E22}" srcId="{5F5E82BF-8F91-433F-AE6F-4F48548DAC7D}" destId="{E061268F-C8AD-49D9-9249-3E7042B9BE23}" srcOrd="0" destOrd="0" parTransId="{D4D2F5D4-E1E9-477F-9E3B-18064B4CB151}" sibTransId="{F5B5AE26-03C7-44C6-A8F3-7A8C41B8C839}"/>
    <dgm:cxn modelId="{64339621-9380-491F-B54F-69FC79DA2983}" srcId="{D7F4EBD8-7632-4CE4-AFB9-78B98F2281A1}" destId="{5CFD545E-9B96-4740-A74A-0BD9EE05499E}" srcOrd="0" destOrd="0" parTransId="{2569B218-6204-4A69-8240-538F45ECDECB}" sibTransId="{1B84B8F8-590A-4C92-B99E-C8A6465E238B}"/>
    <dgm:cxn modelId="{7084AE99-D8BA-4623-B8D8-6E57D57175E1}" type="presOf" srcId="{E061268F-C8AD-49D9-9249-3E7042B9BE23}" destId="{9FE4577C-2F6E-42A0-B8CC-037F78129D94}" srcOrd="0" destOrd="0" presId="urn:microsoft.com/office/officeart/2005/8/layout/vList2"/>
    <dgm:cxn modelId="{9134DB36-11D3-4217-9F22-0A1925B05D80}" type="presOf" srcId="{5F5E82BF-8F91-433F-AE6F-4F48548DAC7D}" destId="{AEDC6956-C5FF-4B98-A372-AF66D25DB8BE}" srcOrd="0" destOrd="0" presId="urn:microsoft.com/office/officeart/2005/8/layout/vList2"/>
    <dgm:cxn modelId="{F8C26A6A-BE5C-4583-9AD8-2CA3849C570E}" srcId="{D7F4EBD8-7632-4CE4-AFB9-78B98F2281A1}" destId="{678F76B7-09F0-4929-882E-A51582985E8F}" srcOrd="2" destOrd="0" parTransId="{AA20B284-B1FE-4F2B-8BA2-91E116410219}" sibTransId="{AE6E6FCF-AA5C-4A3D-8574-6ADA74318BCD}"/>
    <dgm:cxn modelId="{A0B7C08B-A3C0-4BD8-B212-7D798E6CE722}" srcId="{D7F4EBD8-7632-4CE4-AFB9-78B98F2281A1}" destId="{60F6AFFF-89A1-4262-9169-3CDAE7F02BA5}" srcOrd="1" destOrd="0" parTransId="{3FD53F91-69F7-467B-B298-C60ED120357F}" sibTransId="{A24932AC-9CAD-4186-B53F-621D06463AAC}"/>
    <dgm:cxn modelId="{A4472D4F-A918-4E97-8B0C-4D0D26F68123}" type="presOf" srcId="{5CFD545E-9B96-4740-A74A-0BD9EE05499E}" destId="{C7C62D31-6F8A-4DA7-968F-7F54E6C0376C}" srcOrd="0" destOrd="0" presId="urn:microsoft.com/office/officeart/2005/8/layout/vList2"/>
    <dgm:cxn modelId="{F6325394-2E64-4075-A821-902B60ECE048}" type="presOf" srcId="{D7F4EBD8-7632-4CE4-AFB9-78B98F2281A1}" destId="{C0C7F9CD-9139-42AA-A0EC-98C592D140B4}" srcOrd="0" destOrd="0" presId="urn:microsoft.com/office/officeart/2005/8/layout/vList2"/>
    <dgm:cxn modelId="{7AE40A5A-03DC-4419-A118-7374466380A2}" srcId="{5F5E82BF-8F91-433F-AE6F-4F48548DAC7D}" destId="{D7F4EBD8-7632-4CE4-AFB9-78B98F2281A1}" srcOrd="2" destOrd="0" parTransId="{24435F84-583E-4BFC-891B-CA4C72336A30}" sibTransId="{37CF66A5-BE12-47EF-8F3B-07367C370422}"/>
    <dgm:cxn modelId="{E6A0D4C3-1C57-4A0C-9E51-3F44209FC2BC}" srcId="{5F5E82BF-8F91-433F-AE6F-4F48548DAC7D}" destId="{9AC6B5A0-C3B2-4D74-B8E8-04CEBF05DD44}" srcOrd="1" destOrd="0" parTransId="{FFD4BB72-58F2-45F0-B462-D6A81DEA1F86}" sibTransId="{B324FEEE-B269-4576-B94E-D923E2943A9B}"/>
    <dgm:cxn modelId="{A986853D-9144-40B8-80EC-EF2B5A346055}" type="presOf" srcId="{678F76B7-09F0-4929-882E-A51582985E8F}" destId="{C7C62D31-6F8A-4DA7-968F-7F54E6C0376C}" srcOrd="0" destOrd="2" presId="urn:microsoft.com/office/officeart/2005/8/layout/vList2"/>
    <dgm:cxn modelId="{68E84850-E770-41CB-8A91-09592FDB8D05}" type="presParOf" srcId="{AEDC6956-C5FF-4B98-A372-AF66D25DB8BE}" destId="{9FE4577C-2F6E-42A0-B8CC-037F78129D94}" srcOrd="0" destOrd="0" presId="urn:microsoft.com/office/officeart/2005/8/layout/vList2"/>
    <dgm:cxn modelId="{C222EF71-00A9-47DD-BA9F-6267B92E6AF3}" type="presParOf" srcId="{AEDC6956-C5FF-4B98-A372-AF66D25DB8BE}" destId="{8ECEE983-A7E5-42CF-96BC-031904C24B05}" srcOrd="1" destOrd="0" presId="urn:microsoft.com/office/officeart/2005/8/layout/vList2"/>
    <dgm:cxn modelId="{3FD96134-3EAB-47AC-B255-9B187D64719B}" type="presParOf" srcId="{AEDC6956-C5FF-4B98-A372-AF66D25DB8BE}" destId="{44C817D2-CF9A-44BB-B988-D8F0D900F4D5}" srcOrd="2" destOrd="0" presId="urn:microsoft.com/office/officeart/2005/8/layout/vList2"/>
    <dgm:cxn modelId="{67A97905-F747-41D7-896C-B09EB795DCC1}" type="presParOf" srcId="{AEDC6956-C5FF-4B98-A372-AF66D25DB8BE}" destId="{E6F91048-F08F-4852-B908-2C8B657D6BB8}" srcOrd="3" destOrd="0" presId="urn:microsoft.com/office/officeart/2005/8/layout/vList2"/>
    <dgm:cxn modelId="{93FFCCC1-844E-40F9-84E8-673B37A427F0}" type="presParOf" srcId="{AEDC6956-C5FF-4B98-A372-AF66D25DB8BE}" destId="{C0C7F9CD-9139-42AA-A0EC-98C592D140B4}" srcOrd="4" destOrd="0" presId="urn:microsoft.com/office/officeart/2005/8/layout/vList2"/>
    <dgm:cxn modelId="{465E66E9-7595-4C24-B9DD-2A2F7AC7447D}" type="presParOf" srcId="{AEDC6956-C5FF-4B98-A372-AF66D25DB8BE}" destId="{C7C62D31-6F8A-4DA7-968F-7F54E6C037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686C7B-F3ED-4AB2-9AA9-D1BA82AD66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082BD-FCE8-4125-84D8-010E8887AEF6}">
      <dgm:prSet/>
      <dgm:spPr/>
      <dgm:t>
        <a:bodyPr/>
        <a:lstStyle/>
        <a:p>
          <a:pPr rtl="0"/>
          <a:r>
            <a:rPr lang="en-US" i="1" smtClean="0"/>
            <a:t>Cross Country Pipe Conveyor (CCPC)</a:t>
          </a:r>
          <a:endParaRPr lang="en-US"/>
        </a:p>
      </dgm:t>
    </dgm:pt>
    <dgm:pt modelId="{B047CC58-F10F-4817-8D9D-9FA6F70B00EB}" type="parTrans" cxnId="{85E955E3-7C6C-47AB-9CC8-06E6C0CA1463}">
      <dgm:prSet/>
      <dgm:spPr/>
      <dgm:t>
        <a:bodyPr/>
        <a:lstStyle/>
        <a:p>
          <a:endParaRPr lang="en-US"/>
        </a:p>
      </dgm:t>
    </dgm:pt>
    <dgm:pt modelId="{CCDB425E-C14E-4E9A-B6B6-41E539D359FF}" type="sibTrans" cxnId="{85E955E3-7C6C-47AB-9CC8-06E6C0CA1463}">
      <dgm:prSet/>
      <dgm:spPr/>
      <dgm:t>
        <a:bodyPr/>
        <a:lstStyle/>
        <a:p>
          <a:endParaRPr lang="en-US"/>
        </a:p>
      </dgm:t>
    </dgm:pt>
    <dgm:pt modelId="{68222516-AD54-4B1C-AB5B-395C4644F57C}">
      <dgm:prSet/>
      <dgm:spPr/>
      <dgm:t>
        <a:bodyPr/>
        <a:lstStyle/>
        <a:p>
          <a:pPr rtl="0"/>
          <a:r>
            <a:rPr lang="en-US" i="1" smtClean="0"/>
            <a:t>Cable belt conveyors </a:t>
          </a:r>
          <a:endParaRPr lang="en-US"/>
        </a:p>
      </dgm:t>
    </dgm:pt>
    <dgm:pt modelId="{C94A15C8-B04B-4A46-82CC-2E2796E2DC32}" type="parTrans" cxnId="{D25BA12E-DB0E-4201-BBAB-319FF0ADE8CE}">
      <dgm:prSet/>
      <dgm:spPr/>
      <dgm:t>
        <a:bodyPr/>
        <a:lstStyle/>
        <a:p>
          <a:endParaRPr lang="en-US"/>
        </a:p>
      </dgm:t>
    </dgm:pt>
    <dgm:pt modelId="{8FD72BCE-B839-4756-BF58-232F2BA4562E}" type="sibTrans" cxnId="{D25BA12E-DB0E-4201-BBAB-319FF0ADE8CE}">
      <dgm:prSet/>
      <dgm:spPr/>
      <dgm:t>
        <a:bodyPr/>
        <a:lstStyle/>
        <a:p>
          <a:endParaRPr lang="en-US"/>
        </a:p>
      </dgm:t>
    </dgm:pt>
    <dgm:pt modelId="{AE441A01-5BC1-4DCB-ACA5-CAC8DF587379}">
      <dgm:prSet/>
      <dgm:spPr/>
      <dgm:t>
        <a:bodyPr/>
        <a:lstStyle/>
        <a:p>
          <a:pPr rtl="0"/>
          <a:r>
            <a:rPr lang="en-US" i="1" dirty="0" smtClean="0"/>
            <a:t>Coal Transport in form of slurry</a:t>
          </a:r>
          <a:endParaRPr lang="en-US" dirty="0"/>
        </a:p>
      </dgm:t>
    </dgm:pt>
    <dgm:pt modelId="{27CE5838-BF1C-4AF4-94C5-007D2BA882C0}" type="parTrans" cxnId="{CE781647-E1DF-4936-9962-3B8C2B338681}">
      <dgm:prSet/>
      <dgm:spPr/>
      <dgm:t>
        <a:bodyPr/>
        <a:lstStyle/>
        <a:p>
          <a:endParaRPr lang="en-US"/>
        </a:p>
      </dgm:t>
    </dgm:pt>
    <dgm:pt modelId="{1051180D-F0E0-4634-BA5F-8090CF61999F}" type="sibTrans" cxnId="{CE781647-E1DF-4936-9962-3B8C2B338681}">
      <dgm:prSet/>
      <dgm:spPr/>
      <dgm:t>
        <a:bodyPr/>
        <a:lstStyle/>
        <a:p>
          <a:endParaRPr lang="en-US"/>
        </a:p>
      </dgm:t>
    </dgm:pt>
    <dgm:pt modelId="{E9872EE0-7AAB-43FF-A5F6-96B1F451004B}">
      <dgm:prSet/>
      <dgm:spPr/>
      <dgm:t>
        <a:bodyPr/>
        <a:lstStyle/>
        <a:p>
          <a:pPr rtl="0"/>
          <a:r>
            <a:rPr lang="en-US" i="1" smtClean="0"/>
            <a:t>Harnessing of water ways for coal transport</a:t>
          </a:r>
          <a:endParaRPr lang="en-US"/>
        </a:p>
      </dgm:t>
    </dgm:pt>
    <dgm:pt modelId="{4C47955A-50A9-4236-8E22-4E2FDAFA89DC}" type="parTrans" cxnId="{C935115A-CAB0-4411-90D0-07417BC94297}">
      <dgm:prSet/>
      <dgm:spPr/>
      <dgm:t>
        <a:bodyPr/>
        <a:lstStyle/>
        <a:p>
          <a:endParaRPr lang="en-US"/>
        </a:p>
      </dgm:t>
    </dgm:pt>
    <dgm:pt modelId="{6A0A4F4C-2AF5-4E02-8195-5855EF3660A0}" type="sibTrans" cxnId="{C935115A-CAB0-4411-90D0-07417BC94297}">
      <dgm:prSet/>
      <dgm:spPr/>
      <dgm:t>
        <a:bodyPr/>
        <a:lstStyle/>
        <a:p>
          <a:endParaRPr lang="en-US"/>
        </a:p>
      </dgm:t>
    </dgm:pt>
    <dgm:pt modelId="{7A1FE24A-96E2-41A9-9267-BF909DEA91F8}">
      <dgm:prSet/>
      <dgm:spPr/>
      <dgm:t>
        <a:bodyPr/>
        <a:lstStyle/>
        <a:p>
          <a:pPr rtl="0"/>
          <a:r>
            <a:rPr lang="en-US" b="1" i="1" dirty="0" smtClean="0"/>
            <a:t>Advantages </a:t>
          </a:r>
          <a:r>
            <a:rPr lang="en-US" i="1" dirty="0" smtClean="0"/>
            <a:t>from the above -</a:t>
          </a:r>
          <a:endParaRPr lang="en-US" dirty="0"/>
        </a:p>
      </dgm:t>
    </dgm:pt>
    <dgm:pt modelId="{0CD5ECDA-E7BB-43D3-BAD1-F2E8A953FFC3}" type="parTrans" cxnId="{E98ACDE6-7241-4769-88FF-623C0AA89F77}">
      <dgm:prSet/>
      <dgm:spPr/>
      <dgm:t>
        <a:bodyPr/>
        <a:lstStyle/>
        <a:p>
          <a:endParaRPr lang="en-US"/>
        </a:p>
      </dgm:t>
    </dgm:pt>
    <dgm:pt modelId="{FE1B3FD4-30F0-4241-8600-3DBD17E12A04}" type="sibTrans" cxnId="{E98ACDE6-7241-4769-88FF-623C0AA89F77}">
      <dgm:prSet/>
      <dgm:spPr/>
      <dgm:t>
        <a:bodyPr/>
        <a:lstStyle/>
        <a:p>
          <a:endParaRPr lang="en-US"/>
        </a:p>
      </dgm:t>
    </dgm:pt>
    <dgm:pt modelId="{4986A023-F464-4FCA-BD52-441F8D451901}">
      <dgm:prSet/>
      <dgm:spPr/>
      <dgm:t>
        <a:bodyPr/>
        <a:lstStyle/>
        <a:p>
          <a:pPr rtl="0"/>
          <a:r>
            <a:rPr lang="en-US" i="1" smtClean="0"/>
            <a:t>less land requirement to the extent of foundations for overhead conveyor or pipe pedestals as against Railways</a:t>
          </a:r>
          <a:endParaRPr lang="en-US"/>
        </a:p>
      </dgm:t>
    </dgm:pt>
    <dgm:pt modelId="{6B3118D7-0782-422F-AF11-CF7CDC3E525C}" type="parTrans" cxnId="{B3E4C469-658E-4AF6-8460-5EE7875889D6}">
      <dgm:prSet/>
      <dgm:spPr/>
      <dgm:t>
        <a:bodyPr/>
        <a:lstStyle/>
        <a:p>
          <a:endParaRPr lang="en-US"/>
        </a:p>
      </dgm:t>
    </dgm:pt>
    <dgm:pt modelId="{EB4CC568-2FA4-4B12-BBF7-6B8834F93B06}" type="sibTrans" cxnId="{B3E4C469-658E-4AF6-8460-5EE7875889D6}">
      <dgm:prSet/>
      <dgm:spPr/>
      <dgm:t>
        <a:bodyPr/>
        <a:lstStyle/>
        <a:p>
          <a:endParaRPr lang="en-US"/>
        </a:p>
      </dgm:t>
    </dgm:pt>
    <dgm:pt modelId="{B777BC30-2D04-455F-B5ED-055631193352}">
      <dgm:prSet/>
      <dgm:spPr/>
      <dgm:t>
        <a:bodyPr/>
        <a:lstStyle/>
        <a:p>
          <a:pPr rtl="0"/>
          <a:r>
            <a:rPr lang="en-US" i="1" smtClean="0"/>
            <a:t>less construction period </a:t>
          </a:r>
          <a:endParaRPr lang="en-US"/>
        </a:p>
      </dgm:t>
    </dgm:pt>
    <dgm:pt modelId="{BC818689-C98C-4D17-94C7-A8D70C4BA778}" type="parTrans" cxnId="{94F62022-D486-4F3A-B2DA-DD3DDFA232BB}">
      <dgm:prSet/>
      <dgm:spPr/>
      <dgm:t>
        <a:bodyPr/>
        <a:lstStyle/>
        <a:p>
          <a:endParaRPr lang="en-US"/>
        </a:p>
      </dgm:t>
    </dgm:pt>
    <dgm:pt modelId="{1EA8AB53-5D38-4B64-8D1C-B4327B16BD2F}" type="sibTrans" cxnId="{94F62022-D486-4F3A-B2DA-DD3DDFA232BB}">
      <dgm:prSet/>
      <dgm:spPr/>
      <dgm:t>
        <a:bodyPr/>
        <a:lstStyle/>
        <a:p>
          <a:endParaRPr lang="en-US"/>
        </a:p>
      </dgm:t>
    </dgm:pt>
    <dgm:pt modelId="{E668AA4F-BA3E-4D80-976F-7E3CCC89E4B8}">
      <dgm:prSet/>
      <dgm:spPr/>
      <dgm:t>
        <a:bodyPr/>
        <a:lstStyle/>
        <a:p>
          <a:pPr rtl="0"/>
          <a:r>
            <a:rPr lang="en-US" i="1" smtClean="0"/>
            <a:t>More eco-friendly.</a:t>
          </a:r>
          <a:endParaRPr lang="en-US"/>
        </a:p>
      </dgm:t>
    </dgm:pt>
    <dgm:pt modelId="{9772427C-D7E9-40DB-BF70-8B52819A49A1}" type="parTrans" cxnId="{0D0DB25A-579B-41E8-B365-1128AB69B09A}">
      <dgm:prSet/>
      <dgm:spPr/>
      <dgm:t>
        <a:bodyPr/>
        <a:lstStyle/>
        <a:p>
          <a:endParaRPr lang="en-US"/>
        </a:p>
      </dgm:t>
    </dgm:pt>
    <dgm:pt modelId="{5FE36685-2128-4180-A1D8-24D8CECFFE9E}" type="sibTrans" cxnId="{0D0DB25A-579B-41E8-B365-1128AB69B09A}">
      <dgm:prSet/>
      <dgm:spPr/>
      <dgm:t>
        <a:bodyPr/>
        <a:lstStyle/>
        <a:p>
          <a:endParaRPr lang="en-US"/>
        </a:p>
      </dgm:t>
    </dgm:pt>
    <dgm:pt modelId="{B5F4F828-EE50-47CE-92A6-3CD1D1B147DA}" type="pres">
      <dgm:prSet presAssocID="{74686C7B-F3ED-4AB2-9AA9-D1BA82AD66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E753E-A298-41CB-B084-CA46116E7E58}" type="pres">
      <dgm:prSet presAssocID="{9EC082BD-FCE8-4125-84D8-010E8887A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30829-1CD3-4881-B811-0EAA10F968F0}" type="pres">
      <dgm:prSet presAssocID="{CCDB425E-C14E-4E9A-B6B6-41E539D359FF}" presName="spacer" presStyleCnt="0"/>
      <dgm:spPr/>
    </dgm:pt>
    <dgm:pt modelId="{4A6CE787-5212-48C7-8F1E-D5A4697F950B}" type="pres">
      <dgm:prSet presAssocID="{68222516-AD54-4B1C-AB5B-395C4644F5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AEC05-A475-464B-A6DF-6E0AEF656470}" type="pres">
      <dgm:prSet presAssocID="{8FD72BCE-B839-4756-BF58-232F2BA4562E}" presName="spacer" presStyleCnt="0"/>
      <dgm:spPr/>
    </dgm:pt>
    <dgm:pt modelId="{2DE063D7-1C40-4201-8159-C1E4DFAC1B0C}" type="pres">
      <dgm:prSet presAssocID="{AE441A01-5BC1-4DCB-ACA5-CAC8DF5873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B83E4-EFCE-41F5-86D2-0E0D525FE9AD}" type="pres">
      <dgm:prSet presAssocID="{1051180D-F0E0-4634-BA5F-8090CF61999F}" presName="spacer" presStyleCnt="0"/>
      <dgm:spPr/>
    </dgm:pt>
    <dgm:pt modelId="{80D8CC90-CC5E-4541-AD52-C5327662A142}" type="pres">
      <dgm:prSet presAssocID="{E9872EE0-7AAB-43FF-A5F6-96B1F45100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284C0-42C3-4627-8CA6-B29903FF9CDE}" type="pres">
      <dgm:prSet presAssocID="{6A0A4F4C-2AF5-4E02-8195-5855EF3660A0}" presName="spacer" presStyleCnt="0"/>
      <dgm:spPr/>
    </dgm:pt>
    <dgm:pt modelId="{3138AF3B-0E84-44C2-B484-4B30868ECBC1}" type="pres">
      <dgm:prSet presAssocID="{7A1FE24A-96E2-41A9-9267-BF909DEA91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3819E-4329-472D-B197-CA7696DF9658}" type="pres">
      <dgm:prSet presAssocID="{7A1FE24A-96E2-41A9-9267-BF909DEA91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5115A-CAB0-4411-90D0-07417BC94297}" srcId="{74686C7B-F3ED-4AB2-9AA9-D1BA82AD6684}" destId="{E9872EE0-7AAB-43FF-A5F6-96B1F451004B}" srcOrd="3" destOrd="0" parTransId="{4C47955A-50A9-4236-8E22-4E2FDAFA89DC}" sibTransId="{6A0A4F4C-2AF5-4E02-8195-5855EF3660A0}"/>
    <dgm:cxn modelId="{7F6319CA-41A9-437A-8656-015D775FEBC9}" type="presOf" srcId="{E9872EE0-7AAB-43FF-A5F6-96B1F451004B}" destId="{80D8CC90-CC5E-4541-AD52-C5327662A142}" srcOrd="0" destOrd="0" presId="urn:microsoft.com/office/officeart/2005/8/layout/vList2"/>
    <dgm:cxn modelId="{AD1AEBC6-4DE5-4EA6-8730-7B9BE3A07947}" type="presOf" srcId="{4986A023-F464-4FCA-BD52-441F8D451901}" destId="{9B03819E-4329-472D-B197-CA7696DF9658}" srcOrd="0" destOrd="0" presId="urn:microsoft.com/office/officeart/2005/8/layout/vList2"/>
    <dgm:cxn modelId="{E98ACDE6-7241-4769-88FF-623C0AA89F77}" srcId="{74686C7B-F3ED-4AB2-9AA9-D1BA82AD6684}" destId="{7A1FE24A-96E2-41A9-9267-BF909DEA91F8}" srcOrd="4" destOrd="0" parTransId="{0CD5ECDA-E7BB-43D3-BAD1-F2E8A953FFC3}" sibTransId="{FE1B3FD4-30F0-4241-8600-3DBD17E12A04}"/>
    <dgm:cxn modelId="{C34E3A1B-D144-4538-95A7-6B762CDC500F}" type="presOf" srcId="{9EC082BD-FCE8-4125-84D8-010E8887AEF6}" destId="{1A1E753E-A298-41CB-B084-CA46116E7E58}" srcOrd="0" destOrd="0" presId="urn:microsoft.com/office/officeart/2005/8/layout/vList2"/>
    <dgm:cxn modelId="{CE781647-E1DF-4936-9962-3B8C2B338681}" srcId="{74686C7B-F3ED-4AB2-9AA9-D1BA82AD6684}" destId="{AE441A01-5BC1-4DCB-ACA5-CAC8DF587379}" srcOrd="2" destOrd="0" parTransId="{27CE5838-BF1C-4AF4-94C5-007D2BA882C0}" sibTransId="{1051180D-F0E0-4634-BA5F-8090CF61999F}"/>
    <dgm:cxn modelId="{8562CD0B-0ACA-4D41-988C-5636CBCE5A3C}" type="presOf" srcId="{74686C7B-F3ED-4AB2-9AA9-D1BA82AD6684}" destId="{B5F4F828-EE50-47CE-92A6-3CD1D1B147DA}" srcOrd="0" destOrd="0" presId="urn:microsoft.com/office/officeart/2005/8/layout/vList2"/>
    <dgm:cxn modelId="{D25BA12E-DB0E-4201-BBAB-319FF0ADE8CE}" srcId="{74686C7B-F3ED-4AB2-9AA9-D1BA82AD6684}" destId="{68222516-AD54-4B1C-AB5B-395C4644F57C}" srcOrd="1" destOrd="0" parTransId="{C94A15C8-B04B-4A46-82CC-2E2796E2DC32}" sibTransId="{8FD72BCE-B839-4756-BF58-232F2BA4562E}"/>
    <dgm:cxn modelId="{E3D8BFD9-223A-4A89-9CFA-8275C62494BF}" type="presOf" srcId="{7A1FE24A-96E2-41A9-9267-BF909DEA91F8}" destId="{3138AF3B-0E84-44C2-B484-4B30868ECBC1}" srcOrd="0" destOrd="0" presId="urn:microsoft.com/office/officeart/2005/8/layout/vList2"/>
    <dgm:cxn modelId="{B3E4C469-658E-4AF6-8460-5EE7875889D6}" srcId="{7A1FE24A-96E2-41A9-9267-BF909DEA91F8}" destId="{4986A023-F464-4FCA-BD52-441F8D451901}" srcOrd="0" destOrd="0" parTransId="{6B3118D7-0782-422F-AF11-CF7CDC3E525C}" sibTransId="{EB4CC568-2FA4-4B12-BBF7-6B8834F93B06}"/>
    <dgm:cxn modelId="{94F62022-D486-4F3A-B2DA-DD3DDFA232BB}" srcId="{7A1FE24A-96E2-41A9-9267-BF909DEA91F8}" destId="{B777BC30-2D04-455F-B5ED-055631193352}" srcOrd="1" destOrd="0" parTransId="{BC818689-C98C-4D17-94C7-A8D70C4BA778}" sibTransId="{1EA8AB53-5D38-4B64-8D1C-B4327B16BD2F}"/>
    <dgm:cxn modelId="{0D0DB25A-579B-41E8-B365-1128AB69B09A}" srcId="{7A1FE24A-96E2-41A9-9267-BF909DEA91F8}" destId="{E668AA4F-BA3E-4D80-976F-7E3CCC89E4B8}" srcOrd="2" destOrd="0" parTransId="{9772427C-D7E9-40DB-BF70-8B52819A49A1}" sibTransId="{5FE36685-2128-4180-A1D8-24D8CECFFE9E}"/>
    <dgm:cxn modelId="{85E955E3-7C6C-47AB-9CC8-06E6C0CA1463}" srcId="{74686C7B-F3ED-4AB2-9AA9-D1BA82AD6684}" destId="{9EC082BD-FCE8-4125-84D8-010E8887AEF6}" srcOrd="0" destOrd="0" parTransId="{B047CC58-F10F-4817-8D9D-9FA6F70B00EB}" sibTransId="{CCDB425E-C14E-4E9A-B6B6-41E539D359FF}"/>
    <dgm:cxn modelId="{CDC76B7E-335D-4B9C-AAA7-02D958E05C5E}" type="presOf" srcId="{68222516-AD54-4B1C-AB5B-395C4644F57C}" destId="{4A6CE787-5212-48C7-8F1E-D5A4697F950B}" srcOrd="0" destOrd="0" presId="urn:microsoft.com/office/officeart/2005/8/layout/vList2"/>
    <dgm:cxn modelId="{B4A8BDE2-7EB0-446E-AFA6-DD545AB2A537}" type="presOf" srcId="{AE441A01-5BC1-4DCB-ACA5-CAC8DF587379}" destId="{2DE063D7-1C40-4201-8159-C1E4DFAC1B0C}" srcOrd="0" destOrd="0" presId="urn:microsoft.com/office/officeart/2005/8/layout/vList2"/>
    <dgm:cxn modelId="{062D79B0-9515-4D4A-8044-412FAB1B7E09}" type="presOf" srcId="{E668AA4F-BA3E-4D80-976F-7E3CCC89E4B8}" destId="{9B03819E-4329-472D-B197-CA7696DF9658}" srcOrd="0" destOrd="2" presId="urn:microsoft.com/office/officeart/2005/8/layout/vList2"/>
    <dgm:cxn modelId="{408B6BEF-483D-4C67-9A6F-3F69FE4033B8}" type="presOf" srcId="{B777BC30-2D04-455F-B5ED-055631193352}" destId="{9B03819E-4329-472D-B197-CA7696DF9658}" srcOrd="0" destOrd="1" presId="urn:microsoft.com/office/officeart/2005/8/layout/vList2"/>
    <dgm:cxn modelId="{7E5657AE-B869-46DE-A5FE-276AD518B1D4}" type="presParOf" srcId="{B5F4F828-EE50-47CE-92A6-3CD1D1B147DA}" destId="{1A1E753E-A298-41CB-B084-CA46116E7E58}" srcOrd="0" destOrd="0" presId="urn:microsoft.com/office/officeart/2005/8/layout/vList2"/>
    <dgm:cxn modelId="{07E57F5F-B0F6-4284-A3B5-F4EFB038E464}" type="presParOf" srcId="{B5F4F828-EE50-47CE-92A6-3CD1D1B147DA}" destId="{BE430829-1CD3-4881-B811-0EAA10F968F0}" srcOrd="1" destOrd="0" presId="urn:microsoft.com/office/officeart/2005/8/layout/vList2"/>
    <dgm:cxn modelId="{AB9EE7C4-CBB0-4718-8CE8-C16AE5FF07E2}" type="presParOf" srcId="{B5F4F828-EE50-47CE-92A6-3CD1D1B147DA}" destId="{4A6CE787-5212-48C7-8F1E-D5A4697F950B}" srcOrd="2" destOrd="0" presId="urn:microsoft.com/office/officeart/2005/8/layout/vList2"/>
    <dgm:cxn modelId="{8AA4CC4C-8241-425B-8A38-7B20ACD1D7A5}" type="presParOf" srcId="{B5F4F828-EE50-47CE-92A6-3CD1D1B147DA}" destId="{C32AEC05-A475-464B-A6DF-6E0AEF656470}" srcOrd="3" destOrd="0" presId="urn:microsoft.com/office/officeart/2005/8/layout/vList2"/>
    <dgm:cxn modelId="{58D4765B-6892-4BC9-94AC-FE9E5A9421C4}" type="presParOf" srcId="{B5F4F828-EE50-47CE-92A6-3CD1D1B147DA}" destId="{2DE063D7-1C40-4201-8159-C1E4DFAC1B0C}" srcOrd="4" destOrd="0" presId="urn:microsoft.com/office/officeart/2005/8/layout/vList2"/>
    <dgm:cxn modelId="{C1184A08-9DDC-4999-AFFE-36FE13A0BB89}" type="presParOf" srcId="{B5F4F828-EE50-47CE-92A6-3CD1D1B147DA}" destId="{87AB83E4-EFCE-41F5-86D2-0E0D525FE9AD}" srcOrd="5" destOrd="0" presId="urn:microsoft.com/office/officeart/2005/8/layout/vList2"/>
    <dgm:cxn modelId="{2D180B58-1066-4307-98D3-62EE0895E005}" type="presParOf" srcId="{B5F4F828-EE50-47CE-92A6-3CD1D1B147DA}" destId="{80D8CC90-CC5E-4541-AD52-C5327662A142}" srcOrd="6" destOrd="0" presId="urn:microsoft.com/office/officeart/2005/8/layout/vList2"/>
    <dgm:cxn modelId="{57E9C27E-6B04-4972-AFE3-4584F7B84197}" type="presParOf" srcId="{B5F4F828-EE50-47CE-92A6-3CD1D1B147DA}" destId="{744284C0-42C3-4627-8CA6-B29903FF9CDE}" srcOrd="7" destOrd="0" presId="urn:microsoft.com/office/officeart/2005/8/layout/vList2"/>
    <dgm:cxn modelId="{C61FE149-0AA1-4E71-987C-9C68A6957A0A}" type="presParOf" srcId="{B5F4F828-EE50-47CE-92A6-3CD1D1B147DA}" destId="{3138AF3B-0E84-44C2-B484-4B30868ECBC1}" srcOrd="8" destOrd="0" presId="urn:microsoft.com/office/officeart/2005/8/layout/vList2"/>
    <dgm:cxn modelId="{EA3580D6-BD8F-4CCE-8A3E-B943BF6857BC}" type="presParOf" srcId="{B5F4F828-EE50-47CE-92A6-3CD1D1B147DA}" destId="{9B03819E-4329-472D-B197-CA7696DF965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0CFFF-389D-4267-BD1E-B9670BC21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E74D5-45C6-44AA-8F2E-148113623D2E}">
      <dgm:prSet/>
      <dgm:spPr/>
      <dgm:t>
        <a:bodyPr/>
        <a:lstStyle/>
        <a:p>
          <a:pPr rtl="0"/>
          <a:r>
            <a:rPr lang="en-US" b="1" i="1" dirty="0" smtClean="0">
              <a:latin typeface="Cambria" panose="02040503050406030204" pitchFamily="18" charset="0"/>
            </a:rPr>
            <a:t>DEMERITS over Railways:</a:t>
          </a:r>
          <a:endParaRPr lang="en-US" b="1" dirty="0">
            <a:latin typeface="Cambria" panose="02040503050406030204" pitchFamily="18" charset="0"/>
          </a:endParaRPr>
        </a:p>
      </dgm:t>
    </dgm:pt>
    <dgm:pt modelId="{A9129C9C-8F20-4297-B77E-8012B17B4E68}" type="parTrans" cxnId="{ED5953D2-F2A0-4A7F-BC64-18FC413F1E8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0AD9C99D-BAA2-444E-A980-0A0A760D3D6E}" type="sibTrans" cxnId="{ED5953D2-F2A0-4A7F-BC64-18FC413F1E8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3DBD7730-6CA1-46AA-AE07-806FABE355C9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The coal </a:t>
          </a:r>
          <a:r>
            <a:rPr lang="en-US" b="1" i="1" dirty="0" smtClean="0">
              <a:latin typeface="Cambria" panose="02040503050406030204" pitchFamily="18" charset="0"/>
            </a:rPr>
            <a:t>conveying cost </a:t>
          </a:r>
          <a:r>
            <a:rPr lang="en-US" i="1" dirty="0" smtClean="0">
              <a:latin typeface="Cambria" panose="02040503050406030204" pitchFamily="18" charset="0"/>
            </a:rPr>
            <a:t>by Railways is approximately half of conveying by Pipe conveyor.</a:t>
          </a:r>
          <a:endParaRPr lang="en-US" dirty="0">
            <a:latin typeface="Cambria" panose="02040503050406030204" pitchFamily="18" charset="0"/>
          </a:endParaRPr>
        </a:p>
      </dgm:t>
    </dgm:pt>
    <dgm:pt modelId="{37E2C12B-A032-472B-8F9C-F492C26E9BDE}" type="parTrans" cxnId="{68AA2FB1-DD67-40E0-AF4F-19AB8D0A19C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296987FC-88B1-4CD7-90C7-0609DE49D2F6}" type="sibTrans" cxnId="{68AA2FB1-DD67-40E0-AF4F-19AB8D0A19C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2D9C3CD2-5238-480A-9821-8BAB2B4112A1}">
      <dgm:prSet/>
      <dgm:spPr/>
      <dgm:t>
        <a:bodyPr/>
        <a:lstStyle/>
        <a:p>
          <a:pPr rtl="0"/>
          <a:r>
            <a:rPr lang="en-US" b="1" i="1" dirty="0" smtClean="0">
              <a:latin typeface="Cambria" panose="02040503050406030204" pitchFamily="18" charset="0"/>
            </a:rPr>
            <a:t>Power consumption </a:t>
          </a:r>
          <a:r>
            <a:rPr lang="en-US" i="1" dirty="0" smtClean="0">
              <a:latin typeface="Cambria" panose="02040503050406030204" pitchFamily="18" charset="0"/>
            </a:rPr>
            <a:t>in pipe conveyor is more due to high friction between idler rollers &amp; belt as compared to railways where only rolling friction is present.</a:t>
          </a:r>
          <a:endParaRPr lang="en-US" dirty="0">
            <a:latin typeface="Cambria" panose="02040503050406030204" pitchFamily="18" charset="0"/>
          </a:endParaRPr>
        </a:p>
      </dgm:t>
    </dgm:pt>
    <dgm:pt modelId="{7F9203C9-2790-4A2E-93F9-BF1C6D245018}" type="parTrans" cxnId="{2BE74BBE-7E30-4F30-84D8-4EE7B4B7D903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4052ECE2-C528-4737-97D9-786F1E93076D}" type="sibTrans" cxnId="{2BE74BBE-7E30-4F30-84D8-4EE7B4B7D903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B8590EF9-3862-4A93-B0FF-943D3640BBDB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Pipe </a:t>
          </a:r>
          <a:r>
            <a:rPr lang="en-US" b="1" i="1" dirty="0" smtClean="0">
              <a:latin typeface="Cambria" panose="02040503050406030204" pitchFamily="18" charset="0"/>
            </a:rPr>
            <a:t>conveyor maintenance cost is high </a:t>
          </a:r>
          <a:r>
            <a:rPr lang="en-US" i="1" dirty="0" smtClean="0">
              <a:latin typeface="Cambria" panose="02040503050406030204" pitchFamily="18" charset="0"/>
            </a:rPr>
            <a:t>due to frequent replacement of idlers and complete belt replacement after 6-7 years of operation whereas in railways maintenance is less.</a:t>
          </a:r>
          <a:endParaRPr lang="en-US" dirty="0">
            <a:latin typeface="Cambria" panose="02040503050406030204" pitchFamily="18" charset="0"/>
          </a:endParaRPr>
        </a:p>
      </dgm:t>
    </dgm:pt>
    <dgm:pt modelId="{B52A9A80-B364-4451-B40D-DA2CF17FF0CE}" type="parTrans" cxnId="{37E48C19-0E35-45C4-A12E-CB45BFB8046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7753B47-1F06-45E2-AA9A-F5CE7F7FA8D8}" type="sibTrans" cxnId="{37E48C19-0E35-45C4-A12E-CB45BFB8046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F22329FE-AD9C-48B4-8371-E0AF7453D58D}">
      <dgm:prSet/>
      <dgm:spPr/>
      <dgm:t>
        <a:bodyPr/>
        <a:lstStyle/>
        <a:p>
          <a:pPr rtl="0"/>
          <a:r>
            <a:rPr lang="en-US" i="1" dirty="0" smtClean="0">
              <a:latin typeface="Cambria" panose="02040503050406030204" pitchFamily="18" charset="0"/>
            </a:rPr>
            <a:t>Capacity addition is possible in railways whereas pipe conveyor is designed </a:t>
          </a:r>
          <a:r>
            <a:rPr lang="en-US" b="1" i="1" dirty="0" smtClean="0">
              <a:latin typeface="Cambria" panose="02040503050406030204" pitchFamily="18" charset="0"/>
            </a:rPr>
            <a:t>for fixed tonnage</a:t>
          </a:r>
          <a:r>
            <a:rPr lang="en-US" i="1" dirty="0" smtClean="0">
              <a:latin typeface="Cambria" panose="02040503050406030204" pitchFamily="18" charset="0"/>
            </a:rPr>
            <a:t> of coal.</a:t>
          </a:r>
          <a:endParaRPr lang="en-US" dirty="0">
            <a:latin typeface="Cambria" panose="02040503050406030204" pitchFamily="18" charset="0"/>
          </a:endParaRPr>
        </a:p>
      </dgm:t>
    </dgm:pt>
    <dgm:pt modelId="{736C37C7-5CEA-4067-8844-2ED8D8B03DF1}" type="parTrans" cxnId="{F3812130-A472-4E92-A676-0D21782A8D67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AB911F5C-A173-4623-A357-87A85F0AE3D5}" type="sibTrans" cxnId="{F3812130-A472-4E92-A676-0D21782A8D67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5306BA9-33CD-469A-9828-714947B74CB4}" type="pres">
      <dgm:prSet presAssocID="{2D00CFFF-389D-4267-BD1E-B9670BC21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AC5B5-6DFE-434E-9EA4-6C2CF33DC184}" type="pres">
      <dgm:prSet presAssocID="{C82E74D5-45C6-44AA-8F2E-148113623D2E}" presName="parentText" presStyleLbl="node1" presStyleIdx="0" presStyleCnt="5" custLinFactNeighborX="1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02FFD-D604-4BD7-BA56-FF9DA9AC08DA}" type="pres">
      <dgm:prSet presAssocID="{0AD9C99D-BAA2-444E-A980-0A0A760D3D6E}" presName="spacer" presStyleCnt="0"/>
      <dgm:spPr/>
    </dgm:pt>
    <dgm:pt modelId="{ACF087D5-F47D-4329-B401-8BF608283568}" type="pres">
      <dgm:prSet presAssocID="{3DBD7730-6CA1-46AA-AE07-806FABE355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70242-8CF3-4420-87AD-36D7A0E59FE0}" type="pres">
      <dgm:prSet presAssocID="{296987FC-88B1-4CD7-90C7-0609DE49D2F6}" presName="spacer" presStyleCnt="0"/>
      <dgm:spPr/>
    </dgm:pt>
    <dgm:pt modelId="{9F0C072B-3D1A-420E-A30C-8F2FF4830C6F}" type="pres">
      <dgm:prSet presAssocID="{2D9C3CD2-5238-480A-9821-8BAB2B4112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BDD0-305B-425F-AA58-5298EF37DDD4}" type="pres">
      <dgm:prSet presAssocID="{4052ECE2-C528-4737-97D9-786F1E93076D}" presName="spacer" presStyleCnt="0"/>
      <dgm:spPr/>
    </dgm:pt>
    <dgm:pt modelId="{3E7721F6-701A-41D1-9F11-890BBFEF712B}" type="pres">
      <dgm:prSet presAssocID="{B8590EF9-3862-4A93-B0FF-943D3640BB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D1B29-8026-4770-93B6-7A720B9FDEBD}" type="pres">
      <dgm:prSet presAssocID="{D7753B47-1F06-45E2-AA9A-F5CE7F7FA8D8}" presName="spacer" presStyleCnt="0"/>
      <dgm:spPr/>
    </dgm:pt>
    <dgm:pt modelId="{EA3B47A4-CA38-4AE9-B86C-E352CC4A8FD0}" type="pres">
      <dgm:prSet presAssocID="{F22329FE-AD9C-48B4-8371-E0AF7453D5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953D2-F2A0-4A7F-BC64-18FC413F1E8E}" srcId="{2D00CFFF-389D-4267-BD1E-B9670BC21459}" destId="{C82E74D5-45C6-44AA-8F2E-148113623D2E}" srcOrd="0" destOrd="0" parTransId="{A9129C9C-8F20-4297-B77E-8012B17B4E68}" sibTransId="{0AD9C99D-BAA2-444E-A980-0A0A760D3D6E}"/>
    <dgm:cxn modelId="{F5B193A1-614C-45BA-A915-C90CFF4D339E}" type="presOf" srcId="{2D00CFFF-389D-4267-BD1E-B9670BC21459}" destId="{65306BA9-33CD-469A-9828-714947B74CB4}" srcOrd="0" destOrd="0" presId="urn:microsoft.com/office/officeart/2005/8/layout/vList2"/>
    <dgm:cxn modelId="{484B75CE-B4AC-4862-8C4D-9757BFDCAF7E}" type="presOf" srcId="{F22329FE-AD9C-48B4-8371-E0AF7453D58D}" destId="{EA3B47A4-CA38-4AE9-B86C-E352CC4A8FD0}" srcOrd="0" destOrd="0" presId="urn:microsoft.com/office/officeart/2005/8/layout/vList2"/>
    <dgm:cxn modelId="{F3812130-A472-4E92-A676-0D21782A8D67}" srcId="{2D00CFFF-389D-4267-BD1E-B9670BC21459}" destId="{F22329FE-AD9C-48B4-8371-E0AF7453D58D}" srcOrd="4" destOrd="0" parTransId="{736C37C7-5CEA-4067-8844-2ED8D8B03DF1}" sibTransId="{AB911F5C-A173-4623-A357-87A85F0AE3D5}"/>
    <dgm:cxn modelId="{37E48C19-0E35-45C4-A12E-CB45BFB8046E}" srcId="{2D00CFFF-389D-4267-BD1E-B9670BC21459}" destId="{B8590EF9-3862-4A93-B0FF-943D3640BBDB}" srcOrd="3" destOrd="0" parTransId="{B52A9A80-B364-4451-B40D-DA2CF17FF0CE}" sibTransId="{D7753B47-1F06-45E2-AA9A-F5CE7F7FA8D8}"/>
    <dgm:cxn modelId="{411D5D0A-0327-4652-B9A5-90DB9AE3A4D1}" type="presOf" srcId="{C82E74D5-45C6-44AA-8F2E-148113623D2E}" destId="{FAAAC5B5-6DFE-434E-9EA4-6C2CF33DC184}" srcOrd="0" destOrd="0" presId="urn:microsoft.com/office/officeart/2005/8/layout/vList2"/>
    <dgm:cxn modelId="{68AA2FB1-DD67-40E0-AF4F-19AB8D0A19CB}" srcId="{2D00CFFF-389D-4267-BD1E-B9670BC21459}" destId="{3DBD7730-6CA1-46AA-AE07-806FABE355C9}" srcOrd="1" destOrd="0" parTransId="{37E2C12B-A032-472B-8F9C-F492C26E9BDE}" sibTransId="{296987FC-88B1-4CD7-90C7-0609DE49D2F6}"/>
    <dgm:cxn modelId="{F7714212-5C1B-4ECC-989A-84D246794C9E}" type="presOf" srcId="{B8590EF9-3862-4A93-B0FF-943D3640BBDB}" destId="{3E7721F6-701A-41D1-9F11-890BBFEF712B}" srcOrd="0" destOrd="0" presId="urn:microsoft.com/office/officeart/2005/8/layout/vList2"/>
    <dgm:cxn modelId="{D14CBD9E-2FF5-4F4B-9E7F-C8117EA5886B}" type="presOf" srcId="{3DBD7730-6CA1-46AA-AE07-806FABE355C9}" destId="{ACF087D5-F47D-4329-B401-8BF608283568}" srcOrd="0" destOrd="0" presId="urn:microsoft.com/office/officeart/2005/8/layout/vList2"/>
    <dgm:cxn modelId="{2BE74BBE-7E30-4F30-84D8-4EE7B4B7D903}" srcId="{2D00CFFF-389D-4267-BD1E-B9670BC21459}" destId="{2D9C3CD2-5238-480A-9821-8BAB2B4112A1}" srcOrd="2" destOrd="0" parTransId="{7F9203C9-2790-4A2E-93F9-BF1C6D245018}" sibTransId="{4052ECE2-C528-4737-97D9-786F1E93076D}"/>
    <dgm:cxn modelId="{F7EE92E2-5140-4332-A905-02AAAC422FD2}" type="presOf" srcId="{2D9C3CD2-5238-480A-9821-8BAB2B4112A1}" destId="{9F0C072B-3D1A-420E-A30C-8F2FF4830C6F}" srcOrd="0" destOrd="0" presId="urn:microsoft.com/office/officeart/2005/8/layout/vList2"/>
    <dgm:cxn modelId="{76FF4A7C-25DD-4C13-9DE7-E1EA2B621547}" type="presParOf" srcId="{65306BA9-33CD-469A-9828-714947B74CB4}" destId="{FAAAC5B5-6DFE-434E-9EA4-6C2CF33DC184}" srcOrd="0" destOrd="0" presId="urn:microsoft.com/office/officeart/2005/8/layout/vList2"/>
    <dgm:cxn modelId="{2F0D19DC-A100-42E3-8113-DA1F51688A36}" type="presParOf" srcId="{65306BA9-33CD-469A-9828-714947B74CB4}" destId="{30302FFD-D604-4BD7-BA56-FF9DA9AC08DA}" srcOrd="1" destOrd="0" presId="urn:microsoft.com/office/officeart/2005/8/layout/vList2"/>
    <dgm:cxn modelId="{030F43F0-1E5A-4CAE-B319-844CE5BFD95C}" type="presParOf" srcId="{65306BA9-33CD-469A-9828-714947B74CB4}" destId="{ACF087D5-F47D-4329-B401-8BF608283568}" srcOrd="2" destOrd="0" presId="urn:microsoft.com/office/officeart/2005/8/layout/vList2"/>
    <dgm:cxn modelId="{5EB80112-6579-4920-9B20-1716044670F3}" type="presParOf" srcId="{65306BA9-33CD-469A-9828-714947B74CB4}" destId="{BC170242-8CF3-4420-87AD-36D7A0E59FE0}" srcOrd="3" destOrd="0" presId="urn:microsoft.com/office/officeart/2005/8/layout/vList2"/>
    <dgm:cxn modelId="{3FAE256B-F432-4F1F-A758-7B65147F6ECC}" type="presParOf" srcId="{65306BA9-33CD-469A-9828-714947B74CB4}" destId="{9F0C072B-3D1A-420E-A30C-8F2FF4830C6F}" srcOrd="4" destOrd="0" presId="urn:microsoft.com/office/officeart/2005/8/layout/vList2"/>
    <dgm:cxn modelId="{30528214-96EF-4FED-97FA-FAD1B1675142}" type="presParOf" srcId="{65306BA9-33CD-469A-9828-714947B74CB4}" destId="{BB91BDD0-305B-425F-AA58-5298EF37DDD4}" srcOrd="5" destOrd="0" presId="urn:microsoft.com/office/officeart/2005/8/layout/vList2"/>
    <dgm:cxn modelId="{4BE2D50F-FF83-4D9B-A12D-32DD92BD933C}" type="presParOf" srcId="{65306BA9-33CD-469A-9828-714947B74CB4}" destId="{3E7721F6-701A-41D1-9F11-890BBFEF712B}" srcOrd="6" destOrd="0" presId="urn:microsoft.com/office/officeart/2005/8/layout/vList2"/>
    <dgm:cxn modelId="{C9536ECE-A141-4210-A853-DB74DA985E9E}" type="presParOf" srcId="{65306BA9-33CD-469A-9828-714947B74CB4}" destId="{D51D1B29-8026-4770-93B6-7A720B9FDEBD}" srcOrd="7" destOrd="0" presId="urn:microsoft.com/office/officeart/2005/8/layout/vList2"/>
    <dgm:cxn modelId="{76F6438F-3AD8-43F3-8B62-2ED668213433}" type="presParOf" srcId="{65306BA9-33CD-469A-9828-714947B74CB4}" destId="{EA3B47A4-CA38-4AE9-B86C-E352CC4A8F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8CF139-648D-4B0E-ABF7-643B994EB6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64DDB-866B-4D63-A8D2-EE149C009FBD}">
      <dgm:prSet custT="1"/>
      <dgm:spPr/>
      <dgm:t>
        <a:bodyPr/>
        <a:lstStyle/>
        <a:p>
          <a:pPr rtl="0"/>
          <a:r>
            <a:rPr lang="en-US" sz="1600" b="1" i="1" dirty="0" smtClean="0">
              <a:latin typeface="Cambria" panose="02040503050406030204" pitchFamily="18" charset="0"/>
            </a:rPr>
            <a:t>MERITS of CCPC:</a:t>
          </a:r>
          <a:endParaRPr lang="en-US" sz="1600" b="1" i="1" dirty="0">
            <a:latin typeface="Cambria" panose="02040503050406030204" pitchFamily="18" charset="0"/>
          </a:endParaRPr>
        </a:p>
      </dgm:t>
    </dgm:pt>
    <dgm:pt modelId="{14A8FD5F-BA1D-4075-AE80-79E4338B9E51}" type="parTrans" cxnId="{99C1EB07-B28F-483F-B1C7-AF2094A19C64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85605DB2-074F-4782-A0C4-D4EB9246BB43}" type="sibTrans" cxnId="{99C1EB07-B28F-483F-B1C7-AF2094A19C64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E874B3AC-96C5-447C-BD5B-3F15E5F27B58}">
      <dgm:prSet custT="1"/>
      <dgm:spPr/>
      <dgm:t>
        <a:bodyPr/>
        <a:lstStyle/>
        <a:p>
          <a:pPr rtl="0"/>
          <a:r>
            <a:rPr lang="en-US" sz="1600" i="1" dirty="0" smtClean="0">
              <a:latin typeface="Cambria" panose="02040503050406030204" pitchFamily="18" charset="0"/>
            </a:rPr>
            <a:t>Pipe conveying system is </a:t>
          </a:r>
          <a:r>
            <a:rPr lang="en-US" sz="1600" b="1" i="1" dirty="0" smtClean="0">
              <a:latin typeface="Cambria" panose="02040503050406030204" pitchFamily="18" charset="0"/>
            </a:rPr>
            <a:t>environmental friendly </a:t>
          </a:r>
          <a:r>
            <a:rPr lang="en-US" sz="1600" i="1" dirty="0" smtClean="0">
              <a:latin typeface="Cambria" panose="02040503050406030204" pitchFamily="18" charset="0"/>
            </a:rPr>
            <a:t>as compared to Railways.</a:t>
          </a:r>
          <a:endParaRPr lang="en-US" sz="1600" dirty="0">
            <a:latin typeface="Cambria" panose="02040503050406030204" pitchFamily="18" charset="0"/>
          </a:endParaRPr>
        </a:p>
      </dgm:t>
    </dgm:pt>
    <dgm:pt modelId="{6CAB7471-1EE4-4F05-81F0-59E2E13E0A89}" type="parTrans" cxnId="{205AEE5D-B922-4F2E-ADE4-E4A67B25B9B5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6858B609-33BD-477C-B4C3-4BAF39604BFE}" type="sibTrans" cxnId="{205AEE5D-B922-4F2E-ADE4-E4A67B25B9B5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A156E639-B5A4-40E4-9F9D-E3EC2BFF9608}">
      <dgm:prSet custT="1"/>
      <dgm:spPr/>
      <dgm:t>
        <a:bodyPr/>
        <a:lstStyle/>
        <a:p>
          <a:pPr rtl="0"/>
          <a:r>
            <a:rPr lang="en-US" sz="1600" b="1" i="1" dirty="0" smtClean="0">
              <a:latin typeface="Cambria" panose="02040503050406030204" pitchFamily="18" charset="0"/>
            </a:rPr>
            <a:t>No material spillage </a:t>
          </a:r>
          <a:r>
            <a:rPr lang="en-US" sz="1600" i="1" dirty="0" smtClean="0">
              <a:latin typeface="Cambria" panose="02040503050406030204" pitchFamily="18" charset="0"/>
            </a:rPr>
            <a:t>-material being completely enclosed within the belt pipe there is no spillage.</a:t>
          </a:r>
          <a:endParaRPr lang="en-US" sz="1600" dirty="0">
            <a:latin typeface="Cambria" panose="02040503050406030204" pitchFamily="18" charset="0"/>
          </a:endParaRPr>
        </a:p>
      </dgm:t>
    </dgm:pt>
    <dgm:pt modelId="{D7EE6C86-8063-4209-B200-16ABE9340C2A}" type="parTrans" cxnId="{5E8249EC-7A51-4792-962C-A6BAB50912A0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F149F267-7AD0-4437-83D5-D895DA1DA05D}" type="sibTrans" cxnId="{5E8249EC-7A51-4792-962C-A6BAB50912A0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4D94BCB6-4E3D-4B45-AF41-26F3F748AE41}">
      <dgm:prSet custT="1"/>
      <dgm:spPr/>
      <dgm:t>
        <a:bodyPr/>
        <a:lstStyle/>
        <a:p>
          <a:pPr rtl="0"/>
          <a:r>
            <a:rPr lang="en-US" sz="1600" i="1" dirty="0" smtClean="0">
              <a:latin typeface="Cambria" panose="02040503050406030204" pitchFamily="18" charset="0"/>
            </a:rPr>
            <a:t>Non-exposure to atmosphere results in </a:t>
          </a:r>
          <a:r>
            <a:rPr lang="en-US" sz="1600" b="1" i="1" dirty="0" smtClean="0">
              <a:latin typeface="Cambria" panose="02040503050406030204" pitchFamily="18" charset="0"/>
            </a:rPr>
            <a:t>retention of material properties </a:t>
          </a:r>
          <a:r>
            <a:rPr lang="en-US" sz="1600" i="1" dirty="0" smtClean="0">
              <a:latin typeface="Cambria" panose="02040503050406030204" pitchFamily="18" charset="0"/>
            </a:rPr>
            <a:t>while conveying</a:t>
          </a:r>
          <a:endParaRPr lang="en-US" sz="1600" dirty="0">
            <a:latin typeface="Cambria" panose="02040503050406030204" pitchFamily="18" charset="0"/>
          </a:endParaRPr>
        </a:p>
      </dgm:t>
    </dgm:pt>
    <dgm:pt modelId="{A1A11C2A-9FD1-4B1C-8B3F-27C7B3C7431D}" type="parTrans" cxnId="{5B6064EB-BB07-464A-A8C3-65863BF8947E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94D2791F-9BD0-4925-895A-EB453C7890D6}" type="sibTrans" cxnId="{5B6064EB-BB07-464A-A8C3-65863BF8947E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E24B408E-8726-46E1-A2FD-1A0990C38024}">
      <dgm:prSet custT="1"/>
      <dgm:spPr/>
      <dgm:t>
        <a:bodyPr/>
        <a:lstStyle/>
        <a:p>
          <a:r>
            <a:rPr lang="en-US" sz="1600" b="1" i="1" dirty="0" smtClean="0">
              <a:latin typeface="Cambria" panose="02040503050406030204" pitchFamily="18" charset="0"/>
            </a:rPr>
            <a:t>Curvature</a:t>
          </a:r>
          <a:r>
            <a:rPr lang="en-US" sz="1600" i="1" dirty="0" smtClean="0">
              <a:latin typeface="Cambria" panose="02040503050406030204" pitchFamily="18" charset="0"/>
            </a:rPr>
            <a:t> possible in both </a:t>
          </a:r>
          <a:r>
            <a:rPr lang="en-US" sz="1600" b="1" i="1" dirty="0" smtClean="0">
              <a:latin typeface="Cambria" panose="02040503050406030204" pitchFamily="18" charset="0"/>
            </a:rPr>
            <a:t>horizontal and vertical </a:t>
          </a:r>
          <a:r>
            <a:rPr lang="en-US" sz="1600" i="1" dirty="0" smtClean="0">
              <a:latin typeface="Cambria" panose="02040503050406030204" pitchFamily="18" charset="0"/>
            </a:rPr>
            <a:t>planes associated with steeper angle of inclination</a:t>
          </a:r>
          <a:endParaRPr lang="en-US" sz="1600" dirty="0">
            <a:latin typeface="Cambria" panose="02040503050406030204" pitchFamily="18" charset="0"/>
          </a:endParaRPr>
        </a:p>
      </dgm:t>
    </dgm:pt>
    <dgm:pt modelId="{1F1A39FF-95CB-4392-B479-A25FC455D62F}" type="parTrans" cxnId="{3B1D1AE3-C3C4-48AF-AB37-ED8291809AA5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5322C7CC-F631-402F-8B21-AC35C4AEEC6C}" type="sibTrans" cxnId="{3B1D1AE3-C3C4-48AF-AB37-ED8291809AA5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1B23DF86-606C-472D-B2E7-CCC29C4F6328}">
      <dgm:prSet custT="1"/>
      <dgm:spPr/>
      <dgm:t>
        <a:bodyPr/>
        <a:lstStyle/>
        <a:p>
          <a:pPr rtl="0"/>
          <a:r>
            <a:rPr lang="en-US" sz="1600" i="1" smtClean="0">
              <a:latin typeface="Cambria" panose="02040503050406030204" pitchFamily="18" charset="0"/>
            </a:rPr>
            <a:t>Possibility of transporting second material like </a:t>
          </a:r>
          <a:r>
            <a:rPr lang="en-US" sz="1600" b="1" i="1" smtClean="0">
              <a:latin typeface="Cambria" panose="02040503050406030204" pitchFamily="18" charset="0"/>
            </a:rPr>
            <a:t>ash</a:t>
          </a:r>
          <a:r>
            <a:rPr lang="en-US" sz="1600" i="1" smtClean="0">
              <a:latin typeface="Cambria" panose="02040503050406030204" pitchFamily="18" charset="0"/>
            </a:rPr>
            <a:t> in the </a:t>
          </a:r>
          <a:r>
            <a:rPr lang="en-US" sz="1600" b="1" i="1" smtClean="0">
              <a:latin typeface="Cambria" panose="02040503050406030204" pitchFamily="18" charset="0"/>
            </a:rPr>
            <a:t>return side </a:t>
          </a:r>
          <a:r>
            <a:rPr lang="en-US" sz="1600" i="1" smtClean="0">
              <a:latin typeface="Cambria" panose="02040503050406030204" pitchFamily="18" charset="0"/>
            </a:rPr>
            <a:t>of pipe conveyor system, thereby reducing capital and operating cost.  </a:t>
          </a:r>
          <a:endParaRPr lang="en-US" sz="1600" dirty="0">
            <a:latin typeface="Cambria" panose="02040503050406030204" pitchFamily="18" charset="0"/>
          </a:endParaRPr>
        </a:p>
      </dgm:t>
    </dgm:pt>
    <dgm:pt modelId="{B8FCB10E-252D-4368-A3D7-77B1415FBF43}" type="parTrans" cxnId="{F599072C-91D4-4768-AC09-A14273AA49A7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1506D8B8-A10A-45CA-8133-35FECB1A32AB}" type="sibTrans" cxnId="{F599072C-91D4-4768-AC09-A14273AA49A7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08CE479E-6259-422F-A426-A6600E7574C8}" type="pres">
      <dgm:prSet presAssocID="{AE8CF139-648D-4B0E-ABF7-643B994EB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B140A-7BD7-45DC-A6F2-B72098ABEED4}" type="pres">
      <dgm:prSet presAssocID="{E6064DDB-866B-4D63-A8D2-EE149C009F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0733B-8940-4952-B56A-C7EF855A0990}" type="pres">
      <dgm:prSet presAssocID="{85605DB2-074F-4782-A0C4-D4EB9246BB43}" presName="spacer" presStyleCnt="0"/>
      <dgm:spPr/>
    </dgm:pt>
    <dgm:pt modelId="{6461AF61-90B2-4C58-90E3-A40F5338AB17}" type="pres">
      <dgm:prSet presAssocID="{E874B3AC-96C5-447C-BD5B-3F15E5F27B5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845C8-62B2-4833-AE3C-8AFB79BFF459}" type="pres">
      <dgm:prSet presAssocID="{6858B609-33BD-477C-B4C3-4BAF39604BFE}" presName="spacer" presStyleCnt="0"/>
      <dgm:spPr/>
    </dgm:pt>
    <dgm:pt modelId="{1E073726-5838-421B-AF68-667ED6543F84}" type="pres">
      <dgm:prSet presAssocID="{A156E639-B5A4-40E4-9F9D-E3EC2BFF960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0120E-10ED-4D0C-BC83-D9D68C0475EF}" type="pres">
      <dgm:prSet presAssocID="{F149F267-7AD0-4437-83D5-D895DA1DA05D}" presName="spacer" presStyleCnt="0"/>
      <dgm:spPr/>
    </dgm:pt>
    <dgm:pt modelId="{F8378A37-EBB3-4C02-98CC-6463C77CF733}" type="pres">
      <dgm:prSet presAssocID="{4D94BCB6-4E3D-4B45-AF41-26F3F748AE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6CD73-AEBB-469F-A19A-069EB55B4B4E}" type="pres">
      <dgm:prSet presAssocID="{94D2791F-9BD0-4925-895A-EB453C7890D6}" presName="spacer" presStyleCnt="0"/>
      <dgm:spPr/>
    </dgm:pt>
    <dgm:pt modelId="{4AD24FA2-5D47-439E-8443-9B5999C6A3F5}" type="pres">
      <dgm:prSet presAssocID="{E24B408E-8726-46E1-A2FD-1A0990C3802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0EC38-FBA3-4856-8EB2-C84BC8A3F841}" type="pres">
      <dgm:prSet presAssocID="{5322C7CC-F631-402F-8B21-AC35C4AEEC6C}" presName="spacer" presStyleCnt="0"/>
      <dgm:spPr/>
    </dgm:pt>
    <dgm:pt modelId="{3838A080-1710-4C0D-B756-1D12BA37237B}" type="pres">
      <dgm:prSet presAssocID="{1B23DF86-606C-472D-B2E7-CCC29C4F632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249EC-7A51-4792-962C-A6BAB50912A0}" srcId="{AE8CF139-648D-4B0E-ABF7-643B994EB61C}" destId="{A156E639-B5A4-40E4-9F9D-E3EC2BFF9608}" srcOrd="2" destOrd="0" parTransId="{D7EE6C86-8063-4209-B200-16ABE9340C2A}" sibTransId="{F149F267-7AD0-4437-83D5-D895DA1DA05D}"/>
    <dgm:cxn modelId="{99C1EB07-B28F-483F-B1C7-AF2094A19C64}" srcId="{AE8CF139-648D-4B0E-ABF7-643B994EB61C}" destId="{E6064DDB-866B-4D63-A8D2-EE149C009FBD}" srcOrd="0" destOrd="0" parTransId="{14A8FD5F-BA1D-4075-AE80-79E4338B9E51}" sibTransId="{85605DB2-074F-4782-A0C4-D4EB9246BB43}"/>
    <dgm:cxn modelId="{7C8FBA7B-D92A-454F-AAD3-56B6EBCAED79}" type="presOf" srcId="{E6064DDB-866B-4D63-A8D2-EE149C009FBD}" destId="{944B140A-7BD7-45DC-A6F2-B72098ABEED4}" srcOrd="0" destOrd="0" presId="urn:microsoft.com/office/officeart/2005/8/layout/vList2"/>
    <dgm:cxn modelId="{F599072C-91D4-4768-AC09-A14273AA49A7}" srcId="{AE8CF139-648D-4B0E-ABF7-643B994EB61C}" destId="{1B23DF86-606C-472D-B2E7-CCC29C4F6328}" srcOrd="5" destOrd="0" parTransId="{B8FCB10E-252D-4368-A3D7-77B1415FBF43}" sibTransId="{1506D8B8-A10A-45CA-8133-35FECB1A32AB}"/>
    <dgm:cxn modelId="{27CFDE69-8A0C-4EAC-B676-B9507E93E14A}" type="presOf" srcId="{E874B3AC-96C5-447C-BD5B-3F15E5F27B58}" destId="{6461AF61-90B2-4C58-90E3-A40F5338AB17}" srcOrd="0" destOrd="0" presId="urn:microsoft.com/office/officeart/2005/8/layout/vList2"/>
    <dgm:cxn modelId="{1C06E7FD-8FA1-461A-A8A6-BE7B08C0E03C}" type="presOf" srcId="{1B23DF86-606C-472D-B2E7-CCC29C4F6328}" destId="{3838A080-1710-4C0D-B756-1D12BA37237B}" srcOrd="0" destOrd="0" presId="urn:microsoft.com/office/officeart/2005/8/layout/vList2"/>
    <dgm:cxn modelId="{01168AC9-249C-4683-BFE4-8FB3FBEE226F}" type="presOf" srcId="{A156E639-B5A4-40E4-9F9D-E3EC2BFF9608}" destId="{1E073726-5838-421B-AF68-667ED6543F84}" srcOrd="0" destOrd="0" presId="urn:microsoft.com/office/officeart/2005/8/layout/vList2"/>
    <dgm:cxn modelId="{5B6064EB-BB07-464A-A8C3-65863BF8947E}" srcId="{AE8CF139-648D-4B0E-ABF7-643B994EB61C}" destId="{4D94BCB6-4E3D-4B45-AF41-26F3F748AE41}" srcOrd="3" destOrd="0" parTransId="{A1A11C2A-9FD1-4B1C-8B3F-27C7B3C7431D}" sibTransId="{94D2791F-9BD0-4925-895A-EB453C7890D6}"/>
    <dgm:cxn modelId="{0BFA60C3-1A01-433E-9EAB-D0B2928CB52F}" type="presOf" srcId="{AE8CF139-648D-4B0E-ABF7-643B994EB61C}" destId="{08CE479E-6259-422F-A426-A6600E7574C8}" srcOrd="0" destOrd="0" presId="urn:microsoft.com/office/officeart/2005/8/layout/vList2"/>
    <dgm:cxn modelId="{9076A925-E927-4ACA-85B1-818E2706193B}" type="presOf" srcId="{E24B408E-8726-46E1-A2FD-1A0990C38024}" destId="{4AD24FA2-5D47-439E-8443-9B5999C6A3F5}" srcOrd="0" destOrd="0" presId="urn:microsoft.com/office/officeart/2005/8/layout/vList2"/>
    <dgm:cxn modelId="{3B1D1AE3-C3C4-48AF-AB37-ED8291809AA5}" srcId="{AE8CF139-648D-4B0E-ABF7-643B994EB61C}" destId="{E24B408E-8726-46E1-A2FD-1A0990C38024}" srcOrd="4" destOrd="0" parTransId="{1F1A39FF-95CB-4392-B479-A25FC455D62F}" sibTransId="{5322C7CC-F631-402F-8B21-AC35C4AEEC6C}"/>
    <dgm:cxn modelId="{205AEE5D-B922-4F2E-ADE4-E4A67B25B9B5}" srcId="{AE8CF139-648D-4B0E-ABF7-643B994EB61C}" destId="{E874B3AC-96C5-447C-BD5B-3F15E5F27B58}" srcOrd="1" destOrd="0" parTransId="{6CAB7471-1EE4-4F05-81F0-59E2E13E0A89}" sibTransId="{6858B609-33BD-477C-B4C3-4BAF39604BFE}"/>
    <dgm:cxn modelId="{ACB45AB5-0181-484C-BA0F-5642D002F33D}" type="presOf" srcId="{4D94BCB6-4E3D-4B45-AF41-26F3F748AE41}" destId="{F8378A37-EBB3-4C02-98CC-6463C77CF733}" srcOrd="0" destOrd="0" presId="urn:microsoft.com/office/officeart/2005/8/layout/vList2"/>
    <dgm:cxn modelId="{8E318F65-8DE3-4082-A397-7D04278A2CEE}" type="presParOf" srcId="{08CE479E-6259-422F-A426-A6600E7574C8}" destId="{944B140A-7BD7-45DC-A6F2-B72098ABEED4}" srcOrd="0" destOrd="0" presId="urn:microsoft.com/office/officeart/2005/8/layout/vList2"/>
    <dgm:cxn modelId="{DC4BEFB7-A8C8-4B7F-B075-61AAA20A0AC1}" type="presParOf" srcId="{08CE479E-6259-422F-A426-A6600E7574C8}" destId="{05C0733B-8940-4952-B56A-C7EF855A0990}" srcOrd="1" destOrd="0" presId="urn:microsoft.com/office/officeart/2005/8/layout/vList2"/>
    <dgm:cxn modelId="{16A81B65-0A6E-4A1D-82F7-D9F72B35781A}" type="presParOf" srcId="{08CE479E-6259-422F-A426-A6600E7574C8}" destId="{6461AF61-90B2-4C58-90E3-A40F5338AB17}" srcOrd="2" destOrd="0" presId="urn:microsoft.com/office/officeart/2005/8/layout/vList2"/>
    <dgm:cxn modelId="{4983D049-C553-437A-B30C-BF61440E3261}" type="presParOf" srcId="{08CE479E-6259-422F-A426-A6600E7574C8}" destId="{804845C8-62B2-4833-AE3C-8AFB79BFF459}" srcOrd="3" destOrd="0" presId="urn:microsoft.com/office/officeart/2005/8/layout/vList2"/>
    <dgm:cxn modelId="{B11618CA-0000-4E58-B539-634D375155F2}" type="presParOf" srcId="{08CE479E-6259-422F-A426-A6600E7574C8}" destId="{1E073726-5838-421B-AF68-667ED6543F84}" srcOrd="4" destOrd="0" presId="urn:microsoft.com/office/officeart/2005/8/layout/vList2"/>
    <dgm:cxn modelId="{6A11109C-4FF7-4B1C-B6B3-457520BE08B4}" type="presParOf" srcId="{08CE479E-6259-422F-A426-A6600E7574C8}" destId="{EDB0120E-10ED-4D0C-BC83-D9D68C0475EF}" srcOrd="5" destOrd="0" presId="urn:microsoft.com/office/officeart/2005/8/layout/vList2"/>
    <dgm:cxn modelId="{058BAD4D-706F-4CAC-A11E-7C7D9E70BCD8}" type="presParOf" srcId="{08CE479E-6259-422F-A426-A6600E7574C8}" destId="{F8378A37-EBB3-4C02-98CC-6463C77CF733}" srcOrd="6" destOrd="0" presId="urn:microsoft.com/office/officeart/2005/8/layout/vList2"/>
    <dgm:cxn modelId="{251650D6-4EEF-461C-9671-D64FAB5FF319}" type="presParOf" srcId="{08CE479E-6259-422F-A426-A6600E7574C8}" destId="{16B6CD73-AEBB-469F-A19A-069EB55B4B4E}" srcOrd="7" destOrd="0" presId="urn:microsoft.com/office/officeart/2005/8/layout/vList2"/>
    <dgm:cxn modelId="{B2F950B5-4B64-4D39-9160-79D321246212}" type="presParOf" srcId="{08CE479E-6259-422F-A426-A6600E7574C8}" destId="{4AD24FA2-5D47-439E-8443-9B5999C6A3F5}" srcOrd="8" destOrd="0" presId="urn:microsoft.com/office/officeart/2005/8/layout/vList2"/>
    <dgm:cxn modelId="{D66F48D6-06CA-40EE-B793-9F547056844C}" type="presParOf" srcId="{08CE479E-6259-422F-A426-A6600E7574C8}" destId="{60B0EC38-FBA3-4856-8EB2-C84BC8A3F841}" srcOrd="9" destOrd="0" presId="urn:microsoft.com/office/officeart/2005/8/layout/vList2"/>
    <dgm:cxn modelId="{93608A71-80A1-487C-B297-5253C9C7DA77}" type="presParOf" srcId="{08CE479E-6259-422F-A426-A6600E7574C8}" destId="{3838A080-1710-4C0D-B756-1D12BA3723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CCE77A-791E-4D13-813C-443556E456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4BEAB-E870-4BDD-9085-806587FE9343}">
      <dgm:prSet/>
      <dgm:spPr/>
      <dgm:t>
        <a:bodyPr/>
        <a:lstStyle/>
        <a:p>
          <a:pPr algn="just" rtl="0"/>
          <a:r>
            <a:rPr lang="en-US" i="1" dirty="0" smtClean="0">
              <a:latin typeface="Cambria" panose="02040503050406030204" pitchFamily="18" charset="0"/>
            </a:rPr>
            <a:t>A typical comparison has been made between coal evacuation via rail, road &amp; pipe conveyor for meeting  14 MTPA requirement for 37 kms. conveying.</a:t>
          </a:r>
          <a:endParaRPr lang="en-US" dirty="0">
            <a:latin typeface="Cambria" panose="02040503050406030204" pitchFamily="18" charset="0"/>
          </a:endParaRPr>
        </a:p>
      </dgm:t>
    </dgm:pt>
    <dgm:pt modelId="{C03DC813-1359-44B4-A3B9-2F9FE4DEEA66}" type="parTrans" cxnId="{2A70183B-75AA-4A6A-92EC-5A9D55C6E66F}">
      <dgm:prSet/>
      <dgm:spPr/>
      <dgm:t>
        <a:bodyPr/>
        <a:lstStyle/>
        <a:p>
          <a:endParaRPr lang="en-US"/>
        </a:p>
      </dgm:t>
    </dgm:pt>
    <dgm:pt modelId="{973DD2B3-7935-43C9-9A68-25AB8326691B}" type="sibTrans" cxnId="{2A70183B-75AA-4A6A-92EC-5A9D55C6E66F}">
      <dgm:prSet/>
      <dgm:spPr/>
      <dgm:t>
        <a:bodyPr/>
        <a:lstStyle/>
        <a:p>
          <a:endParaRPr lang="en-US"/>
        </a:p>
      </dgm:t>
    </dgm:pt>
    <dgm:pt modelId="{64E7F9F2-2F2D-4A74-B41C-C8BE99CAC8BB}" type="pres">
      <dgm:prSet presAssocID="{4BCCE77A-791E-4D13-813C-443556E456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DCB83-48A0-4CD7-A846-D396E955FE11}" type="pres">
      <dgm:prSet presAssocID="{9BE4BEAB-E870-4BDD-9085-806587FE93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0183B-75AA-4A6A-92EC-5A9D55C6E66F}" srcId="{4BCCE77A-791E-4D13-813C-443556E456C7}" destId="{9BE4BEAB-E870-4BDD-9085-806587FE9343}" srcOrd="0" destOrd="0" parTransId="{C03DC813-1359-44B4-A3B9-2F9FE4DEEA66}" sibTransId="{973DD2B3-7935-43C9-9A68-25AB8326691B}"/>
    <dgm:cxn modelId="{6B66F801-7A49-4C91-97B7-93E3630AFEAD}" type="presOf" srcId="{9BE4BEAB-E870-4BDD-9085-806587FE9343}" destId="{DF8DCB83-48A0-4CD7-A846-D396E955FE11}" srcOrd="0" destOrd="0" presId="urn:microsoft.com/office/officeart/2005/8/layout/vList2"/>
    <dgm:cxn modelId="{95888763-DDCF-48BC-8DF8-38DAB7C69F5E}" type="presOf" srcId="{4BCCE77A-791E-4D13-813C-443556E456C7}" destId="{64E7F9F2-2F2D-4A74-B41C-C8BE99CAC8BB}" srcOrd="0" destOrd="0" presId="urn:microsoft.com/office/officeart/2005/8/layout/vList2"/>
    <dgm:cxn modelId="{3451A15D-98B3-4018-86D0-8DB5DDF951CB}" type="presParOf" srcId="{64E7F9F2-2F2D-4A74-B41C-C8BE99CAC8BB}" destId="{DF8DCB83-48A0-4CD7-A846-D396E955FE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C90056-3D7F-4E08-B6C7-70C6CB45AE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4139A-FE38-47D9-8258-FF07A0DEB226}">
      <dgm:prSet custT="1"/>
      <dgm:spPr/>
      <dgm:t>
        <a:bodyPr/>
        <a:lstStyle/>
        <a:p>
          <a:pPr algn="just" rtl="0"/>
          <a:r>
            <a:rPr lang="en-US" sz="2000" i="1" dirty="0" smtClean="0">
              <a:latin typeface="Cambria" panose="02040503050406030204" pitchFamily="18" charset="0"/>
            </a:rPr>
            <a:t>In absence of suitable railway or waterway to </a:t>
          </a:r>
          <a:r>
            <a:rPr lang="en-US" sz="2000" b="1" i="1" dirty="0" smtClean="0">
              <a:latin typeface="Cambria" panose="02040503050406030204" pitchFamily="18" charset="0"/>
            </a:rPr>
            <a:t>transport coal to a very long distances</a:t>
          </a:r>
          <a:r>
            <a:rPr lang="en-US" sz="2000" i="1" dirty="0" smtClean="0">
              <a:latin typeface="Cambria" panose="02040503050406030204" pitchFamily="18" charset="0"/>
            </a:rPr>
            <a:t>, it may be appropriate to transport coal by coal slurry pipeline. </a:t>
          </a:r>
          <a:endParaRPr lang="en-US" sz="2000" i="1" dirty="0">
            <a:latin typeface="Cambria" panose="02040503050406030204" pitchFamily="18" charset="0"/>
          </a:endParaRPr>
        </a:p>
      </dgm:t>
    </dgm:pt>
    <dgm:pt modelId="{73AB1030-39FD-46F4-B4BF-2281D4A36F70}" type="parTrans" cxnId="{4F90B508-34F7-4129-A6AF-24ACE2C39C0B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09E8D983-1B52-4F3C-AD9F-8F6D4D2E9143}" type="sibTrans" cxnId="{4F90B508-34F7-4129-A6AF-24ACE2C39C0B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011DB09F-406A-44D8-AEE2-B7D45A651D59}">
      <dgm:prSet custT="1"/>
      <dgm:spPr/>
      <dgm:t>
        <a:bodyPr/>
        <a:lstStyle/>
        <a:p>
          <a:pPr algn="just" rtl="0"/>
          <a:r>
            <a:rPr lang="en-US" sz="2000" i="1" smtClean="0">
              <a:latin typeface="Cambria" panose="02040503050406030204" pitchFamily="18" charset="0"/>
            </a:rPr>
            <a:t>Coal slurry pipelines require coal-liquid slurry preparation at the upstream end, coal-liquid separation facilities at the downstream end, and i</a:t>
          </a:r>
          <a:r>
            <a:rPr lang="en-IN" sz="2000" i="1" smtClean="0">
              <a:latin typeface="Cambria" panose="02040503050406030204" pitchFamily="18" charset="0"/>
            </a:rPr>
            <a:t>ntermittent </a:t>
          </a:r>
          <a:r>
            <a:rPr lang="en-US" sz="2000" i="1" smtClean="0">
              <a:latin typeface="Cambria" panose="02040503050406030204" pitchFamily="18" charset="0"/>
            </a:rPr>
            <a:t>pumping stations along the route of the pipeline at suitable intervals . </a:t>
          </a:r>
          <a:endParaRPr lang="en-US" sz="2000" i="1">
            <a:latin typeface="Cambria" panose="02040503050406030204" pitchFamily="18" charset="0"/>
          </a:endParaRPr>
        </a:p>
      </dgm:t>
    </dgm:pt>
    <dgm:pt modelId="{4EC65FE3-04C7-4E74-A501-E3A4E0DFFB6A}" type="parTrans" cxnId="{ABFBCEC2-D27C-436D-B696-2BE78BDE57FE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9474129A-E57B-45A8-8266-D22F297B6D09}" type="sibTrans" cxnId="{ABFBCEC2-D27C-436D-B696-2BE78BDE57FE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2A7DD4FA-49C4-4DB2-A4C5-14297E7E1241}">
      <dgm:prSet custT="1"/>
      <dgm:spPr/>
      <dgm:t>
        <a:bodyPr/>
        <a:lstStyle/>
        <a:p>
          <a:pPr algn="just" rtl="0"/>
          <a:r>
            <a:rPr lang="en-US" sz="2000" i="1" dirty="0" smtClean="0">
              <a:latin typeface="Cambria" panose="02040503050406030204" pitchFamily="18" charset="0"/>
            </a:rPr>
            <a:t>Coal slurry is prepared by mixing crushed coal with water and pumped to the receiving station by a single or multiple pumping stations. The ratio of coal to water is about 1 to 1. </a:t>
          </a:r>
          <a:endParaRPr lang="en-US" sz="2000" i="1" dirty="0">
            <a:latin typeface="Cambria" panose="02040503050406030204" pitchFamily="18" charset="0"/>
          </a:endParaRPr>
        </a:p>
      </dgm:t>
    </dgm:pt>
    <dgm:pt modelId="{AE4CBD6A-1C1D-451D-9F6C-2E7E6B7E739F}" type="parTrans" cxnId="{39A5FBD2-1500-4E3D-AB9F-A7704293FEF0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B1BEB9AF-8D5B-43BF-B65E-C8A66BDCB1C0}" type="sibTrans" cxnId="{39A5FBD2-1500-4E3D-AB9F-A7704293FEF0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5B911E4A-5C25-41EC-96B1-B0A7A2338C22}">
      <dgm:prSet custT="1"/>
      <dgm:spPr/>
      <dgm:t>
        <a:bodyPr/>
        <a:lstStyle/>
        <a:p>
          <a:pPr algn="just" rtl="0"/>
          <a:r>
            <a:rPr lang="en-US" sz="2000" i="1" dirty="0" smtClean="0">
              <a:latin typeface="Cambria" panose="02040503050406030204" pitchFamily="18" charset="0"/>
            </a:rPr>
            <a:t>Coal slurry is dewatered &amp; dried before utilizing in the plant. To dry the coal, the water is evaporated or separated in a centrifuge. </a:t>
          </a:r>
          <a:endParaRPr lang="en-US" sz="2000" i="1" dirty="0">
            <a:latin typeface="Cambria" panose="02040503050406030204" pitchFamily="18" charset="0"/>
          </a:endParaRPr>
        </a:p>
      </dgm:t>
    </dgm:pt>
    <dgm:pt modelId="{218F1423-7DF2-41E3-8A9C-983B5E2A85F8}" type="parTrans" cxnId="{948B3D0A-656D-416A-B065-B63E46ECCD9E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F48ACB96-9112-48F8-88C6-CC2B00C5E682}" type="sibTrans" cxnId="{948B3D0A-656D-416A-B065-B63E46ECCD9E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A7785686-C030-419C-BBA2-FD0DBA69F68F}">
      <dgm:prSet custT="1"/>
      <dgm:spPr/>
      <dgm:t>
        <a:bodyPr/>
        <a:lstStyle/>
        <a:p>
          <a:pPr algn="just" rtl="0"/>
          <a:r>
            <a:rPr lang="en-US" sz="2000" i="1" dirty="0" smtClean="0">
              <a:latin typeface="Cambria" panose="02040503050406030204" pitchFamily="18" charset="0"/>
            </a:rPr>
            <a:t>The pipeline can be either a non-recirculating (one-way) or recirculating </a:t>
          </a:r>
          <a:r>
            <a:rPr lang="en-IN" sz="2000" i="1" dirty="0" smtClean="0">
              <a:latin typeface="Cambria" panose="02040503050406030204" pitchFamily="18" charset="0"/>
            </a:rPr>
            <a:t>(two­ </a:t>
          </a:r>
          <a:r>
            <a:rPr lang="en-US" sz="2000" i="1" dirty="0" smtClean="0">
              <a:latin typeface="Cambria" panose="02040503050406030204" pitchFamily="18" charset="0"/>
            </a:rPr>
            <a:t>way) system in which Separated water is either disposed off or returned  to the point where the coal is added to the pipeline</a:t>
          </a:r>
          <a:endParaRPr lang="en-US" sz="2000" i="1" dirty="0">
            <a:latin typeface="Cambria" panose="02040503050406030204" pitchFamily="18" charset="0"/>
          </a:endParaRPr>
        </a:p>
      </dgm:t>
    </dgm:pt>
    <dgm:pt modelId="{C5F4B261-D7E8-400A-82AF-065E0FD30D3E}" type="parTrans" cxnId="{4C2B1B5C-016C-46A7-9614-7A1F52E998A0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FF2DD072-5D7A-41DE-9F40-DFC3173BE87A}" type="sibTrans" cxnId="{4C2B1B5C-016C-46A7-9614-7A1F52E998A0}">
      <dgm:prSet/>
      <dgm:spPr/>
      <dgm:t>
        <a:bodyPr/>
        <a:lstStyle/>
        <a:p>
          <a:pPr algn="just"/>
          <a:endParaRPr lang="en-US" sz="2000" i="1">
            <a:latin typeface="Cambria" panose="02040503050406030204" pitchFamily="18" charset="0"/>
          </a:endParaRPr>
        </a:p>
      </dgm:t>
    </dgm:pt>
    <dgm:pt modelId="{7ED61715-6C25-4CCE-8AD7-13F0F5B0FE29}" type="pres">
      <dgm:prSet presAssocID="{34C90056-3D7F-4E08-B6C7-70C6CB45A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5658EE-7D4D-479F-8F9B-B03BAF10775C}" type="pres">
      <dgm:prSet presAssocID="{C914139A-FE38-47D9-8258-FF07A0DEB2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2DCBB-D6EB-4625-AE64-7A444FB82AB8}" type="pres">
      <dgm:prSet presAssocID="{09E8D983-1B52-4F3C-AD9F-8F6D4D2E9143}" presName="spacer" presStyleCnt="0"/>
      <dgm:spPr/>
    </dgm:pt>
    <dgm:pt modelId="{A2BCEC5E-E3A8-4B05-9D81-E15C94F85C3E}" type="pres">
      <dgm:prSet presAssocID="{011DB09F-406A-44D8-AEE2-B7D45A651D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BD417-052F-4BE0-8305-4FFEEE3678BE}" type="pres">
      <dgm:prSet presAssocID="{9474129A-E57B-45A8-8266-D22F297B6D09}" presName="spacer" presStyleCnt="0"/>
      <dgm:spPr/>
    </dgm:pt>
    <dgm:pt modelId="{E1150C8C-5B94-4826-A5EC-741EA91CC04D}" type="pres">
      <dgm:prSet presAssocID="{2A7DD4FA-49C4-4DB2-A4C5-14297E7E12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89210-DA17-4B17-83CF-66033C368327}" type="pres">
      <dgm:prSet presAssocID="{B1BEB9AF-8D5B-43BF-B65E-C8A66BDCB1C0}" presName="spacer" presStyleCnt="0"/>
      <dgm:spPr/>
    </dgm:pt>
    <dgm:pt modelId="{DCEDD752-319F-4E2B-BAAC-EAD2D334EB12}" type="pres">
      <dgm:prSet presAssocID="{5B911E4A-5C25-41EC-96B1-B0A7A2338C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477B9-A1A7-48B7-899D-69AEE57D0221}" type="pres">
      <dgm:prSet presAssocID="{F48ACB96-9112-48F8-88C6-CC2B00C5E682}" presName="spacer" presStyleCnt="0"/>
      <dgm:spPr/>
    </dgm:pt>
    <dgm:pt modelId="{B9432F9B-2447-4716-919A-BF965EC6F45A}" type="pres">
      <dgm:prSet presAssocID="{A7785686-C030-419C-BBA2-FD0DBA69F6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90B508-34F7-4129-A6AF-24ACE2C39C0B}" srcId="{34C90056-3D7F-4E08-B6C7-70C6CB45AE20}" destId="{C914139A-FE38-47D9-8258-FF07A0DEB226}" srcOrd="0" destOrd="0" parTransId="{73AB1030-39FD-46F4-B4BF-2281D4A36F70}" sibTransId="{09E8D983-1B52-4F3C-AD9F-8F6D4D2E9143}"/>
    <dgm:cxn modelId="{F56EB935-8FCC-4BEC-9D4B-A2676ED0767F}" type="presOf" srcId="{011DB09F-406A-44D8-AEE2-B7D45A651D59}" destId="{A2BCEC5E-E3A8-4B05-9D81-E15C94F85C3E}" srcOrd="0" destOrd="0" presId="urn:microsoft.com/office/officeart/2005/8/layout/vList2"/>
    <dgm:cxn modelId="{7D72DDFF-E1DD-493E-B026-3FCCABFA7718}" type="presOf" srcId="{A7785686-C030-419C-BBA2-FD0DBA69F68F}" destId="{B9432F9B-2447-4716-919A-BF965EC6F45A}" srcOrd="0" destOrd="0" presId="urn:microsoft.com/office/officeart/2005/8/layout/vList2"/>
    <dgm:cxn modelId="{ABFBCEC2-D27C-436D-B696-2BE78BDE57FE}" srcId="{34C90056-3D7F-4E08-B6C7-70C6CB45AE20}" destId="{011DB09F-406A-44D8-AEE2-B7D45A651D59}" srcOrd="1" destOrd="0" parTransId="{4EC65FE3-04C7-4E74-A501-E3A4E0DFFB6A}" sibTransId="{9474129A-E57B-45A8-8266-D22F297B6D09}"/>
    <dgm:cxn modelId="{39A5FBD2-1500-4E3D-AB9F-A7704293FEF0}" srcId="{34C90056-3D7F-4E08-B6C7-70C6CB45AE20}" destId="{2A7DD4FA-49C4-4DB2-A4C5-14297E7E1241}" srcOrd="2" destOrd="0" parTransId="{AE4CBD6A-1C1D-451D-9F6C-2E7E6B7E739F}" sibTransId="{B1BEB9AF-8D5B-43BF-B65E-C8A66BDCB1C0}"/>
    <dgm:cxn modelId="{FF0B3A4C-67A8-4C00-AA3A-20851F8E6BCE}" type="presOf" srcId="{2A7DD4FA-49C4-4DB2-A4C5-14297E7E1241}" destId="{E1150C8C-5B94-4826-A5EC-741EA91CC04D}" srcOrd="0" destOrd="0" presId="urn:microsoft.com/office/officeart/2005/8/layout/vList2"/>
    <dgm:cxn modelId="{948B3D0A-656D-416A-B065-B63E46ECCD9E}" srcId="{34C90056-3D7F-4E08-B6C7-70C6CB45AE20}" destId="{5B911E4A-5C25-41EC-96B1-B0A7A2338C22}" srcOrd="3" destOrd="0" parTransId="{218F1423-7DF2-41E3-8A9C-983B5E2A85F8}" sibTransId="{F48ACB96-9112-48F8-88C6-CC2B00C5E682}"/>
    <dgm:cxn modelId="{4C2B1B5C-016C-46A7-9614-7A1F52E998A0}" srcId="{34C90056-3D7F-4E08-B6C7-70C6CB45AE20}" destId="{A7785686-C030-419C-BBA2-FD0DBA69F68F}" srcOrd="4" destOrd="0" parTransId="{C5F4B261-D7E8-400A-82AF-065E0FD30D3E}" sibTransId="{FF2DD072-5D7A-41DE-9F40-DFC3173BE87A}"/>
    <dgm:cxn modelId="{AAAF9603-7474-4F91-BA39-D8EAFEA73414}" type="presOf" srcId="{5B911E4A-5C25-41EC-96B1-B0A7A2338C22}" destId="{DCEDD752-319F-4E2B-BAAC-EAD2D334EB12}" srcOrd="0" destOrd="0" presId="urn:microsoft.com/office/officeart/2005/8/layout/vList2"/>
    <dgm:cxn modelId="{94B178D4-536B-4A26-A746-78EB05B06482}" type="presOf" srcId="{34C90056-3D7F-4E08-B6C7-70C6CB45AE20}" destId="{7ED61715-6C25-4CCE-8AD7-13F0F5B0FE29}" srcOrd="0" destOrd="0" presId="urn:microsoft.com/office/officeart/2005/8/layout/vList2"/>
    <dgm:cxn modelId="{CD9AC5A9-BC70-459A-A1A9-E7CA53018E86}" type="presOf" srcId="{C914139A-FE38-47D9-8258-FF07A0DEB226}" destId="{0B5658EE-7D4D-479F-8F9B-B03BAF10775C}" srcOrd="0" destOrd="0" presId="urn:microsoft.com/office/officeart/2005/8/layout/vList2"/>
    <dgm:cxn modelId="{0F784684-25F3-4EBD-9EF4-0CA394358274}" type="presParOf" srcId="{7ED61715-6C25-4CCE-8AD7-13F0F5B0FE29}" destId="{0B5658EE-7D4D-479F-8F9B-B03BAF10775C}" srcOrd="0" destOrd="0" presId="urn:microsoft.com/office/officeart/2005/8/layout/vList2"/>
    <dgm:cxn modelId="{6554E32A-EAA9-47DA-8FDC-D3EF114479A9}" type="presParOf" srcId="{7ED61715-6C25-4CCE-8AD7-13F0F5B0FE29}" destId="{15E2DCBB-D6EB-4625-AE64-7A444FB82AB8}" srcOrd="1" destOrd="0" presId="urn:microsoft.com/office/officeart/2005/8/layout/vList2"/>
    <dgm:cxn modelId="{89599841-CAC5-4E67-B905-AF2EF2ED10F2}" type="presParOf" srcId="{7ED61715-6C25-4CCE-8AD7-13F0F5B0FE29}" destId="{A2BCEC5E-E3A8-4B05-9D81-E15C94F85C3E}" srcOrd="2" destOrd="0" presId="urn:microsoft.com/office/officeart/2005/8/layout/vList2"/>
    <dgm:cxn modelId="{6ADBF7B4-5AAC-47A5-ABB3-D31A09296F07}" type="presParOf" srcId="{7ED61715-6C25-4CCE-8AD7-13F0F5B0FE29}" destId="{EC1BD417-052F-4BE0-8305-4FFEEE3678BE}" srcOrd="3" destOrd="0" presId="urn:microsoft.com/office/officeart/2005/8/layout/vList2"/>
    <dgm:cxn modelId="{ED812A21-401C-4169-814D-33180E842499}" type="presParOf" srcId="{7ED61715-6C25-4CCE-8AD7-13F0F5B0FE29}" destId="{E1150C8C-5B94-4826-A5EC-741EA91CC04D}" srcOrd="4" destOrd="0" presId="urn:microsoft.com/office/officeart/2005/8/layout/vList2"/>
    <dgm:cxn modelId="{DC5F73B2-496E-44C6-A227-34C4C6F6D37B}" type="presParOf" srcId="{7ED61715-6C25-4CCE-8AD7-13F0F5B0FE29}" destId="{BB489210-DA17-4B17-83CF-66033C368327}" srcOrd="5" destOrd="0" presId="urn:microsoft.com/office/officeart/2005/8/layout/vList2"/>
    <dgm:cxn modelId="{B7B10EDA-5DD6-409D-A0E2-3D99CD13574C}" type="presParOf" srcId="{7ED61715-6C25-4CCE-8AD7-13F0F5B0FE29}" destId="{DCEDD752-319F-4E2B-BAAC-EAD2D334EB12}" srcOrd="6" destOrd="0" presId="urn:microsoft.com/office/officeart/2005/8/layout/vList2"/>
    <dgm:cxn modelId="{49B289FB-ED17-4ED3-8E1C-69C4BBB97185}" type="presParOf" srcId="{7ED61715-6C25-4CCE-8AD7-13F0F5B0FE29}" destId="{7F6477B9-A1A7-48B7-899D-69AEE57D0221}" srcOrd="7" destOrd="0" presId="urn:microsoft.com/office/officeart/2005/8/layout/vList2"/>
    <dgm:cxn modelId="{15D27C5F-DE81-4121-A4EB-F895393299B5}" type="presParOf" srcId="{7ED61715-6C25-4CCE-8AD7-13F0F5B0FE29}" destId="{B9432F9B-2447-4716-919A-BF965EC6F4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719A5-EF59-4F32-B0A0-07E253D14712}">
      <dsp:nvSpPr>
        <dsp:cNvPr id="0" name=""/>
        <dsp:cNvSpPr/>
      </dsp:nvSpPr>
      <dsp:spPr>
        <a:xfrm>
          <a:off x="0" y="88696"/>
          <a:ext cx="861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smtClean="0"/>
            <a:t>Global estimated coal resources &gt; 861billion </a:t>
          </a:r>
          <a:r>
            <a:rPr lang="en-US" sz="2200" i="1" kern="1200" dirty="0" err="1" smtClean="0"/>
            <a:t>tonnes</a:t>
          </a:r>
          <a:r>
            <a:rPr lang="en-US" sz="2200" i="1" kern="1200" smtClean="0"/>
            <a:t>. </a:t>
          </a:r>
          <a:endParaRPr lang="en-US" sz="2200" kern="1200"/>
        </a:p>
      </dsp:txBody>
      <dsp:txXfrm>
        <a:off x="0" y="88696"/>
        <a:ext cx="8610600" cy="873953"/>
      </dsp:txXfrm>
    </dsp:sp>
    <dsp:sp modelId="{B1E49BC0-E431-48FB-8CF8-8EC4053C492D}">
      <dsp:nvSpPr>
        <dsp:cNvPr id="0" name=""/>
        <dsp:cNvSpPr/>
      </dsp:nvSpPr>
      <dsp:spPr>
        <a:xfrm>
          <a:off x="0" y="1026009"/>
          <a:ext cx="861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smtClean="0"/>
            <a:t>Indian reserves &gt; 293 billion tonnes</a:t>
          </a:r>
          <a:endParaRPr lang="en-US" sz="2200" kern="1200"/>
        </a:p>
      </dsp:txBody>
      <dsp:txXfrm>
        <a:off x="0" y="1026009"/>
        <a:ext cx="8610600" cy="873953"/>
      </dsp:txXfrm>
    </dsp:sp>
    <dsp:sp modelId="{064CB2E9-B14D-4CEF-AE03-457A6DE4D3E5}">
      <dsp:nvSpPr>
        <dsp:cNvPr id="0" name=""/>
        <dsp:cNvSpPr/>
      </dsp:nvSpPr>
      <dsp:spPr>
        <a:xfrm>
          <a:off x="0" y="1963323"/>
          <a:ext cx="861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smtClean="0"/>
            <a:t>India is the fifth largest coal reserves in the world. </a:t>
          </a:r>
          <a:endParaRPr lang="en-US" sz="2200" kern="1200"/>
        </a:p>
      </dsp:txBody>
      <dsp:txXfrm>
        <a:off x="0" y="1963323"/>
        <a:ext cx="8610600" cy="873953"/>
      </dsp:txXfrm>
    </dsp:sp>
    <dsp:sp modelId="{1559376D-C384-433F-9D98-52176D1A65E5}">
      <dsp:nvSpPr>
        <dsp:cNvPr id="0" name=""/>
        <dsp:cNvSpPr/>
      </dsp:nvSpPr>
      <dsp:spPr>
        <a:xfrm>
          <a:off x="0" y="2900636"/>
          <a:ext cx="861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smtClean="0"/>
            <a:t>The power sector is the largest consumer of coal(70 % of total coal).</a:t>
          </a:r>
          <a:endParaRPr lang="en-US" sz="2200" kern="1200"/>
        </a:p>
      </dsp:txBody>
      <dsp:txXfrm>
        <a:off x="0" y="2900636"/>
        <a:ext cx="8610600" cy="873953"/>
      </dsp:txXfrm>
    </dsp:sp>
    <dsp:sp modelId="{AA4A2501-23DB-4740-8A26-7D0D10C1011F}">
      <dsp:nvSpPr>
        <dsp:cNvPr id="0" name=""/>
        <dsp:cNvSpPr/>
      </dsp:nvSpPr>
      <dsp:spPr>
        <a:xfrm>
          <a:off x="0" y="3837950"/>
          <a:ext cx="861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smtClean="0"/>
            <a:t>About 70 %  (more than 200 billion </a:t>
          </a:r>
          <a:r>
            <a:rPr lang="en-US" sz="2200" i="1" kern="1200" dirty="0" err="1" smtClean="0"/>
            <a:t>tonnes</a:t>
          </a:r>
          <a:r>
            <a:rPr lang="en-US" sz="2200" i="1" kern="1200" dirty="0" smtClean="0"/>
            <a:t>) of the total reserve is in the state of Jharkhand, Orissa &amp; Chhattisgarh.</a:t>
          </a:r>
          <a:endParaRPr lang="en-US" sz="2200" kern="1200" dirty="0"/>
        </a:p>
      </dsp:txBody>
      <dsp:txXfrm>
        <a:off x="0" y="3837950"/>
        <a:ext cx="8610600" cy="87395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4251D-C36C-4B3B-B74F-E1EEA3F306AA}">
      <dsp:nvSpPr>
        <dsp:cNvPr id="0" name=""/>
        <dsp:cNvSpPr/>
      </dsp:nvSpPr>
      <dsp:spPr>
        <a:xfrm>
          <a:off x="0" y="4302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Not many references across the globe in coal application.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4302"/>
        <a:ext cx="8001000" cy="553866"/>
      </dsp:txXfrm>
    </dsp:sp>
    <dsp:sp modelId="{F52A77C8-2B42-4368-BF1E-039ECFF6F78E}">
      <dsp:nvSpPr>
        <dsp:cNvPr id="0" name=""/>
        <dsp:cNvSpPr/>
      </dsp:nvSpPr>
      <dsp:spPr>
        <a:xfrm>
          <a:off x="0" y="566326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Needs further Research and Development in developing economies like ours for economical &amp; feasible scheme in Indian conditions 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566326"/>
        <a:ext cx="8001000" cy="553866"/>
      </dsp:txXfrm>
    </dsp:sp>
    <dsp:sp modelId="{5E2E07E0-D6B3-496A-B4B0-FC5C96291524}">
      <dsp:nvSpPr>
        <dsp:cNvPr id="0" name=""/>
        <dsp:cNvSpPr/>
      </dsp:nvSpPr>
      <dsp:spPr>
        <a:xfrm>
          <a:off x="0" y="1131625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Requires huge amount of water which is already a scarce commodity in our country.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1131625"/>
        <a:ext cx="8001000" cy="553866"/>
      </dsp:txXfrm>
    </dsp:sp>
    <dsp:sp modelId="{EFE40C90-5CD9-4D94-8882-949A5EFDC159}">
      <dsp:nvSpPr>
        <dsp:cNvPr id="0" name=""/>
        <dsp:cNvSpPr/>
      </dsp:nvSpPr>
      <dsp:spPr>
        <a:xfrm>
          <a:off x="0" y="1696924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Dewatering &amp; water reutilization is a challenge. Lots of energy is wasted in dewatering &amp; drying of coal.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1696924"/>
        <a:ext cx="8001000" cy="553866"/>
      </dsp:txXfrm>
    </dsp:sp>
    <dsp:sp modelId="{57F217CC-A50D-4DA4-A990-C455D21714F5}">
      <dsp:nvSpPr>
        <dsp:cNvPr id="0" name=""/>
        <dsp:cNvSpPr/>
      </dsp:nvSpPr>
      <dsp:spPr>
        <a:xfrm>
          <a:off x="0" y="2262223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Storage &amp; transportation of this coal in the boiler is another challenge.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2262223"/>
        <a:ext cx="8001000" cy="553866"/>
      </dsp:txXfrm>
    </dsp:sp>
    <dsp:sp modelId="{E2D23C29-7373-4C52-B870-989EA37AEC45}">
      <dsp:nvSpPr>
        <dsp:cNvPr id="0" name=""/>
        <dsp:cNvSpPr/>
      </dsp:nvSpPr>
      <dsp:spPr>
        <a:xfrm>
          <a:off x="0" y="2827522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This fine coal(less than 8 mm) is to be essentially stored in the silos &amp; fired directly to boiler.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2827522"/>
        <a:ext cx="8001000" cy="553866"/>
      </dsp:txXfrm>
    </dsp:sp>
    <dsp:sp modelId="{AFFBDBAA-E78D-423D-BFCA-9462F3A9937A}">
      <dsp:nvSpPr>
        <dsp:cNvPr id="0" name=""/>
        <dsp:cNvSpPr/>
      </dsp:nvSpPr>
      <dsp:spPr>
        <a:xfrm>
          <a:off x="0" y="3392821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Losses in the boiler will increase because of the high moisture in coal.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3392821"/>
        <a:ext cx="8001000" cy="553866"/>
      </dsp:txXfrm>
    </dsp:sp>
    <dsp:sp modelId="{9B7A280E-1C20-4BD6-AB24-A1F4647A4543}">
      <dsp:nvSpPr>
        <dsp:cNvPr id="0" name=""/>
        <dsp:cNvSpPr/>
      </dsp:nvSpPr>
      <dsp:spPr>
        <a:xfrm>
          <a:off x="0" y="3958120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Boiler manufacturers shall develop the mills &amp; other associated firing equipment for utilizing such coal with out   compromising on the efficiencies.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3958120"/>
        <a:ext cx="8001000" cy="553866"/>
      </dsp:txXfrm>
    </dsp:sp>
    <dsp:sp modelId="{89D7D31F-F905-46C1-A01F-9DF3C41D417E}">
      <dsp:nvSpPr>
        <dsp:cNvPr id="0" name=""/>
        <dsp:cNvSpPr/>
      </dsp:nvSpPr>
      <dsp:spPr>
        <a:xfrm>
          <a:off x="0" y="4523419"/>
          <a:ext cx="8001000" cy="55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Boiler manufacturers to identity &amp; develop equipment suitable for direct firing of pulverized coal with high moisture content.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4523419"/>
        <a:ext cx="8001000" cy="55386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50678-46B7-4318-9F05-F88E989C67B0}">
      <dsp:nvSpPr>
        <dsp:cNvPr id="0" name=""/>
        <dsp:cNvSpPr/>
      </dsp:nvSpPr>
      <dsp:spPr>
        <a:xfrm>
          <a:off x="0" y="469948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Minimum Rotating Components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469948"/>
        <a:ext cx="7391399" cy="342595"/>
      </dsp:txXfrm>
    </dsp:sp>
    <dsp:sp modelId="{8C39956A-F7DA-4843-847D-8DC1A72766F9}">
      <dsp:nvSpPr>
        <dsp:cNvPr id="0" name=""/>
        <dsp:cNvSpPr/>
      </dsp:nvSpPr>
      <dsp:spPr>
        <a:xfrm>
          <a:off x="0" y="821937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No belt wander due to tension variations,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821937"/>
        <a:ext cx="7391399" cy="342595"/>
      </dsp:txXfrm>
    </dsp:sp>
    <dsp:sp modelId="{D757E9AC-AD14-4ED0-AAB7-9E6A0C33BA7B}">
      <dsp:nvSpPr>
        <dsp:cNvPr id="0" name=""/>
        <dsp:cNvSpPr/>
      </dsp:nvSpPr>
      <dsp:spPr>
        <a:xfrm>
          <a:off x="0" y="1173926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alignment error or off-center loading.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1173926"/>
        <a:ext cx="7391399" cy="342595"/>
      </dsp:txXfrm>
    </dsp:sp>
    <dsp:sp modelId="{EA34D968-54A7-4B2E-9448-D0703D3E763F}">
      <dsp:nvSpPr>
        <dsp:cNvPr id="0" name=""/>
        <dsp:cNvSpPr/>
      </dsp:nvSpPr>
      <dsp:spPr>
        <a:xfrm>
          <a:off x="0" y="1525915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No loss of belt capacity through curves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1525915"/>
        <a:ext cx="7391399" cy="342595"/>
      </dsp:txXfrm>
    </dsp:sp>
    <dsp:sp modelId="{3FBBCBC1-B4E9-463A-9572-CD79A53BAE26}">
      <dsp:nvSpPr>
        <dsp:cNvPr id="0" name=""/>
        <dsp:cNvSpPr/>
      </dsp:nvSpPr>
      <dsp:spPr>
        <a:xfrm>
          <a:off x="0" y="1877904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Less absorbed power and cover wear due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1877904"/>
        <a:ext cx="7391399" cy="342595"/>
      </dsp:txXfrm>
    </dsp:sp>
    <dsp:sp modelId="{56F594F3-6AFB-4E6B-8EA7-25215AEC73EC}">
      <dsp:nvSpPr>
        <dsp:cNvPr id="0" name=""/>
        <dsp:cNvSpPr/>
      </dsp:nvSpPr>
      <dsp:spPr>
        <a:xfrm>
          <a:off x="0" y="2229894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Cambria" panose="02040503050406030204" pitchFamily="18" charset="0"/>
            </a:rPr>
            <a:t>to material disturbance in transit.</a:t>
          </a:r>
          <a:endParaRPr lang="en-US" sz="1800" i="1" kern="1200">
            <a:latin typeface="Cambria" panose="02040503050406030204" pitchFamily="18" charset="0"/>
          </a:endParaRPr>
        </a:p>
      </dsp:txBody>
      <dsp:txXfrm>
        <a:off x="0" y="2229894"/>
        <a:ext cx="7391399" cy="342595"/>
      </dsp:txXfrm>
    </dsp:sp>
    <dsp:sp modelId="{58629C6D-0A4A-444F-9677-4AC4DB09AD6E}">
      <dsp:nvSpPr>
        <dsp:cNvPr id="0" name=""/>
        <dsp:cNvSpPr/>
      </dsp:nvSpPr>
      <dsp:spPr>
        <a:xfrm>
          <a:off x="0" y="2581883"/>
          <a:ext cx="7391399" cy="34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Horizontal direction change possible with single drive unit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2581883"/>
        <a:ext cx="7391399" cy="342595"/>
      </dsp:txXfrm>
    </dsp:sp>
    <dsp:sp modelId="{D7AE8C46-B813-4B4A-9382-67BB7BEB25E5}">
      <dsp:nvSpPr>
        <dsp:cNvPr id="0" name=""/>
        <dsp:cNvSpPr/>
      </dsp:nvSpPr>
      <dsp:spPr>
        <a:xfrm>
          <a:off x="0" y="2933872"/>
          <a:ext cx="7391399" cy="455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Mechanical belt joints used regardless of drive tension. Belt cannot be ripped.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2933872"/>
        <a:ext cx="7391399" cy="45508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1B6D7-8194-4A65-8218-323FFD8B11F0}">
      <dsp:nvSpPr>
        <dsp:cNvPr id="0" name=""/>
        <dsp:cNvSpPr/>
      </dsp:nvSpPr>
      <dsp:spPr>
        <a:xfrm>
          <a:off x="0" y="17159"/>
          <a:ext cx="7185116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Cambria" panose="02040503050406030204" pitchFamily="18" charset="0"/>
            </a:rPr>
            <a:t>Cable belt conveyor are associated with problems like cable wear, sheave wear and spillage, excessive noise </a:t>
          </a:r>
          <a:r>
            <a:rPr lang="en-US" sz="1800" i="1" kern="1200" dirty="0" err="1" smtClean="0">
              <a:latin typeface="Cambria" panose="02040503050406030204" pitchFamily="18" charset="0"/>
            </a:rPr>
            <a:t>etc</a:t>
          </a:r>
          <a:r>
            <a:rPr lang="en-US" sz="1800" i="1" kern="1200" dirty="0" smtClean="0">
              <a:latin typeface="Cambria" panose="02040503050406030204" pitchFamily="18" charset="0"/>
            </a:rPr>
            <a:t>, which shall be addressed suitably..</a:t>
          </a:r>
          <a:endParaRPr lang="en-US" sz="1800" i="1" kern="1200" dirty="0">
            <a:latin typeface="Cambria" panose="02040503050406030204" pitchFamily="18" charset="0"/>
          </a:endParaRPr>
        </a:p>
      </dsp:txBody>
      <dsp:txXfrm>
        <a:off x="0" y="17159"/>
        <a:ext cx="7185116" cy="9734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B307AF-987C-4F56-B7EC-852788953251}">
      <dsp:nvSpPr>
        <dsp:cNvPr id="0" name=""/>
        <dsp:cNvSpPr/>
      </dsp:nvSpPr>
      <dsp:spPr>
        <a:xfrm rot="5400000">
          <a:off x="3319272" y="172211"/>
          <a:ext cx="4450080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smtClean="0">
              <a:latin typeface="Cambria" panose="02040503050406030204" pitchFamily="18" charset="0"/>
            </a:rPr>
            <a:t>by identifying &amp; strengthening the perennial networks</a:t>
          </a:r>
          <a:endParaRPr lang="en-US" sz="2500" kern="1200" dirty="0">
            <a:latin typeface="Cambria" panose="02040503050406030204" pitchFamily="18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smtClean="0">
              <a:latin typeface="Cambria" panose="02040503050406030204" pitchFamily="18" charset="0"/>
            </a:rPr>
            <a:t>building  small interconnectivity railway network, expansion of ports, </a:t>
          </a:r>
          <a:endParaRPr lang="en-US" sz="2500" kern="1200">
            <a:latin typeface="Cambria" panose="02040503050406030204" pitchFamily="18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smtClean="0">
              <a:latin typeface="Cambria" panose="02040503050406030204" pitchFamily="18" charset="0"/>
            </a:rPr>
            <a:t>deepening of water ways near sea-mouth,  </a:t>
          </a:r>
          <a:endParaRPr lang="en-US" sz="2500" kern="1200" dirty="0">
            <a:latin typeface="Cambria" panose="02040503050406030204" pitchFamily="18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smtClean="0">
              <a:latin typeface="Cambria" panose="02040503050406030204" pitchFamily="18" charset="0"/>
            </a:rPr>
            <a:t>use of barges for coal transportation,  </a:t>
          </a:r>
          <a:endParaRPr lang="en-US" sz="2500" kern="1200">
            <a:latin typeface="Cambria" panose="02040503050406030204" pitchFamily="18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smtClean="0">
              <a:latin typeface="Cambria" panose="02040503050406030204" pitchFamily="18" charset="0"/>
            </a:rPr>
            <a:t>construction of unloading system along the water ways  etc.  </a:t>
          </a:r>
          <a:endParaRPr lang="en-US" sz="2500" kern="1200" dirty="0">
            <a:latin typeface="Cambria" panose="02040503050406030204" pitchFamily="18" charset="0"/>
          </a:endParaRPr>
        </a:p>
      </dsp:txBody>
      <dsp:txXfrm rot="5400000">
        <a:off x="3319272" y="172211"/>
        <a:ext cx="4450080" cy="5218176"/>
      </dsp:txXfrm>
    </dsp:sp>
    <dsp:sp modelId="{A9ABC527-A64D-44E0-ABA3-8AD85B2EB818}">
      <dsp:nvSpPr>
        <dsp:cNvPr id="0" name=""/>
        <dsp:cNvSpPr/>
      </dsp:nvSpPr>
      <dsp:spPr>
        <a:xfrm>
          <a:off x="0" y="228595"/>
          <a:ext cx="2935224" cy="5105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>
              <a:latin typeface="Cambria" panose="02040503050406030204" pitchFamily="18" charset="0"/>
            </a:rPr>
            <a:t>India’s existing water  ways is under-utilized and this can be exploited  for coal transportation </a:t>
          </a:r>
          <a:endParaRPr lang="en-US" sz="3000" kern="1200" dirty="0">
            <a:latin typeface="Cambria" panose="02040503050406030204" pitchFamily="18" charset="0"/>
          </a:endParaRPr>
        </a:p>
      </dsp:txBody>
      <dsp:txXfrm>
        <a:off x="0" y="228595"/>
        <a:ext cx="2935224" cy="510540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D37AE-4456-4F52-8ECA-043B502B7FFF}">
      <dsp:nvSpPr>
        <dsp:cNvPr id="0" name=""/>
        <dsp:cNvSpPr/>
      </dsp:nvSpPr>
      <dsp:spPr>
        <a:xfrm>
          <a:off x="0" y="1594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/>
            <a:t>Uncertainty in fuel supply security and rising coal prices have created near term uncertainty for the power sector. </a:t>
          </a:r>
          <a:endParaRPr lang="en-US" sz="1800" kern="1200"/>
        </a:p>
      </dsp:txBody>
      <dsp:txXfrm>
        <a:off x="0" y="1594"/>
        <a:ext cx="8229600" cy="744889"/>
      </dsp:txXfrm>
    </dsp:sp>
    <dsp:sp modelId="{B546C4F7-C774-4447-BF0D-364F609BDC08}">
      <dsp:nvSpPr>
        <dsp:cNvPr id="0" name=""/>
        <dsp:cNvSpPr/>
      </dsp:nvSpPr>
      <dsp:spPr>
        <a:xfrm>
          <a:off x="0" y="757171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/>
            <a:t>There is a need to ramp up domestic production by addressing various issues involved.</a:t>
          </a:r>
          <a:endParaRPr lang="en-US" sz="1800" kern="1200"/>
        </a:p>
      </dsp:txBody>
      <dsp:txXfrm>
        <a:off x="0" y="757171"/>
        <a:ext cx="8229600" cy="744889"/>
      </dsp:txXfrm>
    </dsp:sp>
    <dsp:sp modelId="{7B36E5B0-AB6D-4A57-A85E-E111F2C3BE42}">
      <dsp:nvSpPr>
        <dsp:cNvPr id="0" name=""/>
        <dsp:cNvSpPr/>
      </dsp:nvSpPr>
      <dsp:spPr>
        <a:xfrm>
          <a:off x="0" y="1512748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/>
            <a:t>Lot is desired in the field of developing/ strengthening evacuation infrastructure by utilizing latest technologies.</a:t>
          </a:r>
          <a:endParaRPr lang="en-US" sz="1800" kern="1200"/>
        </a:p>
      </dsp:txBody>
      <dsp:txXfrm>
        <a:off x="0" y="1512748"/>
        <a:ext cx="8229600" cy="744889"/>
      </dsp:txXfrm>
    </dsp:sp>
    <dsp:sp modelId="{2E6B63A5-F812-48BB-AF77-E914A2BE2F62}">
      <dsp:nvSpPr>
        <dsp:cNvPr id="0" name=""/>
        <dsp:cNvSpPr/>
      </dsp:nvSpPr>
      <dsp:spPr>
        <a:xfrm>
          <a:off x="0" y="2268325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For the project in </a:t>
          </a:r>
          <a:r>
            <a:rPr lang="en-US" sz="1800" i="1" kern="1200" dirty="0" smtClean="0"/>
            <a:t>Chhattisgarh, Odisha </a:t>
          </a:r>
          <a:r>
            <a:rPr lang="en-US" sz="1800" i="1" kern="1200" dirty="0" smtClean="0"/>
            <a:t>&amp; Jharkhand region which are in vicinity of mines (35 to 40 </a:t>
          </a:r>
          <a:r>
            <a:rPr lang="en-US" sz="1800" i="1" kern="1200" dirty="0" err="1" smtClean="0"/>
            <a:t>kms</a:t>
          </a:r>
          <a:r>
            <a:rPr lang="en-US" sz="1800" i="1" kern="1200" dirty="0" smtClean="0"/>
            <a:t>) long term linkage shall be given from these identified dedicated mines for implementation of proper evacuation plan.</a:t>
          </a:r>
          <a:endParaRPr lang="en-US" sz="1800" kern="1200" dirty="0"/>
        </a:p>
      </dsp:txBody>
      <dsp:txXfrm>
        <a:off x="0" y="2268325"/>
        <a:ext cx="8229600" cy="744889"/>
      </dsp:txXfrm>
    </dsp:sp>
    <dsp:sp modelId="{C565AEDF-FE5B-48CE-BAAF-AF2BF7ACD347}">
      <dsp:nvSpPr>
        <dsp:cNvPr id="0" name=""/>
        <dsp:cNvSpPr/>
      </dsp:nvSpPr>
      <dsp:spPr>
        <a:xfrm>
          <a:off x="0" y="3023902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</a:t>
          </a:r>
          <a:r>
            <a:rPr lang="en-US" sz="1800" i="1" kern="1200" smtClean="0"/>
            <a:t>rivate participation in developing these infrastructure should be encouraged &amp; due weightage shall be given to those developers for coal allocation, who are willing to take these developmental activities.</a:t>
          </a:r>
          <a:endParaRPr lang="en-US" sz="1800" kern="1200"/>
        </a:p>
      </dsp:txBody>
      <dsp:txXfrm>
        <a:off x="0" y="3023902"/>
        <a:ext cx="8229600" cy="744889"/>
      </dsp:txXfrm>
    </dsp:sp>
    <dsp:sp modelId="{9A81A2A8-8CCE-4BCD-A9C7-6A4CAFB7127C}">
      <dsp:nvSpPr>
        <dsp:cNvPr id="0" name=""/>
        <dsp:cNvSpPr/>
      </dsp:nvSpPr>
      <dsp:spPr>
        <a:xfrm>
          <a:off x="0" y="3779479"/>
          <a:ext cx="8229600" cy="744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/>
            <a:t>Since the current fuel security uncertainty would severely hamper capacity additions, the Government is expected to take necessary steps to ensure private sector participation</a:t>
          </a:r>
          <a:endParaRPr lang="en-US" sz="1800" kern="1200"/>
        </a:p>
      </dsp:txBody>
      <dsp:txXfrm>
        <a:off x="0" y="3779479"/>
        <a:ext cx="8229600" cy="744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100F9-39E6-4FCB-89B0-82ADD5A71625}">
      <dsp:nvSpPr>
        <dsp:cNvPr id="0" name=""/>
        <dsp:cNvSpPr/>
      </dsp:nvSpPr>
      <dsp:spPr>
        <a:xfrm>
          <a:off x="0" y="77114"/>
          <a:ext cx="8229600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err="1" smtClean="0"/>
            <a:t>Thers</a:t>
          </a:r>
          <a:r>
            <a:rPr lang="en-US" sz="2900" i="1" kern="1200" dirty="0" smtClean="0"/>
            <a:t> is Acute shortage of coal in the country &amp; many power plants are either idle or operating at sub-optimal level.  </a:t>
          </a:r>
          <a:endParaRPr lang="en-US" sz="2900" kern="1200" dirty="0"/>
        </a:p>
      </dsp:txBody>
      <dsp:txXfrm>
        <a:off x="0" y="77114"/>
        <a:ext cx="8229600" cy="1594710"/>
      </dsp:txXfrm>
    </dsp:sp>
    <dsp:sp modelId="{A88BBD11-3B56-411C-A411-4CBD9F10FE5E}">
      <dsp:nvSpPr>
        <dsp:cNvPr id="0" name=""/>
        <dsp:cNvSpPr/>
      </dsp:nvSpPr>
      <dsp:spPr>
        <a:xfrm>
          <a:off x="0" y="1755344"/>
          <a:ext cx="8229600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Substantial Quantity is being met by import which is putting further strain on Balance of Payment Position in country.</a:t>
          </a:r>
          <a:endParaRPr lang="en-US" sz="2900" kern="1200" dirty="0"/>
        </a:p>
      </dsp:txBody>
      <dsp:txXfrm>
        <a:off x="0" y="1755344"/>
        <a:ext cx="8229600" cy="1594710"/>
      </dsp:txXfrm>
    </dsp:sp>
    <dsp:sp modelId="{EF2542A9-316D-47AE-9268-09E403166899}">
      <dsp:nvSpPr>
        <dsp:cNvPr id="0" name=""/>
        <dsp:cNvSpPr/>
      </dsp:nvSpPr>
      <dsp:spPr>
        <a:xfrm>
          <a:off x="0" y="3433575"/>
          <a:ext cx="8229600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smtClean="0"/>
            <a:t>Even though significant growth has been achieved in coal production, still lot has to be done to bridge the gap between demand &amp; availability.</a:t>
          </a:r>
          <a:endParaRPr lang="en-US" sz="2900" kern="1200"/>
        </a:p>
      </dsp:txBody>
      <dsp:txXfrm>
        <a:off x="0" y="3433575"/>
        <a:ext cx="8229600" cy="15947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B297A-6E04-483D-8007-D2F5802F920B}">
      <dsp:nvSpPr>
        <dsp:cNvPr id="0" name=""/>
        <dsp:cNvSpPr/>
      </dsp:nvSpPr>
      <dsp:spPr>
        <a:xfrm>
          <a:off x="0" y="581025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Delay in obtaining requisite clearances</a:t>
          </a:r>
          <a:endParaRPr lang="en-US" sz="3000" i="1" kern="1200" dirty="0"/>
        </a:p>
      </dsp:txBody>
      <dsp:txXfrm>
        <a:off x="0" y="581025"/>
        <a:ext cx="8229600" cy="719549"/>
      </dsp:txXfrm>
    </dsp:sp>
    <dsp:sp modelId="{349F2861-6F2E-4CD9-BE87-DCC43CF132AD}">
      <dsp:nvSpPr>
        <dsp:cNvPr id="0" name=""/>
        <dsp:cNvSpPr/>
      </dsp:nvSpPr>
      <dsp:spPr>
        <a:xfrm>
          <a:off x="0" y="1386974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Land acquisition</a:t>
          </a:r>
          <a:endParaRPr lang="en-US" sz="3000" i="1" kern="1200" dirty="0"/>
        </a:p>
      </dsp:txBody>
      <dsp:txXfrm>
        <a:off x="0" y="1386974"/>
        <a:ext cx="8229600" cy="719549"/>
      </dsp:txXfrm>
    </dsp:sp>
    <dsp:sp modelId="{1FF135C6-883D-4A9C-B470-F2199DB3ADBD}">
      <dsp:nvSpPr>
        <dsp:cNvPr id="0" name=""/>
        <dsp:cNvSpPr/>
      </dsp:nvSpPr>
      <dsp:spPr>
        <a:xfrm>
          <a:off x="0" y="2192924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R&amp;R</a:t>
          </a:r>
          <a:endParaRPr lang="en-US" sz="3000" i="1" kern="1200" dirty="0"/>
        </a:p>
      </dsp:txBody>
      <dsp:txXfrm>
        <a:off x="0" y="2192924"/>
        <a:ext cx="8229600" cy="719549"/>
      </dsp:txXfrm>
    </dsp:sp>
    <dsp:sp modelId="{3B9A3B12-60AF-4DB8-83EE-08741BDE1266}">
      <dsp:nvSpPr>
        <dsp:cNvPr id="0" name=""/>
        <dsp:cNvSpPr/>
      </dsp:nvSpPr>
      <dsp:spPr>
        <a:xfrm>
          <a:off x="0" y="2998875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Law and order  </a:t>
          </a:r>
          <a:endParaRPr lang="en-US" sz="3000" i="1" kern="1200" dirty="0"/>
        </a:p>
      </dsp:txBody>
      <dsp:txXfrm>
        <a:off x="0" y="2998875"/>
        <a:ext cx="8229600" cy="719549"/>
      </dsp:txXfrm>
    </dsp:sp>
    <dsp:sp modelId="{BF1043F2-FE22-403C-BF52-C8248494BAB0}">
      <dsp:nvSpPr>
        <dsp:cNvPr id="0" name=""/>
        <dsp:cNvSpPr/>
      </dsp:nvSpPr>
      <dsp:spPr>
        <a:xfrm>
          <a:off x="0" y="3804825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Coal Evacuation infrastructure from mines to plant</a:t>
          </a:r>
          <a:endParaRPr lang="en-US" sz="3000" i="1" kern="1200" dirty="0"/>
        </a:p>
      </dsp:txBody>
      <dsp:txXfrm>
        <a:off x="0" y="3804825"/>
        <a:ext cx="8229600" cy="7195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4577C-2F6E-42A0-B8CC-037F78129D94}">
      <dsp:nvSpPr>
        <dsp:cNvPr id="0" name=""/>
        <dsp:cNvSpPr/>
      </dsp:nvSpPr>
      <dsp:spPr>
        <a:xfrm>
          <a:off x="0" y="54914"/>
          <a:ext cx="87630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smtClean="0"/>
            <a:t>Coal fields of Raigarh-Mand(SECL), IB Valley(MCL) &amp; North Karanpura (CCL) together can produce nearly 300MT in a year against very meager production at present.</a:t>
          </a:r>
          <a:endParaRPr lang="en-US" sz="2600" kern="1200"/>
        </a:p>
      </dsp:txBody>
      <dsp:txXfrm>
        <a:off x="0" y="54914"/>
        <a:ext cx="8763000" cy="1429740"/>
      </dsp:txXfrm>
    </dsp:sp>
    <dsp:sp modelId="{44C817D2-CF9A-44BB-B988-D8F0D900F4D5}">
      <dsp:nvSpPr>
        <dsp:cNvPr id="0" name=""/>
        <dsp:cNvSpPr/>
      </dsp:nvSpPr>
      <dsp:spPr>
        <a:xfrm>
          <a:off x="0" y="1559534"/>
          <a:ext cx="87630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smtClean="0"/>
            <a:t>These coalfields are unable to enhance their production mainly on account of inadequate or no coal evacuation infrastructure. </a:t>
          </a:r>
          <a:endParaRPr lang="en-US" sz="2600" kern="1200"/>
        </a:p>
      </dsp:txBody>
      <dsp:txXfrm>
        <a:off x="0" y="1559534"/>
        <a:ext cx="8763000" cy="1429740"/>
      </dsp:txXfrm>
    </dsp:sp>
    <dsp:sp modelId="{C0C7F9CD-9139-42AA-A0EC-98C592D140B4}">
      <dsp:nvSpPr>
        <dsp:cNvPr id="0" name=""/>
        <dsp:cNvSpPr/>
      </dsp:nvSpPr>
      <dsp:spPr>
        <a:xfrm>
          <a:off x="0" y="3064154"/>
          <a:ext cx="87630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smtClean="0"/>
            <a:t>There is overdependence on Railways for coal transport. Major problem in development of railway network are</a:t>
          </a:r>
          <a:endParaRPr lang="en-US" sz="2600" kern="1200"/>
        </a:p>
      </dsp:txBody>
      <dsp:txXfrm>
        <a:off x="0" y="3064154"/>
        <a:ext cx="8763000" cy="1429740"/>
      </dsp:txXfrm>
    </dsp:sp>
    <dsp:sp modelId="{C7C62D31-6F8A-4DA7-968F-7F54E6C0376C}">
      <dsp:nvSpPr>
        <dsp:cNvPr id="0" name=""/>
        <dsp:cNvSpPr/>
      </dsp:nvSpPr>
      <dsp:spPr>
        <a:xfrm>
          <a:off x="0" y="4493895"/>
          <a:ext cx="876300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1" kern="1200" smtClean="0"/>
            <a:t>identification and acquisition of railway corridor, 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1" kern="1200" dirty="0" smtClean="0"/>
            <a:t>long period in obtaining Environmental Clearance &amp; problems associated with forest clearance (if  any).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1" kern="1200" smtClean="0"/>
            <a:t>long gestation period in construction of Railway project.. </a:t>
          </a:r>
          <a:endParaRPr lang="en-US" sz="2000" kern="1200"/>
        </a:p>
      </dsp:txBody>
      <dsp:txXfrm>
        <a:off x="0" y="4493895"/>
        <a:ext cx="8763000" cy="13185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E753E-A298-41CB-B084-CA46116E7E58}">
      <dsp:nvSpPr>
        <dsp:cNvPr id="0" name=""/>
        <dsp:cNvSpPr/>
      </dsp:nvSpPr>
      <dsp:spPr>
        <a:xfrm>
          <a:off x="0" y="63187"/>
          <a:ext cx="866298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smtClean="0"/>
            <a:t>Cross Country Pipe Conveyor (CCPC)</a:t>
          </a:r>
          <a:endParaRPr lang="en-US" sz="3000" kern="1200"/>
        </a:p>
      </dsp:txBody>
      <dsp:txXfrm>
        <a:off x="0" y="63187"/>
        <a:ext cx="8662987" cy="719549"/>
      </dsp:txXfrm>
    </dsp:sp>
    <dsp:sp modelId="{4A6CE787-5212-48C7-8F1E-D5A4697F950B}">
      <dsp:nvSpPr>
        <dsp:cNvPr id="0" name=""/>
        <dsp:cNvSpPr/>
      </dsp:nvSpPr>
      <dsp:spPr>
        <a:xfrm>
          <a:off x="0" y="869137"/>
          <a:ext cx="866298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smtClean="0"/>
            <a:t>Cable belt conveyors </a:t>
          </a:r>
          <a:endParaRPr lang="en-US" sz="3000" kern="1200"/>
        </a:p>
      </dsp:txBody>
      <dsp:txXfrm>
        <a:off x="0" y="869137"/>
        <a:ext cx="8662987" cy="719549"/>
      </dsp:txXfrm>
    </dsp:sp>
    <dsp:sp modelId="{2DE063D7-1C40-4201-8159-C1E4DFAC1B0C}">
      <dsp:nvSpPr>
        <dsp:cNvPr id="0" name=""/>
        <dsp:cNvSpPr/>
      </dsp:nvSpPr>
      <dsp:spPr>
        <a:xfrm>
          <a:off x="0" y="1675087"/>
          <a:ext cx="866298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/>
            <a:t>Coal Transport in form of slurry</a:t>
          </a:r>
          <a:endParaRPr lang="en-US" sz="3000" kern="1200" dirty="0"/>
        </a:p>
      </dsp:txBody>
      <dsp:txXfrm>
        <a:off x="0" y="1675087"/>
        <a:ext cx="8662987" cy="719549"/>
      </dsp:txXfrm>
    </dsp:sp>
    <dsp:sp modelId="{80D8CC90-CC5E-4541-AD52-C5327662A142}">
      <dsp:nvSpPr>
        <dsp:cNvPr id="0" name=""/>
        <dsp:cNvSpPr/>
      </dsp:nvSpPr>
      <dsp:spPr>
        <a:xfrm>
          <a:off x="0" y="2481037"/>
          <a:ext cx="866298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smtClean="0"/>
            <a:t>Harnessing of water ways for coal transport</a:t>
          </a:r>
          <a:endParaRPr lang="en-US" sz="3000" kern="1200"/>
        </a:p>
      </dsp:txBody>
      <dsp:txXfrm>
        <a:off x="0" y="2481037"/>
        <a:ext cx="8662987" cy="719549"/>
      </dsp:txXfrm>
    </dsp:sp>
    <dsp:sp modelId="{3138AF3B-0E84-44C2-B484-4B30868ECBC1}">
      <dsp:nvSpPr>
        <dsp:cNvPr id="0" name=""/>
        <dsp:cNvSpPr/>
      </dsp:nvSpPr>
      <dsp:spPr>
        <a:xfrm>
          <a:off x="0" y="3286987"/>
          <a:ext cx="866298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smtClean="0"/>
            <a:t>Advantages </a:t>
          </a:r>
          <a:r>
            <a:rPr lang="en-US" sz="3000" i="1" kern="1200" dirty="0" smtClean="0"/>
            <a:t>from the above -</a:t>
          </a:r>
          <a:endParaRPr lang="en-US" sz="3000" kern="1200" dirty="0"/>
        </a:p>
      </dsp:txBody>
      <dsp:txXfrm>
        <a:off x="0" y="3286987"/>
        <a:ext cx="8662987" cy="719549"/>
      </dsp:txXfrm>
    </dsp:sp>
    <dsp:sp modelId="{9B03819E-4329-472D-B197-CA7696DF9658}">
      <dsp:nvSpPr>
        <dsp:cNvPr id="0" name=""/>
        <dsp:cNvSpPr/>
      </dsp:nvSpPr>
      <dsp:spPr>
        <a:xfrm>
          <a:off x="0" y="4006537"/>
          <a:ext cx="8662987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i="1" kern="1200" smtClean="0"/>
            <a:t>less land requirement to the extent of foundations for overhead conveyor or pipe pedestals as against Railways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i="1" kern="1200" smtClean="0"/>
            <a:t>less construction period 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i="1" kern="1200" smtClean="0"/>
            <a:t>More eco-friendly.</a:t>
          </a:r>
          <a:endParaRPr lang="en-US" sz="2300" kern="1200"/>
        </a:p>
      </dsp:txBody>
      <dsp:txXfrm>
        <a:off x="0" y="4006537"/>
        <a:ext cx="8662987" cy="15214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AC5B5-6DFE-434E-9EA4-6C2CF33DC184}">
      <dsp:nvSpPr>
        <dsp:cNvPr id="0" name=""/>
        <dsp:cNvSpPr/>
      </dsp:nvSpPr>
      <dsp:spPr>
        <a:xfrm>
          <a:off x="0" y="68003"/>
          <a:ext cx="4191000" cy="1035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Cambria" panose="02040503050406030204" pitchFamily="18" charset="0"/>
            </a:rPr>
            <a:t>DEMERITS over Railways:</a:t>
          </a:r>
          <a:endParaRPr lang="en-US" sz="1500" b="1" kern="1200" dirty="0">
            <a:latin typeface="Cambria" panose="02040503050406030204" pitchFamily="18" charset="0"/>
          </a:endParaRPr>
        </a:p>
      </dsp:txBody>
      <dsp:txXfrm>
        <a:off x="0" y="68003"/>
        <a:ext cx="4191000" cy="1035518"/>
      </dsp:txXfrm>
    </dsp:sp>
    <dsp:sp modelId="{ACF087D5-F47D-4329-B401-8BF608283568}">
      <dsp:nvSpPr>
        <dsp:cNvPr id="0" name=""/>
        <dsp:cNvSpPr/>
      </dsp:nvSpPr>
      <dsp:spPr>
        <a:xfrm>
          <a:off x="0" y="1146722"/>
          <a:ext cx="4191000" cy="1035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Cambria" panose="02040503050406030204" pitchFamily="18" charset="0"/>
            </a:rPr>
            <a:t>The coal </a:t>
          </a:r>
          <a:r>
            <a:rPr lang="en-US" sz="1500" b="1" i="1" kern="1200" dirty="0" smtClean="0">
              <a:latin typeface="Cambria" panose="02040503050406030204" pitchFamily="18" charset="0"/>
            </a:rPr>
            <a:t>conveying cost </a:t>
          </a:r>
          <a:r>
            <a:rPr lang="en-US" sz="1500" i="1" kern="1200" dirty="0" smtClean="0">
              <a:latin typeface="Cambria" panose="02040503050406030204" pitchFamily="18" charset="0"/>
            </a:rPr>
            <a:t>by Railways is approximately half of conveying by Pipe conveyor.</a:t>
          </a:r>
          <a:endParaRPr lang="en-US" sz="1500" kern="1200" dirty="0">
            <a:latin typeface="Cambria" panose="02040503050406030204" pitchFamily="18" charset="0"/>
          </a:endParaRPr>
        </a:p>
      </dsp:txBody>
      <dsp:txXfrm>
        <a:off x="0" y="1146722"/>
        <a:ext cx="4191000" cy="1035518"/>
      </dsp:txXfrm>
    </dsp:sp>
    <dsp:sp modelId="{9F0C072B-3D1A-420E-A30C-8F2FF4830C6F}">
      <dsp:nvSpPr>
        <dsp:cNvPr id="0" name=""/>
        <dsp:cNvSpPr/>
      </dsp:nvSpPr>
      <dsp:spPr>
        <a:xfrm>
          <a:off x="0" y="2225440"/>
          <a:ext cx="4191000" cy="1035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Cambria" panose="02040503050406030204" pitchFamily="18" charset="0"/>
            </a:rPr>
            <a:t>Power consumption </a:t>
          </a:r>
          <a:r>
            <a:rPr lang="en-US" sz="1500" i="1" kern="1200" dirty="0" smtClean="0">
              <a:latin typeface="Cambria" panose="02040503050406030204" pitchFamily="18" charset="0"/>
            </a:rPr>
            <a:t>in pipe conveyor is more due to high friction between idler rollers &amp; belt as compared to railways where only rolling friction is present.</a:t>
          </a:r>
          <a:endParaRPr lang="en-US" sz="1500" kern="1200" dirty="0">
            <a:latin typeface="Cambria" panose="02040503050406030204" pitchFamily="18" charset="0"/>
          </a:endParaRPr>
        </a:p>
      </dsp:txBody>
      <dsp:txXfrm>
        <a:off x="0" y="2225440"/>
        <a:ext cx="4191000" cy="1035518"/>
      </dsp:txXfrm>
    </dsp:sp>
    <dsp:sp modelId="{3E7721F6-701A-41D1-9F11-890BBFEF712B}">
      <dsp:nvSpPr>
        <dsp:cNvPr id="0" name=""/>
        <dsp:cNvSpPr/>
      </dsp:nvSpPr>
      <dsp:spPr>
        <a:xfrm>
          <a:off x="0" y="3304159"/>
          <a:ext cx="4191000" cy="1035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Cambria" panose="02040503050406030204" pitchFamily="18" charset="0"/>
            </a:rPr>
            <a:t>Pipe </a:t>
          </a:r>
          <a:r>
            <a:rPr lang="en-US" sz="1500" b="1" i="1" kern="1200" dirty="0" smtClean="0">
              <a:latin typeface="Cambria" panose="02040503050406030204" pitchFamily="18" charset="0"/>
            </a:rPr>
            <a:t>conveyor maintenance cost is high </a:t>
          </a:r>
          <a:r>
            <a:rPr lang="en-US" sz="1500" i="1" kern="1200" dirty="0" smtClean="0">
              <a:latin typeface="Cambria" panose="02040503050406030204" pitchFamily="18" charset="0"/>
            </a:rPr>
            <a:t>due to frequent replacement of idlers and complete belt replacement after 6-7 years of operation whereas in railways maintenance is less.</a:t>
          </a:r>
          <a:endParaRPr lang="en-US" sz="1500" kern="1200" dirty="0">
            <a:latin typeface="Cambria" panose="02040503050406030204" pitchFamily="18" charset="0"/>
          </a:endParaRPr>
        </a:p>
      </dsp:txBody>
      <dsp:txXfrm>
        <a:off x="0" y="3304159"/>
        <a:ext cx="4191000" cy="1035518"/>
      </dsp:txXfrm>
    </dsp:sp>
    <dsp:sp modelId="{EA3B47A4-CA38-4AE9-B86C-E352CC4A8FD0}">
      <dsp:nvSpPr>
        <dsp:cNvPr id="0" name=""/>
        <dsp:cNvSpPr/>
      </dsp:nvSpPr>
      <dsp:spPr>
        <a:xfrm>
          <a:off x="0" y="4382877"/>
          <a:ext cx="4191000" cy="1035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latin typeface="Cambria" panose="02040503050406030204" pitchFamily="18" charset="0"/>
            </a:rPr>
            <a:t>Capacity addition is possible in railways whereas pipe conveyor is designed </a:t>
          </a:r>
          <a:r>
            <a:rPr lang="en-US" sz="1500" b="1" i="1" kern="1200" dirty="0" smtClean="0">
              <a:latin typeface="Cambria" panose="02040503050406030204" pitchFamily="18" charset="0"/>
            </a:rPr>
            <a:t>for fixed tonnage</a:t>
          </a:r>
          <a:r>
            <a:rPr lang="en-US" sz="1500" i="1" kern="1200" dirty="0" smtClean="0">
              <a:latin typeface="Cambria" panose="02040503050406030204" pitchFamily="18" charset="0"/>
            </a:rPr>
            <a:t> of coal.</a:t>
          </a:r>
          <a:endParaRPr lang="en-US" sz="1500" kern="1200" dirty="0">
            <a:latin typeface="Cambria" panose="02040503050406030204" pitchFamily="18" charset="0"/>
          </a:endParaRPr>
        </a:p>
      </dsp:txBody>
      <dsp:txXfrm>
        <a:off x="0" y="4382877"/>
        <a:ext cx="4191000" cy="10355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4B140A-7BD7-45DC-A6F2-B72098ABEED4}">
      <dsp:nvSpPr>
        <dsp:cNvPr id="0" name=""/>
        <dsp:cNvSpPr/>
      </dsp:nvSpPr>
      <dsp:spPr>
        <a:xfrm>
          <a:off x="0" y="80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ambria" panose="02040503050406030204" pitchFamily="18" charset="0"/>
            </a:rPr>
            <a:t>MERITS of CCPC:</a:t>
          </a:r>
          <a:endParaRPr lang="en-US" sz="1600" b="1" i="1" kern="1200" dirty="0">
            <a:latin typeface="Cambria" panose="02040503050406030204" pitchFamily="18" charset="0"/>
          </a:endParaRPr>
        </a:p>
      </dsp:txBody>
      <dsp:txXfrm>
        <a:off x="0" y="80"/>
        <a:ext cx="4114800" cy="891876"/>
      </dsp:txXfrm>
    </dsp:sp>
    <dsp:sp modelId="{6461AF61-90B2-4C58-90E3-A40F5338AB17}">
      <dsp:nvSpPr>
        <dsp:cNvPr id="0" name=""/>
        <dsp:cNvSpPr/>
      </dsp:nvSpPr>
      <dsp:spPr>
        <a:xfrm>
          <a:off x="0" y="903713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ambria" panose="02040503050406030204" pitchFamily="18" charset="0"/>
            </a:rPr>
            <a:t>Pipe conveying system is </a:t>
          </a:r>
          <a:r>
            <a:rPr lang="en-US" sz="1600" b="1" i="1" kern="1200" dirty="0" smtClean="0">
              <a:latin typeface="Cambria" panose="02040503050406030204" pitchFamily="18" charset="0"/>
            </a:rPr>
            <a:t>environmental friendly </a:t>
          </a:r>
          <a:r>
            <a:rPr lang="en-US" sz="1600" i="1" kern="1200" dirty="0" smtClean="0">
              <a:latin typeface="Cambria" panose="02040503050406030204" pitchFamily="18" charset="0"/>
            </a:rPr>
            <a:t>as compared to Railways.</a:t>
          </a:r>
          <a:endParaRPr lang="en-US" sz="1600" kern="1200" dirty="0">
            <a:latin typeface="Cambria" panose="02040503050406030204" pitchFamily="18" charset="0"/>
          </a:endParaRPr>
        </a:p>
      </dsp:txBody>
      <dsp:txXfrm>
        <a:off x="0" y="903713"/>
        <a:ext cx="4114800" cy="891876"/>
      </dsp:txXfrm>
    </dsp:sp>
    <dsp:sp modelId="{1E073726-5838-421B-AF68-667ED6543F84}">
      <dsp:nvSpPr>
        <dsp:cNvPr id="0" name=""/>
        <dsp:cNvSpPr/>
      </dsp:nvSpPr>
      <dsp:spPr>
        <a:xfrm>
          <a:off x="0" y="1807345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ambria" panose="02040503050406030204" pitchFamily="18" charset="0"/>
            </a:rPr>
            <a:t>No material spillage </a:t>
          </a:r>
          <a:r>
            <a:rPr lang="en-US" sz="1600" i="1" kern="1200" dirty="0" smtClean="0">
              <a:latin typeface="Cambria" panose="02040503050406030204" pitchFamily="18" charset="0"/>
            </a:rPr>
            <a:t>-material being completely enclosed within the belt pipe there is no spillage.</a:t>
          </a:r>
          <a:endParaRPr lang="en-US" sz="1600" kern="1200" dirty="0">
            <a:latin typeface="Cambria" panose="02040503050406030204" pitchFamily="18" charset="0"/>
          </a:endParaRPr>
        </a:p>
      </dsp:txBody>
      <dsp:txXfrm>
        <a:off x="0" y="1807345"/>
        <a:ext cx="4114800" cy="891876"/>
      </dsp:txXfrm>
    </dsp:sp>
    <dsp:sp modelId="{F8378A37-EBB3-4C02-98CC-6463C77CF733}">
      <dsp:nvSpPr>
        <dsp:cNvPr id="0" name=""/>
        <dsp:cNvSpPr/>
      </dsp:nvSpPr>
      <dsp:spPr>
        <a:xfrm>
          <a:off x="0" y="2710978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ambria" panose="02040503050406030204" pitchFamily="18" charset="0"/>
            </a:rPr>
            <a:t>Non-exposure to atmosphere results in </a:t>
          </a:r>
          <a:r>
            <a:rPr lang="en-US" sz="1600" b="1" i="1" kern="1200" dirty="0" smtClean="0">
              <a:latin typeface="Cambria" panose="02040503050406030204" pitchFamily="18" charset="0"/>
            </a:rPr>
            <a:t>retention of material properties </a:t>
          </a:r>
          <a:r>
            <a:rPr lang="en-US" sz="1600" i="1" kern="1200" dirty="0" smtClean="0">
              <a:latin typeface="Cambria" panose="02040503050406030204" pitchFamily="18" charset="0"/>
            </a:rPr>
            <a:t>while conveying</a:t>
          </a:r>
          <a:endParaRPr lang="en-US" sz="1600" kern="1200" dirty="0">
            <a:latin typeface="Cambria" panose="02040503050406030204" pitchFamily="18" charset="0"/>
          </a:endParaRPr>
        </a:p>
      </dsp:txBody>
      <dsp:txXfrm>
        <a:off x="0" y="2710978"/>
        <a:ext cx="4114800" cy="891876"/>
      </dsp:txXfrm>
    </dsp:sp>
    <dsp:sp modelId="{4AD24FA2-5D47-439E-8443-9B5999C6A3F5}">
      <dsp:nvSpPr>
        <dsp:cNvPr id="0" name=""/>
        <dsp:cNvSpPr/>
      </dsp:nvSpPr>
      <dsp:spPr>
        <a:xfrm>
          <a:off x="0" y="3614610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ambria" panose="02040503050406030204" pitchFamily="18" charset="0"/>
            </a:rPr>
            <a:t>Curvature</a:t>
          </a:r>
          <a:r>
            <a:rPr lang="en-US" sz="1600" i="1" kern="1200" dirty="0" smtClean="0">
              <a:latin typeface="Cambria" panose="02040503050406030204" pitchFamily="18" charset="0"/>
            </a:rPr>
            <a:t> possible in both </a:t>
          </a:r>
          <a:r>
            <a:rPr lang="en-US" sz="1600" b="1" i="1" kern="1200" dirty="0" smtClean="0">
              <a:latin typeface="Cambria" panose="02040503050406030204" pitchFamily="18" charset="0"/>
            </a:rPr>
            <a:t>horizontal and vertical </a:t>
          </a:r>
          <a:r>
            <a:rPr lang="en-US" sz="1600" i="1" kern="1200" dirty="0" smtClean="0">
              <a:latin typeface="Cambria" panose="02040503050406030204" pitchFamily="18" charset="0"/>
            </a:rPr>
            <a:t>planes associated with steeper angle of inclination</a:t>
          </a:r>
          <a:endParaRPr lang="en-US" sz="1600" kern="1200" dirty="0">
            <a:latin typeface="Cambria" panose="02040503050406030204" pitchFamily="18" charset="0"/>
          </a:endParaRPr>
        </a:p>
      </dsp:txBody>
      <dsp:txXfrm>
        <a:off x="0" y="3614610"/>
        <a:ext cx="4114800" cy="891876"/>
      </dsp:txXfrm>
    </dsp:sp>
    <dsp:sp modelId="{3838A080-1710-4C0D-B756-1D12BA37237B}">
      <dsp:nvSpPr>
        <dsp:cNvPr id="0" name=""/>
        <dsp:cNvSpPr/>
      </dsp:nvSpPr>
      <dsp:spPr>
        <a:xfrm>
          <a:off x="0" y="4518243"/>
          <a:ext cx="4114800" cy="891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>
              <a:latin typeface="Cambria" panose="02040503050406030204" pitchFamily="18" charset="0"/>
            </a:rPr>
            <a:t>Possibility of transporting second material like </a:t>
          </a:r>
          <a:r>
            <a:rPr lang="en-US" sz="1600" b="1" i="1" kern="1200" smtClean="0">
              <a:latin typeface="Cambria" panose="02040503050406030204" pitchFamily="18" charset="0"/>
            </a:rPr>
            <a:t>ash</a:t>
          </a:r>
          <a:r>
            <a:rPr lang="en-US" sz="1600" i="1" kern="1200" smtClean="0">
              <a:latin typeface="Cambria" panose="02040503050406030204" pitchFamily="18" charset="0"/>
            </a:rPr>
            <a:t> in the </a:t>
          </a:r>
          <a:r>
            <a:rPr lang="en-US" sz="1600" b="1" i="1" kern="1200" smtClean="0">
              <a:latin typeface="Cambria" panose="02040503050406030204" pitchFamily="18" charset="0"/>
            </a:rPr>
            <a:t>return side </a:t>
          </a:r>
          <a:r>
            <a:rPr lang="en-US" sz="1600" i="1" kern="1200" smtClean="0">
              <a:latin typeface="Cambria" panose="02040503050406030204" pitchFamily="18" charset="0"/>
            </a:rPr>
            <a:t>of pipe conveyor system, thereby reducing capital and operating cost.  </a:t>
          </a:r>
          <a:endParaRPr lang="en-US" sz="1600" kern="1200" dirty="0">
            <a:latin typeface="Cambria" panose="02040503050406030204" pitchFamily="18" charset="0"/>
          </a:endParaRPr>
        </a:p>
      </dsp:txBody>
      <dsp:txXfrm>
        <a:off x="0" y="4518243"/>
        <a:ext cx="4114800" cy="89187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DCB83-48A0-4CD7-A846-D396E955FE11}">
      <dsp:nvSpPr>
        <dsp:cNvPr id="0" name=""/>
        <dsp:cNvSpPr/>
      </dsp:nvSpPr>
      <dsp:spPr>
        <a:xfrm>
          <a:off x="0" y="19194"/>
          <a:ext cx="8229600" cy="1345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smtClean="0">
              <a:latin typeface="Cambria" panose="02040503050406030204" pitchFamily="18" charset="0"/>
            </a:rPr>
            <a:t>A typical comparison has been made between coal evacuation via rail, road &amp; pipe conveyor for meeting  14 MTPA requirement for 37 kms. conveying.</a:t>
          </a:r>
          <a:endParaRPr lang="en-US" sz="2500" kern="1200" dirty="0">
            <a:latin typeface="Cambria" panose="02040503050406030204" pitchFamily="18" charset="0"/>
          </a:endParaRPr>
        </a:p>
      </dsp:txBody>
      <dsp:txXfrm>
        <a:off x="0" y="19194"/>
        <a:ext cx="8229600" cy="13455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658EE-7D4D-479F-8F9B-B03BAF10775C}">
      <dsp:nvSpPr>
        <dsp:cNvPr id="0" name=""/>
        <dsp:cNvSpPr/>
      </dsp:nvSpPr>
      <dsp:spPr>
        <a:xfrm>
          <a:off x="0" y="2552"/>
          <a:ext cx="8229600" cy="1072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Cambria" panose="02040503050406030204" pitchFamily="18" charset="0"/>
            </a:rPr>
            <a:t>In absence of suitable railway or waterway to </a:t>
          </a:r>
          <a:r>
            <a:rPr lang="en-US" sz="2000" b="1" i="1" kern="1200" dirty="0" smtClean="0">
              <a:latin typeface="Cambria" panose="02040503050406030204" pitchFamily="18" charset="0"/>
            </a:rPr>
            <a:t>transport coal to a very long distances</a:t>
          </a:r>
          <a:r>
            <a:rPr lang="en-US" sz="2000" i="1" kern="1200" dirty="0" smtClean="0">
              <a:latin typeface="Cambria" panose="02040503050406030204" pitchFamily="18" charset="0"/>
            </a:rPr>
            <a:t>, it may be appropriate to transport coal by coal slurry pipeline. </a:t>
          </a:r>
          <a:endParaRPr lang="en-US" sz="2000" i="1" kern="1200" dirty="0">
            <a:latin typeface="Cambria" panose="02040503050406030204" pitchFamily="18" charset="0"/>
          </a:endParaRPr>
        </a:p>
      </dsp:txBody>
      <dsp:txXfrm>
        <a:off x="0" y="2552"/>
        <a:ext cx="8229600" cy="1072063"/>
      </dsp:txXfrm>
    </dsp:sp>
    <dsp:sp modelId="{A2BCEC5E-E3A8-4B05-9D81-E15C94F85C3E}">
      <dsp:nvSpPr>
        <dsp:cNvPr id="0" name=""/>
        <dsp:cNvSpPr/>
      </dsp:nvSpPr>
      <dsp:spPr>
        <a:xfrm>
          <a:off x="0" y="1085810"/>
          <a:ext cx="8229600" cy="1072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latin typeface="Cambria" panose="02040503050406030204" pitchFamily="18" charset="0"/>
            </a:rPr>
            <a:t>Coal slurry pipelines require coal-liquid slurry preparation at the upstream end, coal-liquid separation facilities at the downstream end, and i</a:t>
          </a:r>
          <a:r>
            <a:rPr lang="en-IN" sz="2000" i="1" kern="1200" smtClean="0">
              <a:latin typeface="Cambria" panose="02040503050406030204" pitchFamily="18" charset="0"/>
            </a:rPr>
            <a:t>ntermittent </a:t>
          </a:r>
          <a:r>
            <a:rPr lang="en-US" sz="2000" i="1" kern="1200" smtClean="0">
              <a:latin typeface="Cambria" panose="02040503050406030204" pitchFamily="18" charset="0"/>
            </a:rPr>
            <a:t>pumping stations along the route of the pipeline at suitable intervals . </a:t>
          </a:r>
          <a:endParaRPr lang="en-US" sz="2000" i="1" kern="1200">
            <a:latin typeface="Cambria" panose="02040503050406030204" pitchFamily="18" charset="0"/>
          </a:endParaRPr>
        </a:p>
      </dsp:txBody>
      <dsp:txXfrm>
        <a:off x="0" y="1085810"/>
        <a:ext cx="8229600" cy="1072063"/>
      </dsp:txXfrm>
    </dsp:sp>
    <dsp:sp modelId="{E1150C8C-5B94-4826-A5EC-741EA91CC04D}">
      <dsp:nvSpPr>
        <dsp:cNvPr id="0" name=""/>
        <dsp:cNvSpPr/>
      </dsp:nvSpPr>
      <dsp:spPr>
        <a:xfrm>
          <a:off x="0" y="2169068"/>
          <a:ext cx="8229600" cy="1072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Cambria" panose="02040503050406030204" pitchFamily="18" charset="0"/>
            </a:rPr>
            <a:t>Coal slurry is prepared by mixing crushed coal with water and pumped to the receiving station by a single or multiple pumping stations. The ratio of coal to water is about 1 to 1. </a:t>
          </a:r>
          <a:endParaRPr lang="en-US" sz="2000" i="1" kern="1200" dirty="0">
            <a:latin typeface="Cambria" panose="02040503050406030204" pitchFamily="18" charset="0"/>
          </a:endParaRPr>
        </a:p>
      </dsp:txBody>
      <dsp:txXfrm>
        <a:off x="0" y="2169068"/>
        <a:ext cx="8229600" cy="1072063"/>
      </dsp:txXfrm>
    </dsp:sp>
    <dsp:sp modelId="{DCEDD752-319F-4E2B-BAAC-EAD2D334EB12}">
      <dsp:nvSpPr>
        <dsp:cNvPr id="0" name=""/>
        <dsp:cNvSpPr/>
      </dsp:nvSpPr>
      <dsp:spPr>
        <a:xfrm>
          <a:off x="0" y="3252325"/>
          <a:ext cx="8229600" cy="1072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Cambria" panose="02040503050406030204" pitchFamily="18" charset="0"/>
            </a:rPr>
            <a:t>Coal slurry is dewatered &amp; dried before utilizing in the plant. To dry the coal, the water is evaporated or separated in a centrifuge. </a:t>
          </a:r>
          <a:endParaRPr lang="en-US" sz="2000" i="1" kern="1200" dirty="0">
            <a:latin typeface="Cambria" panose="02040503050406030204" pitchFamily="18" charset="0"/>
          </a:endParaRPr>
        </a:p>
      </dsp:txBody>
      <dsp:txXfrm>
        <a:off x="0" y="3252325"/>
        <a:ext cx="8229600" cy="1072063"/>
      </dsp:txXfrm>
    </dsp:sp>
    <dsp:sp modelId="{B9432F9B-2447-4716-919A-BF965EC6F45A}">
      <dsp:nvSpPr>
        <dsp:cNvPr id="0" name=""/>
        <dsp:cNvSpPr/>
      </dsp:nvSpPr>
      <dsp:spPr>
        <a:xfrm>
          <a:off x="0" y="4335583"/>
          <a:ext cx="8229600" cy="1072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Cambria" panose="02040503050406030204" pitchFamily="18" charset="0"/>
            </a:rPr>
            <a:t>The pipeline can be either a non-recirculating (one-way) or recirculating </a:t>
          </a:r>
          <a:r>
            <a:rPr lang="en-IN" sz="2000" i="1" kern="1200" dirty="0" smtClean="0">
              <a:latin typeface="Cambria" panose="02040503050406030204" pitchFamily="18" charset="0"/>
            </a:rPr>
            <a:t>(two­ </a:t>
          </a:r>
          <a:r>
            <a:rPr lang="en-US" sz="2000" i="1" kern="1200" dirty="0" smtClean="0">
              <a:latin typeface="Cambria" panose="02040503050406030204" pitchFamily="18" charset="0"/>
            </a:rPr>
            <a:t>way) system in which Separated water is either disposed off or returned  to the point where the coal is added to the pipeline</a:t>
          </a:r>
          <a:endParaRPr lang="en-US" sz="2000" i="1" kern="1200" dirty="0">
            <a:latin typeface="Cambria" panose="02040503050406030204" pitchFamily="18" charset="0"/>
          </a:endParaRPr>
        </a:p>
      </dsp:txBody>
      <dsp:txXfrm>
        <a:off x="0" y="4335583"/>
        <a:ext cx="8229600" cy="107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667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667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323BBAC-FBA5-4798-B4F5-3C723BB0C884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46275" cy="49667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85BE6E0-6B91-42AD-81DE-F4501791B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59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1FAED-217D-4BC0-975D-537EB8ADE3F5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18A11-AA17-444B-ABCA-8FA549325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8A11-AA17-444B-ABCA-8FA549325D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itle slide - option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810000" y="2438400"/>
            <a:ext cx="4724400" cy="1470025"/>
          </a:xfrm>
        </p:spPr>
        <p:txBody>
          <a:bodyPr anchor="t"/>
          <a:lstStyle>
            <a:lvl1pPr algn="l">
              <a:lnSpc>
                <a:spcPct val="85000"/>
              </a:lnSpc>
              <a:defRPr sz="4400" b="0" i="1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9900" y="6553200"/>
            <a:ext cx="685800" cy="165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39ED-9D53-4FEF-9996-91FC4E20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2E73-88D0-41B9-94AD-FFC2AE0A2672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7402-CDE7-4EFC-8103-9B3094F1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F2CC-8B5F-4462-B629-48BF096D058D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F3CF-E079-4704-9CC7-66CCA6BDB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91F9-A897-42DE-BFE7-D91515724EAF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321C-1D10-41A6-B98A-35421E403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3492-5974-44AE-9E22-4B57D8439A74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2F09-594F-4531-887C-CF8218FDE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487E-BCDF-4D4A-9608-6D4AF77E30FF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6844-118B-47CF-A698-EF1D05209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0423-679D-47F4-895B-4C802E8F19A3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C47C-3404-4CD0-9050-973164900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1932-55EB-4921-A810-19AE1D733C2A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7AFE-B8B6-465E-978F-8810A4EC5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4154-254D-47F0-BEB2-22FF7A4AD813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7681-11E3-4C01-8EE5-03CF7A06D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A84C-5DC7-42B8-A543-6B69ACE279C3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1B87-3A44-4FF6-9D67-8C5905536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1798-B20C-41D0-955C-C86D671FEA3D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1342-F2CB-4E80-AFB2-A89C4215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A6F14E-7778-4A65-B109-C11B5ECADCE5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82917-11F8-4C79-BEB6-788E70C63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emf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2.emf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2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70104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Indian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Coal Sector –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Changing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Landscape &amp; Immediate Challenges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mbria" pitchFamily="-112" charset="0"/>
              <a:ea typeface="ＭＳ Ｐゴシック" pitchFamily="-112" charset="-128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62484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08.11.2013/SK</a:t>
            </a:r>
            <a:endParaRPr lang="en-US" sz="1600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9" y="5562601"/>
            <a:ext cx="2157412" cy="10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7315201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Comparison CCPC</a:t>
            </a:r>
            <a:r>
              <a:rPr lang="en-US" sz="3200" b="1" i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&amp; railways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3035488"/>
              </p:ext>
            </p:extLst>
          </p:nvPr>
        </p:nvGraphicFramePr>
        <p:xfrm>
          <a:off x="457200" y="3276600"/>
          <a:ext cx="8305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591"/>
                <a:gridCol w="2292542"/>
                <a:gridCol w="2087687"/>
                <a:gridCol w="2340980"/>
              </a:tblGrid>
              <a:tr h="338051">
                <a:tc>
                  <a:txBody>
                    <a:bodyPr/>
                    <a:lstStyle/>
                    <a:p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Railways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CCPC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Road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Land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 smtClean="0">
                          <a:latin typeface="Cambria" panose="02040503050406030204" pitchFamily="18" charset="0"/>
                        </a:rPr>
                        <a:t> 325 Ha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180 Ha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150 Ha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4512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Capital cost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15-17 Cr/ Kms. </a:t>
                      </a:r>
                    </a:p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(571</a:t>
                      </a:r>
                      <a:r>
                        <a:rPr lang="en-US" sz="2000" i="1" baseline="0" dirty="0" smtClean="0">
                          <a:latin typeface="Cambria" panose="02040503050406030204" pitchFamily="18" charset="0"/>
                        </a:rPr>
                        <a:t> cr. for 37 kms)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20 – 22 Cr/ Kms</a:t>
                      </a:r>
                    </a:p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(720 Cr for single conveyor of 3000 TPH)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2.5 Cr /kms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Operating cost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Cambria" panose="02040503050406030204" pitchFamily="18" charset="0"/>
                        </a:rPr>
                        <a:t>Rs</a:t>
                      </a:r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. 1.5/</a:t>
                      </a:r>
                      <a:r>
                        <a:rPr lang="en-US" sz="2000" i="1" dirty="0" err="1" smtClean="0">
                          <a:latin typeface="Cambria" panose="02040503050406030204" pitchFamily="18" charset="0"/>
                        </a:rPr>
                        <a:t>tonnes</a:t>
                      </a:r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2000" i="1" dirty="0" err="1" smtClean="0">
                          <a:latin typeface="Cambria" panose="02040503050406030204" pitchFamily="18" charset="0"/>
                        </a:rPr>
                        <a:t>kms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Rs.3/</a:t>
                      </a:r>
                      <a:r>
                        <a:rPr lang="en-US" sz="2000" i="1" dirty="0" err="1" smtClean="0">
                          <a:latin typeface="Cambria" panose="02040503050406030204" pitchFamily="18" charset="0"/>
                        </a:rPr>
                        <a:t>tonnes</a:t>
                      </a:r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2000" i="1" dirty="0" err="1" smtClean="0">
                          <a:latin typeface="Cambria" panose="02040503050406030204" pitchFamily="18" charset="0"/>
                        </a:rPr>
                        <a:t>kms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anose="02040503050406030204" pitchFamily="18" charset="0"/>
                        </a:rPr>
                        <a:t>Rs.5-8</a:t>
                      </a:r>
                      <a:r>
                        <a:rPr lang="en-US" sz="2000" i="1" baseline="0" dirty="0" smtClean="0">
                          <a:latin typeface="Cambria" panose="02040503050406030204" pitchFamily="18" charset="0"/>
                        </a:rPr>
                        <a:t> /</a:t>
                      </a:r>
                      <a:r>
                        <a:rPr lang="en-US" sz="2000" i="1" baseline="0" dirty="0" err="1" smtClean="0">
                          <a:latin typeface="Cambria" panose="02040503050406030204" pitchFamily="18" charset="0"/>
                        </a:rPr>
                        <a:t>tonnes</a:t>
                      </a:r>
                      <a:r>
                        <a:rPr lang="en-US" sz="2000" i="1" baseline="0" dirty="0" smtClean="0"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2000" i="1" baseline="0" dirty="0" err="1" smtClean="0">
                          <a:latin typeface="Cambria" panose="02040503050406030204" pitchFamily="18" charset="0"/>
                        </a:rPr>
                        <a:t>kms</a:t>
                      </a:r>
                      <a:endParaRPr lang="en-US" sz="20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706851754"/>
              </p:ext>
            </p:extLst>
          </p:nvPr>
        </p:nvGraphicFramePr>
        <p:xfrm>
          <a:off x="533400" y="1587910"/>
          <a:ext cx="8229600" cy="138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95049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Coal slurry pipeline -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Flow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Autofit/>
          </a:bodyPr>
          <a:lstStyle/>
          <a:p>
            <a:endParaRPr lang="en-US" sz="2600" b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86" y="714375"/>
            <a:ext cx="8217177" cy="59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4080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239000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Coal Slurry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ipeline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- System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123934"/>
              </p:ext>
            </p:extLst>
          </p:nvPr>
        </p:nvGraphicFramePr>
        <p:xfrm>
          <a:off x="381000" y="9144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6557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Coal Slurry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ipeline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-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Limitations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979401983"/>
              </p:ext>
            </p:extLst>
          </p:nvPr>
        </p:nvGraphicFramePr>
        <p:xfrm>
          <a:off x="457200" y="1066800"/>
          <a:ext cx="8001000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3387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7315201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Cable Belt Conveyor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12" y="1189039"/>
            <a:ext cx="5906496" cy="504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ckit.co.za/secure/conveyor/troughed/beginners-guide/bg06g-cable-be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19" y="3106003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66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7315201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Cable Belt Conveyor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70729967"/>
              </p:ext>
            </p:extLst>
          </p:nvPr>
        </p:nvGraphicFramePr>
        <p:xfrm>
          <a:off x="762000" y="1143000"/>
          <a:ext cx="7391399" cy="385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523807398"/>
              </p:ext>
            </p:extLst>
          </p:nvPr>
        </p:nvGraphicFramePr>
        <p:xfrm>
          <a:off x="838200" y="5486400"/>
          <a:ext cx="7185116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955343" y="856397"/>
            <a:ext cx="2285999" cy="4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800" b="1" i="1" dirty="0" smtClean="0">
                <a:solidFill>
                  <a:srgbClr val="404040"/>
                </a:solidFill>
                <a:latin typeface="Cambria"/>
                <a:cs typeface="Cambria"/>
              </a:rPr>
              <a:t>Merits</a:t>
            </a:r>
            <a:endParaRPr lang="en-US" sz="28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90600" y="5001904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800" b="1" i="1" dirty="0" smtClean="0">
                <a:solidFill>
                  <a:srgbClr val="404040"/>
                </a:solidFill>
                <a:latin typeface="Cambria"/>
                <a:cs typeface="Cambria"/>
              </a:rPr>
              <a:t>Demerits</a:t>
            </a:r>
            <a:endParaRPr lang="en-US" sz="28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2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762000"/>
          </a:xfrm>
        </p:spPr>
        <p:txBody>
          <a:bodyPr/>
          <a:lstStyle/>
          <a:p>
            <a:r>
              <a:rPr lang="en-US" sz="3200" b="1" i="1" dirty="0">
                <a:latin typeface="Cambria" panose="02040503050406030204" pitchFamily="18" charset="0"/>
              </a:rPr>
              <a:t>Harnessing of Water Ways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3410525"/>
              </p:ext>
            </p:extLst>
          </p:nvPr>
        </p:nvGraphicFramePr>
        <p:xfrm>
          <a:off x="457200" y="10668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953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ambria" panose="02040503050406030204" pitchFamily="18" charset="0"/>
              </a:rPr>
              <a:t>Concluding Remark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4175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394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562601"/>
            <a:ext cx="2338387" cy="11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11430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Overview- Coal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230129"/>
              </p:ext>
            </p:extLst>
          </p:nvPr>
        </p:nvGraphicFramePr>
        <p:xfrm>
          <a:off x="152400" y="12192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019"/>
            <a:ext cx="6477000" cy="1143000"/>
          </a:xfrm>
        </p:spPr>
        <p:txBody>
          <a:bodyPr/>
          <a:lstStyle/>
          <a:p>
            <a:pPr marL="914400" lvl="1" indent="-457200"/>
            <a:r>
              <a:rPr lang="en-US" sz="3600" b="1" i="1" dirty="0" smtClean="0">
                <a:latin typeface="Cambria" panose="02040503050406030204" pitchFamily="18" charset="0"/>
              </a:rPr>
              <a:t>Coal- Current Scenario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428767"/>
              </p:ext>
            </p:extLst>
          </p:nvPr>
        </p:nvGraphicFramePr>
        <p:xfrm>
          <a:off x="457200" y="1524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endParaRPr lang="en-US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" y="1219200"/>
            <a:ext cx="910543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600" b="1" i="1" dirty="0" smtClean="0">
                <a:latin typeface="Cambria" panose="02040503050406030204" pitchFamily="18" charset="0"/>
              </a:rPr>
              <a:t>Coal demand, availability &amp; Gap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875"/>
            <a:ext cx="6477000" cy="1143000"/>
          </a:xfrm>
        </p:spPr>
        <p:txBody>
          <a:bodyPr/>
          <a:lstStyle/>
          <a:p>
            <a:pPr marL="914400" lvl="1" indent="-457200"/>
            <a:r>
              <a:rPr lang="en-US" sz="3600" b="1" i="1" dirty="0" smtClean="0">
                <a:latin typeface="Cambria" panose="02040503050406030204" pitchFamily="18" charset="0"/>
              </a:rPr>
              <a:t>Major issues affecting the coal productions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254650"/>
              </p:ext>
            </p:extLst>
          </p:nvPr>
        </p:nvGraphicFramePr>
        <p:xfrm>
          <a:off x="457200" y="1524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41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762000"/>
          </a:xfrm>
        </p:spPr>
        <p:txBody>
          <a:bodyPr/>
          <a:lstStyle/>
          <a:p>
            <a:r>
              <a:rPr lang="en-US" sz="3200" b="1" i="1" dirty="0">
                <a:latin typeface="Cambria" panose="02040503050406030204" pitchFamily="18" charset="0"/>
              </a:rPr>
              <a:t>Coal Evacuation infrastructure</a:t>
            </a:r>
            <a:endParaRPr lang="en-US" sz="3200" b="1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6421493"/>
              </p:ext>
            </p:extLst>
          </p:nvPr>
        </p:nvGraphicFramePr>
        <p:xfrm>
          <a:off x="152400" y="762000"/>
          <a:ext cx="8763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7467601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Alternate options for coal evacuation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0027932"/>
              </p:ext>
            </p:extLst>
          </p:nvPr>
        </p:nvGraphicFramePr>
        <p:xfrm>
          <a:off x="228600" y="990599"/>
          <a:ext cx="8662987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952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7315201" cy="7620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Cross </a:t>
            </a:r>
            <a:r>
              <a:rPr lang="en-US" sz="3200" b="1" i="1" dirty="0">
                <a:solidFill>
                  <a:srgbClr val="404040"/>
                </a:solidFill>
                <a:latin typeface="Cambria"/>
                <a:cs typeface="Cambria"/>
              </a:rPr>
              <a:t>Country Pipe Conveyor (CCPC</a:t>
            </a:r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istrator\Desktop\New folder\macmet-pipe-conveyo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14178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New folder\convey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2289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98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29" y="29496"/>
            <a:ext cx="7123472" cy="961103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Cross Country Pipe Conveyor – </a:t>
            </a:r>
            <a:r>
              <a:rPr lang="en-US" sz="3200" b="1" i="1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lang="en-US" sz="3200" b="1" i="1" dirty="0" smtClean="0">
                <a:solidFill>
                  <a:srgbClr val="404040"/>
                </a:solidFill>
                <a:latin typeface="Cambria"/>
                <a:cs typeface="Cambria"/>
              </a:rPr>
              <a:t>erits &amp; Demerits</a:t>
            </a:r>
            <a:endParaRPr lang="en-US" sz="3200" b="1" i="1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00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4825375"/>
              </p:ext>
            </p:extLst>
          </p:nvPr>
        </p:nvGraphicFramePr>
        <p:xfrm>
          <a:off x="4724400" y="1219200"/>
          <a:ext cx="419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784569594"/>
              </p:ext>
            </p:extLst>
          </p:nvPr>
        </p:nvGraphicFramePr>
        <p:xfrm>
          <a:off x="228600" y="12954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306540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1212</Words>
  <Application>Microsoft Office PowerPoint</Application>
  <PresentationFormat>On-screen Show (4:3)</PresentationFormat>
  <Paragraphs>118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Indian Coal Sector –  Changing Landscape &amp; Immediate Challenges</vt:lpstr>
      <vt:lpstr>Overview- Coal</vt:lpstr>
      <vt:lpstr>Coal- Current Scenario</vt:lpstr>
      <vt:lpstr>Slide 4</vt:lpstr>
      <vt:lpstr>Major issues affecting the coal productions</vt:lpstr>
      <vt:lpstr>Coal Evacuation infrastructure</vt:lpstr>
      <vt:lpstr>Alternate options for coal evacuation</vt:lpstr>
      <vt:lpstr>Cross Country Pipe Conveyor (CCPC)</vt:lpstr>
      <vt:lpstr>Cross Country Pipe Conveyor – Merits &amp; Demerits</vt:lpstr>
      <vt:lpstr>Comparison CCPC &amp; railways</vt:lpstr>
      <vt:lpstr>Coal slurry pipeline - Flow diagram </vt:lpstr>
      <vt:lpstr>Coal Slurry Pipeline - System</vt:lpstr>
      <vt:lpstr>Coal Slurry Pipeline - Limitations</vt:lpstr>
      <vt:lpstr>Cable Belt Conveyor</vt:lpstr>
      <vt:lpstr>Cable Belt Conveyor</vt:lpstr>
      <vt:lpstr>Harnessing of Water Ways</vt:lpstr>
      <vt:lpstr>Concluding Remark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Strategy – White Paper</dc:title>
  <dc:creator>Amey Kulkarni</dc:creator>
  <cp:lastModifiedBy>tavleen.kaur</cp:lastModifiedBy>
  <cp:revision>253</cp:revision>
  <cp:lastPrinted>2013-11-11T06:41:37Z</cp:lastPrinted>
  <dcterms:created xsi:type="dcterms:W3CDTF">2006-08-16T00:00:00Z</dcterms:created>
  <dcterms:modified xsi:type="dcterms:W3CDTF">2013-11-16T09:43:53Z</dcterms:modified>
</cp:coreProperties>
</file>