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20" r:id="rId2"/>
    <p:sldId id="329" r:id="rId3"/>
    <p:sldId id="315" r:id="rId4"/>
    <p:sldId id="325" r:id="rId5"/>
    <p:sldId id="317" r:id="rId6"/>
    <p:sldId id="326" r:id="rId7"/>
    <p:sldId id="324" r:id="rId8"/>
    <p:sldId id="330" r:id="rId9"/>
    <p:sldId id="327" r:id="rId10"/>
    <p:sldId id="328" r:id="rId11"/>
    <p:sldId id="313" r:id="rId1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005"/>
    <a:srgbClr val="09406A"/>
    <a:srgbClr val="1290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2079" autoAdjust="0"/>
  </p:normalViewPr>
  <p:slideViewPr>
    <p:cSldViewPr snapToGrid="0" snapToObjects="1">
      <p:cViewPr>
        <p:scale>
          <a:sx n="60" d="100"/>
          <a:sy n="60" d="100"/>
        </p:scale>
        <p:origin x="-15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CAE3185-D6BF-FC42-B5D3-6DE829CD8457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837AACE-8030-2941-9E52-DE34AD3AFA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8177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895A404-4AE9-3243-A308-091035D3FC4C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58AA985-086A-894B-90C3-6461CD328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74362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10000"/>
              </a:lnSpc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CIL has been entering into highly one sided and anti-competitive Fuel Supply Agreements (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FSAs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) with companies dependent upon it for supply of coal;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CIL has drastically reduced its quantity of supply in violation of the specific terms of the FSAs;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No guarantee as regards the quantity or quality of coal supplied by CIL;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CIL failed to issue credit notes when the supply of coal was not in conformity with  the quantity and quality agreed upon under the FSAs; and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Diversion of coal mandated to be supplied under FSAs to sale through e-auction to earn super-normal profit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9027" indent="-229027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9027" indent="-229027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9027" indent="-229027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smtClean="0">
                <a:solidFill>
                  <a:schemeClr val="accent1">
                    <a:lumMod val="75000"/>
                  </a:schemeClr>
                </a:solidFill>
              </a:rPr>
              <a:t>For allocation to private companies, Union Government: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identifies areas containing coal;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earmarks identified areas for each specified end use;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invites offers through auction from eligible companies under MMDRA;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sets a floor price for the bid;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receives technical and commercial bid from bidders;</a:t>
            </a:r>
          </a:p>
          <a:p>
            <a:pPr lvl="1" algn="just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allocates identified area to successful bidder.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- Encourage reconnaissance and prospecting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A985-086A-894B-90C3-6461CD32832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33363" y="946150"/>
            <a:ext cx="9607551" cy="5184775"/>
            <a:chOff x="-233363" y="946150"/>
            <a:chExt cx="9607551" cy="5184775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0" y="1201738"/>
              <a:ext cx="9144000" cy="4929187"/>
            </a:xfrm>
            <a:prstGeom prst="rect">
              <a:avLst/>
            </a:prstGeom>
            <a:solidFill>
              <a:srgbClr val="00416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marL="266700" indent="-266700">
                <a:tabLst>
                  <a:tab pos="3683000" algn="r"/>
                </a:tabLst>
              </a:pPr>
              <a:endParaRPr lang="en-US" b="0"/>
            </a:p>
          </p:txBody>
        </p:sp>
        <p:pic>
          <p:nvPicPr>
            <p:cNvPr id="9" name="Picture 6" descr="Line-04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3363" y="946150"/>
              <a:ext cx="9607551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l">
              <a:defRPr sz="5000" cap="small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1290BD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201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7088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97088"/>
            <a:ext cx="5111750" cy="56741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59138"/>
            <a:ext cx="3008313" cy="45121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90CE-C711-48DF-8BC4-C1E7D570EA2F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0277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97087"/>
            <a:ext cx="5486400" cy="393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7"/>
            <a:ext cx="5486400" cy="11039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453B-3251-4089-AF4E-5B6449437F55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0967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1201738"/>
            <a:ext cx="9144000" cy="4929187"/>
          </a:xfrm>
          <a:prstGeom prst="rect">
            <a:avLst/>
          </a:prstGeom>
          <a:solidFill>
            <a:srgbClr val="00416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266700" indent="-266700">
              <a:tabLst>
                <a:tab pos="3683000" algn="r"/>
              </a:tabLst>
            </a:pPr>
            <a:endParaRPr lang="en-US" b="0">
              <a:solidFill>
                <a:srgbClr val="004165"/>
              </a:solidFill>
            </a:endParaRPr>
          </a:p>
        </p:txBody>
      </p:sp>
      <p:pic>
        <p:nvPicPr>
          <p:cNvPr id="7" name="Picture 9" descr="oi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4413"/>
            <a:ext cx="2968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Line-0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946150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9983-AC29-4DEF-BC36-C0CA60AC94B5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0409" y="3074494"/>
            <a:ext cx="7772400" cy="1362075"/>
          </a:xfrm>
        </p:spPr>
        <p:txBody>
          <a:bodyPr anchor="ctr" anchorCtr="1"/>
          <a:lstStyle>
            <a:lvl1pPr algn="l">
              <a:defRPr sz="4000" b="1" cap="all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238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47"/>
            <a:ext cx="8229600" cy="5052729"/>
          </a:xfrm>
        </p:spPr>
        <p:txBody>
          <a:bodyPr/>
          <a:lstStyle>
            <a:lvl1pPr>
              <a:buClr>
                <a:srgbClr val="1290BD"/>
              </a:buClr>
              <a:defRPr>
                <a:solidFill>
                  <a:srgbClr val="505254"/>
                </a:solidFill>
                <a:latin typeface="Arial"/>
                <a:cs typeface="Arial"/>
              </a:defRPr>
            </a:lvl1pPr>
            <a:lvl2pPr marL="742950" indent="-285750">
              <a:buClr>
                <a:srgbClr val="1290BD"/>
              </a:buClr>
              <a:buFont typeface="Arial"/>
              <a:buChar char="•"/>
              <a:defRPr i="1">
                <a:solidFill>
                  <a:srgbClr val="505254"/>
                </a:solidFill>
                <a:latin typeface="Arial"/>
                <a:cs typeface="Arial"/>
              </a:defRPr>
            </a:lvl2pPr>
            <a:lvl3pPr>
              <a:buClr>
                <a:srgbClr val="1290BD"/>
              </a:buClr>
              <a:defRPr>
                <a:solidFill>
                  <a:srgbClr val="505254"/>
                </a:solidFill>
                <a:latin typeface="Arial"/>
                <a:cs typeface="Arial"/>
              </a:defRPr>
            </a:lvl3pPr>
            <a:lvl4pPr marL="1600200" indent="-228600">
              <a:buClr>
                <a:srgbClr val="1290BD"/>
              </a:buClr>
              <a:buFont typeface="Arial"/>
              <a:buChar char="•"/>
              <a:defRPr i="1">
                <a:solidFill>
                  <a:srgbClr val="505254"/>
                </a:solidFill>
                <a:latin typeface="Arial"/>
                <a:cs typeface="Arial"/>
              </a:defRPr>
            </a:lvl4pPr>
            <a:lvl5pPr marL="2057400" indent="-228600">
              <a:buClr>
                <a:srgbClr val="1290BD"/>
              </a:buClr>
              <a:buFont typeface="Arial"/>
              <a:buChar char="•"/>
              <a:defRPr>
                <a:solidFill>
                  <a:srgbClr val="505254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7FE8-8557-48BC-8551-B82A715477EF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5750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55462"/>
            <a:ext cx="8229600" cy="7270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592320" y="1242007"/>
            <a:ext cx="8094480" cy="1"/>
          </a:xfrm>
          <a:prstGeom prst="line">
            <a:avLst/>
          </a:prstGeom>
          <a:ln>
            <a:solidFill>
              <a:srgbClr val="C4000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3010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940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74494"/>
            <a:ext cx="7772400" cy="1362075"/>
          </a:xfrm>
        </p:spPr>
        <p:txBody>
          <a:bodyPr anchor="b" anchorCtr="0"/>
          <a:lstStyle>
            <a:lvl1pPr algn="l">
              <a:defRPr sz="4000" b="1" cap="all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436569"/>
            <a:ext cx="7772400" cy="15001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rgbClr val="1290BD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Trilegal White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"/>
            <a:ext cx="13716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0079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solidFill>
          <a:srgbClr val="0940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E5BA-FA40-4A18-9D91-80EB5765B46A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91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2058"/>
            <a:ext cx="4038600" cy="5039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2057"/>
            <a:ext cx="4038600" cy="5039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3F32-2DEF-4B15-AE75-DBA3B57C12F3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555462"/>
            <a:ext cx="8229600" cy="7270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592320" y="1242007"/>
            <a:ext cx="8094480" cy="1"/>
          </a:xfrm>
          <a:prstGeom prst="line">
            <a:avLst/>
          </a:prstGeom>
          <a:ln>
            <a:solidFill>
              <a:srgbClr val="C4000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881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8547"/>
            <a:ext cx="4040188" cy="904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7224"/>
            <a:ext cx="4040188" cy="4134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8547"/>
            <a:ext cx="4041775" cy="904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37224"/>
            <a:ext cx="4041775" cy="4134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3496-19F3-4B28-A803-FAFAB640AD73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555462"/>
            <a:ext cx="8229600" cy="7270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592320" y="1242007"/>
            <a:ext cx="8094480" cy="1"/>
          </a:xfrm>
          <a:prstGeom prst="line">
            <a:avLst/>
          </a:prstGeom>
          <a:ln>
            <a:solidFill>
              <a:srgbClr val="C4000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175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4B1B-19E7-4B69-9A50-E2760CE7B117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55462"/>
            <a:ext cx="8229600" cy="7270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592320" y="1242007"/>
            <a:ext cx="8094480" cy="1"/>
          </a:xfrm>
          <a:prstGeom prst="line">
            <a:avLst/>
          </a:prstGeom>
          <a:ln>
            <a:solidFill>
              <a:srgbClr val="C4000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151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5EFD-6D8C-468C-8CDE-E7C62780746D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6" descr="Line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028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4271-2E25-4CE5-8D1A-029753DEBE72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432057"/>
            <a:ext cx="8229600" cy="50392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8463"/>
            <a:ext cx="1474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Line-0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08" y="6632575"/>
            <a:ext cx="960755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55462"/>
            <a:ext cx="8229600" cy="7270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592320" y="1242007"/>
            <a:ext cx="8094480" cy="1"/>
          </a:xfrm>
          <a:prstGeom prst="line">
            <a:avLst/>
          </a:prstGeom>
          <a:ln>
            <a:solidFill>
              <a:srgbClr val="C4000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7219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1277"/>
            <a:ext cx="2133600" cy="250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1DB5-3577-4806-A53E-A48F6C6C2E2D}" type="datetime1">
              <a:rPr lang="en-IN" smtClean="0"/>
              <a:pPr/>
              <a:t>11-11-2013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1277"/>
            <a:ext cx="2895600" cy="250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1277"/>
            <a:ext cx="2133600" cy="250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12B29-64E8-334F-9BE6-2B5925F65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1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70" r:id="rId9"/>
    <p:sldLayoutId id="2147483668" r:id="rId10"/>
    <p:sldLayoutId id="2147483669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C40005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290BD"/>
        </a:buClr>
        <a:buFont typeface="Arial"/>
        <a:buChar char="•"/>
        <a:defRPr sz="2800" kern="1200">
          <a:solidFill>
            <a:srgbClr val="505254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1290BD"/>
        </a:buClr>
        <a:buFont typeface="Arial"/>
        <a:buChar char="•"/>
        <a:defRPr sz="2400" i="1" kern="1200">
          <a:solidFill>
            <a:srgbClr val="50525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290BD"/>
        </a:buClr>
        <a:buFont typeface="Arial"/>
        <a:buChar char="•"/>
        <a:defRPr sz="2000" kern="1200">
          <a:solidFill>
            <a:srgbClr val="50525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290BD"/>
        </a:buClr>
        <a:buFont typeface="Arial"/>
        <a:buChar char="•"/>
        <a:defRPr sz="1800" i="1" kern="1200">
          <a:solidFill>
            <a:srgbClr val="50525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290BD"/>
        </a:buClr>
        <a:buFont typeface="Arial"/>
        <a:buChar char="•"/>
        <a:defRPr sz="1800" kern="1200">
          <a:solidFill>
            <a:srgbClr val="50525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8192"/>
            <a:ext cx="8001000" cy="2418007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2">
                    <a:lumMod val="90000"/>
                  </a:schemeClr>
                </a:solidFill>
              </a:rPr>
              <a:t>private </a:t>
            </a:r>
            <a:r>
              <a:rPr lang="en-US" sz="4800" b="1" dirty="0" smtClean="0">
                <a:solidFill>
                  <a:schemeClr val="bg2">
                    <a:lumMod val="90000"/>
                  </a:schemeClr>
                </a:solidFill>
              </a:rPr>
              <a:t>participation in the </a:t>
            </a:r>
            <a:r>
              <a:rPr lang="en-US" sz="4800" b="1" dirty="0" smtClean="0">
                <a:solidFill>
                  <a:schemeClr val="bg2">
                    <a:lumMod val="90000"/>
                  </a:schemeClr>
                </a:solidFill>
              </a:rPr>
              <a:t>coal </a:t>
            </a:r>
            <a:r>
              <a:rPr lang="en-US" sz="4800" b="1" dirty="0" smtClean="0">
                <a:solidFill>
                  <a:schemeClr val="bg2">
                    <a:lumMod val="90000"/>
                  </a:schemeClr>
                </a:solidFill>
              </a:rPr>
              <a:t>sector</a:t>
            </a:r>
            <a:endParaRPr lang="en-US" sz="48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2600" b="1" i="1" dirty="0" smtClean="0"/>
              <a:t>NATIONAL </a:t>
            </a:r>
            <a:r>
              <a:rPr lang="en-IN" sz="2600" b="1" i="1" dirty="0" smtClean="0"/>
              <a:t>CONFERENCE</a:t>
            </a:r>
            <a:r>
              <a:rPr lang="en-US" sz="2600" i="1" dirty="0" smtClean="0"/>
              <a:t> </a:t>
            </a:r>
            <a:r>
              <a:rPr lang="en-IN" sz="2600" b="1" i="1" dirty="0" smtClean="0"/>
              <a:t>ON</a:t>
            </a:r>
            <a:r>
              <a:rPr lang="en-US" sz="2600" i="1" dirty="0" smtClean="0"/>
              <a:t> </a:t>
            </a:r>
            <a:r>
              <a:rPr lang="en-IN" sz="2600" b="1" i="1" cap="all" dirty="0" smtClean="0"/>
              <a:t>Re-energising </a:t>
            </a:r>
            <a:r>
              <a:rPr lang="en-IN" sz="2600" b="1" i="1" cap="all" dirty="0" smtClean="0"/>
              <a:t>Indian Coal </a:t>
            </a:r>
            <a:r>
              <a:rPr lang="en-IN" sz="2600" b="1" i="1" cap="all" dirty="0" smtClean="0"/>
              <a:t>Sector:</a:t>
            </a:r>
            <a:r>
              <a:rPr lang="en-US" sz="2600" i="1" dirty="0" smtClean="0"/>
              <a:t> </a:t>
            </a:r>
            <a:r>
              <a:rPr lang="en-IN" sz="2600" b="1" i="1" cap="all" dirty="0" smtClean="0"/>
              <a:t>Interventions </a:t>
            </a:r>
            <a:r>
              <a:rPr lang="en-IN" sz="2600" b="1" i="1" cap="all" dirty="0" smtClean="0"/>
              <a:t>through Policy, Competition and Technology</a:t>
            </a:r>
            <a:endParaRPr lang="en-US" sz="2600" i="1" dirty="0" smtClean="0"/>
          </a:p>
          <a:p>
            <a:endParaRPr lang="en-US" dirty="0" smtClean="0"/>
          </a:p>
          <a:p>
            <a:r>
              <a:rPr lang="en-US" sz="2200" dirty="0" smtClean="0">
                <a:solidFill>
                  <a:schemeClr val="bg2">
                    <a:lumMod val="90000"/>
                  </a:schemeClr>
                </a:solidFill>
              </a:rPr>
              <a:t>12 November 2013</a:t>
            </a:r>
          </a:p>
          <a:p>
            <a:r>
              <a:rPr lang="en-US" sz="2200" dirty="0" smtClean="0">
                <a:solidFill>
                  <a:schemeClr val="bg2">
                    <a:lumMod val="90000"/>
                  </a:schemeClr>
                </a:solidFill>
              </a:rPr>
              <a:t>Saurabh Bhasin, Partner</a:t>
            </a:r>
            <a:endParaRPr lang="en-US" sz="2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C:\Documents and Settings\Paras Bajaj\Local Settings\Temporary Internet Files\Content.Outlook\E7BV15M2\ficci new 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193" y="220717"/>
            <a:ext cx="890752" cy="74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786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270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Need for Reform and other Issues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Coal Mines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Nationalisation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(Amendment) Bill, 2000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Mines and Minerals (Regulation and Development) Bill, 2011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Need for Coal Regulator</a:t>
            </a:r>
          </a:p>
          <a:p>
            <a:pPr lvl="1" algn="just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Specify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principles and methodologies for price determination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of raw coal and washed coal and any other by-products generated during coal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washing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Adjudicate upon disputes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between parties and discharge other functions as the Central Government may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entrust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Union Cabinet approved constitution of an independent coal regulatory authority in June </a:t>
            </a:r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2013. Bill not yet introduced in Parliament</a:t>
            </a:r>
            <a:endParaRPr lang="en-US" sz="2000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Other Competition Issues</a:t>
            </a:r>
          </a:p>
          <a:p>
            <a:pPr lvl="1" algn="just">
              <a:lnSpc>
                <a:spcPct val="110000"/>
              </a:lnSpc>
            </a:pP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CIL and </a:t>
            </a: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its subsidiaries </a:t>
            </a: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have </a:t>
            </a: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been recognized as a statutory monopoly by </a:t>
            </a: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the Competition Commission of India</a:t>
            </a:r>
            <a:endParaRPr lang="en-US" sz="2200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10000"/>
              </a:lnSpc>
            </a:pPr>
            <a:r>
              <a:rPr lang="en-US" sz="2200" i="0" dirty="0" smtClean="0">
                <a:solidFill>
                  <a:schemeClr val="accent1">
                    <a:lumMod val="75000"/>
                  </a:schemeClr>
                </a:solidFill>
              </a:rPr>
              <a:t>Potential for abuse of dominant market position – several investigations pending before the CCI pertaining to terms and conditions contained in FSAs and performance by CIL of its obligations</a:t>
            </a:r>
            <a:endParaRPr lang="en-US" sz="2200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82650" y="3538538"/>
            <a:ext cx="5362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ts val="600"/>
              </a:spcBef>
            </a:pPr>
            <a:r>
              <a:rPr lang="en-GB" sz="4000" b="0" dirty="0" smtClean="0">
                <a:solidFill>
                  <a:srgbClr val="6DD9FF"/>
                </a:solidFill>
                <a:latin typeface="Georgia" charset="0"/>
              </a:rPr>
              <a:t>Thank You</a:t>
            </a:r>
            <a:endParaRPr lang="en-GB" sz="4000" b="0" dirty="0">
              <a:solidFill>
                <a:srgbClr val="6DD9FF"/>
              </a:solidFill>
              <a:latin typeface="Georgia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135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102" y="346667"/>
            <a:ext cx="6703825" cy="76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Georgia" pitchFamily="18" charset="0"/>
              </a:rPr>
              <a:t>Scope</a:t>
            </a:r>
            <a:endParaRPr lang="en-US" sz="3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77"/>
            <a:ext cx="8229600" cy="5220700"/>
          </a:xfrm>
        </p:spPr>
        <p:txBody>
          <a:bodyPr>
            <a:normAutofit/>
          </a:bodyPr>
          <a:lstStyle/>
          <a:p>
            <a:pPr algn="just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Overview of Regulatory Framework</a:t>
            </a: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Allocation of Coal Blocks</a:t>
            </a: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Auction by competitive bidding</a:t>
            </a: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Models for Private Participation</a:t>
            </a:r>
          </a:p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Need for Reform and other Issues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102" y="346667"/>
            <a:ext cx="6703825" cy="76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Georgia" pitchFamily="18" charset="0"/>
              </a:rPr>
              <a:t>Overview of Regulatory Framework</a:t>
            </a:r>
            <a:endParaRPr lang="en-US" sz="3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77"/>
            <a:ext cx="8229600" cy="52207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Ownership of coal vested in the State Government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States’ right to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legislate subject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to the Union’s right under the Constitution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The Mines and Minerals (Development and Regulation) Act, 1957 (MMDRA) gives the Union and State governments’ control over exploration, exploitation and development of coal mines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Reconnaissance permits, prospecting licenses and leases for mining of coal granted by respective State Governments but with prior approval of the Union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102" y="346667"/>
            <a:ext cx="6703825" cy="76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Georgia" pitchFamily="18" charset="0"/>
              </a:rPr>
              <a:t>Overview of Regulatory Framework</a:t>
            </a:r>
            <a:endParaRPr lang="en-US" sz="3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577"/>
            <a:ext cx="8229600" cy="5220700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The Coal Mines (Nationalization) Act, 1973 (CMNA) – </a:t>
            </a:r>
            <a:r>
              <a:rPr lang="en-US" i="0" dirty="0" err="1" smtClean="0">
                <a:solidFill>
                  <a:schemeClr val="accent1">
                    <a:lumMod val="75000"/>
                  </a:schemeClr>
                </a:solidFill>
              </a:rPr>
              <a:t>Nationalised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 coal mines and private mining companies. </a:t>
            </a:r>
          </a:p>
          <a:p>
            <a:pPr marL="342900" lvl="1" indent="-342900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Mining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operations can only be carried out by:</a:t>
            </a:r>
          </a:p>
          <a:p>
            <a:pPr marL="742950" lvl="2" indent="-342900"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Union government or government companies (including sub-lessees under limited circumstances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2" indent="-342900" algn="just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Private companies engaged in the business of:</a:t>
            </a:r>
          </a:p>
          <a:p>
            <a:pPr lvl="2" algn="just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Production of iron and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steel</a:t>
            </a:r>
            <a:endParaRPr lang="en-U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algn="just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Generation of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power</a:t>
            </a:r>
            <a:endParaRPr lang="en-U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 algn="just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Washing of coal obtained from a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mine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</a:p>
          <a:p>
            <a:pPr lvl="2" algn="just"/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Such other end use as notified by Union Government from time to time (e.g., cement production)</a:t>
            </a:r>
          </a:p>
          <a:p>
            <a:pPr algn="just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Coal Distribution Policy regulates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distribution of coal and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pricing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Allocation of Coal </a:t>
            </a:r>
            <a:r>
              <a:rPr lang="en-US" sz="3200" dirty="0" smtClean="0"/>
              <a:t>Blocks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/>
          </a:bodyPr>
          <a:lstStyle/>
          <a:p>
            <a:pPr algn="just"/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Allocation procedure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under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MMDRA and the Mining Concession Rules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Reconnaissance permits, prospecting licenses and leases for mining of coal granted by respective State Governments but with prior approval of the Union Government</a:t>
            </a:r>
          </a:p>
          <a:p>
            <a:pPr lvl="1" algn="just"/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Applications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be submitted to concerned State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Government who is required to make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recommendation to the Union Government for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approval</a:t>
            </a:r>
            <a:endParaRPr lang="en-GB" sz="2000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"Captive Dispensation" by Screening Committee</a:t>
            </a:r>
          </a:p>
          <a:p>
            <a:pPr lvl="1" algn="just"/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Coal mine allocation under own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guidelines</a:t>
            </a:r>
          </a:p>
          <a:p>
            <a:pPr lvl="1" algn="just"/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Approximately 214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coal blocks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allotted under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the MMRDA between </a:t>
            </a:r>
            <a:r>
              <a:rPr lang="en-GB" sz="2000" i="0" dirty="0" smtClean="0">
                <a:solidFill>
                  <a:schemeClr val="accent1">
                    <a:lumMod val="75000"/>
                  </a:schemeClr>
                </a:solidFill>
              </a:rPr>
              <a:t>1993 and 2010</a:t>
            </a:r>
            <a:endParaRPr lang="en-GB" sz="2000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Allocation and validity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process under challenge before the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Supreme Court of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India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Auction by Competitive Bidding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Union Government can also auction (by competitive bidding) grant of reconnaissance permit, prospecting license or mining leases to companies engaged in permitted end uses under the MMRDA</a:t>
            </a:r>
          </a:p>
          <a:p>
            <a:pPr algn="just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Auction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by Competitive Bidding of Coal Mines Rules, 2012 (Auction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Rules) set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out the procedure for allocation of coal mines to private and government companies 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Government to set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 floor price for the bids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270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Models for Private Participation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Current regulatory regime limits options for private participation/PPP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Option #1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 MDO/MSA - widely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used model for mining operations</a:t>
            </a: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Sub-contractor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model</a:t>
            </a: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Private operator develops and operates the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mine on behalf of the </a:t>
            </a:r>
            <a:r>
              <a:rPr lang="en-US" i="0" dirty="0" err="1" smtClean="0">
                <a:solidFill>
                  <a:schemeClr val="accent1">
                    <a:lumMod val="75000"/>
                  </a:schemeClr>
                </a:solidFill>
              </a:rPr>
              <a:t>allottee</a:t>
            </a:r>
            <a:endParaRPr lang="en-US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No right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private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operator in the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coal mine or the coal</a:t>
            </a: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Private operator has no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marketing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rights</a:t>
            </a: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Receives a fee (usually bid parameter) for coal delivered</a:t>
            </a:r>
            <a:endParaRPr lang="en-US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Option #2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 MDO/MSA Model with sharing of proceeds from sale of coal by CIL</a:t>
            </a: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Contractor shall not have any right in the coal or the coal mine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Requires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coal price to be linked to international benchmarks or E-Auction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prices for safeguarding revenue </a:t>
            </a:r>
            <a:r>
              <a:rPr lang="en-US" i="0" dirty="0" err="1" smtClean="0">
                <a:solidFill>
                  <a:schemeClr val="accent1">
                    <a:lumMod val="75000"/>
                  </a:schemeClr>
                </a:solidFill>
              </a:rPr>
              <a:t>maximisation</a:t>
            </a:r>
            <a:endParaRPr lang="en-US" i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Sharing of upside will encourage investment and </a:t>
            </a:r>
            <a:r>
              <a:rPr lang="en-US" i="0" dirty="0" err="1" smtClean="0">
                <a:solidFill>
                  <a:schemeClr val="accent1">
                    <a:lumMod val="75000"/>
                  </a:schemeClr>
                </a:solidFill>
              </a:rPr>
              <a:t>incentivise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 greater production </a:t>
            </a:r>
            <a:r>
              <a:rPr lang="en-US" i="0" dirty="0" smtClean="0">
                <a:solidFill>
                  <a:schemeClr val="accent1">
                    <a:lumMod val="75000"/>
                  </a:schemeClr>
                </a:solidFill>
              </a:rPr>
              <a:t>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270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Models for Private Participation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</a:rPr>
              <a:t>Option #3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The NELP – PSC Model 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Well established model for exploration and production of oil and gas resources - Particularly suitable for under or unexplored areas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Phased reconnaissance and prospecting requirements (akin to exploration phase of PSC)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Contractor’s right to move from reconnaissance to prospecting to development and mining activities subject to contractual and regulatory safeguards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Domestic supply requirement – right to market domestically or sale under CIL E-Auction route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Production/Revenue share v. dedicated coal supply model</a:t>
            </a:r>
          </a:p>
          <a:p>
            <a:pPr lvl="1" algn="just"/>
            <a:r>
              <a:rPr lang="en-US" sz="2000" i="0" dirty="0" smtClean="0">
                <a:solidFill>
                  <a:schemeClr val="accent1">
                    <a:lumMod val="75000"/>
                  </a:schemeClr>
                </a:solidFill>
              </a:rPr>
              <a:t>Market discovered v. regulated price – role for regulator?</a:t>
            </a:r>
          </a:p>
          <a:p>
            <a:pPr lvl="1" algn="just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Easing of end-use restriction would be required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for this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option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to be workable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lvl="1" algn="just"/>
            <a:endParaRPr lang="en-US" i="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270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Models for Private Participation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82537"/>
            <a:ext cx="8229600" cy="53468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 smtClean="0">
                <a:solidFill>
                  <a:schemeClr val="tx2"/>
                </a:solidFill>
              </a:rPr>
              <a:t>Option </a:t>
            </a:r>
            <a:r>
              <a:rPr lang="en-US" sz="2400" u="sng" dirty="0" smtClean="0">
                <a:solidFill>
                  <a:schemeClr val="tx2"/>
                </a:solidFill>
              </a:rPr>
              <a:t>#4</a:t>
            </a:r>
            <a:r>
              <a:rPr lang="en-US" sz="2400" dirty="0" smtClean="0">
                <a:solidFill>
                  <a:schemeClr val="tx2"/>
                </a:solidFill>
              </a:rPr>
              <a:t>: </a:t>
            </a:r>
            <a:r>
              <a:rPr lang="en-US" sz="2400" dirty="0" smtClean="0">
                <a:solidFill>
                  <a:schemeClr val="tx2"/>
                </a:solidFill>
              </a:rPr>
              <a:t>SPV/JV Model</a:t>
            </a:r>
          </a:p>
          <a:p>
            <a:pPr lvl="1" algn="just"/>
            <a:r>
              <a:rPr lang="en-US" sz="2000" i="0" dirty="0" smtClean="0">
                <a:solidFill>
                  <a:schemeClr val="tx2"/>
                </a:solidFill>
              </a:rPr>
              <a:t>CIL/Government Company forms a joint venture with private participants to carry out mining operations</a:t>
            </a:r>
          </a:p>
          <a:p>
            <a:pPr lvl="1" algn="just"/>
            <a:r>
              <a:rPr lang="en-US" sz="2000" i="0" dirty="0" smtClean="0">
                <a:solidFill>
                  <a:schemeClr val="tx2"/>
                </a:solidFill>
              </a:rPr>
              <a:t>SPV formed by 51% shareholding held by Government Company in order to comply with CMNA requirements</a:t>
            </a:r>
          </a:p>
          <a:p>
            <a:pPr lvl="1" algn="just"/>
            <a:r>
              <a:rPr lang="en-US" sz="2000" i="0" dirty="0" smtClean="0">
                <a:solidFill>
                  <a:schemeClr val="tx2"/>
                </a:solidFill>
              </a:rPr>
              <a:t>But no free ride – Government Company will have to fund its share of the equity</a:t>
            </a:r>
          </a:p>
          <a:p>
            <a:pPr lvl="1" algn="just"/>
            <a:r>
              <a:rPr lang="en-US" sz="2000" i="0" dirty="0" smtClean="0">
                <a:solidFill>
                  <a:schemeClr val="tx2"/>
                </a:solidFill>
              </a:rPr>
              <a:t>This structure will help bring ins technology partners and expertise. </a:t>
            </a:r>
          </a:p>
          <a:p>
            <a:pPr algn="just"/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</a:rPr>
              <a:t>Option </a:t>
            </a:r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</a:rPr>
              <a:t>#5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 Service Delivery Contract for pure reconnaissance and prospecting activities</a:t>
            </a:r>
          </a:p>
          <a:p>
            <a:pPr lvl="1" algn="just"/>
            <a:endParaRPr lang="en-US" sz="2000" i="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12B29-64E8-334F-9BE6-2B5925F656C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leg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1031</Words>
  <Application>Microsoft Office PowerPoint</Application>
  <PresentationFormat>On-screen Show (4:3)</PresentationFormat>
  <Paragraphs>111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Trilegal Theme</vt:lpstr>
      <vt:lpstr>private participation in the coal sector</vt:lpstr>
      <vt:lpstr>Scope</vt:lpstr>
      <vt:lpstr>Overview of Regulatory Framework</vt:lpstr>
      <vt:lpstr>Overview of Regulatory Framework</vt:lpstr>
      <vt:lpstr>Allocation of Coal Blocks</vt:lpstr>
      <vt:lpstr>Auction by Competitive Bidding</vt:lpstr>
      <vt:lpstr>Models for Private Participation</vt:lpstr>
      <vt:lpstr>Models for Private Participation</vt:lpstr>
      <vt:lpstr>Models for Private Participation</vt:lpstr>
      <vt:lpstr>Need for Reform and other Issues</vt:lpstr>
      <vt:lpstr>Slide 11</vt:lpstr>
    </vt:vector>
  </TitlesOfParts>
  <Company>Trilegal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Protection in India</dc:title>
  <dc:creator>Rahul Matthan</dc:creator>
  <cp:lastModifiedBy>Saurabh</cp:lastModifiedBy>
  <cp:revision>283</cp:revision>
  <cp:lastPrinted>2013-11-10T11:50:35Z</cp:lastPrinted>
  <dcterms:created xsi:type="dcterms:W3CDTF">2013-04-02T18:05:22Z</dcterms:created>
  <dcterms:modified xsi:type="dcterms:W3CDTF">2013-11-11T15:57:57Z</dcterms:modified>
</cp:coreProperties>
</file>