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22"/>
  </p:notesMasterIdLst>
  <p:handoutMasterIdLst>
    <p:handoutMasterId r:id="rId23"/>
  </p:handoutMasterIdLst>
  <p:sldIdLst>
    <p:sldId id="261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00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$ per Sq. Km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Canada </c:v>
                </c:pt>
                <c:pt idx="1">
                  <c:v>Australia </c:v>
                </c:pt>
                <c:pt idx="2">
                  <c:v>India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119</c:v>
                </c:pt>
                <c:pt idx="1">
                  <c:v>125</c:v>
                </c:pt>
                <c:pt idx="2">
                  <c:v>10</c:v>
                </c:pt>
              </c:numCache>
            </c:numRef>
          </c:val>
        </c:ser>
        <c:axId val="61451264"/>
        <c:axId val="61524608"/>
      </c:barChart>
      <c:catAx>
        <c:axId val="61451264"/>
        <c:scaling>
          <c:orientation val="minMax"/>
        </c:scaling>
        <c:axPos val="l"/>
        <c:tickLblPos val="nextTo"/>
        <c:crossAx val="61524608"/>
        <c:crosses val="autoZero"/>
        <c:auto val="1"/>
        <c:lblAlgn val="ctr"/>
        <c:lblOffset val="100"/>
      </c:catAx>
      <c:valAx>
        <c:axId val="61524608"/>
        <c:scaling>
          <c:orientation val="minMax"/>
        </c:scaling>
        <c:axPos val="b"/>
        <c:majorGridlines/>
        <c:numFmt formatCode="General" sourceLinked="1"/>
        <c:tickLblPos val="nextTo"/>
        <c:crossAx val="61451264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txPr>
        <a:bodyPr/>
        <a:lstStyle/>
        <a:p>
          <a:pPr>
            <a:defRPr sz="1200"/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No. of fatalities per million tons of coal 
</c:v>
                </c:pt>
              </c:strCache>
            </c:strRef>
          </c:tx>
          <c:cat>
            <c:strRef>
              <c:f>Sheet1!$A$3:$A$6</c:f>
              <c:strCache>
                <c:ptCount val="4"/>
                <c:pt idx="0">
                  <c:v>China </c:v>
                </c:pt>
                <c:pt idx="1">
                  <c:v>USA </c:v>
                </c:pt>
                <c:pt idx="2">
                  <c:v>South Africa </c:v>
                </c:pt>
                <c:pt idx="3">
                  <c:v>India 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  <c:pt idx="0">
                  <c:v>3.2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</c:numCache>
            </c:numRef>
          </c:val>
        </c:ser>
        <c:axId val="65099264"/>
        <c:axId val="66381312"/>
      </c:barChart>
      <c:catAx>
        <c:axId val="65099264"/>
        <c:scaling>
          <c:orientation val="minMax"/>
        </c:scaling>
        <c:axPos val="l"/>
        <c:tickLblPos val="nextTo"/>
        <c:crossAx val="66381312"/>
        <c:crosses val="autoZero"/>
        <c:auto val="1"/>
        <c:lblAlgn val="ctr"/>
        <c:lblOffset val="100"/>
      </c:catAx>
      <c:valAx>
        <c:axId val="66381312"/>
        <c:scaling>
          <c:orientation val="minMax"/>
          <c:max val="4"/>
          <c:min val="0"/>
        </c:scaling>
        <c:axPos val="b"/>
        <c:majorGridlines/>
        <c:numFmt formatCode="General" sourceLinked="1"/>
        <c:tickLblPos val="nextTo"/>
        <c:crossAx val="65099264"/>
        <c:crosses val="autoZero"/>
        <c:crossBetween val="between"/>
        <c:majorUnit val="1"/>
      </c:valAx>
    </c:plotArea>
    <c:plotVisOnly val="1"/>
  </c:chart>
  <c:txPr>
    <a:bodyPr/>
    <a:lstStyle/>
    <a:p>
      <a:pPr>
        <a:defRPr sz="1200">
          <a:latin typeface="+mj-lt"/>
          <a:cs typeface="Arial" pitchFamily="34" charset="0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pPr/>
              <a:t>11/9/2013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pPr/>
              <a:t>11/9/2013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9906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249" y="1909346"/>
            <a:ext cx="7803502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249" y="5432564"/>
            <a:ext cx="7803502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052513" y="5294175"/>
            <a:ext cx="78009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2568" y="489857"/>
            <a:ext cx="1370920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2512" y="489857"/>
            <a:ext cx="6164717" cy="53013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906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513" y="2541573"/>
            <a:ext cx="7800975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2513" y="5431536"/>
            <a:ext cx="7800975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052513" y="5294175"/>
            <a:ext cx="78009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2513" y="1981200"/>
            <a:ext cx="371475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8" y="1981200"/>
            <a:ext cx="371475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2513" y="1818322"/>
            <a:ext cx="371475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2513" y="2503714"/>
            <a:ext cx="371475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38738" y="1818322"/>
            <a:ext cx="371475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38738" y="2503714"/>
            <a:ext cx="371475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906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906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9436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436" y="571500"/>
            <a:ext cx="29718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348" y="571500"/>
            <a:ext cx="505206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436" y="2995012"/>
            <a:ext cx="29718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6437510" y="2895600"/>
            <a:ext cx="297319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906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9436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5" y="-159"/>
            <a:ext cx="59436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6437510" y="2895600"/>
            <a:ext cx="297319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6518" y="576072"/>
            <a:ext cx="29718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6518" y="2999232"/>
            <a:ext cx="29718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/>
        </p:nvGrpSpPr>
        <p:grpSpPr bwMode="hidden">
          <a:xfrm>
            <a:off x="-1" y="0"/>
            <a:ext cx="9906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513" y="503854"/>
            <a:ext cx="7800975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2513" y="1981201"/>
            <a:ext cx="7800975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1409" y="6289679"/>
            <a:ext cx="784831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1" y="6289679"/>
            <a:ext cx="4979024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5565" y="6289679"/>
            <a:ext cx="74659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495300" y="6172200"/>
            <a:ext cx="89154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Essentials for Enhancing Coal Production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K.B. Trehan – Director, Mining &amp; Metals, IISD / INR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513" y="503854"/>
            <a:ext cx="8559573" cy="1142385"/>
          </a:xfrm>
        </p:spPr>
        <p:txBody>
          <a:bodyPr/>
          <a:lstStyle/>
          <a:p>
            <a:r>
              <a:rPr lang="en-US" dirty="0" smtClean="0"/>
              <a:t>4. Streamline </a:t>
            </a:r>
            <a:r>
              <a:rPr lang="en-US" dirty="0" smtClean="0"/>
              <a:t>approvals by </a:t>
            </a:r>
            <a:r>
              <a:rPr lang="en-US" dirty="0" smtClean="0"/>
              <a:t>DGMS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>
                <a:solidFill>
                  <a:schemeClr val="accent1"/>
                </a:solidFill>
              </a:rPr>
              <a:t>The way forward</a:t>
            </a:r>
          </a:p>
          <a:p>
            <a:r>
              <a:rPr lang="en-US" sz="1800" dirty="0" smtClean="0"/>
              <a:t>Once approved and tested in an internationally recognized laboratory duly following internationally accepted testing processes, no further testing in India may be </a:t>
            </a:r>
            <a:r>
              <a:rPr lang="en-US" sz="1800" dirty="0" smtClean="0"/>
              <a:t>insisted. </a:t>
            </a:r>
            <a:endParaRPr lang="en-US" sz="1800" dirty="0" smtClean="0"/>
          </a:p>
          <a:p>
            <a:r>
              <a:rPr lang="en-US" sz="1800" dirty="0" smtClean="0"/>
              <a:t>Systematic Support Rules, which specify the support pattern in underground mines, need to be </a:t>
            </a:r>
            <a:r>
              <a:rPr lang="en-US" sz="1800" dirty="0" smtClean="0"/>
              <a:t>revised </a:t>
            </a:r>
            <a:r>
              <a:rPr lang="en-US" sz="1800" dirty="0" smtClean="0"/>
              <a:t>continuously due to advances in technology, equipment and understanding of the roof </a:t>
            </a:r>
            <a:r>
              <a:rPr lang="en-US" sz="1800" dirty="0" smtClean="0"/>
              <a:t>strata. </a:t>
            </a:r>
            <a:endParaRPr lang="en-US" sz="1800" dirty="0" smtClean="0"/>
          </a:p>
          <a:p>
            <a:r>
              <a:rPr lang="en-US" sz="1800" dirty="0" smtClean="0"/>
              <a:t>In the absence of above changes, the equipment market would be cornered only by a few established players, </a:t>
            </a:r>
            <a:r>
              <a:rPr lang="en-US" sz="1800" dirty="0" smtClean="0"/>
              <a:t>thus, </a:t>
            </a:r>
            <a:r>
              <a:rPr lang="en-US" sz="1800" dirty="0" smtClean="0"/>
              <a:t>stifling innovation and customer choice leading to higher prices and slower pace of technology absorption. </a:t>
            </a:r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High Capacity Mining – Opencast &amp; Underground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019856" y="2013857"/>
            <a:ext cx="3714750" cy="3810001"/>
          </a:xfrm>
        </p:spPr>
        <p:txBody>
          <a:bodyPr>
            <a:noAutofit/>
          </a:bodyPr>
          <a:lstStyle/>
          <a:p>
            <a:r>
              <a:rPr lang="en-US" sz="1800" dirty="0" smtClean="0"/>
              <a:t>Identify high capacity – 20 to 50 MTPA opencast mines</a:t>
            </a:r>
            <a:r>
              <a:rPr lang="en-US" sz="1800" dirty="0" smtClean="0"/>
              <a:t>:</a:t>
            </a:r>
            <a:endParaRPr lang="en-US" sz="1800" dirty="0" smtClean="0"/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Deploy high capacity </a:t>
            </a:r>
            <a:r>
              <a:rPr lang="en-US" sz="1600" dirty="0" smtClean="0"/>
              <a:t>HEMM suiting </a:t>
            </a:r>
            <a:r>
              <a:rPr lang="en-US" sz="1600" dirty="0" smtClean="0"/>
              <a:t>mine specific </a:t>
            </a:r>
            <a:r>
              <a:rPr lang="en-US" sz="1600" dirty="0" smtClean="0"/>
              <a:t>conditions;</a:t>
            </a:r>
            <a:endParaRPr lang="en-US" sz="1600" dirty="0" smtClean="0"/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Maintenance and </a:t>
            </a:r>
            <a:r>
              <a:rPr lang="en-US" sz="1600" dirty="0" smtClean="0"/>
              <a:t>repair </a:t>
            </a:r>
            <a:r>
              <a:rPr lang="en-US" sz="1600" dirty="0" smtClean="0"/>
              <a:t>contracts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Outsource </a:t>
            </a:r>
            <a:r>
              <a:rPr lang="en-US" sz="1600" dirty="0" smtClean="0"/>
              <a:t>development work and other services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Spares from OEM with performance guarantee, strategic warehouse </a:t>
            </a:r>
            <a:r>
              <a:rPr lang="en-US" sz="1600" dirty="0" smtClean="0"/>
              <a:t>locations – Minimize </a:t>
            </a:r>
            <a:r>
              <a:rPr lang="en-US" sz="1600" dirty="0" smtClean="0"/>
              <a:t>inventory carrying </a:t>
            </a:r>
            <a:r>
              <a:rPr lang="en-US" sz="1600" dirty="0" smtClean="0"/>
              <a:t>costs.</a:t>
            </a:r>
            <a:endParaRPr lang="en-US" sz="1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486" y="1981200"/>
            <a:ext cx="4042002" cy="4060371"/>
          </a:xfrm>
        </p:spPr>
        <p:txBody>
          <a:bodyPr>
            <a:normAutofit fontScale="85000" lnSpcReduction="10000"/>
          </a:bodyPr>
          <a:lstStyle/>
          <a:p>
            <a:r>
              <a:rPr lang="en-US" sz="2100" dirty="0" smtClean="0"/>
              <a:t>In Underground Mines - 5 MTPA longwalls and 1 MTPA per CM board and pillar projects have to be identified.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900" dirty="0" smtClean="0"/>
              <a:t>Focus on faster mine development using Roadheaders, Bolter miners and achieve a progress rate of 3 meters per operating hour.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900" dirty="0" smtClean="0"/>
              <a:t>Outsource development work.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900" dirty="0" smtClean="0"/>
              <a:t>Invest in Longwall mines –ploughs for thin seams and top coal caving for thick seams, for improving production, productivity and safety.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900" dirty="0" smtClean="0"/>
              <a:t>Adopt global best practices in mining technology and management. </a:t>
            </a:r>
          </a:p>
          <a:p>
            <a:pPr marL="576263" lvl="1" indent="-301625">
              <a:buFont typeface="Wingdings" pitchFamily="2" charset="2"/>
              <a:buChar char="Ø"/>
            </a:pPr>
            <a:endParaRPr lang="en-US" sz="1600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58200" y="5769429"/>
            <a:ext cx="92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High Capacity Mining – Opencast &amp; Underground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Unless a critical market is created, no reputable OEM would invest in India to produce the equipment – all major OEMs have factories in </a:t>
            </a:r>
            <a:r>
              <a:rPr lang="en-US" sz="1800" dirty="0" smtClean="0"/>
              <a:t>China. </a:t>
            </a:r>
            <a:endParaRPr lang="en-US" sz="1800" dirty="0" smtClean="0"/>
          </a:p>
          <a:p>
            <a:r>
              <a:rPr lang="en-US" sz="1800" dirty="0" smtClean="0"/>
              <a:t>In India too, all the Auto majors have manufacturing facilities – simple reason being scale of the </a:t>
            </a:r>
            <a:r>
              <a:rPr lang="en-US" sz="1800" dirty="0" smtClean="0"/>
              <a:t>market. </a:t>
            </a:r>
            <a:endParaRPr lang="en-US" sz="1800" dirty="0" smtClean="0"/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Application of Auger / Highwall mining </a:t>
            </a:r>
            <a:r>
              <a:rPr lang="en-US" sz="1600" dirty="0" smtClean="0"/>
              <a:t>technology</a:t>
            </a:r>
            <a:endParaRPr lang="en-US" sz="1600" dirty="0" smtClean="0"/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Phase out manual </a:t>
            </a:r>
            <a:r>
              <a:rPr lang="en-US" sz="1600" dirty="0" smtClean="0"/>
              <a:t>mining</a:t>
            </a:r>
            <a:endParaRPr lang="en-US" sz="1600" dirty="0" smtClean="0"/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Track daily </a:t>
            </a:r>
            <a:r>
              <a:rPr lang="en-US" sz="1600" dirty="0" smtClean="0"/>
              <a:t>productivity </a:t>
            </a:r>
            <a:r>
              <a:rPr lang="en-US" sz="1600" dirty="0" smtClean="0"/>
              <a:t>and </a:t>
            </a:r>
            <a:r>
              <a:rPr lang="en-US" sz="1600" dirty="0" smtClean="0"/>
              <a:t>costs</a:t>
            </a:r>
            <a:endParaRPr lang="en-US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458200" y="5769429"/>
            <a:ext cx="92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High Capacity Mining – Opencast &amp; Underground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Cost </a:t>
            </a:r>
            <a:r>
              <a:rPr lang="en-US" sz="1800" dirty="0" smtClean="0"/>
              <a:t>Management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Daily reporting of productivity and </a:t>
            </a:r>
            <a:r>
              <a:rPr lang="en-US" sz="1600" dirty="0" smtClean="0"/>
              <a:t>costs </a:t>
            </a:r>
            <a:endParaRPr lang="en-US" sz="1600" dirty="0" smtClean="0"/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Electronic shift planning capability through shift data collection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Provide data validation and upload at the end of each shift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Web portal </a:t>
            </a:r>
            <a:r>
              <a:rPr lang="en-US" sz="1600" dirty="0" smtClean="0"/>
              <a:t>reporting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8200" y="5769429"/>
            <a:ext cx="92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High Capacity Mining – Opencast &amp; Underground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Improving </a:t>
            </a:r>
            <a:r>
              <a:rPr lang="en-US" sz="1800" dirty="0" smtClean="0"/>
              <a:t>Efficiencies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Plan for the long term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Mine planning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Production scheduling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Safety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Wash Plants yields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Equipment selection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Appropriate infrastructure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PLANNING, PLANNING  &amp; MORE PLANNING </a:t>
            </a:r>
            <a:r>
              <a:rPr lang="en-US" sz="1600" dirty="0" smtClean="0"/>
              <a:t>-- Always </a:t>
            </a:r>
            <a:r>
              <a:rPr lang="en-US" sz="1600" dirty="0" smtClean="0"/>
              <a:t>consider the WHOLE production chain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58200" y="5769429"/>
            <a:ext cx="92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High Capacity Mining – Opencast &amp; Underground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Integrate </a:t>
            </a:r>
            <a:r>
              <a:rPr lang="en-US" sz="1800" dirty="0" smtClean="0"/>
              <a:t>Systems </a:t>
            </a:r>
            <a:r>
              <a:rPr lang="en-US" sz="1800" dirty="0" smtClean="0"/>
              <a:t>&amp; Technology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Technology is often ignored, not understood, under utilized, </a:t>
            </a:r>
            <a:r>
              <a:rPr lang="en-US" sz="1600" dirty="0" smtClean="0"/>
              <a:t>poorly implemented </a:t>
            </a:r>
            <a:r>
              <a:rPr lang="en-US" sz="1600" dirty="0" smtClean="0"/>
              <a:t>and managed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New technologies MEAN </a:t>
            </a:r>
            <a:r>
              <a:rPr lang="en-US" sz="1600" dirty="0" smtClean="0"/>
              <a:t>CHANGE </a:t>
            </a:r>
            <a:r>
              <a:rPr lang="en-US" sz="1600" dirty="0" smtClean="0"/>
              <a:t>&amp; MUST BE MANAGED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International </a:t>
            </a:r>
            <a:r>
              <a:rPr lang="en-US" dirty="0" smtClean="0"/>
              <a:t>best practices in Contract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>
                <a:solidFill>
                  <a:schemeClr val="accent1"/>
                </a:solidFill>
              </a:rPr>
              <a:t>Issues</a:t>
            </a:r>
          </a:p>
          <a:p>
            <a:r>
              <a:rPr lang="en-US" sz="1800" dirty="0" smtClean="0"/>
              <a:t>Risk sharing between the employer and the contractor is not </a:t>
            </a:r>
            <a:r>
              <a:rPr lang="en-US" sz="1800" dirty="0" smtClean="0"/>
              <a:t>equitable: LA</a:t>
            </a:r>
            <a:r>
              <a:rPr lang="en-US" sz="1800" dirty="0" smtClean="0"/>
              <a:t>, R&amp;R, EC, FC need to be with </a:t>
            </a:r>
            <a:r>
              <a:rPr lang="en-US" sz="1800" dirty="0" smtClean="0"/>
              <a:t>the owner. </a:t>
            </a:r>
            <a:endParaRPr lang="en-US" sz="1800" dirty="0" smtClean="0"/>
          </a:p>
          <a:p>
            <a:r>
              <a:rPr lang="en-US" sz="1800" dirty="0" smtClean="0"/>
              <a:t>Long term contracts do not have price variation clauses; and in contracts with price variation clause, the formula weightages do not reflect the cost components </a:t>
            </a:r>
            <a:r>
              <a:rPr lang="en-US" sz="1800" dirty="0" smtClean="0"/>
              <a:t>effectively. </a:t>
            </a:r>
            <a:endParaRPr lang="en-US" sz="1800" dirty="0" smtClean="0"/>
          </a:p>
          <a:p>
            <a:r>
              <a:rPr lang="en-US" sz="1800" dirty="0" smtClean="0"/>
              <a:t>In composite EPC </a:t>
            </a:r>
            <a:r>
              <a:rPr lang="en-US" sz="1800" dirty="0" smtClean="0"/>
              <a:t>and </a:t>
            </a:r>
            <a:r>
              <a:rPr lang="en-US" sz="1800" dirty="0" smtClean="0"/>
              <a:t>Operations contracts, the liabilities of EPC phase do not end till </a:t>
            </a:r>
            <a:r>
              <a:rPr lang="en-US" sz="1800" dirty="0" smtClean="0"/>
              <a:t>the operation </a:t>
            </a:r>
            <a:r>
              <a:rPr lang="en-US" sz="1800" dirty="0" smtClean="0"/>
              <a:t>phase is </a:t>
            </a:r>
            <a:r>
              <a:rPr lang="en-US" sz="1800" dirty="0" smtClean="0"/>
              <a:t>concluded – No </a:t>
            </a:r>
            <a:r>
              <a:rPr lang="en-US" sz="1800" dirty="0" smtClean="0"/>
              <a:t>major OEM is willing to accept </a:t>
            </a:r>
            <a:r>
              <a:rPr lang="en-US" sz="1800" dirty="0" smtClean="0"/>
              <a:t>this. </a:t>
            </a:r>
            <a:endParaRPr lang="en-US" sz="1800" dirty="0" smtClean="0"/>
          </a:p>
          <a:p>
            <a:r>
              <a:rPr lang="en-US" sz="1800" dirty="0" smtClean="0"/>
              <a:t>The acceptance criterion for performance tests are not clearly </a:t>
            </a:r>
            <a:r>
              <a:rPr lang="en-US" sz="1800" dirty="0" smtClean="0"/>
              <a:t>defined. </a:t>
            </a:r>
            <a:endParaRPr lang="en-US" sz="1800" dirty="0" smtClean="0"/>
          </a:p>
          <a:p>
            <a:r>
              <a:rPr lang="en-US" sz="1800" dirty="0" smtClean="0"/>
              <a:t>Engineer’s role under the contract is that of a “referee” and not just “owner’s representative” – this aspect is completely ignored. 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58200" y="5769429"/>
            <a:ext cx="92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International </a:t>
            </a:r>
            <a:r>
              <a:rPr lang="en-US" dirty="0" smtClean="0"/>
              <a:t>best practices in Contract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52513" y="1981201"/>
            <a:ext cx="8004401" cy="3809999"/>
          </a:xfrm>
        </p:spPr>
        <p:txBody>
          <a:bodyPr>
            <a:noAutofit/>
          </a:bodyPr>
          <a:lstStyle/>
          <a:p>
            <a:r>
              <a:rPr lang="en-US" sz="1800" dirty="0" smtClean="0"/>
              <a:t>Prepare model contract documents as </a:t>
            </a:r>
            <a:r>
              <a:rPr lang="en-US" sz="1800" dirty="0" smtClean="0"/>
              <a:t>done </a:t>
            </a:r>
            <a:r>
              <a:rPr lang="en-US" sz="1800" dirty="0" smtClean="0"/>
              <a:t>by </a:t>
            </a:r>
            <a:r>
              <a:rPr lang="en-US" sz="1800" dirty="0" smtClean="0"/>
              <a:t>NHAI. </a:t>
            </a:r>
            <a:endParaRPr lang="en-US" sz="1800" dirty="0" smtClean="0"/>
          </a:p>
          <a:p>
            <a:r>
              <a:rPr lang="en-US" sz="1800" dirty="0" smtClean="0"/>
              <a:t>Model documents are prepared by Secretariat for infrastructure in the Planning Commission and approved by the Cabinet Committee on Infrastructure headed by the Prime Minister </a:t>
            </a:r>
            <a:r>
              <a:rPr lang="en-US" sz="1800" dirty="0" smtClean="0"/>
              <a:t>for Airports, Roads, Highways, Power, Telecom and Railways.</a:t>
            </a:r>
          </a:p>
          <a:p>
            <a:r>
              <a:rPr lang="en-US" sz="1800" dirty="0" smtClean="0"/>
              <a:t>The </a:t>
            </a:r>
            <a:r>
              <a:rPr lang="en-US" sz="1800" dirty="0" smtClean="0"/>
              <a:t>same Secretariat could prepare and approve the model documents for </a:t>
            </a:r>
            <a:r>
              <a:rPr lang="en-US" sz="1800" dirty="0" smtClean="0"/>
              <a:t>the coal / </a:t>
            </a:r>
            <a:r>
              <a:rPr lang="en-US" sz="1800" dirty="0" smtClean="0"/>
              <a:t>mineral sector </a:t>
            </a:r>
            <a:r>
              <a:rPr lang="en-US" sz="1800" dirty="0" smtClean="0"/>
              <a:t>also.</a:t>
            </a: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Avoid regulatory overkill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Legislators across the world are competing with each other leading to regulatory overkill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Australia: </a:t>
            </a:r>
            <a:r>
              <a:rPr lang="en-US" sz="1600" dirty="0" smtClean="0"/>
              <a:t>Resource super profit tax, Strict Carbon Control laws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USA </a:t>
            </a:r>
            <a:r>
              <a:rPr lang="en-US" sz="1600" dirty="0" smtClean="0"/>
              <a:t>: </a:t>
            </a:r>
            <a:r>
              <a:rPr lang="en-US" sz="1600" dirty="0" smtClean="0"/>
              <a:t>Closing down of coal based power plants which do not                            </a:t>
            </a:r>
            <a:r>
              <a:rPr lang="en-US" sz="1600" dirty="0" smtClean="0"/>
              <a:t>meet </a:t>
            </a:r>
            <a:r>
              <a:rPr lang="en-US" sz="1600" dirty="0" smtClean="0"/>
              <a:t>the strict carbon emission norms 	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Indonesia: </a:t>
            </a:r>
            <a:r>
              <a:rPr lang="en-US" sz="1600" dirty="0" smtClean="0"/>
              <a:t>Royalty based on index price fixed by the Government </a:t>
            </a:r>
          </a:p>
          <a:p>
            <a:pPr marL="576263" lvl="1" indent="-301625">
              <a:buFont typeface="Wingdings" pitchFamily="2" charset="2"/>
              <a:buChar char="Ø"/>
            </a:pPr>
            <a:r>
              <a:rPr lang="en-US" sz="1600" dirty="0" smtClean="0"/>
              <a:t>India: </a:t>
            </a:r>
            <a:r>
              <a:rPr lang="en-US" sz="1600" dirty="0" smtClean="0"/>
              <a:t>26% profit sharing for coal and lignite companies </a:t>
            </a:r>
          </a:p>
          <a:p>
            <a:r>
              <a:rPr lang="en-US" sz="1800" dirty="0" smtClean="0"/>
              <a:t>Investors do not worry about regulations but they are looking for fair, consistent and predictable application of </a:t>
            </a:r>
            <a:r>
              <a:rPr lang="en-US" sz="1800" dirty="0" smtClean="0"/>
              <a:t>regulations. </a:t>
            </a:r>
            <a:endParaRPr lang="en-US" sz="1800" dirty="0" smtClean="0"/>
          </a:p>
          <a:p>
            <a:r>
              <a:rPr lang="en-US" sz="1800" dirty="0" smtClean="0"/>
              <a:t>Having an independent regulator who has the authority to regulate coal prices is </a:t>
            </a:r>
            <a:r>
              <a:rPr lang="en-US" sz="1800" dirty="0" smtClean="0"/>
              <a:t>imperative. </a:t>
            </a: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Transforming the Indian coal sector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500"/>
              </a:spcBef>
              <a:buNone/>
            </a:pPr>
            <a:r>
              <a:rPr lang="en-US" sz="1800" b="1" dirty="0" smtClean="0">
                <a:solidFill>
                  <a:schemeClr val="accent1"/>
                </a:solidFill>
              </a:rPr>
              <a:t>Summary</a:t>
            </a:r>
          </a:p>
          <a:p>
            <a:pPr marL="342900" indent="-342900">
              <a:spcBef>
                <a:spcPts val="500"/>
              </a:spcBef>
              <a:buFont typeface="+mj-lt"/>
              <a:buAutoNum type="arabicPeriod"/>
            </a:pPr>
            <a:r>
              <a:rPr lang="en-US" sz="1800" dirty="0" smtClean="0"/>
              <a:t>Expand </a:t>
            </a:r>
            <a:r>
              <a:rPr lang="en-US" sz="1800" dirty="0" smtClean="0"/>
              <a:t>the resource base by increasing the spend on EXPLORATION. </a:t>
            </a:r>
          </a:p>
          <a:p>
            <a:pPr marL="342900" indent="-342900">
              <a:spcBef>
                <a:spcPts val="500"/>
              </a:spcBef>
              <a:buFont typeface="+mj-lt"/>
              <a:buAutoNum type="arabicPeriod"/>
            </a:pPr>
            <a:r>
              <a:rPr lang="en-US" sz="1800" dirty="0" smtClean="0"/>
              <a:t>Invest in “PEOPLE, Technology &amp; </a:t>
            </a:r>
            <a:r>
              <a:rPr lang="en-US" sz="1800" dirty="0" smtClean="0"/>
              <a:t>Systems.” </a:t>
            </a:r>
            <a:endParaRPr lang="en-US" sz="1800" dirty="0" smtClean="0"/>
          </a:p>
          <a:p>
            <a:pPr marL="342900" indent="-342900">
              <a:spcBef>
                <a:spcPts val="500"/>
              </a:spcBef>
              <a:buFont typeface="+mj-lt"/>
              <a:buAutoNum type="arabicPeriod"/>
            </a:pPr>
            <a:r>
              <a:rPr lang="en-US" sz="1800" dirty="0" smtClean="0"/>
              <a:t>Focus on </a:t>
            </a:r>
            <a:r>
              <a:rPr lang="en-US" sz="1800" dirty="0" smtClean="0"/>
              <a:t>PRODUCTIVITY enhancement </a:t>
            </a:r>
            <a:r>
              <a:rPr lang="en-US" sz="1800" dirty="0" smtClean="0"/>
              <a:t>through TECHNOLOGY &amp; </a:t>
            </a:r>
            <a:r>
              <a:rPr lang="en-US" sz="1800" dirty="0" smtClean="0"/>
              <a:t>TRAINING. </a:t>
            </a:r>
            <a:endParaRPr lang="en-US" sz="1800" dirty="0" smtClean="0"/>
          </a:p>
          <a:p>
            <a:pPr marL="342900" indent="-342900">
              <a:spcBef>
                <a:spcPts val="500"/>
              </a:spcBef>
              <a:buFont typeface="+mj-lt"/>
              <a:buAutoNum type="arabicPeriod"/>
            </a:pPr>
            <a:r>
              <a:rPr lang="en-US" sz="1800" dirty="0" smtClean="0"/>
              <a:t>Speed up </a:t>
            </a:r>
            <a:r>
              <a:rPr lang="en-US" sz="1800" dirty="0" smtClean="0"/>
              <a:t>forest </a:t>
            </a:r>
            <a:r>
              <a:rPr lang="en-US" sz="1800" dirty="0" smtClean="0"/>
              <a:t>and environment </a:t>
            </a:r>
            <a:r>
              <a:rPr lang="en-US" sz="1800" dirty="0" smtClean="0"/>
              <a:t>CLEARANCES. </a:t>
            </a:r>
            <a:endParaRPr lang="en-US" sz="1800" dirty="0" smtClean="0"/>
          </a:p>
          <a:p>
            <a:pPr marL="342900" indent="-342900">
              <a:spcBef>
                <a:spcPts val="500"/>
              </a:spcBef>
              <a:buFont typeface="+mj-lt"/>
              <a:buAutoNum type="arabicPeriod"/>
            </a:pPr>
            <a:r>
              <a:rPr lang="en-US" sz="1800" dirty="0" smtClean="0"/>
              <a:t>Streamline equipment approvals by </a:t>
            </a:r>
            <a:r>
              <a:rPr lang="en-US" sz="1800" dirty="0" smtClean="0"/>
              <a:t>DGMS. </a:t>
            </a:r>
            <a:endParaRPr lang="en-US" sz="1800" dirty="0" smtClean="0"/>
          </a:p>
          <a:p>
            <a:pPr marL="342900" indent="-342900">
              <a:spcBef>
                <a:spcPts val="500"/>
              </a:spcBef>
              <a:buFont typeface="+mj-lt"/>
              <a:buAutoNum type="arabicPeriod"/>
            </a:pPr>
            <a:r>
              <a:rPr lang="en-US" sz="1800" dirty="0" smtClean="0"/>
              <a:t>Identify high impact OC and UG projects and bring them to production in a </a:t>
            </a:r>
            <a:r>
              <a:rPr lang="en-US" sz="1800" dirty="0" smtClean="0"/>
              <a:t>well </a:t>
            </a:r>
            <a:r>
              <a:rPr lang="en-US" sz="1800" dirty="0" smtClean="0"/>
              <a:t>defined TIME frame with TRAINED skilled manpower, tracking operations SHIFTWISE, Cost Management &amp; integration of Systems &amp; </a:t>
            </a:r>
            <a:r>
              <a:rPr lang="en-US" sz="1800" dirty="0" smtClean="0"/>
              <a:t>Technology. </a:t>
            </a:r>
            <a:endParaRPr lang="en-US" sz="1800" dirty="0" smtClean="0"/>
          </a:p>
          <a:p>
            <a:pPr marL="342900" indent="-342900">
              <a:spcBef>
                <a:spcPts val="500"/>
              </a:spcBef>
              <a:buFont typeface="+mj-lt"/>
              <a:buAutoNum type="arabicPeriod"/>
            </a:pPr>
            <a:r>
              <a:rPr lang="en-US" sz="1800" dirty="0" smtClean="0"/>
              <a:t>Use international BEST practices in contract </a:t>
            </a:r>
            <a:r>
              <a:rPr lang="en-US" sz="1800" dirty="0" smtClean="0"/>
              <a:t>management. </a:t>
            </a:r>
            <a:endParaRPr lang="en-US" sz="1800" dirty="0" smtClean="0"/>
          </a:p>
          <a:p>
            <a:pPr marL="342900" indent="-342900">
              <a:spcBef>
                <a:spcPts val="500"/>
              </a:spcBef>
              <a:buFont typeface="+mj-lt"/>
              <a:buAutoNum type="arabicPeriod"/>
            </a:pPr>
            <a:r>
              <a:rPr lang="en-US" sz="1800" dirty="0" smtClean="0"/>
              <a:t>Avoid regulatory </a:t>
            </a:r>
            <a:r>
              <a:rPr lang="en-US" sz="1800" dirty="0" smtClean="0"/>
              <a:t>overkill. </a:t>
            </a:r>
            <a:endParaRPr lang="en-US" sz="1800" dirty="0" smtClean="0"/>
          </a:p>
          <a:p>
            <a:pPr marL="342900" indent="-342900">
              <a:spcBef>
                <a:spcPts val="500"/>
              </a:spcBef>
              <a:buFont typeface="+mj-lt"/>
              <a:buAutoNum type="arabicPeriod"/>
            </a:pPr>
            <a:r>
              <a:rPr lang="en-US" sz="1800" dirty="0" smtClean="0"/>
              <a:t>Lets be “VALUE CONSCIOUS” and not </a:t>
            </a:r>
            <a:r>
              <a:rPr lang="en-US" sz="1800" dirty="0" smtClean="0"/>
              <a:t>“Cost Conscious.” </a:t>
            </a: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Expand the reserve and </a:t>
            </a:r>
            <a:r>
              <a:rPr lang="en-US" dirty="0" smtClean="0"/>
              <a:t>resource base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Focus on </a:t>
            </a:r>
            <a:r>
              <a:rPr lang="en-US" dirty="0" smtClean="0"/>
              <a:t>enhancing productivity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Speed </a:t>
            </a:r>
            <a:r>
              <a:rPr lang="en-US" dirty="0" smtClean="0"/>
              <a:t>up </a:t>
            </a:r>
            <a:r>
              <a:rPr lang="en-US" dirty="0" smtClean="0"/>
              <a:t>clearances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Equipment approvals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Essentials for </a:t>
            </a:r>
            <a:r>
              <a:rPr lang="en-US" dirty="0" smtClean="0"/>
              <a:t>high capacity mining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International </a:t>
            </a:r>
            <a:r>
              <a:rPr lang="en-US" dirty="0" smtClean="0"/>
              <a:t>best practices in contract management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Avoid </a:t>
            </a:r>
            <a:r>
              <a:rPr lang="en-US" dirty="0" smtClean="0"/>
              <a:t>regulatory overkill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Summary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513" y="503854"/>
            <a:ext cx="8222116" cy="1142385"/>
          </a:xfrm>
        </p:spPr>
        <p:txBody>
          <a:bodyPr/>
          <a:lstStyle/>
          <a:p>
            <a:r>
              <a:rPr lang="en-US" dirty="0" smtClean="0"/>
              <a:t>1. Expand the reserve and resource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2511" y="1981200"/>
            <a:ext cx="4564517" cy="3810001"/>
          </a:xfrm>
        </p:spPr>
        <p:txBody>
          <a:bodyPr>
            <a:noAutofit/>
          </a:bodyPr>
          <a:lstStyle/>
          <a:p>
            <a:r>
              <a:rPr lang="en-US" sz="1800" dirty="0" smtClean="0"/>
              <a:t>India is amongst the lowest spenders on mineral exploration in the major economies of the world.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 smtClean="0"/>
              <a:t>total exploration (regional, promotional and detailed) drilling per annum in coal and lignite is around 2.5 lakh meters per annum with a spend of about Rs. 250 </a:t>
            </a:r>
            <a:r>
              <a:rPr lang="en-US" sz="1800" dirty="0" smtClean="0"/>
              <a:t>Cr. </a:t>
            </a:r>
            <a:r>
              <a:rPr lang="en-US" sz="1800" dirty="0" smtClean="0"/>
              <a:t>as against US$ 600 million in Australia</a:t>
            </a:r>
          </a:p>
          <a:p>
            <a:r>
              <a:rPr lang="en-US" sz="1800" dirty="0" smtClean="0"/>
              <a:t>The total quantum of drilling is to be increased to 20 lakh meters per annum with an outlay of around </a:t>
            </a:r>
            <a:r>
              <a:rPr lang="en-US" sz="1800" dirty="0" smtClean="0"/>
              <a:t>Rs.1500 </a:t>
            </a:r>
            <a:r>
              <a:rPr lang="en-US" sz="1800" dirty="0" smtClean="0"/>
              <a:t>Cr. - To be outsourced in a big way and relevant approvals to be </a:t>
            </a:r>
            <a:r>
              <a:rPr lang="en-US" sz="1800" dirty="0" smtClean="0"/>
              <a:t>expedited. </a:t>
            </a:r>
            <a:endParaRPr lang="en-US" sz="1800" dirty="0" smtClean="0"/>
          </a:p>
          <a:p>
            <a:endParaRPr lang="en-US" sz="18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529940" y="2449955"/>
          <a:ext cx="3766459" cy="270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Focus on enhancing productivity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2511" y="1981200"/>
            <a:ext cx="3475946" cy="3810001"/>
          </a:xfrm>
        </p:spPr>
        <p:txBody>
          <a:bodyPr>
            <a:noAutofit/>
          </a:bodyPr>
          <a:lstStyle/>
          <a:p>
            <a:r>
              <a:rPr lang="en-US" sz="1800" dirty="0" smtClean="0"/>
              <a:t>Indian Coal mines have a long way to go in terms of </a:t>
            </a:r>
            <a:r>
              <a:rPr lang="en-US" sz="1800" dirty="0" smtClean="0"/>
              <a:t>productivity.</a:t>
            </a:r>
          </a:p>
          <a:p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 smtClean="0"/>
              <a:t>largest underground coal mine produces around 1MTPA whereas in USA, Russia, </a:t>
            </a:r>
            <a:r>
              <a:rPr lang="en-US" sz="1800" dirty="0" smtClean="0"/>
              <a:t>China, Australia </a:t>
            </a:r>
            <a:r>
              <a:rPr lang="en-US" sz="1800" dirty="0" smtClean="0"/>
              <a:t>and South Africa, it is 10 </a:t>
            </a:r>
            <a:r>
              <a:rPr lang="en-US" sz="1800" dirty="0" smtClean="0"/>
              <a:t>MTPA.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endParaRPr lang="en-US" sz="18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908949" y="5380957"/>
            <a:ext cx="80826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accent2"/>
              </a:buCl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Lack of investment in technology is the principal </a:t>
            </a:r>
            <a:r>
              <a:rPr lang="en-US" b="1" dirty="0" smtClean="0">
                <a:solidFill>
                  <a:schemeClr val="accent1"/>
                </a:solidFill>
              </a:rPr>
              <a:t>reason.</a:t>
            </a: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680858" y="2021090"/>
          <a:ext cx="4484914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971"/>
                <a:gridCol w="1720019"/>
                <a:gridCol w="1269924"/>
              </a:tblGrid>
              <a:tr h="175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Type</a:t>
                      </a:r>
                      <a:r>
                        <a:rPr lang="en-US" sz="1200" baseline="0" dirty="0" smtClean="0"/>
                        <a:t> of Mine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CIL OMS 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(Metric Tons)</a:t>
                      </a:r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USA</a:t>
                      </a:r>
                    </a:p>
                    <a:p>
                      <a:pPr algn="ctr"/>
                      <a:r>
                        <a:rPr lang="en-US" sz="1200" dirty="0" smtClean="0"/>
                        <a:t>(Metric Tons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baseline="30000" dirty="0"/>
                    </a:p>
                  </a:txBody>
                  <a:tcPr/>
                </a:tc>
              </a:tr>
              <a:tr h="23675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Opencast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10.73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68.20</a:t>
                      </a:r>
                      <a:endParaRPr lang="en-US" sz="1200" dirty="0"/>
                    </a:p>
                  </a:txBody>
                  <a:tcPr/>
                </a:tc>
              </a:tr>
              <a:tr h="23675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Underground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0.84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20.88</a:t>
                      </a:r>
                      <a:endParaRPr lang="en-US" sz="1200" dirty="0"/>
                    </a:p>
                  </a:txBody>
                  <a:tcPr/>
                </a:tc>
              </a:tr>
              <a:tr h="23675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Overall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4.92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39.60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06004" y="3513821"/>
          <a:ext cx="4470652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453"/>
                <a:gridCol w="1001485"/>
                <a:gridCol w="1741714"/>
              </a:tblGrid>
              <a:tr h="2882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Activity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India </a:t>
                      </a:r>
                      <a:endParaRPr lang="en-US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US, Australia,</a:t>
                      </a:r>
                      <a:r>
                        <a:rPr lang="en-US" sz="1200" baseline="0" dirty="0" smtClean="0"/>
                        <a:t> South Africa, Poland  </a:t>
                      </a:r>
                      <a:endParaRPr lang="en-US" sz="1200" baseline="30000" dirty="0"/>
                    </a:p>
                  </a:txBody>
                  <a:tcPr/>
                </a:tc>
              </a:tr>
              <a:tr h="2058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Shaft </a:t>
                      </a:r>
                      <a:r>
                        <a:rPr lang="en-US" sz="1200" dirty="0" smtClean="0"/>
                        <a:t>sinking: </a:t>
                      </a:r>
                      <a:r>
                        <a:rPr lang="en-US" sz="1200" dirty="0" smtClean="0"/>
                        <a:t>400 mts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36 </a:t>
                      </a:r>
                      <a:r>
                        <a:rPr lang="en-US" sz="1200" dirty="0" smtClean="0"/>
                        <a:t>months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12 to 18 months </a:t>
                      </a:r>
                      <a:endParaRPr lang="en-US" sz="1200" dirty="0"/>
                    </a:p>
                  </a:txBody>
                  <a:tcPr/>
                </a:tc>
              </a:tr>
              <a:tr h="2058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Incline Drivage: 1000 mts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18 to 24 months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12 to</a:t>
                      </a:r>
                      <a:r>
                        <a:rPr lang="en-US" sz="1200" baseline="0" dirty="0" smtClean="0"/>
                        <a:t> 15 months </a:t>
                      </a:r>
                      <a:endParaRPr lang="en-US" sz="1200" dirty="0"/>
                    </a:p>
                  </a:txBody>
                  <a:tcPr/>
                </a:tc>
              </a:tr>
              <a:tr h="2058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Roadway</a:t>
                      </a:r>
                      <a:r>
                        <a:rPr lang="en-US" sz="1200" baseline="0" dirty="0" smtClean="0"/>
                        <a:t> Development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3 to 8</a:t>
                      </a:r>
                      <a:r>
                        <a:rPr lang="en-US" sz="1200" baseline="0" dirty="0" smtClean="0"/>
                        <a:t> mts per day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3 mts per operating</a:t>
                      </a:r>
                      <a:r>
                        <a:rPr lang="en-US" sz="1200" baseline="0" dirty="0" smtClean="0"/>
                        <a:t> hour </a:t>
                      </a:r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458200" y="5769429"/>
            <a:ext cx="92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513" y="503854"/>
            <a:ext cx="8690201" cy="1142385"/>
          </a:xfrm>
        </p:spPr>
        <p:txBody>
          <a:bodyPr/>
          <a:lstStyle/>
          <a:p>
            <a:r>
              <a:rPr lang="en-US" dirty="0" smtClean="0"/>
              <a:t>2. Focus on enhancing productivity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OC is a success story in India. Thanks to the vision of </a:t>
            </a:r>
            <a:r>
              <a:rPr lang="en-US" sz="1800" dirty="0" smtClean="0"/>
              <a:t>the mining </a:t>
            </a:r>
            <a:r>
              <a:rPr lang="en-US" sz="1800" dirty="0" smtClean="0"/>
              <a:t>industry leadership </a:t>
            </a:r>
            <a:r>
              <a:rPr lang="en-US" sz="1800" dirty="0" smtClean="0"/>
              <a:t>–</a:t>
            </a:r>
          </a:p>
          <a:p>
            <a:pPr marL="685800" lvl="1" indent="-411163">
              <a:buFont typeface="Wingdings" pitchFamily="2" charset="2"/>
              <a:buChar char="Ø"/>
            </a:pPr>
            <a:r>
              <a:rPr lang="en-US" dirty="0" smtClean="0"/>
              <a:t>Some </a:t>
            </a:r>
            <a:r>
              <a:rPr lang="en-US" dirty="0" smtClean="0"/>
              <a:t>of the Outsourced Opencast OBR contractors have Australian level of equipment availability, utilization and </a:t>
            </a:r>
            <a:r>
              <a:rPr lang="en-US" dirty="0" smtClean="0"/>
              <a:t>productivity. </a:t>
            </a:r>
            <a:endParaRPr lang="en-US" dirty="0" smtClean="0"/>
          </a:p>
          <a:p>
            <a:pPr marL="685800" lvl="1" indent="-411163">
              <a:buFont typeface="Wingdings" pitchFamily="2" charset="2"/>
              <a:buChar char="Ø"/>
            </a:pPr>
            <a:r>
              <a:rPr lang="en-US" dirty="0" smtClean="0"/>
              <a:t>In </a:t>
            </a:r>
            <a:r>
              <a:rPr lang="en-US" dirty="0" smtClean="0"/>
              <a:t>UG Mines</a:t>
            </a:r>
            <a:r>
              <a:rPr lang="en-US" dirty="0" smtClean="0"/>
              <a:t>, Joy and Bucyrus operated CMs have set some productivity </a:t>
            </a:r>
            <a:r>
              <a:rPr lang="en-US" dirty="0" smtClean="0"/>
              <a:t>records. </a:t>
            </a:r>
            <a:endParaRPr lang="en-US" dirty="0" smtClean="0"/>
          </a:p>
          <a:p>
            <a:r>
              <a:rPr lang="en-US" sz="1800" dirty="0" smtClean="0"/>
              <a:t>To replicate these success stories…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8458200" y="5769429"/>
            <a:ext cx="92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513" y="503854"/>
            <a:ext cx="8722858" cy="1142385"/>
          </a:xfrm>
        </p:spPr>
        <p:txBody>
          <a:bodyPr/>
          <a:lstStyle/>
          <a:p>
            <a:r>
              <a:rPr lang="en-US" dirty="0" smtClean="0"/>
              <a:t>2. Focus on enhancing productivity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052513" y="1981200"/>
            <a:ext cx="4107316" cy="3810001"/>
          </a:xfrm>
        </p:spPr>
        <p:txBody>
          <a:bodyPr>
            <a:noAutofit/>
          </a:bodyPr>
          <a:lstStyle/>
          <a:p>
            <a:r>
              <a:rPr lang="en-US" sz="1800" dirty="0" smtClean="0"/>
              <a:t>Invest in </a:t>
            </a:r>
            <a:r>
              <a:rPr lang="en-US" sz="1800" dirty="0" smtClean="0"/>
              <a:t>“TECHNOLOGY</a:t>
            </a:r>
            <a:r>
              <a:rPr lang="en-US" sz="1800" dirty="0" smtClean="0"/>
              <a:t>, PEOPLE &amp; SYSTEMS</a:t>
            </a:r>
            <a:r>
              <a:rPr lang="en-US" sz="1800" dirty="0" smtClean="0"/>
              <a:t>” – </a:t>
            </a:r>
            <a:r>
              <a:rPr lang="en-US" sz="1800" dirty="0" smtClean="0">
                <a:solidFill>
                  <a:schemeClr val="accent1"/>
                </a:solidFill>
              </a:rPr>
              <a:t>Three </a:t>
            </a:r>
            <a:r>
              <a:rPr lang="en-US" sz="1800" dirty="0" smtClean="0">
                <a:solidFill>
                  <a:schemeClr val="accent1"/>
                </a:solidFill>
              </a:rPr>
              <a:t>pillars of </a:t>
            </a:r>
            <a:r>
              <a:rPr lang="en-US" sz="1800" dirty="0" smtClean="0">
                <a:solidFill>
                  <a:schemeClr val="accent1"/>
                </a:solidFill>
              </a:rPr>
              <a:t>productivity. </a:t>
            </a:r>
            <a:endParaRPr lang="en-US" sz="1800" dirty="0" smtClean="0">
              <a:solidFill>
                <a:schemeClr val="accent1"/>
              </a:solidFill>
            </a:endParaRPr>
          </a:p>
          <a:p>
            <a:r>
              <a:rPr lang="en-US" sz="1800" dirty="0" smtClean="0"/>
              <a:t>Invest in </a:t>
            </a:r>
            <a:r>
              <a:rPr lang="en-US" sz="1800" dirty="0" smtClean="0">
                <a:solidFill>
                  <a:schemeClr val="accent1"/>
                </a:solidFill>
              </a:rPr>
              <a:t>“Training” </a:t>
            </a:r>
            <a:r>
              <a:rPr lang="en-US" sz="1800" dirty="0" smtClean="0"/>
              <a:t>– Shortage of </a:t>
            </a:r>
            <a:r>
              <a:rPr lang="en-US" sz="1800" dirty="0" smtClean="0"/>
              <a:t>skilled </a:t>
            </a:r>
            <a:r>
              <a:rPr lang="en-US" sz="1800" dirty="0" smtClean="0"/>
              <a:t>manpower or political difficulty of hiring right </a:t>
            </a:r>
            <a:r>
              <a:rPr lang="en-US" sz="1800" dirty="0" smtClean="0"/>
              <a:t>manpower. </a:t>
            </a:r>
            <a:endParaRPr lang="en-US" sz="1800" dirty="0" smtClean="0"/>
          </a:p>
          <a:p>
            <a:r>
              <a:rPr lang="en-US" sz="1800" dirty="0" smtClean="0"/>
              <a:t>Investing in high cost of equipment is worth only </a:t>
            </a:r>
            <a:r>
              <a:rPr lang="en-US" sz="1800" dirty="0" smtClean="0">
                <a:solidFill>
                  <a:schemeClr val="accent1"/>
                </a:solidFill>
              </a:rPr>
              <a:t>if </a:t>
            </a:r>
            <a:r>
              <a:rPr lang="en-US" sz="1800" dirty="0" smtClean="0">
                <a:solidFill>
                  <a:schemeClr val="accent1"/>
                </a:solidFill>
              </a:rPr>
              <a:t>they </a:t>
            </a:r>
            <a:r>
              <a:rPr lang="en-US" sz="1800" dirty="0" smtClean="0">
                <a:solidFill>
                  <a:schemeClr val="accent1"/>
                </a:solidFill>
              </a:rPr>
              <a:t>are going to be </a:t>
            </a:r>
            <a:r>
              <a:rPr lang="en-US" sz="1800" dirty="0" smtClean="0">
                <a:solidFill>
                  <a:schemeClr val="accent1"/>
                </a:solidFill>
              </a:rPr>
              <a:t>productive.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r>
              <a:rPr lang="en-US" sz="1800" dirty="0" smtClean="0"/>
              <a:t>Training </a:t>
            </a:r>
            <a:r>
              <a:rPr lang="en-US" sz="1800" dirty="0" smtClean="0">
                <a:solidFill>
                  <a:schemeClr val="accent1"/>
                </a:solidFill>
              </a:rPr>
              <a:t>people</a:t>
            </a:r>
            <a:r>
              <a:rPr lang="en-US" sz="1800" dirty="0" smtClean="0"/>
              <a:t> </a:t>
            </a:r>
            <a:r>
              <a:rPr lang="en-US" sz="1800" dirty="0" smtClean="0"/>
              <a:t>in </a:t>
            </a:r>
            <a:r>
              <a:rPr lang="en-US" sz="1800" dirty="0" smtClean="0"/>
              <a:t>advanced </a:t>
            </a:r>
            <a:r>
              <a:rPr lang="en-US" sz="1800" dirty="0" smtClean="0"/>
              <a:t>equipment and methods of </a:t>
            </a:r>
            <a:r>
              <a:rPr lang="en-US" sz="1800" dirty="0" smtClean="0"/>
              <a:t>working is </a:t>
            </a:r>
            <a:r>
              <a:rPr lang="en-US" sz="1800" dirty="0" smtClean="0"/>
              <a:t>a must.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1396" y="1981200"/>
            <a:ext cx="3809318" cy="381000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Focus on </a:t>
            </a:r>
            <a:r>
              <a:rPr lang="en-US" sz="1800" dirty="0" smtClean="0">
                <a:solidFill>
                  <a:schemeClr val="accent1"/>
                </a:solidFill>
              </a:rPr>
              <a:t>“Mining </a:t>
            </a:r>
            <a:r>
              <a:rPr lang="en-US" sz="1800" dirty="0" smtClean="0">
                <a:solidFill>
                  <a:schemeClr val="accent1"/>
                </a:solidFill>
              </a:rPr>
              <a:t>as a </a:t>
            </a:r>
            <a:r>
              <a:rPr lang="en-US" sz="1800" dirty="0" smtClean="0">
                <a:solidFill>
                  <a:schemeClr val="accent1"/>
                </a:solidFill>
              </a:rPr>
              <a:t>System” </a:t>
            </a:r>
            <a:r>
              <a:rPr lang="en-US" sz="1800" dirty="0" smtClean="0"/>
              <a:t>instead of each piece to be understood at all levels. </a:t>
            </a:r>
          </a:p>
          <a:p>
            <a:r>
              <a:rPr lang="en-US" sz="1800" dirty="0" smtClean="0"/>
              <a:t>Coal companies should look at </a:t>
            </a:r>
            <a:r>
              <a:rPr lang="en-US" sz="1800" dirty="0" smtClean="0">
                <a:solidFill>
                  <a:schemeClr val="accent1"/>
                </a:solidFill>
              </a:rPr>
              <a:t>“lifecycle cost of equipment and cost per ton” </a:t>
            </a:r>
            <a:r>
              <a:rPr lang="en-US" sz="1800" dirty="0" smtClean="0"/>
              <a:t>instead </a:t>
            </a:r>
            <a:r>
              <a:rPr lang="en-US" sz="1800" dirty="0" smtClean="0"/>
              <a:t>of the</a:t>
            </a:r>
            <a:r>
              <a:rPr lang="en-US" sz="1800" dirty="0" smtClean="0">
                <a:solidFill>
                  <a:schemeClr val="accent4"/>
                </a:solidFill>
              </a:rPr>
              <a:t> </a:t>
            </a:r>
            <a:r>
              <a:rPr lang="en-US" sz="1800" dirty="0" smtClean="0"/>
              <a:t>cost of initial </a:t>
            </a:r>
            <a:r>
              <a:rPr lang="en-US" sz="1800" dirty="0" smtClean="0"/>
              <a:t>acquisition. </a:t>
            </a:r>
            <a:endParaRPr lang="en-US" sz="1800" dirty="0" smtClean="0"/>
          </a:p>
          <a:p>
            <a:r>
              <a:rPr lang="en-US" sz="1800" dirty="0" smtClean="0"/>
              <a:t>Provide </a:t>
            </a:r>
            <a:r>
              <a:rPr lang="en-US" sz="1800" dirty="0" smtClean="0">
                <a:solidFill>
                  <a:schemeClr val="accent1"/>
                </a:solidFill>
              </a:rPr>
              <a:t>“funding for equipment” </a:t>
            </a:r>
            <a:r>
              <a:rPr lang="en-US" sz="1800" dirty="0" smtClean="0"/>
              <a:t>(like some CIL collieries), as banks do not have expertise in          lending to underground equipment.</a:t>
            </a:r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513" y="503854"/>
            <a:ext cx="8167687" cy="1142385"/>
          </a:xfrm>
        </p:spPr>
        <p:txBody>
          <a:bodyPr/>
          <a:lstStyle/>
          <a:p>
            <a:r>
              <a:rPr lang="en-US" dirty="0" smtClean="0"/>
              <a:t>3. Speed up clearances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present clearances: mine lease, mine plan, environmental approval, forest clearance take between 5 to 8 years; target it to reduce it </a:t>
            </a:r>
            <a:r>
              <a:rPr lang="en-US" sz="1800" dirty="0" smtClean="0"/>
              <a:t>to 2 years</a:t>
            </a:r>
            <a:r>
              <a:rPr lang="en-US" sz="1800" dirty="0" smtClean="0"/>
              <a:t>. </a:t>
            </a:r>
          </a:p>
          <a:p>
            <a:r>
              <a:rPr lang="en-US" sz="1800" dirty="0" smtClean="0"/>
              <a:t>EMP should take a maximum of 210 days but it takes 540 </a:t>
            </a:r>
            <a:r>
              <a:rPr lang="en-US" sz="1800" dirty="0" smtClean="0"/>
              <a:t>to </a:t>
            </a:r>
            <a:r>
              <a:rPr lang="en-US" sz="1800" dirty="0" smtClean="0"/>
              <a:t>720 </a:t>
            </a:r>
            <a:r>
              <a:rPr lang="en-US" sz="1800" dirty="0" smtClean="0"/>
              <a:t>days. </a:t>
            </a:r>
            <a:endParaRPr lang="en-US" sz="1800" dirty="0" smtClean="0"/>
          </a:p>
          <a:p>
            <a:r>
              <a:rPr lang="en-US" sz="1800" dirty="0" smtClean="0"/>
              <a:t>FC to be targeted in 150 days instead of 3 to 5 years. </a:t>
            </a:r>
          </a:p>
          <a:p>
            <a:r>
              <a:rPr lang="en-US" sz="1800" dirty="0" smtClean="0"/>
              <a:t>Banks have instructions not to lend to projects without completing </a:t>
            </a:r>
            <a:r>
              <a:rPr lang="en-US" sz="1800" dirty="0" smtClean="0"/>
              <a:t>land </a:t>
            </a:r>
            <a:r>
              <a:rPr lang="en-US" sz="1800" dirty="0" smtClean="0"/>
              <a:t>acquisition, </a:t>
            </a:r>
            <a:r>
              <a:rPr lang="en-US" sz="1800" dirty="0" smtClean="0"/>
              <a:t>R&amp;R </a:t>
            </a:r>
            <a:r>
              <a:rPr lang="en-US" sz="1800" dirty="0" smtClean="0"/>
              <a:t>(100%), </a:t>
            </a:r>
            <a:r>
              <a:rPr lang="en-US" sz="1800" dirty="0" smtClean="0"/>
              <a:t>forest clearance </a:t>
            </a:r>
            <a:r>
              <a:rPr lang="en-US" sz="1800" dirty="0" smtClean="0"/>
              <a:t>and environmental c</a:t>
            </a:r>
            <a:r>
              <a:rPr lang="en-US" sz="1800" dirty="0" smtClean="0"/>
              <a:t>learance - So??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8200" y="5769429"/>
            <a:ext cx="92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513" y="503854"/>
            <a:ext cx="8167687" cy="1142385"/>
          </a:xfrm>
        </p:spPr>
        <p:txBody>
          <a:bodyPr/>
          <a:lstStyle/>
          <a:p>
            <a:r>
              <a:rPr lang="en-US" dirty="0" smtClean="0"/>
              <a:t>3. Speed up clearances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800" b="1" dirty="0" smtClean="0">
                <a:solidFill>
                  <a:schemeClr val="accent1"/>
                </a:solidFill>
              </a:rPr>
              <a:t>The way forward</a:t>
            </a:r>
          </a:p>
          <a:p>
            <a:r>
              <a:rPr lang="en-US" sz="1800" dirty="0" smtClean="0"/>
              <a:t>Can we look at legally binding time limits</a:t>
            </a:r>
            <a:r>
              <a:rPr lang="en-US" sz="1800" dirty="0" smtClean="0"/>
              <a:t>?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Put up for bidding only those projects with complete </a:t>
            </a:r>
            <a:r>
              <a:rPr lang="en-US" sz="1800" dirty="0" smtClean="0"/>
              <a:t>clearances: </a:t>
            </a:r>
          </a:p>
          <a:p>
            <a:pPr marL="631825" lvl="1" indent="-357188">
              <a:buFont typeface="Wingdings" pitchFamily="2" charset="2"/>
              <a:buChar char="Ø"/>
            </a:pPr>
            <a:r>
              <a:rPr lang="en-US" sz="1700" dirty="0" smtClean="0"/>
              <a:t>Land </a:t>
            </a:r>
            <a:r>
              <a:rPr lang="en-US" sz="1700" dirty="0" smtClean="0"/>
              <a:t>is acquired fully, R&amp;R is completed, EC and FC </a:t>
            </a:r>
            <a:r>
              <a:rPr lang="en-US" sz="1700" dirty="0" smtClean="0"/>
              <a:t>are </a:t>
            </a:r>
            <a:r>
              <a:rPr lang="en-US" sz="1700" dirty="0" smtClean="0"/>
              <a:t>in place; </a:t>
            </a:r>
            <a:endParaRPr lang="en-US" sz="1700" dirty="0" smtClean="0"/>
          </a:p>
          <a:p>
            <a:pPr marL="631825" lvl="1" indent="-357188">
              <a:buFont typeface="Wingdings" pitchFamily="2" charset="2"/>
              <a:buChar char="Ø"/>
            </a:pPr>
            <a:r>
              <a:rPr lang="en-US" sz="1700" dirty="0" smtClean="0"/>
              <a:t>The </a:t>
            </a:r>
            <a:r>
              <a:rPr lang="en-US" sz="1700" dirty="0" smtClean="0"/>
              <a:t>bids will then be reasonable or else speculator bidders would win and projects will not take </a:t>
            </a:r>
            <a:r>
              <a:rPr lang="en-US" sz="1700" dirty="0" smtClean="0"/>
              <a:t>off. </a:t>
            </a:r>
            <a:endParaRPr lang="en-US" sz="1700" dirty="0" smtClean="0"/>
          </a:p>
          <a:p>
            <a:endParaRPr lang="en-US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11518" y="2838753"/>
          <a:ext cx="3476168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0511"/>
                <a:gridCol w="1175657"/>
              </a:tblGrid>
              <a:tr h="2269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Technical opinion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months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69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Opinion</a:t>
                      </a:r>
                      <a:r>
                        <a:rPr lang="en-US" sz="1400" baseline="0" dirty="0" smtClean="0"/>
                        <a:t> on forest land 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months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69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 opinion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months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69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Recommendation</a:t>
                      </a:r>
                      <a:r>
                        <a:rPr lang="en-US" sz="1400" baseline="0" dirty="0" smtClean="0"/>
                        <a:t> by State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months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69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Approval by the</a:t>
                      </a:r>
                      <a:r>
                        <a:rPr lang="en-US" sz="1400" baseline="0" dirty="0" smtClean="0"/>
                        <a:t> Ministry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months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Streamline </a:t>
            </a:r>
            <a:r>
              <a:rPr lang="en-US" dirty="0" smtClean="0"/>
              <a:t>approvals by DGMS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052512" y="1981200"/>
            <a:ext cx="4880201" cy="3810001"/>
          </a:xfrm>
        </p:spPr>
        <p:txBody>
          <a:bodyPr>
            <a:noAutofit/>
          </a:bodyPr>
          <a:lstStyle/>
          <a:p>
            <a:r>
              <a:rPr lang="en-US" sz="1800" dirty="0" smtClean="0"/>
              <a:t>DGMS and Coal Mining Companies in India are credited with good safety record and they are to be </a:t>
            </a:r>
            <a:r>
              <a:rPr lang="en-US" sz="1800" dirty="0" smtClean="0"/>
              <a:t>complimented.</a:t>
            </a:r>
          </a:p>
          <a:p>
            <a:r>
              <a:rPr lang="en-US" sz="1800" dirty="0" smtClean="0"/>
              <a:t>Concept and Awareness of “Zero Dangerous Occurrence“ to be introduced and reviewed for complete safety. </a:t>
            </a:r>
          </a:p>
          <a:p>
            <a:r>
              <a:rPr lang="en-US" sz="1800" dirty="0" smtClean="0"/>
              <a:t>The procedures are based on Coal Mines Regulations of 1957 and Indian Electricity Rules of 1956.  </a:t>
            </a:r>
          </a:p>
          <a:p>
            <a:r>
              <a:rPr lang="en-US" sz="1800" dirty="0" smtClean="0"/>
              <a:t>There is a shortage of testing laboratories in India. For roof supports, there are no labs, leading to testing outside India </a:t>
            </a:r>
            <a:r>
              <a:rPr lang="en-US" sz="1800" dirty="0" smtClean="0"/>
              <a:t>thus, </a:t>
            </a:r>
            <a:r>
              <a:rPr lang="en-US" sz="1800" dirty="0" smtClean="0"/>
              <a:t>resulting in delays. </a:t>
            </a:r>
            <a:r>
              <a:rPr lang="en-US" sz="1800" dirty="0" smtClean="0"/>
              <a:t> </a:t>
            </a:r>
            <a:endParaRPr lang="en-US" sz="1800" dirty="0" smtClean="0"/>
          </a:p>
        </p:txBody>
      </p:sp>
      <p:graphicFrame>
        <p:nvGraphicFramePr>
          <p:cNvPr id="9" name="Chart 8"/>
          <p:cNvGraphicFramePr/>
          <p:nvPr/>
        </p:nvGraphicFramePr>
        <p:xfrm>
          <a:off x="5812972" y="2471057"/>
          <a:ext cx="3603171" cy="2579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458200" y="5769429"/>
            <a:ext cx="92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031015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TS103031015</Template>
  <TotalTime>0</TotalTime>
  <Words>1592</Words>
  <Application>Microsoft Office PowerPoint</Application>
  <PresentationFormat>A4 Paper (210x297 mm)</PresentationFormat>
  <Paragraphs>193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TS103031015</vt:lpstr>
      <vt:lpstr>Essentials for Enhancing Coal Production</vt:lpstr>
      <vt:lpstr>Agenda</vt:lpstr>
      <vt:lpstr>1. Expand the reserve and resource base</vt:lpstr>
      <vt:lpstr>2. Focus on enhancing productivity</vt:lpstr>
      <vt:lpstr>2. Focus on enhancing productivity</vt:lpstr>
      <vt:lpstr>2. Focus on enhancing productivity</vt:lpstr>
      <vt:lpstr>3. Speed up clearances </vt:lpstr>
      <vt:lpstr>3. Speed up clearances</vt:lpstr>
      <vt:lpstr>4. Streamline approvals by DGMS</vt:lpstr>
      <vt:lpstr>4. Streamline approvals by DGMS</vt:lpstr>
      <vt:lpstr>5. High Capacity Mining – Opencast &amp; Underground</vt:lpstr>
      <vt:lpstr>5. High Capacity Mining – Opencast &amp; Underground</vt:lpstr>
      <vt:lpstr>5. High Capacity Mining – Opencast &amp; Underground</vt:lpstr>
      <vt:lpstr>5. High Capacity Mining – Opencast &amp; Underground</vt:lpstr>
      <vt:lpstr>5. High Capacity Mining – Opencast &amp; Underground</vt:lpstr>
      <vt:lpstr>6. International best practices in Contract Management</vt:lpstr>
      <vt:lpstr>6. International best practices in Contract Management</vt:lpstr>
      <vt:lpstr>7. Avoid regulatory overkill</vt:lpstr>
      <vt:lpstr>8. Transforming the Indian coal sector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2013-11-09T14:41:48Z</dcterms:created>
  <dcterms:modified xsi:type="dcterms:W3CDTF">2013-11-09T15:58:56Z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