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64" r:id="rId2"/>
    <p:sldId id="275" r:id="rId3"/>
    <p:sldId id="285" r:id="rId4"/>
    <p:sldId id="286" r:id="rId5"/>
    <p:sldId id="282" r:id="rId6"/>
    <p:sldId id="283" r:id="rId7"/>
    <p:sldId id="284"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2845" autoAdjust="0"/>
  </p:normalViewPr>
  <p:slideViewPr>
    <p:cSldViewPr snapToGrid="0" snapToObjects="1">
      <p:cViewPr varScale="1">
        <p:scale>
          <a:sx n="94" d="100"/>
          <a:sy n="94" d="100"/>
        </p:scale>
        <p:origin x="-196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63F856-771F-8543-88D7-0241B54BD6B1}" type="datetimeFigureOut">
              <a:rPr lang="en-US" smtClean="0"/>
              <a:t>10/03/14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C000A1-E673-9346-A4F3-0A0014284C69}" type="slidenum">
              <a:rPr lang="en-US" smtClean="0"/>
              <a:t>‹#›</a:t>
            </a:fld>
            <a:endParaRPr lang="en-US"/>
          </a:p>
        </p:txBody>
      </p:sp>
    </p:spTree>
    <p:extLst>
      <p:ext uri="{BB962C8B-B14F-4D97-AF65-F5344CB8AC3E}">
        <p14:creationId xmlns:p14="http://schemas.microsoft.com/office/powerpoint/2010/main" val="20331560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41" name="Shape 1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C000A1-E673-9346-A4F3-0A0014284C69}" type="slidenum">
              <a:rPr lang="en-US" smtClean="0"/>
              <a:t>2</a:t>
            </a:fld>
            <a:endParaRPr lang="en-US"/>
          </a:p>
        </p:txBody>
      </p:sp>
    </p:spTree>
    <p:extLst>
      <p:ext uri="{BB962C8B-B14F-4D97-AF65-F5344CB8AC3E}">
        <p14:creationId xmlns:p14="http://schemas.microsoft.com/office/powerpoint/2010/main" val="522978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C000A1-E673-9346-A4F3-0A0014284C69}" type="slidenum">
              <a:rPr lang="en-US" smtClean="0"/>
              <a:t>3</a:t>
            </a:fld>
            <a:endParaRPr lang="en-US"/>
          </a:p>
        </p:txBody>
      </p:sp>
    </p:spTree>
    <p:extLst>
      <p:ext uri="{BB962C8B-B14F-4D97-AF65-F5344CB8AC3E}">
        <p14:creationId xmlns:p14="http://schemas.microsoft.com/office/powerpoint/2010/main" val="522978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C000A1-E673-9346-A4F3-0A0014284C69}" type="slidenum">
              <a:rPr lang="en-US" smtClean="0"/>
              <a:t>4</a:t>
            </a:fld>
            <a:endParaRPr lang="en-US"/>
          </a:p>
        </p:txBody>
      </p:sp>
    </p:spTree>
    <p:extLst>
      <p:ext uri="{BB962C8B-B14F-4D97-AF65-F5344CB8AC3E}">
        <p14:creationId xmlns:p14="http://schemas.microsoft.com/office/powerpoint/2010/main" val="522978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Slide Image Placeholder 1"/>
          <p:cNvSpPr>
            <a:spLocks noGrp="1" noRot="1" noChangeAspect="1"/>
          </p:cNvSpPr>
          <p:nvPr>
            <p:ph type="sldImg"/>
          </p:nvPr>
        </p:nvSpPr>
        <p:spPr bwMode="auto">
          <a:noFill/>
          <a:ln>
            <a:solidFill>
              <a:srgbClr val="000000"/>
            </a:solidFill>
            <a:miter lim="800000"/>
            <a:headEnd/>
            <a:tailEnd/>
          </a:ln>
        </p:spPr>
      </p:sp>
      <p:sp>
        <p:nvSpPr>
          <p:cNvPr id="51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123" name="Slide Number Placeholder 3"/>
          <p:cNvSpPr>
            <a:spLocks noGrp="1"/>
          </p:cNvSpPr>
          <p:nvPr>
            <p:ph type="sldNum" sz="quarter" idx="5"/>
          </p:nvPr>
        </p:nvSpPr>
        <p:spPr bwMode="auto">
          <a:noFill/>
          <a:ln>
            <a:miter lim="800000"/>
            <a:headEnd/>
            <a:tailEnd/>
          </a:ln>
        </p:spPr>
        <p:txBody>
          <a:bodyPr/>
          <a:lstStyle/>
          <a:p>
            <a:fld id="{EB8F0CA9-3877-464E-90F5-84C3F720463C}"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Slide Image Placeholder 1"/>
          <p:cNvSpPr>
            <a:spLocks noGrp="1" noRot="1" noChangeAspect="1"/>
          </p:cNvSpPr>
          <p:nvPr>
            <p:ph type="sldImg"/>
          </p:nvPr>
        </p:nvSpPr>
        <p:spPr bwMode="auto">
          <a:noFill/>
          <a:ln>
            <a:solidFill>
              <a:srgbClr val="000000"/>
            </a:solidFill>
            <a:miter lim="800000"/>
            <a:headEnd/>
            <a:tailEnd/>
          </a:ln>
        </p:spPr>
      </p:sp>
      <p:sp>
        <p:nvSpPr>
          <p:cNvPr id="51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123" name="Slide Number Placeholder 3"/>
          <p:cNvSpPr>
            <a:spLocks noGrp="1"/>
          </p:cNvSpPr>
          <p:nvPr>
            <p:ph type="sldNum" sz="quarter" idx="5"/>
          </p:nvPr>
        </p:nvSpPr>
        <p:spPr bwMode="auto">
          <a:noFill/>
          <a:ln>
            <a:miter lim="800000"/>
            <a:headEnd/>
            <a:tailEnd/>
          </a:ln>
        </p:spPr>
        <p:txBody>
          <a:bodyPr/>
          <a:lstStyle/>
          <a:p>
            <a:fld id="{EB8F0CA9-3877-464E-90F5-84C3F720463C}"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C000A1-E673-9346-A4F3-0A0014284C69}" type="slidenum">
              <a:rPr lang="en-US" smtClean="0"/>
              <a:t>7</a:t>
            </a:fld>
            <a:endParaRPr lang="en-US"/>
          </a:p>
        </p:txBody>
      </p:sp>
    </p:spTree>
    <p:extLst>
      <p:ext uri="{BB962C8B-B14F-4D97-AF65-F5344CB8AC3E}">
        <p14:creationId xmlns:p14="http://schemas.microsoft.com/office/powerpoint/2010/main" val="522978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BD833E-8107-1941-B41B-BF9264A12247}" type="datetimeFigureOut">
              <a:rPr lang="en-US" smtClean="0"/>
              <a:t>10/03/14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3819E7-F5A9-C644-BF33-9DD1DFB5863B}" type="slidenum">
              <a:rPr lang="en-US" smtClean="0"/>
              <a:t>‹#›</a:t>
            </a:fld>
            <a:endParaRPr lang="en-US"/>
          </a:p>
        </p:txBody>
      </p:sp>
    </p:spTree>
    <p:extLst>
      <p:ext uri="{BB962C8B-B14F-4D97-AF65-F5344CB8AC3E}">
        <p14:creationId xmlns:p14="http://schemas.microsoft.com/office/powerpoint/2010/main" val="320700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BD833E-8107-1941-B41B-BF9264A12247}" type="datetimeFigureOut">
              <a:rPr lang="en-US" smtClean="0"/>
              <a:t>10/03/14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3819E7-F5A9-C644-BF33-9DD1DFB5863B}" type="slidenum">
              <a:rPr lang="en-US" smtClean="0"/>
              <a:t>‹#›</a:t>
            </a:fld>
            <a:endParaRPr lang="en-US"/>
          </a:p>
        </p:txBody>
      </p:sp>
    </p:spTree>
    <p:extLst>
      <p:ext uri="{BB962C8B-B14F-4D97-AF65-F5344CB8AC3E}">
        <p14:creationId xmlns:p14="http://schemas.microsoft.com/office/powerpoint/2010/main" val="117058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BD833E-8107-1941-B41B-BF9264A12247}" type="datetimeFigureOut">
              <a:rPr lang="en-US" smtClean="0"/>
              <a:t>10/03/14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3819E7-F5A9-C644-BF33-9DD1DFB5863B}" type="slidenum">
              <a:rPr lang="en-US" smtClean="0"/>
              <a:t>‹#›</a:t>
            </a:fld>
            <a:endParaRPr lang="en-US"/>
          </a:p>
        </p:txBody>
      </p:sp>
    </p:spTree>
    <p:extLst>
      <p:ext uri="{BB962C8B-B14F-4D97-AF65-F5344CB8AC3E}">
        <p14:creationId xmlns:p14="http://schemas.microsoft.com/office/powerpoint/2010/main" val="3863014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1_Title and Content">
    <p:bg>
      <p:bgPr>
        <a:solidFill>
          <a:srgbClr val="00316B"/>
        </a:solidFill>
        <a:effectLst/>
      </p:bgPr>
    </p:bg>
    <p:spTree>
      <p:nvGrpSpPr>
        <p:cNvPr id="1" name="Shape 14"/>
        <p:cNvGrpSpPr/>
        <p:nvPr/>
      </p:nvGrpSpPr>
      <p:grpSpPr>
        <a:xfrm>
          <a:off x="0" y="0"/>
          <a:ext cx="0" cy="0"/>
          <a:chOff x="0" y="0"/>
          <a:chExt cx="0" cy="0"/>
        </a:xfrm>
      </p:grpSpPr>
      <p:sp>
        <p:nvSpPr>
          <p:cNvPr id="15" name="Shape 15"/>
          <p:cNvSpPr/>
          <p:nvPr/>
        </p:nvSpPr>
        <p:spPr>
          <a:xfrm>
            <a:off x="693710" y="3071809"/>
            <a:ext cx="228600" cy="228600"/>
          </a:xfrm>
          <a:prstGeom prst="ellipse">
            <a:avLst/>
          </a:prstGeom>
          <a:solidFill>
            <a:srgbClr val="EFCF11"/>
          </a:solidFill>
          <a:ln>
            <a:noFill/>
          </a:ln>
        </p:spPr>
        <p:txBody>
          <a:bodyPr lIns="91425" tIns="45700" rIns="91425" bIns="45700" anchor="ctr" anchorCtr="0">
            <a:noAutofit/>
          </a:bodyPr>
          <a:lstStyle/>
          <a:p>
            <a:endParaRPr/>
          </a:p>
        </p:txBody>
      </p:sp>
      <p:sp>
        <p:nvSpPr>
          <p:cNvPr id="16" name="Shape 16"/>
          <p:cNvSpPr txBox="1"/>
          <p:nvPr/>
        </p:nvSpPr>
        <p:spPr>
          <a:xfrm>
            <a:off x="1071537" y="2857496"/>
            <a:ext cx="7072362" cy="369332"/>
          </a:xfrm>
          <a:prstGeom prst="rect">
            <a:avLst/>
          </a:prstGeom>
          <a:noFill/>
          <a:ln>
            <a:noFill/>
          </a:ln>
        </p:spPr>
        <p:txBody>
          <a:bodyPr lIns="91425" tIns="45700" rIns="91425" bIns="45700" anchor="t" anchorCtr="0">
            <a:noAutofit/>
          </a:bodyPr>
          <a:lstStyle/>
          <a:p>
            <a:endParaRPr/>
          </a:p>
        </p:txBody>
      </p:sp>
      <p:sp>
        <p:nvSpPr>
          <p:cNvPr id="17" name="Shape 17"/>
          <p:cNvSpPr txBox="1">
            <a:spLocks noGrp="1"/>
          </p:cNvSpPr>
          <p:nvPr>
            <p:ph type="body" idx="1"/>
          </p:nvPr>
        </p:nvSpPr>
        <p:spPr>
          <a:xfrm>
            <a:off x="1000100" y="2786058"/>
            <a:ext cx="7215238" cy="571503"/>
          </a:xfrm>
          <a:prstGeom prst="rect">
            <a:avLst/>
          </a:prstGeom>
          <a:noFill/>
          <a:ln>
            <a:noFill/>
          </a:ln>
        </p:spPr>
        <p:txBody>
          <a:bodyPr lIns="91425" tIns="91425" rIns="91425" bIns="91425" anchor="t" anchorCtr="0"/>
          <a:lstStyle>
            <a:lvl1pPr rtl="0">
              <a:buClr>
                <a:srgbClr val="FFD200"/>
              </a:buClr>
              <a:buFont typeface="Arial"/>
              <a:buNone/>
              <a:defRPr sz="2800" b="1" baseline="0">
                <a:solidFill>
                  <a:srgbClr val="FFD200"/>
                </a:solidFill>
                <a:latin typeface="Arial"/>
                <a:ea typeface="Arial"/>
                <a:cs typeface="Arial"/>
                <a:sym typeface="Aria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8" name="Shape 18"/>
          <p:cNvSpPr txBox="1">
            <a:spLocks noGrp="1"/>
          </p:cNvSpPr>
          <p:nvPr>
            <p:ph type="body" idx="2"/>
          </p:nvPr>
        </p:nvSpPr>
        <p:spPr>
          <a:xfrm>
            <a:off x="1000100" y="3500437"/>
            <a:ext cx="7215238" cy="357189"/>
          </a:xfrm>
          <a:prstGeom prst="rect">
            <a:avLst/>
          </a:prstGeom>
          <a:noFill/>
          <a:ln>
            <a:noFill/>
          </a:ln>
        </p:spPr>
        <p:txBody>
          <a:bodyPr lIns="91425" tIns="91425" rIns="91425" bIns="91425" anchor="t" anchorCtr="0"/>
          <a:lstStyle>
            <a:lvl1pPr rtl="0">
              <a:buClr>
                <a:srgbClr val="FFD200"/>
              </a:buClr>
              <a:buFont typeface="Arial"/>
              <a:buNone/>
              <a:defRPr sz="1800">
                <a:solidFill>
                  <a:srgbClr val="FFD200"/>
                </a:solidFil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9" name="Shape 19"/>
          <p:cNvSpPr txBox="1">
            <a:spLocks noGrp="1"/>
          </p:cNvSpPr>
          <p:nvPr>
            <p:ph type="body" idx="3"/>
          </p:nvPr>
        </p:nvSpPr>
        <p:spPr>
          <a:xfrm>
            <a:off x="1008062" y="3984628"/>
            <a:ext cx="7207275" cy="658817"/>
          </a:xfrm>
          <a:prstGeom prst="rect">
            <a:avLst/>
          </a:prstGeom>
          <a:noFill/>
          <a:ln>
            <a:noFill/>
          </a:ln>
        </p:spPr>
        <p:txBody>
          <a:bodyPr lIns="91425" tIns="91425" rIns="91425" bIns="91425" anchor="t" anchorCtr="0"/>
          <a:lstStyle>
            <a:lvl1pPr rtl="0">
              <a:buClr>
                <a:schemeClr val="lt1"/>
              </a:buClr>
              <a:buFont typeface="Arial"/>
              <a:buNone/>
              <a:defRPr sz="1200">
                <a:solidFill>
                  <a:schemeClr val="lt1"/>
                </a:solidFill>
                <a:latin typeface="Arial"/>
                <a:ea typeface="Arial"/>
                <a:cs typeface="Arial"/>
                <a:sym typeface="Aria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Tree>
    <p:extLst>
      <p:ext uri="{BB962C8B-B14F-4D97-AF65-F5344CB8AC3E}">
        <p14:creationId xmlns:p14="http://schemas.microsoft.com/office/powerpoint/2010/main" val="12547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p:cSld name="1_Section Header">
    <p:spTree>
      <p:nvGrpSpPr>
        <p:cNvPr id="1" name="Shape 23"/>
        <p:cNvGrpSpPr/>
        <p:nvPr/>
      </p:nvGrpSpPr>
      <p:grpSpPr>
        <a:xfrm>
          <a:off x="0" y="0"/>
          <a:ext cx="0" cy="0"/>
          <a:chOff x="0" y="0"/>
          <a:chExt cx="0" cy="0"/>
        </a:xfrm>
      </p:grpSpPr>
      <p:sp>
        <p:nvSpPr>
          <p:cNvPr id="26" name="Shape 26"/>
          <p:cNvSpPr txBox="1">
            <a:spLocks noGrp="1"/>
          </p:cNvSpPr>
          <p:nvPr>
            <p:ph type="body" idx="1"/>
          </p:nvPr>
        </p:nvSpPr>
        <p:spPr>
          <a:xfrm>
            <a:off x="500033" y="285728"/>
            <a:ext cx="8429655" cy="571481"/>
          </a:xfrm>
          <a:prstGeom prst="rect">
            <a:avLst/>
          </a:prstGeom>
          <a:noFill/>
          <a:ln>
            <a:noFill/>
          </a:ln>
        </p:spPr>
        <p:txBody>
          <a:bodyPr lIns="91425" tIns="91425" rIns="91425" bIns="91425" anchor="t" anchorCtr="0"/>
          <a:lstStyle>
            <a:lvl1pPr rtl="0">
              <a:buClr>
                <a:srgbClr val="00316B"/>
              </a:buClr>
              <a:buFont typeface="Arial"/>
              <a:buNone/>
              <a:defRPr b="1">
                <a:solidFill>
                  <a:srgbClr val="00316B"/>
                </a:solidFill>
                <a:latin typeface="Arial"/>
                <a:ea typeface="Arial"/>
                <a:cs typeface="Arial"/>
                <a:sym typeface="Aria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7" name="Shape 27"/>
          <p:cNvSpPr txBox="1">
            <a:spLocks noGrp="1"/>
          </p:cNvSpPr>
          <p:nvPr>
            <p:ph type="body" idx="2"/>
          </p:nvPr>
        </p:nvSpPr>
        <p:spPr>
          <a:xfrm>
            <a:off x="571500" y="1214437"/>
            <a:ext cx="8358218" cy="4429139"/>
          </a:xfrm>
          <a:prstGeom prst="rect">
            <a:avLst/>
          </a:prstGeom>
          <a:noFill/>
          <a:ln>
            <a:noFill/>
          </a:ln>
        </p:spPr>
        <p:txBody>
          <a:bodyPr lIns="91425" tIns="91425" rIns="91425" bIns="91425" anchor="t" anchorCtr="0"/>
          <a:lstStyle>
            <a:lvl1pPr rtl="0">
              <a:defRPr>
                <a:solidFill>
                  <a:srgbClr val="00316B"/>
                </a:solidFill>
              </a:defRPr>
            </a:lvl1pPr>
            <a:lvl2pPr rtl="0">
              <a:defRPr>
                <a:solidFill>
                  <a:srgbClr val="00316B"/>
                </a:solidFill>
              </a:defRPr>
            </a:lvl2pPr>
            <a:lvl3pPr rtl="0">
              <a:defRPr>
                <a:solidFill>
                  <a:srgbClr val="00316B"/>
                </a:solidFill>
              </a:defRPr>
            </a:lvl3pPr>
            <a:lvl4pPr rtl="0">
              <a:defRPr>
                <a:solidFill>
                  <a:srgbClr val="00316B"/>
                </a:solidFill>
              </a:defRPr>
            </a:lvl4pPr>
            <a:lvl5pPr rtl="0">
              <a:defRPr>
                <a:solidFill>
                  <a:srgbClr val="00316B"/>
                </a:solidFill>
              </a:defRPr>
            </a:lvl5pPr>
            <a:lvl6pPr rtl="0">
              <a:defRPr/>
            </a:lvl6pPr>
            <a:lvl7pPr rtl="0">
              <a:defRPr/>
            </a:lvl7pPr>
            <a:lvl8pPr rtl="0">
              <a:defRPr/>
            </a:lvl8pPr>
            <a:lvl9pPr rtl="0">
              <a:defRPr/>
            </a:lvl9pPr>
          </a:lstStyle>
          <a:p>
            <a:endParaRPr/>
          </a:p>
        </p:txBody>
      </p:sp>
    </p:spTree>
    <p:extLst>
      <p:ext uri="{BB962C8B-B14F-4D97-AF65-F5344CB8AC3E}">
        <p14:creationId xmlns:p14="http://schemas.microsoft.com/office/powerpoint/2010/main" val="3345825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BD833E-8107-1941-B41B-BF9264A12247}" type="datetimeFigureOut">
              <a:rPr lang="en-US" smtClean="0"/>
              <a:t>10/03/14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3819E7-F5A9-C644-BF33-9DD1DFB5863B}" type="slidenum">
              <a:rPr lang="en-US" smtClean="0"/>
              <a:t>‹#›</a:t>
            </a:fld>
            <a:endParaRPr lang="en-US"/>
          </a:p>
        </p:txBody>
      </p:sp>
    </p:spTree>
    <p:extLst>
      <p:ext uri="{BB962C8B-B14F-4D97-AF65-F5344CB8AC3E}">
        <p14:creationId xmlns:p14="http://schemas.microsoft.com/office/powerpoint/2010/main" val="159436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BD833E-8107-1941-B41B-BF9264A12247}" type="datetimeFigureOut">
              <a:rPr lang="en-US" smtClean="0"/>
              <a:t>10/03/14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3819E7-F5A9-C644-BF33-9DD1DFB5863B}" type="slidenum">
              <a:rPr lang="en-US" smtClean="0"/>
              <a:t>‹#›</a:t>
            </a:fld>
            <a:endParaRPr lang="en-US"/>
          </a:p>
        </p:txBody>
      </p:sp>
    </p:spTree>
    <p:extLst>
      <p:ext uri="{BB962C8B-B14F-4D97-AF65-F5344CB8AC3E}">
        <p14:creationId xmlns:p14="http://schemas.microsoft.com/office/powerpoint/2010/main" val="778571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BD833E-8107-1941-B41B-BF9264A12247}" type="datetimeFigureOut">
              <a:rPr lang="en-US" smtClean="0"/>
              <a:t>10/03/14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3819E7-F5A9-C644-BF33-9DD1DFB5863B}" type="slidenum">
              <a:rPr lang="en-US" smtClean="0"/>
              <a:t>‹#›</a:t>
            </a:fld>
            <a:endParaRPr lang="en-US"/>
          </a:p>
        </p:txBody>
      </p:sp>
    </p:spTree>
    <p:extLst>
      <p:ext uri="{BB962C8B-B14F-4D97-AF65-F5344CB8AC3E}">
        <p14:creationId xmlns:p14="http://schemas.microsoft.com/office/powerpoint/2010/main" val="942452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BD833E-8107-1941-B41B-BF9264A12247}" type="datetimeFigureOut">
              <a:rPr lang="en-US" smtClean="0"/>
              <a:t>10/03/14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3819E7-F5A9-C644-BF33-9DD1DFB5863B}" type="slidenum">
              <a:rPr lang="en-US" smtClean="0"/>
              <a:t>‹#›</a:t>
            </a:fld>
            <a:endParaRPr lang="en-US"/>
          </a:p>
        </p:txBody>
      </p:sp>
    </p:spTree>
    <p:extLst>
      <p:ext uri="{BB962C8B-B14F-4D97-AF65-F5344CB8AC3E}">
        <p14:creationId xmlns:p14="http://schemas.microsoft.com/office/powerpoint/2010/main" val="3761515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BD833E-8107-1941-B41B-BF9264A12247}" type="datetimeFigureOut">
              <a:rPr lang="en-US" smtClean="0"/>
              <a:t>10/03/14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3819E7-F5A9-C644-BF33-9DD1DFB5863B}" type="slidenum">
              <a:rPr lang="en-US" smtClean="0"/>
              <a:t>‹#›</a:t>
            </a:fld>
            <a:endParaRPr lang="en-US"/>
          </a:p>
        </p:txBody>
      </p:sp>
    </p:spTree>
    <p:extLst>
      <p:ext uri="{BB962C8B-B14F-4D97-AF65-F5344CB8AC3E}">
        <p14:creationId xmlns:p14="http://schemas.microsoft.com/office/powerpoint/2010/main" val="2963939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BD833E-8107-1941-B41B-BF9264A12247}" type="datetimeFigureOut">
              <a:rPr lang="en-US" smtClean="0"/>
              <a:t>10/03/14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3819E7-F5A9-C644-BF33-9DD1DFB5863B}" type="slidenum">
              <a:rPr lang="en-US" smtClean="0"/>
              <a:t>‹#›</a:t>
            </a:fld>
            <a:endParaRPr lang="en-US"/>
          </a:p>
        </p:txBody>
      </p:sp>
    </p:spTree>
    <p:extLst>
      <p:ext uri="{BB962C8B-B14F-4D97-AF65-F5344CB8AC3E}">
        <p14:creationId xmlns:p14="http://schemas.microsoft.com/office/powerpoint/2010/main" val="4275424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BD833E-8107-1941-B41B-BF9264A12247}" type="datetimeFigureOut">
              <a:rPr lang="en-US" smtClean="0"/>
              <a:t>10/03/14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3819E7-F5A9-C644-BF33-9DD1DFB5863B}" type="slidenum">
              <a:rPr lang="en-US" smtClean="0"/>
              <a:t>‹#›</a:t>
            </a:fld>
            <a:endParaRPr lang="en-US"/>
          </a:p>
        </p:txBody>
      </p:sp>
    </p:spTree>
    <p:extLst>
      <p:ext uri="{BB962C8B-B14F-4D97-AF65-F5344CB8AC3E}">
        <p14:creationId xmlns:p14="http://schemas.microsoft.com/office/powerpoint/2010/main" val="4144822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BD833E-8107-1941-B41B-BF9264A12247}" type="datetimeFigureOut">
              <a:rPr lang="en-US" smtClean="0"/>
              <a:t>10/03/14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3819E7-F5A9-C644-BF33-9DD1DFB5863B}" type="slidenum">
              <a:rPr lang="en-US" smtClean="0"/>
              <a:t>‹#›</a:t>
            </a:fld>
            <a:endParaRPr lang="en-US"/>
          </a:p>
        </p:txBody>
      </p:sp>
    </p:spTree>
    <p:extLst>
      <p:ext uri="{BB962C8B-B14F-4D97-AF65-F5344CB8AC3E}">
        <p14:creationId xmlns:p14="http://schemas.microsoft.com/office/powerpoint/2010/main" val="248478506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BD833E-8107-1941-B41B-BF9264A12247}" type="datetimeFigureOut">
              <a:rPr lang="en-US" smtClean="0"/>
              <a:t>10/03/14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819E7-F5A9-C644-BF33-9DD1DFB5863B}" type="slidenum">
              <a:rPr lang="en-US" smtClean="0"/>
              <a:t>‹#›</a:t>
            </a:fld>
            <a:endParaRPr lang="en-US"/>
          </a:p>
        </p:txBody>
      </p:sp>
    </p:spTree>
    <p:extLst>
      <p:ext uri="{BB962C8B-B14F-4D97-AF65-F5344CB8AC3E}">
        <p14:creationId xmlns:p14="http://schemas.microsoft.com/office/powerpoint/2010/main" val="3414991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body" idx="1"/>
          </p:nvPr>
        </p:nvSpPr>
        <p:spPr>
          <a:xfrm>
            <a:off x="1000100" y="2786058"/>
            <a:ext cx="7698086" cy="571503"/>
          </a:xfrm>
          <a:prstGeom prst="rect">
            <a:avLst/>
          </a:prstGeom>
          <a:noFill/>
          <a:ln>
            <a:noFill/>
          </a:ln>
        </p:spPr>
        <p:txBody>
          <a:bodyPr lIns="91425" tIns="45700" rIns="91425" bIns="45700" anchor="t" anchorCtr="0">
            <a:noAutofit/>
          </a:bodyPr>
          <a:lstStyle/>
          <a:p>
            <a:pPr marL="87313" indent="0"/>
            <a:r>
              <a:rPr lang="en-US" dirty="0" smtClean="0"/>
              <a:t>FICCI School Education Committee</a:t>
            </a:r>
          </a:p>
          <a:p>
            <a:pPr marL="87313" indent="0"/>
            <a:r>
              <a:rPr lang="en-US" b="0" dirty="0" smtClean="0"/>
              <a:t>Opening Remarks</a:t>
            </a:r>
            <a:endParaRPr b="0" dirty="0"/>
          </a:p>
        </p:txBody>
      </p:sp>
      <p:sp>
        <p:nvSpPr>
          <p:cNvPr id="138" name="Shape 138"/>
          <p:cNvSpPr txBox="1">
            <a:spLocks noGrp="1"/>
          </p:cNvSpPr>
          <p:nvPr>
            <p:ph type="body" idx="3"/>
          </p:nvPr>
        </p:nvSpPr>
        <p:spPr>
          <a:xfrm>
            <a:off x="1000100" y="4124198"/>
            <a:ext cx="7215237" cy="658817"/>
          </a:xfrm>
          <a:prstGeom prst="rect">
            <a:avLst/>
          </a:prstGeom>
          <a:noFill/>
          <a:ln>
            <a:noFill/>
          </a:ln>
        </p:spPr>
        <p:txBody>
          <a:bodyPr lIns="91425" tIns="45700" rIns="91425" bIns="45700" anchor="t" anchorCtr="0">
            <a:noAutofit/>
          </a:bodyPr>
          <a:lstStyle/>
          <a:p>
            <a:pPr marL="84138" indent="0">
              <a:tabLst>
                <a:tab pos="84138" algn="l"/>
              </a:tabLst>
            </a:pPr>
            <a:r>
              <a:rPr lang="en-US" sz="1600" dirty="0" smtClean="0"/>
              <a:t>Ashish Dhawan</a:t>
            </a:r>
          </a:p>
          <a:p>
            <a:pPr marL="84138" indent="0">
              <a:tabLst>
                <a:tab pos="84138" algn="l"/>
              </a:tabLst>
            </a:pPr>
            <a:r>
              <a:rPr lang="en-US" sz="1600" b="1" dirty="0" smtClean="0"/>
              <a:t>Chair, FICCI School Education Committee</a:t>
            </a:r>
            <a:endParaRPr sz="1600" b="1" dirty="0"/>
          </a:p>
        </p:txBody>
      </p:sp>
      <p:sp>
        <p:nvSpPr>
          <p:cNvPr id="6" name="Rectangle 5"/>
          <p:cNvSpPr/>
          <p:nvPr/>
        </p:nvSpPr>
        <p:spPr>
          <a:xfrm>
            <a:off x="0" y="5181600"/>
            <a:ext cx="9144000" cy="91440"/>
          </a:xfrm>
          <a:prstGeom prst="rect">
            <a:avLst/>
          </a:prstGeom>
          <a:solidFill>
            <a:srgbClr val="FFD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614160"/>
            <a:ext cx="9144000" cy="91440"/>
          </a:xfrm>
          <a:prstGeom prst="rect">
            <a:avLst/>
          </a:prstGeom>
          <a:solidFill>
            <a:srgbClr val="FFD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6936957"/>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solidFill>
            <a:srgbClr val="F3EE5E"/>
          </a:solidFill>
        </p:spPr>
        <p:txBody>
          <a:bodyPr anchor="ctr">
            <a:normAutofit fontScale="92500" lnSpcReduction="20000"/>
          </a:bodyPr>
          <a:lstStyle/>
          <a:p>
            <a:r>
              <a:rPr lang="en-US" dirty="0" smtClean="0"/>
              <a:t>2013 - 2014 Sub-Committees</a:t>
            </a:r>
            <a:endParaRPr lang="en-US" dirty="0"/>
          </a:p>
        </p:txBody>
      </p:sp>
      <p:sp>
        <p:nvSpPr>
          <p:cNvPr id="7" name="Slide Number Placeholder 4"/>
          <p:cNvSpPr txBox="1">
            <a:spLocks/>
          </p:cNvSpPr>
          <p:nvPr/>
        </p:nvSpPr>
        <p:spPr>
          <a:xfrm>
            <a:off x="8763726" y="6356350"/>
            <a:ext cx="380273" cy="365125"/>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8485BAB-0506-4A45-A29C-62D96955D4FA}" type="slidenum">
              <a:rPr lang="en-US" smtClean="0"/>
              <a:pPr/>
              <a:t>2</a:t>
            </a:fld>
            <a:endParaRPr lang="en-US" dirty="0"/>
          </a:p>
        </p:txBody>
      </p:sp>
      <p:sp>
        <p:nvSpPr>
          <p:cNvPr id="3" name="TextBox 2"/>
          <p:cNvSpPr txBox="1"/>
          <p:nvPr/>
        </p:nvSpPr>
        <p:spPr>
          <a:xfrm>
            <a:off x="500033" y="1040268"/>
            <a:ext cx="8429655" cy="5016758"/>
          </a:xfrm>
          <a:prstGeom prst="rect">
            <a:avLst/>
          </a:prstGeom>
          <a:solidFill>
            <a:schemeClr val="accent2">
              <a:lumMod val="20000"/>
              <a:lumOff val="80000"/>
            </a:schemeClr>
          </a:solidFill>
        </p:spPr>
        <p:txBody>
          <a:bodyPr wrap="square" rtlCol="0">
            <a:spAutoFit/>
          </a:bodyPr>
          <a:lstStyle/>
          <a:p>
            <a:pPr lvl="0" defTabSz="914400" fontAlgn="base">
              <a:spcAft>
                <a:spcPts val="600"/>
              </a:spcAft>
              <a:buSzPct val="75000"/>
              <a:defRPr/>
            </a:pPr>
            <a:endParaRPr lang="en-IN" sz="2800" dirty="0" smtClean="0">
              <a:solidFill>
                <a:prstClr val="black"/>
              </a:solidFill>
              <a:cs typeface="Arial" charset="0"/>
            </a:endParaRPr>
          </a:p>
          <a:p>
            <a:pPr lvl="0" defTabSz="914400" fontAlgn="base">
              <a:spcAft>
                <a:spcPts val="600"/>
              </a:spcAft>
              <a:buSzPct val="75000"/>
              <a:defRPr/>
            </a:pPr>
            <a:r>
              <a:rPr lang="en-IN" sz="2800" dirty="0" smtClean="0">
                <a:solidFill>
                  <a:prstClr val="black"/>
                </a:solidFill>
                <a:cs typeface="Arial" charset="0"/>
              </a:rPr>
              <a:t>Working </a:t>
            </a:r>
            <a:r>
              <a:rPr lang="en-IN" sz="2800" dirty="0">
                <a:solidFill>
                  <a:prstClr val="black"/>
                </a:solidFill>
                <a:cs typeface="Arial" charset="0"/>
              </a:rPr>
              <a:t>Groups were formed to focus on the following areas:</a:t>
            </a:r>
          </a:p>
          <a:p>
            <a:pPr marL="285750" lvl="0" indent="-285750" defTabSz="914400" fontAlgn="base">
              <a:spcAft>
                <a:spcPts val="600"/>
              </a:spcAft>
              <a:buSzPct val="75000"/>
              <a:buFont typeface="Wingdings" charset="2"/>
              <a:buChar char="§"/>
              <a:defRPr/>
            </a:pPr>
            <a:r>
              <a:rPr lang="en-IN" sz="2800" b="1" dirty="0" smtClean="0">
                <a:solidFill>
                  <a:prstClr val="black"/>
                </a:solidFill>
                <a:cs typeface="Arial" charset="0"/>
              </a:rPr>
              <a:t>Technology in Teacher Education</a:t>
            </a:r>
            <a:endParaRPr lang="en-IN" sz="2800" dirty="0">
              <a:solidFill>
                <a:prstClr val="black"/>
              </a:solidFill>
              <a:cs typeface="Arial" charset="0"/>
            </a:endParaRPr>
          </a:p>
          <a:p>
            <a:pPr marL="285750" lvl="0" indent="-285750" defTabSz="914400" fontAlgn="base">
              <a:spcAft>
                <a:spcPts val="600"/>
              </a:spcAft>
              <a:buSzPct val="75000"/>
              <a:buFont typeface="Wingdings" charset="2"/>
              <a:buChar char="§"/>
              <a:defRPr/>
            </a:pPr>
            <a:r>
              <a:rPr lang="en-IN" sz="2800" b="1" dirty="0" smtClean="0">
                <a:solidFill>
                  <a:prstClr val="black"/>
                </a:solidFill>
                <a:cs typeface="Arial" charset="0"/>
              </a:rPr>
              <a:t>Private Sector Participation in Education</a:t>
            </a:r>
            <a:endParaRPr lang="en-IN" sz="2800" dirty="0" smtClean="0">
              <a:solidFill>
                <a:prstClr val="black"/>
              </a:solidFill>
              <a:cs typeface="Arial" charset="0"/>
            </a:endParaRPr>
          </a:p>
          <a:p>
            <a:pPr marL="285750" lvl="0" indent="-285750" defTabSz="914400" fontAlgn="base">
              <a:spcAft>
                <a:spcPts val="600"/>
              </a:spcAft>
              <a:buSzPct val="75000"/>
              <a:buFont typeface="Wingdings" charset="2"/>
              <a:buChar char="§"/>
              <a:defRPr/>
            </a:pPr>
            <a:r>
              <a:rPr lang="en-IN" sz="2800" b="1" dirty="0" smtClean="0">
                <a:solidFill>
                  <a:prstClr val="black"/>
                </a:solidFill>
                <a:cs typeface="Arial" charset="0"/>
              </a:rPr>
              <a:t>Public-Private Partnership in Education</a:t>
            </a:r>
            <a:endParaRPr lang="en-IN" sz="2800" dirty="0">
              <a:solidFill>
                <a:prstClr val="black"/>
              </a:solidFill>
              <a:cs typeface="Arial" charset="0"/>
            </a:endParaRPr>
          </a:p>
          <a:p>
            <a:pPr marL="285750" lvl="0" indent="-285750" defTabSz="914400" fontAlgn="base">
              <a:spcAft>
                <a:spcPts val="600"/>
              </a:spcAft>
              <a:buSzPct val="75000"/>
              <a:buFont typeface="Wingdings" charset="2"/>
              <a:buChar char="§"/>
              <a:defRPr/>
            </a:pPr>
            <a:r>
              <a:rPr lang="en-IN" sz="2800" b="1" dirty="0" smtClean="0">
                <a:solidFill>
                  <a:prstClr val="black"/>
                </a:solidFill>
                <a:cs typeface="Arial" charset="0"/>
              </a:rPr>
              <a:t>Cognitive</a:t>
            </a:r>
            <a:r>
              <a:rPr lang="en-IN" sz="2800" b="1" dirty="0">
                <a:solidFill>
                  <a:prstClr val="black"/>
                </a:solidFill>
                <a:cs typeface="Arial" charset="0"/>
              </a:rPr>
              <a:t> </a:t>
            </a:r>
            <a:r>
              <a:rPr lang="en-IN" sz="2800" b="1" dirty="0" smtClean="0">
                <a:solidFill>
                  <a:prstClr val="black"/>
                </a:solidFill>
                <a:cs typeface="Arial" charset="0"/>
              </a:rPr>
              <a:t>and Non-cognitive Student Assessment</a:t>
            </a:r>
          </a:p>
          <a:p>
            <a:pPr marL="285750" lvl="0" indent="-285750" defTabSz="914400" fontAlgn="base">
              <a:spcAft>
                <a:spcPts val="600"/>
              </a:spcAft>
              <a:buSzPct val="75000"/>
              <a:buFont typeface="Wingdings" charset="2"/>
              <a:buChar char="§"/>
              <a:defRPr/>
            </a:pPr>
            <a:r>
              <a:rPr lang="en-IN" sz="2800" b="1" dirty="0" smtClean="0">
                <a:solidFill>
                  <a:prstClr val="black"/>
                </a:solidFill>
                <a:cs typeface="Arial" charset="0"/>
              </a:rPr>
              <a:t>Results Framework Document</a:t>
            </a:r>
            <a:endParaRPr lang="en-IN" sz="2800" dirty="0" smtClean="0">
              <a:solidFill>
                <a:prstClr val="black"/>
              </a:solidFill>
              <a:cs typeface="Arial" charset="0"/>
            </a:endParaRPr>
          </a:p>
          <a:p>
            <a:pPr marL="285750" lvl="0" indent="-285750" defTabSz="914400" fontAlgn="base">
              <a:spcAft>
                <a:spcPts val="600"/>
              </a:spcAft>
              <a:buSzPct val="75000"/>
              <a:buFont typeface="Wingdings" charset="2"/>
              <a:buChar char="§"/>
              <a:defRPr/>
            </a:pPr>
            <a:r>
              <a:rPr lang="en-IN" sz="2800" b="1" dirty="0" smtClean="0">
                <a:solidFill>
                  <a:prstClr val="black"/>
                </a:solidFill>
                <a:cs typeface="Arial" charset="0"/>
              </a:rPr>
              <a:t>Right </a:t>
            </a:r>
            <a:r>
              <a:rPr lang="en-IN" sz="2800" b="1" dirty="0">
                <a:solidFill>
                  <a:prstClr val="black"/>
                </a:solidFill>
                <a:cs typeface="Arial" charset="0"/>
              </a:rPr>
              <a:t>to </a:t>
            </a:r>
            <a:r>
              <a:rPr lang="en-IN" sz="2800" b="1" dirty="0" smtClean="0">
                <a:solidFill>
                  <a:prstClr val="black"/>
                </a:solidFill>
                <a:cs typeface="Arial" charset="0"/>
              </a:rPr>
              <a:t>Education</a:t>
            </a:r>
          </a:p>
          <a:p>
            <a:pPr lvl="0" defTabSz="914400" fontAlgn="base">
              <a:spcAft>
                <a:spcPts val="600"/>
              </a:spcAft>
              <a:buSzPct val="75000"/>
              <a:defRPr/>
            </a:pPr>
            <a:endParaRPr lang="en-US" sz="2800" dirty="0"/>
          </a:p>
        </p:txBody>
      </p:sp>
    </p:spTree>
    <p:extLst>
      <p:ext uri="{BB962C8B-B14F-4D97-AF65-F5344CB8AC3E}">
        <p14:creationId xmlns:p14="http://schemas.microsoft.com/office/powerpoint/2010/main" val="202375901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solidFill>
            <a:srgbClr val="F3EE5E"/>
          </a:solidFill>
        </p:spPr>
        <p:txBody>
          <a:bodyPr anchor="ctr">
            <a:normAutofit fontScale="92500" lnSpcReduction="20000"/>
          </a:bodyPr>
          <a:lstStyle/>
          <a:p>
            <a:r>
              <a:rPr lang="en-US" dirty="0" smtClean="0"/>
              <a:t>Technology in Teacher Education</a:t>
            </a:r>
            <a:endParaRPr lang="en-US" dirty="0"/>
          </a:p>
        </p:txBody>
      </p:sp>
      <p:sp>
        <p:nvSpPr>
          <p:cNvPr id="7" name="Slide Number Placeholder 4"/>
          <p:cNvSpPr txBox="1">
            <a:spLocks/>
          </p:cNvSpPr>
          <p:nvPr/>
        </p:nvSpPr>
        <p:spPr>
          <a:xfrm>
            <a:off x="8763726" y="6356350"/>
            <a:ext cx="380273" cy="365125"/>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8485BAB-0506-4A45-A29C-62D96955D4FA}" type="slidenum">
              <a:rPr lang="en-US" smtClean="0"/>
              <a:pPr/>
              <a:t>3</a:t>
            </a:fld>
            <a:endParaRPr lang="en-US" dirty="0"/>
          </a:p>
        </p:txBody>
      </p:sp>
      <p:sp>
        <p:nvSpPr>
          <p:cNvPr id="2" name="Rectangle 1"/>
          <p:cNvSpPr/>
          <p:nvPr/>
        </p:nvSpPr>
        <p:spPr>
          <a:xfrm>
            <a:off x="985831" y="1010457"/>
            <a:ext cx="7943857" cy="1439630"/>
          </a:xfrm>
          <a:prstGeom prst="rect">
            <a:avLst/>
          </a:prstGeom>
          <a:solidFill>
            <a:schemeClr val="accent2">
              <a:lumMod val="20000"/>
              <a:lumOff val="80000"/>
            </a:schemeClr>
          </a:solidFill>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lnSpc>
                <a:spcPct val="120000"/>
              </a:lnSpc>
              <a:spcBef>
                <a:spcPts val="200"/>
              </a:spcBef>
              <a:buFont typeface="Wingdings" charset="2"/>
              <a:buChar char="§"/>
            </a:pPr>
            <a:r>
              <a:rPr lang="en-US" sz="1500" dirty="0" smtClean="0"/>
              <a:t>There is incredible potential to bring innovation, creativity and scale to Teacher Education through the use of technology. Specifically to:</a:t>
            </a:r>
            <a:endParaRPr lang="en-US" sz="1500" dirty="0"/>
          </a:p>
          <a:p>
            <a:pPr marL="742950" lvl="1" indent="-285750">
              <a:lnSpc>
                <a:spcPct val="120000"/>
              </a:lnSpc>
              <a:spcBef>
                <a:spcPts val="200"/>
              </a:spcBef>
              <a:buFont typeface="Wingdings" charset="2"/>
              <a:buChar char="§"/>
            </a:pPr>
            <a:r>
              <a:rPr lang="en-US" sz="1500" dirty="0"/>
              <a:t>Personalize and pace training per the capacity and requirements of the individual teacher</a:t>
            </a:r>
          </a:p>
          <a:p>
            <a:pPr marL="742950" lvl="1" indent="-285750">
              <a:lnSpc>
                <a:spcPct val="120000"/>
              </a:lnSpc>
              <a:spcBef>
                <a:spcPts val="200"/>
              </a:spcBef>
              <a:buFont typeface="Wingdings" charset="2"/>
              <a:buChar char="§"/>
            </a:pPr>
            <a:r>
              <a:rPr lang="en-US" sz="1500" dirty="0"/>
              <a:t>Address large-</a:t>
            </a:r>
            <a:r>
              <a:rPr lang="en-US" sz="1500" dirty="0" smtClean="0"/>
              <a:t>scale and create </a:t>
            </a:r>
            <a:r>
              <a:rPr lang="en-US" sz="1500" dirty="0"/>
              <a:t>communities and support groups for ongoing peer </a:t>
            </a:r>
            <a:r>
              <a:rPr lang="en-US" sz="1500" dirty="0" smtClean="0"/>
              <a:t>interaction</a:t>
            </a:r>
            <a:endParaRPr lang="en-US" sz="1500" dirty="0"/>
          </a:p>
        </p:txBody>
      </p:sp>
      <p:sp>
        <p:nvSpPr>
          <p:cNvPr id="3" name="Rectangle 2"/>
          <p:cNvSpPr/>
          <p:nvPr/>
        </p:nvSpPr>
        <p:spPr>
          <a:xfrm>
            <a:off x="500033" y="1010457"/>
            <a:ext cx="352126" cy="1439630"/>
          </a:xfrm>
          <a:prstGeom prst="rect">
            <a:avLst/>
          </a:prstGeom>
          <a:solidFill>
            <a:schemeClr val="accent2"/>
          </a:solidFill>
          <a:ln>
            <a:solidFill>
              <a:srgbClr val="FFFFFF"/>
            </a:solidFill>
          </a:ln>
        </p:spPr>
        <p:style>
          <a:lnRef idx="2">
            <a:schemeClr val="dk1"/>
          </a:lnRef>
          <a:fillRef idx="1">
            <a:schemeClr val="lt1"/>
          </a:fillRef>
          <a:effectRef idx="0">
            <a:schemeClr val="dk1"/>
          </a:effectRef>
          <a:fontRef idx="minor">
            <a:schemeClr val="dk1"/>
          </a:fontRef>
        </p:style>
        <p:txBody>
          <a:bodyPr vert="vert270" rtlCol="0" anchor="ctr"/>
          <a:lstStyle/>
          <a:p>
            <a:pPr algn="ctr"/>
            <a:r>
              <a:rPr lang="en-US" b="1" dirty="0" smtClean="0">
                <a:solidFill>
                  <a:schemeClr val="bg1"/>
                </a:solidFill>
              </a:rPr>
              <a:t>Overview</a:t>
            </a:r>
            <a:endParaRPr lang="en-US" b="1" dirty="0">
              <a:solidFill>
                <a:schemeClr val="bg1"/>
              </a:solidFill>
            </a:endParaRPr>
          </a:p>
        </p:txBody>
      </p:sp>
      <p:sp>
        <p:nvSpPr>
          <p:cNvPr id="6" name="Rectangle 5"/>
          <p:cNvSpPr/>
          <p:nvPr/>
        </p:nvSpPr>
        <p:spPr>
          <a:xfrm>
            <a:off x="985831" y="2546226"/>
            <a:ext cx="7943857" cy="1119673"/>
          </a:xfrm>
          <a:prstGeom prst="rect">
            <a:avLst/>
          </a:prstGeom>
          <a:solidFill>
            <a:schemeClr val="accent2">
              <a:lumMod val="40000"/>
              <a:lumOff val="60000"/>
            </a:schemeClr>
          </a:solidFill>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lnSpc>
                <a:spcPct val="120000"/>
              </a:lnSpc>
              <a:spcBef>
                <a:spcPts val="200"/>
              </a:spcBef>
              <a:buFont typeface="Wingdings" charset="2"/>
              <a:buChar char="§"/>
            </a:pPr>
            <a:r>
              <a:rPr lang="en-US" sz="1500" dirty="0"/>
              <a:t>To build </a:t>
            </a:r>
            <a:r>
              <a:rPr lang="en-US" sz="1500" dirty="0" smtClean="0"/>
              <a:t>capacity-building content for teachers that is low cost, high quality, community led, expert facilitated</a:t>
            </a:r>
          </a:p>
          <a:p>
            <a:pPr marL="285750" indent="-285750">
              <a:lnSpc>
                <a:spcPct val="120000"/>
              </a:lnSpc>
              <a:spcBef>
                <a:spcPts val="200"/>
              </a:spcBef>
              <a:buFont typeface="Wingdings" charset="2"/>
              <a:buChar char="§"/>
            </a:pPr>
            <a:r>
              <a:rPr lang="en-US" sz="1500" dirty="0" smtClean="0"/>
              <a:t>Have developed and field-tested 30 training videos for teachers, specifically focused on the NCERT Class 1-5 Math Magic curriculum</a:t>
            </a:r>
            <a:endParaRPr lang="en-US" sz="1500" dirty="0"/>
          </a:p>
        </p:txBody>
      </p:sp>
      <p:sp>
        <p:nvSpPr>
          <p:cNvPr id="8" name="Rectangle 7"/>
          <p:cNvSpPr/>
          <p:nvPr/>
        </p:nvSpPr>
        <p:spPr>
          <a:xfrm>
            <a:off x="500033" y="2546226"/>
            <a:ext cx="352126" cy="1119673"/>
          </a:xfrm>
          <a:prstGeom prst="rect">
            <a:avLst/>
          </a:prstGeom>
          <a:solidFill>
            <a:schemeClr val="accent2"/>
          </a:solidFill>
          <a:ln>
            <a:solidFill>
              <a:srgbClr val="FFFFFF"/>
            </a:solidFill>
          </a:ln>
        </p:spPr>
        <p:style>
          <a:lnRef idx="2">
            <a:schemeClr val="dk1"/>
          </a:lnRef>
          <a:fillRef idx="1">
            <a:schemeClr val="lt1"/>
          </a:fillRef>
          <a:effectRef idx="0">
            <a:schemeClr val="dk1"/>
          </a:effectRef>
          <a:fontRef idx="minor">
            <a:schemeClr val="dk1"/>
          </a:fontRef>
        </p:style>
        <p:txBody>
          <a:bodyPr vert="vert270" rtlCol="0" anchor="ctr"/>
          <a:lstStyle/>
          <a:p>
            <a:pPr algn="ctr"/>
            <a:r>
              <a:rPr lang="en-US" b="1" dirty="0" smtClean="0">
                <a:solidFill>
                  <a:schemeClr val="bg1"/>
                </a:solidFill>
              </a:rPr>
              <a:t>Scope</a:t>
            </a:r>
            <a:endParaRPr lang="en-US" b="1" dirty="0">
              <a:solidFill>
                <a:schemeClr val="bg1"/>
              </a:solidFill>
            </a:endParaRPr>
          </a:p>
        </p:txBody>
      </p:sp>
      <p:sp>
        <p:nvSpPr>
          <p:cNvPr id="9" name="Rectangle 8"/>
          <p:cNvSpPr/>
          <p:nvPr/>
        </p:nvSpPr>
        <p:spPr>
          <a:xfrm>
            <a:off x="985831" y="3754159"/>
            <a:ext cx="7943857" cy="2031125"/>
          </a:xfrm>
          <a:prstGeom prst="rect">
            <a:avLst/>
          </a:prstGeom>
          <a:solidFill>
            <a:srgbClr val="D99694"/>
          </a:solidFill>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lnSpc>
                <a:spcPct val="120000"/>
              </a:lnSpc>
              <a:spcBef>
                <a:spcPts val="200"/>
              </a:spcBef>
              <a:buFont typeface="Wingdings" charset="2"/>
              <a:buChar char="§"/>
            </a:pPr>
            <a:r>
              <a:rPr lang="en-US" sz="1500" dirty="0" smtClean="0"/>
              <a:t>Field Group Discussions reveal that teachers find these resources useful and effective – especially as they focus on common student misconceptions</a:t>
            </a:r>
          </a:p>
          <a:p>
            <a:pPr marL="285750" indent="-285750">
              <a:lnSpc>
                <a:spcPct val="120000"/>
              </a:lnSpc>
              <a:spcBef>
                <a:spcPts val="200"/>
              </a:spcBef>
              <a:buFont typeface="Wingdings" charset="2"/>
              <a:buChar char="§"/>
            </a:pPr>
            <a:r>
              <a:rPr lang="en-US" sz="1500" dirty="0" smtClean="0"/>
              <a:t>In the ecosystem, there are a lot of practitioners creating technology based resources for teachers, and it is essential to bring everyone together to discuss common insights and challenges</a:t>
            </a:r>
          </a:p>
          <a:p>
            <a:pPr marL="285750" indent="-285750">
              <a:lnSpc>
                <a:spcPct val="120000"/>
              </a:lnSpc>
              <a:spcBef>
                <a:spcPts val="200"/>
              </a:spcBef>
              <a:buFont typeface="Wingdings" charset="2"/>
              <a:buChar char="§"/>
            </a:pPr>
            <a:r>
              <a:rPr lang="en-US" sz="1500" dirty="0" smtClean="0"/>
              <a:t>Government institutions such as SCERTs and DIETs can fit-in these technology based resources in their existing pre-service and in-service programs</a:t>
            </a:r>
          </a:p>
        </p:txBody>
      </p:sp>
      <p:sp>
        <p:nvSpPr>
          <p:cNvPr id="10" name="Rectangle 9"/>
          <p:cNvSpPr/>
          <p:nvPr/>
        </p:nvSpPr>
        <p:spPr>
          <a:xfrm>
            <a:off x="500033" y="3754159"/>
            <a:ext cx="352126" cy="2031125"/>
          </a:xfrm>
          <a:prstGeom prst="rect">
            <a:avLst/>
          </a:prstGeom>
          <a:solidFill>
            <a:schemeClr val="accent2"/>
          </a:solidFill>
          <a:ln>
            <a:solidFill>
              <a:srgbClr val="FFFFFF"/>
            </a:solidFill>
          </a:ln>
        </p:spPr>
        <p:style>
          <a:lnRef idx="2">
            <a:schemeClr val="dk1"/>
          </a:lnRef>
          <a:fillRef idx="1">
            <a:schemeClr val="lt1"/>
          </a:fillRef>
          <a:effectRef idx="0">
            <a:schemeClr val="dk1"/>
          </a:effectRef>
          <a:fontRef idx="minor">
            <a:schemeClr val="dk1"/>
          </a:fontRef>
        </p:style>
        <p:txBody>
          <a:bodyPr vert="vert270" rtlCol="0" anchor="ctr"/>
          <a:lstStyle/>
          <a:p>
            <a:pPr algn="ctr"/>
            <a:r>
              <a:rPr lang="en-US" b="1" dirty="0" smtClean="0">
                <a:solidFill>
                  <a:schemeClr val="bg1"/>
                </a:solidFill>
              </a:rPr>
              <a:t>Key Findings</a:t>
            </a:r>
            <a:endParaRPr lang="en-US" b="1" dirty="0">
              <a:solidFill>
                <a:schemeClr val="bg1"/>
              </a:solidFill>
            </a:endParaRPr>
          </a:p>
        </p:txBody>
      </p:sp>
    </p:spTree>
    <p:extLst>
      <p:ext uri="{BB962C8B-B14F-4D97-AF65-F5344CB8AC3E}">
        <p14:creationId xmlns:p14="http://schemas.microsoft.com/office/powerpoint/2010/main" val="29866063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solidFill>
            <a:srgbClr val="F3EE5E"/>
          </a:solidFill>
        </p:spPr>
        <p:txBody>
          <a:bodyPr anchor="ctr">
            <a:normAutofit fontScale="85000" lnSpcReduction="10000"/>
          </a:bodyPr>
          <a:lstStyle/>
          <a:p>
            <a:r>
              <a:rPr lang="en-US" dirty="0" smtClean="0"/>
              <a:t>Cognitive and Non-Cognitive Student Assessment</a:t>
            </a:r>
            <a:endParaRPr lang="en-US" dirty="0"/>
          </a:p>
        </p:txBody>
      </p:sp>
      <p:sp>
        <p:nvSpPr>
          <p:cNvPr id="7" name="Slide Number Placeholder 4"/>
          <p:cNvSpPr txBox="1">
            <a:spLocks/>
          </p:cNvSpPr>
          <p:nvPr/>
        </p:nvSpPr>
        <p:spPr>
          <a:xfrm>
            <a:off x="8763726" y="6356350"/>
            <a:ext cx="380273" cy="365125"/>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8485BAB-0506-4A45-A29C-62D96955D4FA}" type="slidenum">
              <a:rPr lang="en-US" smtClean="0"/>
              <a:pPr/>
              <a:t>4</a:t>
            </a:fld>
            <a:endParaRPr lang="en-US" dirty="0"/>
          </a:p>
        </p:txBody>
      </p:sp>
      <p:sp>
        <p:nvSpPr>
          <p:cNvPr id="2" name="Rectangle 1"/>
          <p:cNvSpPr/>
          <p:nvPr/>
        </p:nvSpPr>
        <p:spPr>
          <a:xfrm>
            <a:off x="985831" y="1036114"/>
            <a:ext cx="7943857" cy="1381832"/>
          </a:xfrm>
          <a:prstGeom prst="rect">
            <a:avLst/>
          </a:prstGeom>
          <a:solidFill>
            <a:schemeClr val="accent2">
              <a:lumMod val="20000"/>
              <a:lumOff val="80000"/>
            </a:schemeClr>
          </a:solidFill>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lnSpc>
                <a:spcPct val="120000"/>
              </a:lnSpc>
              <a:spcBef>
                <a:spcPts val="200"/>
              </a:spcBef>
              <a:buFont typeface="Wingdings" charset="2"/>
              <a:buChar char="§"/>
            </a:pPr>
            <a:r>
              <a:rPr lang="en-US" sz="1400" dirty="0" smtClean="0"/>
              <a:t>As the focus of the central government shifts from access to the quality of education, states have been mandated to implemented their own student assessments to monitor student outcomes, and plan resources accordingly</a:t>
            </a:r>
          </a:p>
          <a:p>
            <a:pPr marL="285750" indent="-285750">
              <a:lnSpc>
                <a:spcPct val="120000"/>
              </a:lnSpc>
              <a:spcBef>
                <a:spcPts val="200"/>
              </a:spcBef>
              <a:buFont typeface="Wingdings" charset="2"/>
              <a:buChar char="§"/>
            </a:pPr>
            <a:r>
              <a:rPr lang="en-US" sz="1400" dirty="0" smtClean="0"/>
              <a:t>There is also a need to discuss the achievement of non-cognitive competencies, and understand how these can be assessed</a:t>
            </a:r>
            <a:endParaRPr lang="en-US" sz="1400" dirty="0"/>
          </a:p>
        </p:txBody>
      </p:sp>
      <p:sp>
        <p:nvSpPr>
          <p:cNvPr id="3" name="Rectangle 2"/>
          <p:cNvSpPr/>
          <p:nvPr/>
        </p:nvSpPr>
        <p:spPr>
          <a:xfrm>
            <a:off x="500033" y="1036114"/>
            <a:ext cx="352126" cy="1381832"/>
          </a:xfrm>
          <a:prstGeom prst="rect">
            <a:avLst/>
          </a:prstGeom>
          <a:solidFill>
            <a:schemeClr val="accent2"/>
          </a:solidFill>
          <a:ln>
            <a:solidFill>
              <a:srgbClr val="FFFFFF"/>
            </a:solidFill>
          </a:ln>
        </p:spPr>
        <p:style>
          <a:lnRef idx="2">
            <a:schemeClr val="dk1"/>
          </a:lnRef>
          <a:fillRef idx="1">
            <a:schemeClr val="lt1"/>
          </a:fillRef>
          <a:effectRef idx="0">
            <a:schemeClr val="dk1"/>
          </a:effectRef>
          <a:fontRef idx="minor">
            <a:schemeClr val="dk1"/>
          </a:fontRef>
        </p:style>
        <p:txBody>
          <a:bodyPr vert="vert270" rtlCol="0" anchor="ctr"/>
          <a:lstStyle/>
          <a:p>
            <a:pPr algn="ctr"/>
            <a:r>
              <a:rPr lang="en-US" b="1" dirty="0" smtClean="0">
                <a:solidFill>
                  <a:schemeClr val="bg1"/>
                </a:solidFill>
              </a:rPr>
              <a:t>Overview</a:t>
            </a:r>
            <a:endParaRPr lang="en-US" b="1" dirty="0">
              <a:solidFill>
                <a:schemeClr val="bg1"/>
              </a:solidFill>
            </a:endParaRPr>
          </a:p>
        </p:txBody>
      </p:sp>
      <p:sp>
        <p:nvSpPr>
          <p:cNvPr id="6" name="Rectangle 5"/>
          <p:cNvSpPr/>
          <p:nvPr/>
        </p:nvSpPr>
        <p:spPr>
          <a:xfrm>
            <a:off x="985831" y="2482086"/>
            <a:ext cx="7943857" cy="1327736"/>
          </a:xfrm>
          <a:prstGeom prst="rect">
            <a:avLst/>
          </a:prstGeom>
          <a:solidFill>
            <a:schemeClr val="accent2">
              <a:lumMod val="40000"/>
              <a:lumOff val="60000"/>
            </a:schemeClr>
          </a:solidFill>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lnSpc>
                <a:spcPct val="120000"/>
              </a:lnSpc>
              <a:spcBef>
                <a:spcPts val="200"/>
              </a:spcBef>
              <a:buFont typeface="Wingdings" charset="2"/>
              <a:buChar char="§"/>
            </a:pPr>
            <a:r>
              <a:rPr lang="en-US" sz="1400" dirty="0"/>
              <a:t>To </a:t>
            </a:r>
            <a:r>
              <a:rPr lang="en-US" sz="1400" dirty="0" smtClean="0"/>
              <a:t>conduct extensive primary and secondary research, and compile global and national best practices in large-scale learner assessments and developing and assessing critical non-cognitive skills</a:t>
            </a:r>
          </a:p>
          <a:p>
            <a:pPr marL="285750" indent="-285750">
              <a:lnSpc>
                <a:spcPct val="120000"/>
              </a:lnSpc>
              <a:spcBef>
                <a:spcPts val="200"/>
              </a:spcBef>
              <a:buFont typeface="Wingdings" charset="2"/>
              <a:buChar char="§"/>
            </a:pPr>
            <a:r>
              <a:rPr lang="en-US" sz="1400" dirty="0" smtClean="0"/>
              <a:t>To author two key documents – ‘Guidelines for Large-Scale Learner Assessments: Practices for Design, Implementation and Use of Assessments by States’ and ‘A Framework for Developing and Assessing Key Non-Cognitive Skills’</a:t>
            </a:r>
            <a:endParaRPr lang="en-US" sz="1400" dirty="0"/>
          </a:p>
        </p:txBody>
      </p:sp>
      <p:sp>
        <p:nvSpPr>
          <p:cNvPr id="8" name="Rectangle 7"/>
          <p:cNvSpPr/>
          <p:nvPr/>
        </p:nvSpPr>
        <p:spPr>
          <a:xfrm>
            <a:off x="500033" y="2482086"/>
            <a:ext cx="352126" cy="1327736"/>
          </a:xfrm>
          <a:prstGeom prst="rect">
            <a:avLst/>
          </a:prstGeom>
          <a:solidFill>
            <a:schemeClr val="accent2"/>
          </a:solidFill>
          <a:ln>
            <a:solidFill>
              <a:srgbClr val="FFFFFF"/>
            </a:solidFill>
          </a:ln>
        </p:spPr>
        <p:style>
          <a:lnRef idx="2">
            <a:schemeClr val="dk1"/>
          </a:lnRef>
          <a:fillRef idx="1">
            <a:schemeClr val="lt1"/>
          </a:fillRef>
          <a:effectRef idx="0">
            <a:schemeClr val="dk1"/>
          </a:effectRef>
          <a:fontRef idx="minor">
            <a:schemeClr val="dk1"/>
          </a:fontRef>
        </p:style>
        <p:txBody>
          <a:bodyPr vert="vert270" rtlCol="0" anchor="ctr"/>
          <a:lstStyle/>
          <a:p>
            <a:pPr algn="ctr"/>
            <a:r>
              <a:rPr lang="en-US" b="1" dirty="0" smtClean="0">
                <a:solidFill>
                  <a:schemeClr val="bg1"/>
                </a:solidFill>
              </a:rPr>
              <a:t>Scope</a:t>
            </a:r>
            <a:endParaRPr lang="en-US" b="1" dirty="0">
              <a:solidFill>
                <a:schemeClr val="bg1"/>
              </a:solidFill>
            </a:endParaRPr>
          </a:p>
        </p:txBody>
      </p:sp>
      <p:sp>
        <p:nvSpPr>
          <p:cNvPr id="9" name="Rectangle 8"/>
          <p:cNvSpPr/>
          <p:nvPr/>
        </p:nvSpPr>
        <p:spPr>
          <a:xfrm>
            <a:off x="985831" y="3873962"/>
            <a:ext cx="7943857" cy="1965152"/>
          </a:xfrm>
          <a:prstGeom prst="rect">
            <a:avLst/>
          </a:prstGeom>
          <a:solidFill>
            <a:srgbClr val="D99694"/>
          </a:solidFill>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lnSpc>
                <a:spcPct val="120000"/>
              </a:lnSpc>
              <a:spcBef>
                <a:spcPts val="200"/>
              </a:spcBef>
              <a:buFont typeface="Wingdings" charset="2"/>
              <a:buChar char="§"/>
            </a:pPr>
            <a:r>
              <a:rPr lang="en-US" sz="1400" dirty="0"/>
              <a:t>The guidelines emphasize international best practice in the design, implementation and use of assessment of results, which can assist state decision-makers as they embark on this </a:t>
            </a:r>
            <a:r>
              <a:rPr lang="en-US" sz="1400" dirty="0" smtClean="0"/>
              <a:t>journey</a:t>
            </a:r>
            <a:endParaRPr lang="en-US" sz="1400" dirty="0"/>
          </a:p>
          <a:p>
            <a:pPr marL="285750" indent="-285750">
              <a:lnSpc>
                <a:spcPct val="120000"/>
              </a:lnSpc>
              <a:spcBef>
                <a:spcPts val="200"/>
              </a:spcBef>
              <a:buFont typeface="Wingdings" charset="2"/>
              <a:buChar char="§"/>
            </a:pPr>
            <a:r>
              <a:rPr lang="en-US" sz="1400" dirty="0" smtClean="0"/>
              <a:t>Primary research conducted in Karnataka, Madhya Pradesh and Gujarat, and secondary case-studies of Brazil, Chile and Australia showcase a number of best-practices that other states can incorporate</a:t>
            </a:r>
          </a:p>
          <a:p>
            <a:pPr marL="285750" indent="-285750">
              <a:lnSpc>
                <a:spcPct val="120000"/>
              </a:lnSpc>
              <a:spcBef>
                <a:spcPts val="200"/>
              </a:spcBef>
              <a:buFont typeface="Wingdings" charset="2"/>
              <a:buChar char="§"/>
            </a:pPr>
            <a:r>
              <a:rPr lang="en-US" sz="1400" dirty="0" smtClean="0"/>
              <a:t>International initiatives in the non-cognitive domain are highlighted </a:t>
            </a:r>
            <a:r>
              <a:rPr lang="en-US" sz="1400" dirty="0"/>
              <a:t>to build </a:t>
            </a:r>
            <a:r>
              <a:rPr lang="en-US" sz="1400" dirty="0" smtClean="0"/>
              <a:t>the </a:t>
            </a:r>
            <a:r>
              <a:rPr lang="en-US" sz="1400" dirty="0"/>
              <a:t>context and need </a:t>
            </a:r>
            <a:r>
              <a:rPr lang="en-US" sz="1400" dirty="0" smtClean="0"/>
              <a:t>for a </a:t>
            </a:r>
            <a:r>
              <a:rPr lang="en-US" sz="1400" dirty="0"/>
              <a:t>framework in India. </a:t>
            </a:r>
            <a:r>
              <a:rPr lang="en-US" sz="1400" dirty="0" smtClean="0"/>
              <a:t>A ‘Personal </a:t>
            </a:r>
            <a:r>
              <a:rPr lang="en-US" sz="1400" dirty="0"/>
              <a:t>and Social Well</a:t>
            </a:r>
            <a:r>
              <a:rPr lang="en-US" sz="1400" dirty="0" smtClean="0"/>
              <a:t>-Being</a:t>
            </a:r>
            <a:r>
              <a:rPr lang="en-US" sz="1400" dirty="0"/>
              <a:t>’ (PSWB</a:t>
            </a:r>
            <a:r>
              <a:rPr lang="en-US" sz="1400" dirty="0" smtClean="0"/>
              <a:t>) framework is also suggested, including measures to assess and track</a:t>
            </a:r>
            <a:endParaRPr lang="en-US" sz="1400" dirty="0"/>
          </a:p>
        </p:txBody>
      </p:sp>
      <p:sp>
        <p:nvSpPr>
          <p:cNvPr id="10" name="Rectangle 9"/>
          <p:cNvSpPr/>
          <p:nvPr/>
        </p:nvSpPr>
        <p:spPr>
          <a:xfrm>
            <a:off x="500033" y="3873962"/>
            <a:ext cx="352126" cy="1965152"/>
          </a:xfrm>
          <a:prstGeom prst="rect">
            <a:avLst/>
          </a:prstGeom>
          <a:solidFill>
            <a:schemeClr val="accent2"/>
          </a:solidFill>
          <a:ln>
            <a:solidFill>
              <a:srgbClr val="FFFFFF"/>
            </a:solidFill>
          </a:ln>
        </p:spPr>
        <p:style>
          <a:lnRef idx="2">
            <a:schemeClr val="dk1"/>
          </a:lnRef>
          <a:fillRef idx="1">
            <a:schemeClr val="lt1"/>
          </a:fillRef>
          <a:effectRef idx="0">
            <a:schemeClr val="dk1"/>
          </a:effectRef>
          <a:fontRef idx="minor">
            <a:schemeClr val="dk1"/>
          </a:fontRef>
        </p:style>
        <p:txBody>
          <a:bodyPr vert="vert270" rtlCol="0" anchor="ctr"/>
          <a:lstStyle/>
          <a:p>
            <a:pPr algn="ctr"/>
            <a:r>
              <a:rPr lang="en-US" b="1" dirty="0" smtClean="0">
                <a:solidFill>
                  <a:schemeClr val="bg1"/>
                </a:solidFill>
              </a:rPr>
              <a:t>Key </a:t>
            </a:r>
            <a:r>
              <a:rPr lang="en-US" b="1" dirty="0" smtClean="0">
                <a:solidFill>
                  <a:schemeClr val="bg1"/>
                </a:solidFill>
              </a:rPr>
              <a:t>Findings</a:t>
            </a:r>
            <a:endParaRPr lang="en-US" b="1" dirty="0">
              <a:solidFill>
                <a:schemeClr val="bg1"/>
              </a:solidFill>
            </a:endParaRPr>
          </a:p>
        </p:txBody>
      </p:sp>
    </p:spTree>
    <p:extLst>
      <p:ext uri="{BB962C8B-B14F-4D97-AF65-F5344CB8AC3E}">
        <p14:creationId xmlns:p14="http://schemas.microsoft.com/office/powerpoint/2010/main" val="241070336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500063" y="285750"/>
            <a:ext cx="8429625" cy="571500"/>
          </a:xfrm>
          <a:solidFill>
            <a:srgbClr val="F3EE5E"/>
          </a:solidFill>
        </p:spPr>
        <p:txBody>
          <a:bodyPr rtlCol="0" anchor="ctr">
            <a:normAutofit fontScale="92500" lnSpcReduction="20000"/>
          </a:bodyPr>
          <a:lstStyle/>
          <a:p>
            <a:r>
              <a:rPr lang="en-US" dirty="0"/>
              <a:t>Private Sector Participation in Education</a:t>
            </a:r>
          </a:p>
        </p:txBody>
      </p:sp>
      <p:sp>
        <p:nvSpPr>
          <p:cNvPr id="3074" name="Slide Number Placeholder 4"/>
          <p:cNvSpPr txBox="1">
            <a:spLocks/>
          </p:cNvSpPr>
          <p:nvPr/>
        </p:nvSpPr>
        <p:spPr bwMode="auto">
          <a:xfrm>
            <a:off x="8763000" y="6356350"/>
            <a:ext cx="381000" cy="365125"/>
          </a:xfrm>
          <a:prstGeom prst="rect">
            <a:avLst/>
          </a:prstGeom>
          <a:noFill/>
          <a:ln w="9525">
            <a:noFill/>
            <a:miter lim="800000"/>
            <a:headEnd/>
            <a:tailEnd/>
          </a:ln>
        </p:spPr>
        <p:txBody>
          <a:bodyPr/>
          <a:lstStyle/>
          <a:p>
            <a:fld id="{FCE0BEA6-7CE5-418D-B050-FE95276EFAA4}" type="slidenum">
              <a:rPr lang="en-US" sz="1400">
                <a:solidFill>
                  <a:srgbClr val="000000"/>
                </a:solidFill>
                <a:latin typeface="Arial" pitchFamily="34" charset="0"/>
                <a:cs typeface="Arial" pitchFamily="34" charset="0"/>
                <a:sym typeface="Arial" pitchFamily="34" charset="0"/>
              </a:rPr>
              <a:pPr/>
              <a:t>5</a:t>
            </a:fld>
            <a:endParaRPr lang="en-US" sz="1400">
              <a:solidFill>
                <a:srgbClr val="000000"/>
              </a:solidFill>
              <a:latin typeface="Arial" pitchFamily="34" charset="0"/>
              <a:cs typeface="Arial" pitchFamily="34" charset="0"/>
              <a:sym typeface="Arial" pitchFamily="34" charset="0"/>
            </a:endParaRPr>
          </a:p>
        </p:txBody>
      </p:sp>
      <p:sp>
        <p:nvSpPr>
          <p:cNvPr id="2" name="Rectangle 1"/>
          <p:cNvSpPr/>
          <p:nvPr/>
        </p:nvSpPr>
        <p:spPr>
          <a:xfrm>
            <a:off x="985838" y="972703"/>
            <a:ext cx="7943850" cy="1182348"/>
          </a:xfrm>
          <a:prstGeom prst="rect">
            <a:avLst/>
          </a:prstGeom>
          <a:solidFill>
            <a:schemeClr val="accent2">
              <a:lumMod val="20000"/>
              <a:lumOff val="80000"/>
            </a:schemeClr>
          </a:solidFill>
          <a:ln>
            <a:solidFill>
              <a:srgbClr val="FFFFFF"/>
            </a:solidFill>
          </a:ln>
        </p:spPr>
        <p:style>
          <a:lnRef idx="2">
            <a:schemeClr val="dk1"/>
          </a:lnRef>
          <a:fillRef idx="1">
            <a:schemeClr val="lt1"/>
          </a:fillRef>
          <a:effectRef idx="0">
            <a:schemeClr val="dk1"/>
          </a:effectRef>
          <a:fontRef idx="minor">
            <a:schemeClr val="dk1"/>
          </a:fontRef>
        </p:style>
        <p:txBody>
          <a:bodyPr anchor="t"/>
          <a:lstStyle/>
          <a:p>
            <a:pPr marL="285750" lvl="2" indent="-285750">
              <a:lnSpc>
                <a:spcPct val="120000"/>
              </a:lnSpc>
              <a:buSzPct val="100000"/>
              <a:buFont typeface="Wingdings" charset="2"/>
              <a:buChar char="§"/>
              <a:defRPr/>
            </a:pPr>
            <a:r>
              <a:rPr lang="en-US" sz="1200" dirty="0"/>
              <a:t>K-12 sector in India has 1.46 million schools with an enrolment of 253 million </a:t>
            </a:r>
            <a:r>
              <a:rPr lang="en-US" sz="1200" dirty="0" smtClean="0"/>
              <a:t>students - schools </a:t>
            </a:r>
            <a:r>
              <a:rPr lang="en-US" sz="1200" dirty="0"/>
              <a:t>have grown at a CAGR of 2.5% and enrolment has grown at a CAGR of 2.2% since 2005-06</a:t>
            </a:r>
          </a:p>
          <a:p>
            <a:pPr marL="285750" lvl="2" indent="-285750">
              <a:lnSpc>
                <a:spcPct val="120000"/>
              </a:lnSpc>
              <a:buSzPct val="100000"/>
              <a:buFont typeface="Wingdings" charset="2"/>
              <a:buChar char="§"/>
              <a:defRPr/>
            </a:pPr>
            <a:r>
              <a:rPr lang="en-US" sz="1200" dirty="0"/>
              <a:t>Indian K-12 system is segmented by ownership, level of education and board of affiliation</a:t>
            </a:r>
          </a:p>
          <a:p>
            <a:pPr marL="285750" lvl="2" indent="-285750">
              <a:lnSpc>
                <a:spcPct val="120000"/>
              </a:lnSpc>
              <a:buSzPct val="100000"/>
              <a:buFont typeface="Wingdings" charset="2"/>
              <a:buChar char="§"/>
              <a:defRPr/>
            </a:pPr>
            <a:r>
              <a:rPr lang="en-IN" sz="1200" dirty="0"/>
              <a:t>The Indian K-12 system is facing two major challenges- access and quality (high drop-out rates, OoSC, high PTR, lack of trained teachers and low learning </a:t>
            </a:r>
            <a:r>
              <a:rPr lang="en-IN" sz="1200" dirty="0" smtClean="0"/>
              <a:t>levels)</a:t>
            </a:r>
            <a:endParaRPr lang="en-IN" sz="1200" dirty="0"/>
          </a:p>
          <a:p>
            <a:pPr marL="171450" indent="-171450" fontAlgn="auto">
              <a:lnSpc>
                <a:spcPct val="120000"/>
              </a:lnSpc>
              <a:spcAft>
                <a:spcPts val="0"/>
              </a:spcAft>
              <a:buSzPct val="100000"/>
              <a:buFont typeface="Wingdings" charset="2"/>
              <a:buChar char="§"/>
              <a:defRPr/>
            </a:pPr>
            <a:endParaRPr lang="en-US" sz="1200" dirty="0" smtClean="0"/>
          </a:p>
        </p:txBody>
      </p:sp>
      <p:sp>
        <p:nvSpPr>
          <p:cNvPr id="3" name="Rectangle 2"/>
          <p:cNvSpPr/>
          <p:nvPr/>
        </p:nvSpPr>
        <p:spPr>
          <a:xfrm>
            <a:off x="500033" y="972100"/>
            <a:ext cx="352126" cy="1182861"/>
          </a:xfrm>
          <a:prstGeom prst="rect">
            <a:avLst/>
          </a:prstGeom>
          <a:solidFill>
            <a:schemeClr val="accent2"/>
          </a:solidFill>
          <a:ln>
            <a:solidFill>
              <a:srgbClr val="FFFFFF"/>
            </a:solidFill>
          </a:ln>
        </p:spPr>
        <p:style>
          <a:lnRef idx="2">
            <a:schemeClr val="dk1"/>
          </a:lnRef>
          <a:fillRef idx="1">
            <a:schemeClr val="lt1"/>
          </a:fillRef>
          <a:effectRef idx="0">
            <a:schemeClr val="dk1"/>
          </a:effectRef>
          <a:fontRef idx="minor">
            <a:schemeClr val="dk1"/>
          </a:fontRef>
        </p:style>
        <p:txBody>
          <a:bodyPr vert="vert270" anchor="ctr"/>
          <a:lstStyle/>
          <a:p>
            <a:pPr algn="ctr" fontAlgn="auto">
              <a:spcBef>
                <a:spcPts val="0"/>
              </a:spcBef>
              <a:spcAft>
                <a:spcPts val="0"/>
              </a:spcAft>
              <a:defRPr/>
            </a:pPr>
            <a:r>
              <a:rPr lang="en-US" b="1" dirty="0">
                <a:solidFill>
                  <a:schemeClr val="bg1"/>
                </a:solidFill>
              </a:rPr>
              <a:t>Overview</a:t>
            </a:r>
          </a:p>
        </p:txBody>
      </p:sp>
      <p:sp>
        <p:nvSpPr>
          <p:cNvPr id="6" name="Rectangle 5"/>
          <p:cNvSpPr/>
          <p:nvPr/>
        </p:nvSpPr>
        <p:spPr>
          <a:xfrm>
            <a:off x="985838" y="2282570"/>
            <a:ext cx="7943850" cy="962836"/>
          </a:xfrm>
          <a:prstGeom prst="rect">
            <a:avLst/>
          </a:prstGeom>
          <a:solidFill>
            <a:schemeClr val="accent2">
              <a:lumMod val="40000"/>
              <a:lumOff val="60000"/>
            </a:schemeClr>
          </a:solidFill>
          <a:ln>
            <a:solidFill>
              <a:srgbClr val="FFFFFF"/>
            </a:solidFill>
          </a:ln>
        </p:spPr>
        <p:style>
          <a:lnRef idx="2">
            <a:schemeClr val="dk1"/>
          </a:lnRef>
          <a:fillRef idx="1">
            <a:schemeClr val="lt1"/>
          </a:fillRef>
          <a:effectRef idx="0">
            <a:schemeClr val="dk1"/>
          </a:effectRef>
          <a:fontRef idx="minor">
            <a:schemeClr val="dk1"/>
          </a:fontRef>
        </p:style>
        <p:txBody>
          <a:bodyPr anchor="ctr"/>
          <a:lstStyle/>
          <a:p>
            <a:pPr marL="171450" lvl="2" indent="-171450">
              <a:lnSpc>
                <a:spcPct val="120000"/>
              </a:lnSpc>
              <a:buSzPct val="100000"/>
              <a:buFont typeface="Wingdings" charset="2"/>
              <a:buChar char="§"/>
              <a:defRPr/>
            </a:pPr>
            <a:endParaRPr lang="en-US" sz="1200" dirty="0" smtClean="0">
              <a:solidFill>
                <a:srgbClr val="000000"/>
              </a:solidFill>
            </a:endParaRPr>
          </a:p>
          <a:p>
            <a:pPr marL="285750" lvl="2" indent="-285750">
              <a:lnSpc>
                <a:spcPct val="120000"/>
              </a:lnSpc>
              <a:buSzPct val="100000"/>
              <a:buFont typeface="Wingdings" charset="2"/>
              <a:buChar char="§"/>
              <a:defRPr/>
            </a:pPr>
            <a:r>
              <a:rPr lang="en-US" sz="1200" dirty="0"/>
              <a:t>Private sector has contributed significantly to the K-12 system. Although it accounts for 25% share in schools , the enrolment share is  at 40%. The number of private schools has increased at a CAGR of 4% in the last five years</a:t>
            </a:r>
          </a:p>
          <a:p>
            <a:pPr marL="285750" lvl="2" indent="-285750">
              <a:lnSpc>
                <a:spcPct val="120000"/>
              </a:lnSpc>
              <a:buSzPct val="100000"/>
              <a:buFont typeface="Wingdings" charset="2"/>
              <a:buChar char="§"/>
              <a:defRPr/>
            </a:pPr>
            <a:r>
              <a:rPr lang="en-US" sz="1200" dirty="0"/>
              <a:t>Board exam results and independent studies such as ASER and national standardized assessments show better performance of students from states such as Maharashtra, Rajasthan, Andhra Pradesh and Gujarat</a:t>
            </a:r>
          </a:p>
          <a:p>
            <a:pPr marL="171450" lvl="2" indent="-171450">
              <a:lnSpc>
                <a:spcPct val="120000"/>
              </a:lnSpc>
              <a:buSzPct val="100000"/>
              <a:buFont typeface="Wingdings" charset="2"/>
              <a:buChar char="§"/>
              <a:defRPr/>
            </a:pPr>
            <a:endParaRPr lang="en-US" sz="1200" dirty="0">
              <a:solidFill>
                <a:srgbClr val="000000"/>
              </a:solidFill>
            </a:endParaRPr>
          </a:p>
        </p:txBody>
      </p:sp>
      <p:sp>
        <p:nvSpPr>
          <p:cNvPr id="8" name="Rectangle 7"/>
          <p:cNvSpPr/>
          <p:nvPr/>
        </p:nvSpPr>
        <p:spPr>
          <a:xfrm>
            <a:off x="500033" y="2282530"/>
            <a:ext cx="352126" cy="963253"/>
          </a:xfrm>
          <a:prstGeom prst="rect">
            <a:avLst/>
          </a:prstGeom>
          <a:solidFill>
            <a:schemeClr val="accent2"/>
          </a:solidFill>
          <a:ln>
            <a:solidFill>
              <a:srgbClr val="FFFFFF"/>
            </a:solidFill>
          </a:ln>
        </p:spPr>
        <p:style>
          <a:lnRef idx="2">
            <a:schemeClr val="dk1"/>
          </a:lnRef>
          <a:fillRef idx="1">
            <a:schemeClr val="lt1"/>
          </a:fillRef>
          <a:effectRef idx="0">
            <a:schemeClr val="dk1"/>
          </a:effectRef>
          <a:fontRef idx="minor">
            <a:schemeClr val="dk1"/>
          </a:fontRef>
        </p:style>
        <p:txBody>
          <a:bodyPr vert="vert270" anchor="ctr"/>
          <a:lstStyle/>
          <a:p>
            <a:pPr algn="ctr" fontAlgn="auto">
              <a:spcBef>
                <a:spcPts val="0"/>
              </a:spcBef>
              <a:spcAft>
                <a:spcPts val="0"/>
              </a:spcAft>
              <a:defRPr/>
            </a:pPr>
            <a:r>
              <a:rPr lang="en-US" b="1" dirty="0">
                <a:solidFill>
                  <a:schemeClr val="bg1"/>
                </a:solidFill>
              </a:rPr>
              <a:t>Scope</a:t>
            </a:r>
          </a:p>
        </p:txBody>
      </p:sp>
      <p:sp>
        <p:nvSpPr>
          <p:cNvPr id="9" name="Rectangle 8"/>
          <p:cNvSpPr/>
          <p:nvPr/>
        </p:nvSpPr>
        <p:spPr>
          <a:xfrm>
            <a:off x="985838" y="3377688"/>
            <a:ext cx="7943850" cy="2472345"/>
          </a:xfrm>
          <a:prstGeom prst="rect">
            <a:avLst/>
          </a:prstGeom>
          <a:solidFill>
            <a:schemeClr val="accent2">
              <a:lumMod val="60000"/>
              <a:lumOff val="40000"/>
            </a:schemeClr>
          </a:solidFill>
          <a:ln>
            <a:solidFill>
              <a:srgbClr val="FFFFFF"/>
            </a:solidFill>
          </a:ln>
        </p:spPr>
        <p:style>
          <a:lnRef idx="2">
            <a:schemeClr val="dk1"/>
          </a:lnRef>
          <a:fillRef idx="1">
            <a:schemeClr val="lt1"/>
          </a:fillRef>
          <a:effectRef idx="0">
            <a:schemeClr val="dk1"/>
          </a:effectRef>
          <a:fontRef idx="minor">
            <a:schemeClr val="dk1"/>
          </a:fontRef>
        </p:style>
        <p:txBody>
          <a:bodyPr anchor="t"/>
          <a:lstStyle/>
          <a:p>
            <a:pPr marL="285750" lvl="2" indent="-285750">
              <a:lnSpc>
                <a:spcPct val="120000"/>
              </a:lnSpc>
              <a:buSzPct val="100000"/>
              <a:buFont typeface="Wingdings" charset="2"/>
              <a:buChar char="§"/>
              <a:defRPr/>
            </a:pPr>
            <a:r>
              <a:rPr lang="en-US" sz="1200" dirty="0"/>
              <a:t>There are currently ~ 339,000 private schools and it is expected to grow significantly. We would need an additional ~130,000 schools by 2022 considering overall GER target of 95%</a:t>
            </a:r>
          </a:p>
          <a:p>
            <a:pPr marL="285750" lvl="2" indent="-285750">
              <a:lnSpc>
                <a:spcPct val="120000"/>
              </a:lnSpc>
              <a:buSzPct val="100000"/>
              <a:buFont typeface="Wingdings" charset="2"/>
              <a:buChar char="§"/>
              <a:defRPr/>
            </a:pPr>
            <a:r>
              <a:rPr lang="en-US" sz="1200" dirty="0"/>
              <a:t>In 2022, private sector is expected to account for 55%-60% share in </a:t>
            </a:r>
            <a:r>
              <a:rPr lang="en-US" sz="1200" dirty="0" smtClean="0"/>
              <a:t>enrolment, however</a:t>
            </a:r>
            <a:r>
              <a:rPr lang="en-US" sz="1200" dirty="0"/>
              <a:t>, private schools face challenges that are regulatory and financial in nature</a:t>
            </a:r>
          </a:p>
          <a:p>
            <a:pPr marL="285750" lvl="2" indent="-285750">
              <a:lnSpc>
                <a:spcPct val="120000"/>
              </a:lnSpc>
              <a:buSzPct val="100000"/>
              <a:buFont typeface="Wingdings" charset="2"/>
              <a:buChar char="§"/>
              <a:defRPr/>
            </a:pPr>
            <a:r>
              <a:rPr lang="en-US" sz="1200" dirty="0"/>
              <a:t>Government needs to recognize this and standardize norms across states and boards, move from an input based regulatory system to an output/outcome based system</a:t>
            </a:r>
          </a:p>
          <a:p>
            <a:pPr marL="285750" lvl="2" indent="-285750">
              <a:lnSpc>
                <a:spcPct val="120000"/>
              </a:lnSpc>
              <a:buSzPct val="100000"/>
              <a:buFont typeface="Wingdings" charset="2"/>
              <a:buChar char="§"/>
              <a:defRPr/>
            </a:pPr>
            <a:r>
              <a:rPr lang="en-US" sz="1200" dirty="0"/>
              <a:t>Allow schools to operate on short-term lease/ rental model, provide for pooling of government and private school resources for effective utilization, reduce land area requirements, provide flexibility in land ownership, flexibility in teacher salaries and have a unified single window clearance  by doing away with multiple licensing system</a:t>
            </a:r>
          </a:p>
          <a:p>
            <a:pPr marL="285750" lvl="2" indent="-285750">
              <a:lnSpc>
                <a:spcPct val="120000"/>
              </a:lnSpc>
              <a:buSzPct val="100000"/>
              <a:buFont typeface="Wingdings" charset="2"/>
              <a:buChar char="§"/>
              <a:defRPr/>
            </a:pPr>
            <a:r>
              <a:rPr lang="en-US" sz="1200" dirty="0"/>
              <a:t>The government and the private sector need to collaborate and work together in contributing to the growth and quality of school education</a:t>
            </a:r>
          </a:p>
        </p:txBody>
      </p:sp>
      <p:sp>
        <p:nvSpPr>
          <p:cNvPr id="10" name="Rectangle 9"/>
          <p:cNvSpPr/>
          <p:nvPr/>
        </p:nvSpPr>
        <p:spPr>
          <a:xfrm>
            <a:off x="500033" y="3378208"/>
            <a:ext cx="352126" cy="2471135"/>
          </a:xfrm>
          <a:prstGeom prst="rect">
            <a:avLst/>
          </a:prstGeom>
          <a:solidFill>
            <a:schemeClr val="accent2"/>
          </a:solidFill>
          <a:ln>
            <a:solidFill>
              <a:srgbClr val="FFFFFF"/>
            </a:solidFill>
          </a:ln>
        </p:spPr>
        <p:style>
          <a:lnRef idx="2">
            <a:schemeClr val="dk1"/>
          </a:lnRef>
          <a:fillRef idx="1">
            <a:schemeClr val="lt1"/>
          </a:fillRef>
          <a:effectRef idx="0">
            <a:schemeClr val="dk1"/>
          </a:effectRef>
          <a:fontRef idx="minor">
            <a:schemeClr val="dk1"/>
          </a:fontRef>
        </p:style>
        <p:txBody>
          <a:bodyPr vert="vert270" anchor="ctr"/>
          <a:lstStyle/>
          <a:p>
            <a:pPr algn="ctr" fontAlgn="auto">
              <a:spcBef>
                <a:spcPts val="0"/>
              </a:spcBef>
              <a:spcAft>
                <a:spcPts val="0"/>
              </a:spcAft>
              <a:defRPr/>
            </a:pPr>
            <a:r>
              <a:rPr lang="en-US" b="1" dirty="0">
                <a:solidFill>
                  <a:schemeClr val="bg1"/>
                </a:solidFill>
              </a:rPr>
              <a:t>Key Findings</a:t>
            </a:r>
          </a:p>
        </p:txBody>
      </p:sp>
    </p:spTree>
    <p:extLst>
      <p:ext uri="{BB962C8B-B14F-4D97-AF65-F5344CB8AC3E}">
        <p14:creationId xmlns:p14="http://schemas.microsoft.com/office/powerpoint/2010/main" val="337495804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500063" y="285750"/>
            <a:ext cx="8429625" cy="570897"/>
          </a:xfrm>
          <a:solidFill>
            <a:srgbClr val="F3EE5E"/>
          </a:solidFill>
        </p:spPr>
        <p:txBody>
          <a:bodyPr rtlCol="0" anchor="ctr">
            <a:normAutofit fontScale="92500" lnSpcReduction="20000"/>
          </a:bodyPr>
          <a:lstStyle/>
          <a:p>
            <a:pPr fontAlgn="auto">
              <a:spcAft>
                <a:spcPts val="0"/>
              </a:spcAft>
              <a:defRPr/>
            </a:pPr>
            <a:r>
              <a:rPr lang="en-US" dirty="0" smtClean="0"/>
              <a:t>Public Private Partnership in Education</a:t>
            </a:r>
            <a:endParaRPr lang="en-US" dirty="0"/>
          </a:p>
        </p:txBody>
      </p:sp>
      <p:sp>
        <p:nvSpPr>
          <p:cNvPr id="3074" name="Slide Number Placeholder 4"/>
          <p:cNvSpPr txBox="1">
            <a:spLocks/>
          </p:cNvSpPr>
          <p:nvPr/>
        </p:nvSpPr>
        <p:spPr bwMode="auto">
          <a:xfrm>
            <a:off x="8763000" y="6356350"/>
            <a:ext cx="381000" cy="365125"/>
          </a:xfrm>
          <a:prstGeom prst="rect">
            <a:avLst/>
          </a:prstGeom>
          <a:noFill/>
          <a:ln w="9525">
            <a:noFill/>
            <a:miter lim="800000"/>
            <a:headEnd/>
            <a:tailEnd/>
          </a:ln>
        </p:spPr>
        <p:txBody>
          <a:bodyPr/>
          <a:lstStyle/>
          <a:p>
            <a:fld id="{FCE0BEA6-7CE5-418D-B050-FE95276EFAA4}" type="slidenum">
              <a:rPr lang="en-US" sz="1400">
                <a:solidFill>
                  <a:srgbClr val="000000"/>
                </a:solidFill>
                <a:latin typeface="Arial" pitchFamily="34" charset="0"/>
                <a:cs typeface="Arial" pitchFamily="34" charset="0"/>
                <a:sym typeface="Arial" pitchFamily="34" charset="0"/>
              </a:rPr>
              <a:pPr/>
              <a:t>6</a:t>
            </a:fld>
            <a:endParaRPr lang="en-US" sz="1400">
              <a:solidFill>
                <a:srgbClr val="000000"/>
              </a:solidFill>
              <a:latin typeface="Arial" pitchFamily="34" charset="0"/>
              <a:cs typeface="Arial" pitchFamily="34" charset="0"/>
              <a:sym typeface="Arial" pitchFamily="34" charset="0"/>
            </a:endParaRPr>
          </a:p>
        </p:txBody>
      </p:sp>
      <p:sp>
        <p:nvSpPr>
          <p:cNvPr id="2" name="Rectangle 1"/>
          <p:cNvSpPr/>
          <p:nvPr/>
        </p:nvSpPr>
        <p:spPr>
          <a:xfrm>
            <a:off x="985838" y="1011187"/>
            <a:ext cx="7943850" cy="1015588"/>
          </a:xfrm>
          <a:prstGeom prst="rect">
            <a:avLst/>
          </a:prstGeom>
          <a:solidFill>
            <a:schemeClr val="accent2">
              <a:lumMod val="20000"/>
              <a:lumOff val="80000"/>
            </a:schemeClr>
          </a:solidFill>
          <a:ln>
            <a:solidFill>
              <a:srgbClr val="FFFFFF"/>
            </a:solidFill>
          </a:ln>
        </p:spPr>
        <p:style>
          <a:lnRef idx="2">
            <a:schemeClr val="dk1"/>
          </a:lnRef>
          <a:fillRef idx="1">
            <a:schemeClr val="lt1"/>
          </a:fillRef>
          <a:effectRef idx="0">
            <a:schemeClr val="dk1"/>
          </a:effectRef>
          <a:fontRef idx="minor">
            <a:schemeClr val="dk1"/>
          </a:fontRef>
        </p:style>
        <p:txBody>
          <a:bodyPr anchor="ctr"/>
          <a:lstStyle/>
          <a:p>
            <a:pPr marL="285750" lvl="2" indent="-285750">
              <a:lnSpc>
                <a:spcPct val="120000"/>
              </a:lnSpc>
              <a:buSzPct val="100000"/>
              <a:buFont typeface="Wingdings" charset="2"/>
              <a:buChar char="§"/>
            </a:pPr>
            <a:r>
              <a:rPr lang="en-GB" sz="1300" dirty="0"/>
              <a:t>There is need identified to create a robust PPP ecosystem for operators, government and philanthropies to interact and share learning and innovation pathways. This ecosystem is vital to ensure that PPPs are financially viable, operationally effective and fulfil their promise of introducing critical quality into the Indian education system</a:t>
            </a:r>
            <a:endParaRPr lang="en-US" sz="1300" dirty="0"/>
          </a:p>
        </p:txBody>
      </p:sp>
      <p:sp>
        <p:nvSpPr>
          <p:cNvPr id="3" name="Rectangle 2"/>
          <p:cNvSpPr/>
          <p:nvPr/>
        </p:nvSpPr>
        <p:spPr>
          <a:xfrm>
            <a:off x="500033" y="1010584"/>
            <a:ext cx="352126" cy="1016029"/>
          </a:xfrm>
          <a:prstGeom prst="rect">
            <a:avLst/>
          </a:prstGeom>
          <a:solidFill>
            <a:schemeClr val="accent2"/>
          </a:solidFill>
          <a:ln>
            <a:solidFill>
              <a:srgbClr val="FFFFFF"/>
            </a:solidFill>
          </a:ln>
        </p:spPr>
        <p:style>
          <a:lnRef idx="2">
            <a:schemeClr val="dk1"/>
          </a:lnRef>
          <a:fillRef idx="1">
            <a:schemeClr val="lt1"/>
          </a:fillRef>
          <a:effectRef idx="0">
            <a:schemeClr val="dk1"/>
          </a:effectRef>
          <a:fontRef idx="minor">
            <a:schemeClr val="dk1"/>
          </a:fontRef>
        </p:style>
        <p:txBody>
          <a:bodyPr vert="vert270" anchor="ctr"/>
          <a:lstStyle/>
          <a:p>
            <a:pPr algn="ctr" fontAlgn="auto">
              <a:spcBef>
                <a:spcPts val="0"/>
              </a:spcBef>
              <a:spcAft>
                <a:spcPts val="0"/>
              </a:spcAft>
              <a:defRPr/>
            </a:pPr>
            <a:r>
              <a:rPr lang="en-US" b="1" dirty="0">
                <a:solidFill>
                  <a:schemeClr val="bg1"/>
                </a:solidFill>
              </a:rPr>
              <a:t>Overview</a:t>
            </a:r>
          </a:p>
        </p:txBody>
      </p:sp>
      <p:sp>
        <p:nvSpPr>
          <p:cNvPr id="6" name="Rectangle 5"/>
          <p:cNvSpPr/>
          <p:nvPr/>
        </p:nvSpPr>
        <p:spPr>
          <a:xfrm>
            <a:off x="985838" y="2115805"/>
            <a:ext cx="7943850" cy="1258760"/>
          </a:xfrm>
          <a:prstGeom prst="rect">
            <a:avLst/>
          </a:prstGeom>
          <a:solidFill>
            <a:schemeClr val="accent2">
              <a:lumMod val="40000"/>
              <a:lumOff val="60000"/>
            </a:schemeClr>
          </a:solidFill>
          <a:ln>
            <a:solidFill>
              <a:srgbClr val="FFFFFF"/>
            </a:solidFill>
          </a:ln>
        </p:spPr>
        <p:style>
          <a:lnRef idx="2">
            <a:schemeClr val="dk1"/>
          </a:lnRef>
          <a:fillRef idx="1">
            <a:schemeClr val="lt1"/>
          </a:fillRef>
          <a:effectRef idx="0">
            <a:schemeClr val="dk1"/>
          </a:effectRef>
          <a:fontRef idx="minor">
            <a:schemeClr val="dk1"/>
          </a:fontRef>
        </p:style>
        <p:txBody>
          <a:bodyPr anchor="ctr"/>
          <a:lstStyle/>
          <a:p>
            <a:pPr marL="285750" lvl="2" indent="-285750">
              <a:lnSpc>
                <a:spcPct val="120000"/>
              </a:lnSpc>
              <a:buSzPct val="100000"/>
              <a:buFont typeface="Wingdings" charset="2"/>
              <a:buChar char="§"/>
              <a:defRPr/>
            </a:pPr>
            <a:r>
              <a:rPr lang="en-GB" sz="1300" dirty="0"/>
              <a:t>This report traces the evolution of PPPs in education in India, defines the need and opportunity for whole-school model of PPP implementation and draws learning from domestic and international experience of PPPs to outline elements and characteristics of effective PPPs</a:t>
            </a:r>
          </a:p>
          <a:p>
            <a:pPr marL="285750" lvl="2" indent="-285750">
              <a:lnSpc>
                <a:spcPct val="120000"/>
              </a:lnSpc>
              <a:buSzPct val="100000"/>
              <a:buFont typeface="Wingdings" charset="2"/>
              <a:buChar char="§"/>
              <a:defRPr/>
            </a:pPr>
            <a:r>
              <a:rPr lang="en-GB" sz="1300" dirty="0"/>
              <a:t>Given the current interest in PPPs in India, this report examines the whole school management and adoption models of PPP, which are the two models with the most potential to create impact</a:t>
            </a:r>
            <a:endParaRPr lang="en-US" sz="1300" dirty="0"/>
          </a:p>
        </p:txBody>
      </p:sp>
      <p:sp>
        <p:nvSpPr>
          <p:cNvPr id="8" name="Rectangle 7"/>
          <p:cNvSpPr/>
          <p:nvPr/>
        </p:nvSpPr>
        <p:spPr>
          <a:xfrm>
            <a:off x="500033" y="2115766"/>
            <a:ext cx="352126" cy="1259305"/>
          </a:xfrm>
          <a:prstGeom prst="rect">
            <a:avLst/>
          </a:prstGeom>
          <a:solidFill>
            <a:schemeClr val="accent2"/>
          </a:solidFill>
          <a:ln>
            <a:solidFill>
              <a:srgbClr val="FFFFFF"/>
            </a:solidFill>
          </a:ln>
        </p:spPr>
        <p:style>
          <a:lnRef idx="2">
            <a:schemeClr val="dk1"/>
          </a:lnRef>
          <a:fillRef idx="1">
            <a:schemeClr val="lt1"/>
          </a:fillRef>
          <a:effectRef idx="0">
            <a:schemeClr val="dk1"/>
          </a:effectRef>
          <a:fontRef idx="minor">
            <a:schemeClr val="dk1"/>
          </a:fontRef>
        </p:style>
        <p:txBody>
          <a:bodyPr vert="vert270" anchor="ctr"/>
          <a:lstStyle/>
          <a:p>
            <a:pPr algn="ctr" fontAlgn="auto">
              <a:spcBef>
                <a:spcPts val="0"/>
              </a:spcBef>
              <a:spcAft>
                <a:spcPts val="0"/>
              </a:spcAft>
              <a:defRPr/>
            </a:pPr>
            <a:r>
              <a:rPr lang="en-US" b="1" dirty="0">
                <a:solidFill>
                  <a:schemeClr val="bg1"/>
                </a:solidFill>
              </a:rPr>
              <a:t>Scope</a:t>
            </a:r>
          </a:p>
        </p:txBody>
      </p:sp>
      <p:sp>
        <p:nvSpPr>
          <p:cNvPr id="9" name="Rectangle 8"/>
          <p:cNvSpPr/>
          <p:nvPr/>
        </p:nvSpPr>
        <p:spPr>
          <a:xfrm>
            <a:off x="985838" y="3464867"/>
            <a:ext cx="7943850" cy="2371729"/>
          </a:xfrm>
          <a:prstGeom prst="rect">
            <a:avLst/>
          </a:prstGeom>
          <a:solidFill>
            <a:srgbClr val="D99694"/>
          </a:solidFill>
          <a:ln>
            <a:solidFill>
              <a:srgbClr val="FFFFFF"/>
            </a:solidFill>
          </a:ln>
        </p:spPr>
        <p:style>
          <a:lnRef idx="2">
            <a:schemeClr val="dk1"/>
          </a:lnRef>
          <a:fillRef idx="1">
            <a:schemeClr val="lt1"/>
          </a:fillRef>
          <a:effectRef idx="0">
            <a:schemeClr val="dk1"/>
          </a:effectRef>
          <a:fontRef idx="minor">
            <a:schemeClr val="dk1"/>
          </a:fontRef>
        </p:style>
        <p:txBody>
          <a:bodyPr anchor="ctr"/>
          <a:lstStyle/>
          <a:p>
            <a:pPr marL="285750" lvl="2" indent="-285750">
              <a:lnSpc>
                <a:spcPct val="120000"/>
              </a:lnSpc>
              <a:buSzPct val="100000"/>
              <a:buFont typeface="Wingdings" charset="2"/>
              <a:buChar char="§"/>
              <a:defRPr/>
            </a:pPr>
            <a:r>
              <a:rPr lang="en-US" sz="1300" dirty="0"/>
              <a:t>India can draw valuable insights from </a:t>
            </a:r>
            <a:r>
              <a:rPr lang="en-US" sz="1300" dirty="0" smtClean="0"/>
              <a:t>countries (</a:t>
            </a:r>
            <a:r>
              <a:rPr lang="en-US" sz="1300" dirty="0"/>
              <a:t>such as the USA, England, Columbia, Uganda, and </a:t>
            </a:r>
            <a:r>
              <a:rPr lang="en-US" sz="1300" dirty="0" smtClean="0"/>
              <a:t>Pakistan) </a:t>
            </a:r>
            <a:r>
              <a:rPr lang="en-US" sz="1300" dirty="0"/>
              <a:t>that have used PPPs as a policy response to quality and access issues in school education. </a:t>
            </a:r>
            <a:r>
              <a:rPr lang="en-US" sz="1300" dirty="0" smtClean="0"/>
              <a:t>Drawing </a:t>
            </a:r>
            <a:r>
              <a:rPr lang="en-US" sz="1300" dirty="0"/>
              <a:t>on global best practices from them, the report suggests structural principles that need to be addressed in the design of a PPP. These include:  </a:t>
            </a:r>
          </a:p>
          <a:p>
            <a:pPr marL="742950" lvl="4" indent="-285750">
              <a:lnSpc>
                <a:spcPct val="120000"/>
              </a:lnSpc>
              <a:buSzPct val="100000"/>
              <a:buFont typeface="Wingdings" charset="2"/>
              <a:buChar char="§"/>
              <a:defRPr/>
            </a:pPr>
            <a:r>
              <a:rPr lang="en-US" sz="1300" dirty="0"/>
              <a:t>Private operators should have autonomy to introduce innovation</a:t>
            </a:r>
          </a:p>
          <a:p>
            <a:pPr marL="742950" lvl="4" indent="-285750">
              <a:lnSpc>
                <a:spcPct val="120000"/>
              </a:lnSpc>
              <a:buSzPct val="100000"/>
              <a:buFont typeface="Wingdings" charset="2"/>
              <a:buChar char="§"/>
              <a:defRPr/>
            </a:pPr>
            <a:r>
              <a:rPr lang="en-US" sz="1300" dirty="0"/>
              <a:t>Government should reimburse private operators the full amount of per child costs in a timely manner to ensure financial viability</a:t>
            </a:r>
          </a:p>
          <a:p>
            <a:pPr marL="742950" lvl="4" indent="-285750">
              <a:lnSpc>
                <a:spcPct val="120000"/>
              </a:lnSpc>
              <a:buSzPct val="100000"/>
              <a:buFont typeface="Wingdings" charset="2"/>
              <a:buChar char="§"/>
              <a:defRPr/>
            </a:pPr>
            <a:r>
              <a:rPr lang="en-US" sz="1300" dirty="0"/>
              <a:t>Full transparency in selection process of operators </a:t>
            </a:r>
          </a:p>
          <a:p>
            <a:pPr marL="742950" lvl="4" indent="-285750">
              <a:lnSpc>
                <a:spcPct val="120000"/>
              </a:lnSpc>
              <a:buSzPct val="100000"/>
              <a:buFont typeface="Wingdings" charset="2"/>
              <a:buChar char="§"/>
              <a:defRPr/>
            </a:pPr>
            <a:r>
              <a:rPr lang="en-US" sz="1300" dirty="0"/>
              <a:t>High accountability standards with well-defined evaluation and assessment methods</a:t>
            </a:r>
          </a:p>
          <a:p>
            <a:pPr marL="742950" lvl="4" indent="-285750">
              <a:lnSpc>
                <a:spcPct val="120000"/>
              </a:lnSpc>
              <a:buSzPct val="100000"/>
              <a:buFont typeface="Wingdings" charset="2"/>
              <a:buChar char="§"/>
              <a:defRPr/>
            </a:pPr>
            <a:r>
              <a:rPr lang="en-US" sz="1300" dirty="0"/>
              <a:t>Clarity of intervention policies and termination procedure for non-performing operators </a:t>
            </a:r>
          </a:p>
        </p:txBody>
      </p:sp>
      <p:sp>
        <p:nvSpPr>
          <p:cNvPr id="10" name="Rectangle 9"/>
          <p:cNvSpPr/>
          <p:nvPr/>
        </p:nvSpPr>
        <p:spPr>
          <a:xfrm>
            <a:off x="500033" y="3465433"/>
            <a:ext cx="352126" cy="2370569"/>
          </a:xfrm>
          <a:prstGeom prst="rect">
            <a:avLst/>
          </a:prstGeom>
          <a:solidFill>
            <a:schemeClr val="accent2"/>
          </a:solidFill>
          <a:ln>
            <a:solidFill>
              <a:srgbClr val="FFFFFF"/>
            </a:solidFill>
          </a:ln>
        </p:spPr>
        <p:style>
          <a:lnRef idx="2">
            <a:schemeClr val="dk1"/>
          </a:lnRef>
          <a:fillRef idx="1">
            <a:schemeClr val="lt1"/>
          </a:fillRef>
          <a:effectRef idx="0">
            <a:schemeClr val="dk1"/>
          </a:effectRef>
          <a:fontRef idx="minor">
            <a:schemeClr val="dk1"/>
          </a:fontRef>
        </p:style>
        <p:txBody>
          <a:bodyPr vert="vert270" anchor="ctr"/>
          <a:lstStyle/>
          <a:p>
            <a:pPr algn="ctr" fontAlgn="auto">
              <a:spcBef>
                <a:spcPts val="0"/>
              </a:spcBef>
              <a:spcAft>
                <a:spcPts val="0"/>
              </a:spcAft>
              <a:defRPr/>
            </a:pPr>
            <a:r>
              <a:rPr lang="en-US" b="1" dirty="0">
                <a:solidFill>
                  <a:schemeClr val="bg1"/>
                </a:solidFill>
              </a:rPr>
              <a:t>Key Findings</a:t>
            </a:r>
          </a:p>
        </p:txBody>
      </p:sp>
    </p:spTree>
    <p:extLst>
      <p:ext uri="{BB962C8B-B14F-4D97-AF65-F5344CB8AC3E}">
        <p14:creationId xmlns:p14="http://schemas.microsoft.com/office/powerpoint/2010/main" val="176894211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solidFill>
            <a:srgbClr val="F3EE5E"/>
          </a:solidFill>
        </p:spPr>
        <p:txBody>
          <a:bodyPr anchor="ctr">
            <a:normAutofit fontScale="92500" lnSpcReduction="20000"/>
          </a:bodyPr>
          <a:lstStyle/>
          <a:p>
            <a:r>
              <a:rPr lang="en-US" dirty="0" smtClean="0"/>
              <a:t>Results Framework Document</a:t>
            </a:r>
            <a:endParaRPr lang="en-US" dirty="0"/>
          </a:p>
        </p:txBody>
      </p:sp>
      <p:sp>
        <p:nvSpPr>
          <p:cNvPr id="7" name="Slide Number Placeholder 4"/>
          <p:cNvSpPr txBox="1">
            <a:spLocks/>
          </p:cNvSpPr>
          <p:nvPr/>
        </p:nvSpPr>
        <p:spPr>
          <a:xfrm>
            <a:off x="8763726" y="6356350"/>
            <a:ext cx="380273" cy="365125"/>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8485BAB-0506-4A45-A29C-62D96955D4FA}" type="slidenum">
              <a:rPr lang="en-US" smtClean="0"/>
              <a:pPr/>
              <a:t>7</a:t>
            </a:fld>
            <a:endParaRPr lang="en-US" dirty="0"/>
          </a:p>
        </p:txBody>
      </p:sp>
      <p:sp>
        <p:nvSpPr>
          <p:cNvPr id="2" name="Rectangle 1"/>
          <p:cNvSpPr/>
          <p:nvPr/>
        </p:nvSpPr>
        <p:spPr>
          <a:xfrm>
            <a:off x="985831" y="1036114"/>
            <a:ext cx="7943857" cy="1253154"/>
          </a:xfrm>
          <a:prstGeom prst="rect">
            <a:avLst/>
          </a:prstGeom>
          <a:solidFill>
            <a:srgbClr val="F2DCDB"/>
          </a:solidFill>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lnSpc>
                <a:spcPct val="120000"/>
              </a:lnSpc>
              <a:spcBef>
                <a:spcPts val="200"/>
              </a:spcBef>
              <a:buFont typeface="Wingdings" charset="2"/>
              <a:buChar char="§"/>
            </a:pPr>
            <a:r>
              <a:rPr lang="en-US" sz="1400" dirty="0"/>
              <a:t>Results Framework Document (RFD) is an important tool that can be leveraged to enhance the effectiveness of public </a:t>
            </a:r>
            <a:r>
              <a:rPr lang="en-US" sz="1400" dirty="0" smtClean="0"/>
              <a:t>spending </a:t>
            </a:r>
            <a:r>
              <a:rPr lang="en-US" sz="1400" dirty="0"/>
              <a:t>on school </a:t>
            </a:r>
            <a:r>
              <a:rPr lang="en-US" sz="1400" dirty="0" smtClean="0"/>
              <a:t>education</a:t>
            </a:r>
          </a:p>
          <a:p>
            <a:pPr marL="285750" indent="-285750">
              <a:lnSpc>
                <a:spcPct val="120000"/>
              </a:lnSpc>
              <a:spcBef>
                <a:spcPts val="200"/>
              </a:spcBef>
              <a:buFont typeface="Wingdings" charset="2"/>
              <a:buChar char="§"/>
            </a:pPr>
            <a:r>
              <a:rPr lang="en-US" sz="1400" dirty="0" smtClean="0"/>
              <a:t>Developed </a:t>
            </a:r>
            <a:r>
              <a:rPr lang="en-US" sz="1400" dirty="0"/>
              <a:t>recommendations for implementing </a:t>
            </a:r>
            <a:r>
              <a:rPr lang="en-US" sz="1400" dirty="0" smtClean="0"/>
              <a:t>a State </a:t>
            </a:r>
            <a:r>
              <a:rPr lang="en-US" sz="1400" dirty="0"/>
              <a:t>RFD (or equivalent) performance management </a:t>
            </a:r>
            <a:r>
              <a:rPr lang="en-US" sz="1400" dirty="0" smtClean="0"/>
              <a:t>tool</a:t>
            </a:r>
            <a:endParaRPr lang="en-US" sz="1400" dirty="0"/>
          </a:p>
        </p:txBody>
      </p:sp>
      <p:sp>
        <p:nvSpPr>
          <p:cNvPr id="3" name="Rectangle 2"/>
          <p:cNvSpPr/>
          <p:nvPr/>
        </p:nvSpPr>
        <p:spPr>
          <a:xfrm>
            <a:off x="500033" y="1036114"/>
            <a:ext cx="352126" cy="1253154"/>
          </a:xfrm>
          <a:prstGeom prst="rect">
            <a:avLst/>
          </a:prstGeom>
          <a:solidFill>
            <a:schemeClr val="accent2"/>
          </a:solidFill>
          <a:ln>
            <a:solidFill>
              <a:srgbClr val="FFFFFF"/>
            </a:solidFill>
          </a:ln>
        </p:spPr>
        <p:style>
          <a:lnRef idx="2">
            <a:schemeClr val="dk1"/>
          </a:lnRef>
          <a:fillRef idx="1">
            <a:schemeClr val="lt1"/>
          </a:fillRef>
          <a:effectRef idx="0">
            <a:schemeClr val="dk1"/>
          </a:effectRef>
          <a:fontRef idx="minor">
            <a:schemeClr val="dk1"/>
          </a:fontRef>
        </p:style>
        <p:txBody>
          <a:bodyPr vert="vert270" rtlCol="0" anchor="ctr"/>
          <a:lstStyle/>
          <a:p>
            <a:pPr algn="ctr"/>
            <a:r>
              <a:rPr lang="en-US" b="1" dirty="0" smtClean="0">
                <a:solidFill>
                  <a:schemeClr val="bg1"/>
                </a:solidFill>
              </a:rPr>
              <a:t>Overview</a:t>
            </a:r>
            <a:endParaRPr lang="en-US" b="1" dirty="0">
              <a:solidFill>
                <a:schemeClr val="bg1"/>
              </a:solidFill>
            </a:endParaRPr>
          </a:p>
        </p:txBody>
      </p:sp>
      <p:sp>
        <p:nvSpPr>
          <p:cNvPr id="6" name="Rectangle 5"/>
          <p:cNvSpPr/>
          <p:nvPr/>
        </p:nvSpPr>
        <p:spPr>
          <a:xfrm>
            <a:off x="985831" y="2417946"/>
            <a:ext cx="7943857" cy="1119673"/>
          </a:xfrm>
          <a:prstGeom prst="rect">
            <a:avLst/>
          </a:prstGeom>
          <a:solidFill>
            <a:schemeClr val="accent2">
              <a:lumMod val="40000"/>
              <a:lumOff val="60000"/>
            </a:schemeClr>
          </a:solidFill>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lnSpc>
                <a:spcPct val="120000"/>
              </a:lnSpc>
              <a:spcBef>
                <a:spcPts val="200"/>
              </a:spcBef>
              <a:buFont typeface="Wingdings" charset="2"/>
              <a:buChar char="§"/>
            </a:pPr>
            <a:r>
              <a:rPr lang="en-US" sz="1400" dirty="0" smtClean="0"/>
              <a:t>Description of the RFD, sections, evaluation methodology and challenges</a:t>
            </a:r>
          </a:p>
          <a:p>
            <a:pPr marL="285750" indent="-285750">
              <a:lnSpc>
                <a:spcPct val="120000"/>
              </a:lnSpc>
              <a:spcBef>
                <a:spcPts val="200"/>
              </a:spcBef>
              <a:buFont typeface="Wingdings" charset="2"/>
              <a:buChar char="§"/>
            </a:pPr>
            <a:r>
              <a:rPr lang="en-US" sz="1400" dirty="0"/>
              <a:t>Recommendations on enhancing the effectiveness of an RFD</a:t>
            </a:r>
          </a:p>
          <a:p>
            <a:pPr marL="285750" indent="-285750">
              <a:lnSpc>
                <a:spcPct val="120000"/>
              </a:lnSpc>
              <a:spcBef>
                <a:spcPts val="200"/>
              </a:spcBef>
              <a:buFont typeface="Wingdings" charset="2"/>
              <a:buChar char="§"/>
            </a:pPr>
            <a:r>
              <a:rPr lang="en-US" sz="1400" dirty="0" smtClean="0"/>
              <a:t>Suggested sub-goals and success indicators for an illustrative State RFD</a:t>
            </a:r>
          </a:p>
          <a:p>
            <a:pPr marL="285750" indent="-285750">
              <a:lnSpc>
                <a:spcPct val="120000"/>
              </a:lnSpc>
              <a:spcBef>
                <a:spcPts val="200"/>
              </a:spcBef>
              <a:buFont typeface="Wingdings" charset="2"/>
              <a:buChar char="§"/>
            </a:pPr>
            <a:r>
              <a:rPr lang="en-US" sz="1400" dirty="0" smtClean="0"/>
              <a:t>Feedback and suggestions from education functionaries</a:t>
            </a:r>
          </a:p>
        </p:txBody>
      </p:sp>
      <p:sp>
        <p:nvSpPr>
          <p:cNvPr id="8" name="Rectangle 7"/>
          <p:cNvSpPr/>
          <p:nvPr/>
        </p:nvSpPr>
        <p:spPr>
          <a:xfrm>
            <a:off x="500033" y="2417946"/>
            <a:ext cx="352126" cy="1119673"/>
          </a:xfrm>
          <a:prstGeom prst="rect">
            <a:avLst/>
          </a:prstGeom>
          <a:solidFill>
            <a:schemeClr val="accent2"/>
          </a:solidFill>
          <a:ln>
            <a:solidFill>
              <a:srgbClr val="FFFFFF"/>
            </a:solidFill>
          </a:ln>
        </p:spPr>
        <p:style>
          <a:lnRef idx="2">
            <a:schemeClr val="dk1"/>
          </a:lnRef>
          <a:fillRef idx="1">
            <a:schemeClr val="lt1"/>
          </a:fillRef>
          <a:effectRef idx="0">
            <a:schemeClr val="dk1"/>
          </a:effectRef>
          <a:fontRef idx="minor">
            <a:schemeClr val="dk1"/>
          </a:fontRef>
        </p:style>
        <p:txBody>
          <a:bodyPr vert="vert270" rtlCol="0" anchor="ctr"/>
          <a:lstStyle/>
          <a:p>
            <a:pPr algn="ctr"/>
            <a:r>
              <a:rPr lang="en-US" b="1" dirty="0" smtClean="0">
                <a:solidFill>
                  <a:schemeClr val="bg1"/>
                </a:solidFill>
              </a:rPr>
              <a:t>Scope</a:t>
            </a:r>
            <a:endParaRPr lang="en-US" b="1" dirty="0">
              <a:solidFill>
                <a:schemeClr val="bg1"/>
              </a:solidFill>
            </a:endParaRPr>
          </a:p>
        </p:txBody>
      </p:sp>
      <p:sp>
        <p:nvSpPr>
          <p:cNvPr id="9" name="Rectangle 8"/>
          <p:cNvSpPr/>
          <p:nvPr/>
        </p:nvSpPr>
        <p:spPr>
          <a:xfrm>
            <a:off x="985831" y="3690019"/>
            <a:ext cx="7943857" cy="2084955"/>
          </a:xfrm>
          <a:prstGeom prst="rect">
            <a:avLst/>
          </a:prstGeom>
          <a:solidFill>
            <a:schemeClr val="accent2">
              <a:lumMod val="60000"/>
              <a:lumOff val="40000"/>
            </a:schemeClr>
          </a:solidFill>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marL="285750" indent="-285750">
              <a:lnSpc>
                <a:spcPct val="120000"/>
              </a:lnSpc>
              <a:spcBef>
                <a:spcPts val="200"/>
              </a:spcBef>
              <a:buFont typeface="Wingdings" charset="2"/>
              <a:buChar char="§"/>
            </a:pPr>
            <a:r>
              <a:rPr lang="en-US" sz="1400" dirty="0" smtClean="0"/>
              <a:t>Break </a:t>
            </a:r>
            <a:r>
              <a:rPr lang="en-US" sz="1400" dirty="0"/>
              <a:t>down the overall objectives of the ministry </a:t>
            </a:r>
            <a:r>
              <a:rPr lang="en-US" sz="1400" dirty="0" smtClean="0"/>
              <a:t>into </a:t>
            </a:r>
            <a:r>
              <a:rPr lang="en-US" sz="1400" dirty="0"/>
              <a:t>sub-goals </a:t>
            </a:r>
            <a:r>
              <a:rPr lang="en-US" sz="1400" dirty="0" smtClean="0"/>
              <a:t>to identify specific action items </a:t>
            </a:r>
          </a:p>
          <a:p>
            <a:pPr marL="285750" indent="-285750">
              <a:lnSpc>
                <a:spcPct val="120000"/>
              </a:lnSpc>
              <a:spcBef>
                <a:spcPts val="200"/>
              </a:spcBef>
              <a:buFont typeface="Wingdings" charset="2"/>
              <a:buChar char="§"/>
            </a:pPr>
            <a:r>
              <a:rPr lang="en-US" sz="1400" dirty="0" smtClean="0"/>
              <a:t>Identify </a:t>
            </a:r>
            <a:r>
              <a:rPr lang="en-US" sz="1400" dirty="0"/>
              <a:t>a holistic range of success indicators </a:t>
            </a:r>
            <a:r>
              <a:rPr lang="en-US" sz="1400" dirty="0" smtClean="0"/>
              <a:t>(input, intermediate output, outcome, financial and policy)</a:t>
            </a:r>
          </a:p>
          <a:p>
            <a:pPr marL="285750" indent="-285750">
              <a:lnSpc>
                <a:spcPct val="120000"/>
              </a:lnSpc>
              <a:spcBef>
                <a:spcPts val="200"/>
              </a:spcBef>
              <a:buFont typeface="Wingdings" charset="2"/>
              <a:buChar char="§"/>
            </a:pPr>
            <a:r>
              <a:rPr lang="en-US" sz="1400" dirty="0" smtClean="0"/>
              <a:t>Key </a:t>
            </a:r>
            <a:r>
              <a:rPr lang="en-US" sz="1400" dirty="0"/>
              <a:t>pre-requisite for developing </a:t>
            </a:r>
            <a:r>
              <a:rPr lang="en-US" sz="1400" dirty="0" smtClean="0"/>
              <a:t>a state </a:t>
            </a:r>
            <a:r>
              <a:rPr lang="en-US" sz="1400" dirty="0"/>
              <a:t>RFD is a five-year strategic plan </a:t>
            </a:r>
            <a:r>
              <a:rPr lang="en-US" sz="1400" dirty="0" smtClean="0"/>
              <a:t>and working </a:t>
            </a:r>
            <a:r>
              <a:rPr lang="en-US" sz="1400" dirty="0"/>
              <a:t>backwards to set goals for each </a:t>
            </a:r>
            <a:r>
              <a:rPr lang="en-US" sz="1400" dirty="0" smtClean="0"/>
              <a:t>year</a:t>
            </a:r>
          </a:p>
          <a:p>
            <a:pPr marL="285750" indent="-285750">
              <a:lnSpc>
                <a:spcPct val="120000"/>
              </a:lnSpc>
              <a:spcBef>
                <a:spcPts val="200"/>
              </a:spcBef>
              <a:buFont typeface="Wingdings" charset="2"/>
              <a:buChar char="§"/>
            </a:pPr>
            <a:r>
              <a:rPr lang="en-IN" sz="1400" dirty="0" smtClean="0"/>
              <a:t>Create </a:t>
            </a:r>
            <a:r>
              <a:rPr lang="en-IN" sz="1400" dirty="0"/>
              <a:t>and build ownership around the </a:t>
            </a:r>
            <a:r>
              <a:rPr lang="en-IN" sz="1400" dirty="0" smtClean="0"/>
              <a:t>use </a:t>
            </a:r>
            <a:r>
              <a:rPr lang="en-IN" sz="1400" dirty="0"/>
              <a:t>an RFD/performance-management </a:t>
            </a:r>
            <a:r>
              <a:rPr lang="en-IN" sz="1400" dirty="0" smtClean="0"/>
              <a:t>tool</a:t>
            </a:r>
          </a:p>
          <a:p>
            <a:pPr marL="285750" indent="-285750">
              <a:lnSpc>
                <a:spcPct val="120000"/>
              </a:lnSpc>
              <a:spcBef>
                <a:spcPts val="200"/>
              </a:spcBef>
              <a:buFont typeface="Wingdings" charset="2"/>
              <a:buChar char="§"/>
            </a:pPr>
            <a:r>
              <a:rPr lang="en-IN" sz="1400" dirty="0" smtClean="0"/>
              <a:t>Disseminate </a:t>
            </a:r>
            <a:r>
              <a:rPr lang="en-IN" sz="1400" dirty="0"/>
              <a:t>and assign responsibility for achievement of goals and targets</a:t>
            </a:r>
            <a:r>
              <a:rPr lang="en-US" sz="1400" dirty="0"/>
              <a:t> </a:t>
            </a:r>
          </a:p>
        </p:txBody>
      </p:sp>
      <p:sp>
        <p:nvSpPr>
          <p:cNvPr id="10" name="Rectangle 9"/>
          <p:cNvSpPr/>
          <p:nvPr/>
        </p:nvSpPr>
        <p:spPr>
          <a:xfrm>
            <a:off x="500033" y="3690019"/>
            <a:ext cx="352126" cy="2084955"/>
          </a:xfrm>
          <a:prstGeom prst="rect">
            <a:avLst/>
          </a:prstGeom>
          <a:solidFill>
            <a:schemeClr val="accent2"/>
          </a:solidFill>
          <a:ln>
            <a:solidFill>
              <a:srgbClr val="FFFFFF"/>
            </a:solidFill>
          </a:ln>
        </p:spPr>
        <p:style>
          <a:lnRef idx="2">
            <a:schemeClr val="dk1"/>
          </a:lnRef>
          <a:fillRef idx="1">
            <a:schemeClr val="lt1"/>
          </a:fillRef>
          <a:effectRef idx="0">
            <a:schemeClr val="dk1"/>
          </a:effectRef>
          <a:fontRef idx="minor">
            <a:schemeClr val="dk1"/>
          </a:fontRef>
        </p:style>
        <p:txBody>
          <a:bodyPr vert="vert270" rtlCol="0" anchor="ctr"/>
          <a:lstStyle/>
          <a:p>
            <a:pPr algn="ctr"/>
            <a:r>
              <a:rPr lang="en-US" b="1" dirty="0" smtClean="0">
                <a:solidFill>
                  <a:schemeClr val="bg1"/>
                </a:solidFill>
              </a:rPr>
              <a:t>Key Findings</a:t>
            </a:r>
            <a:endParaRPr lang="en-US" b="1" dirty="0">
              <a:solidFill>
                <a:schemeClr val="bg1"/>
              </a:solidFill>
            </a:endParaRPr>
          </a:p>
        </p:txBody>
      </p:sp>
    </p:spTree>
    <p:extLst>
      <p:ext uri="{BB962C8B-B14F-4D97-AF65-F5344CB8AC3E}">
        <p14:creationId xmlns:p14="http://schemas.microsoft.com/office/powerpoint/2010/main" val="25117521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580</TotalTime>
  <Words>1245</Words>
  <Application>Microsoft Macintosh PowerPoint</Application>
  <PresentationFormat>On-screen Show (4:3)</PresentationFormat>
  <Paragraphs>91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Learning a Priority in the Right to Education Act</dc:title>
  <dc:creator>Anastasia Aguiar</dc:creator>
  <cp:lastModifiedBy>Vatsala Deora</cp:lastModifiedBy>
  <cp:revision>37</cp:revision>
  <dcterms:created xsi:type="dcterms:W3CDTF">2014-01-06T12:21:34Z</dcterms:created>
  <dcterms:modified xsi:type="dcterms:W3CDTF">2014-03-10T04:02:07Z</dcterms:modified>
</cp:coreProperties>
</file>