
<file path=[Content_Types].xml><?xml version="1.0" encoding="utf-8"?>
<Types xmlns="http://schemas.openxmlformats.org/package/2006/content-types">
  <Override PartName="/customXml/itemProps2.xml" ContentType="application/vnd.openxmlformats-officedocument.customXmlProperties+xml"/>
  <Override PartName="/customXml/itemProps3.xml" ContentType="application/vnd.openxmlformats-officedocument.customXmlProperties+xml"/>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Default Extension="png" ContentType="image/png"/>
  <Override PartName="/customXml/itemProps1.xml" ContentType="application/vnd.openxmlformats-officedocument.customXmlPropertie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ags/tag2.xml" ContentType="application/vnd.openxmlformats-officedocument.presentationml.tags+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tags/tag1.xml" ContentType="application/vnd.openxmlformats-officedocument.presentationml.tags+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ustom.xml" ContentType="application/vnd.openxmlformats-officedocument.custom-properties+xml"/>
  <Override PartName="/ppt/commentAuthors.xml" ContentType="application/vnd.openxmlformats-officedocument.presentationml.commentAuthors+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14"/>
  </p:notesMasterIdLst>
  <p:handoutMasterIdLst>
    <p:handoutMasterId r:id="rId15"/>
  </p:handoutMasterIdLst>
  <p:sldIdLst>
    <p:sldId id="271" r:id="rId5"/>
    <p:sldId id="272" r:id="rId6"/>
    <p:sldId id="276" r:id="rId7"/>
    <p:sldId id="281" r:id="rId8"/>
    <p:sldId id="275" r:id="rId9"/>
    <p:sldId id="279" r:id="rId10"/>
    <p:sldId id="282" r:id="rId11"/>
    <p:sldId id="283" r:id="rId12"/>
    <p:sldId id="284" r:id="rId13"/>
  </p:sldIdLst>
  <p:sldSz cx="9906000" cy="6858000" type="A4"/>
  <p:notesSz cx="6735763" cy="9866313"/>
  <p:custDataLst>
    <p:tags r:id="rId16"/>
  </p:custDataLst>
  <p:defaultTextStyle>
    <a:defPPr>
      <a:defRPr lang="en-US"/>
    </a:defPPr>
    <a:lvl1pPr algn="r" rtl="0" fontAlgn="base">
      <a:spcBef>
        <a:spcPct val="0"/>
      </a:spcBef>
      <a:spcAft>
        <a:spcPct val="0"/>
      </a:spcAft>
      <a:defRPr kern="1200">
        <a:solidFill>
          <a:schemeClr val="tx1"/>
        </a:solidFill>
        <a:latin typeface="Arial" pitchFamily="34" charset="0"/>
        <a:ea typeface="+mn-ea"/>
        <a:cs typeface="+mn-cs"/>
      </a:defRPr>
    </a:lvl1pPr>
    <a:lvl2pPr marL="457200" algn="r" rtl="0" fontAlgn="base">
      <a:spcBef>
        <a:spcPct val="0"/>
      </a:spcBef>
      <a:spcAft>
        <a:spcPct val="0"/>
      </a:spcAft>
      <a:defRPr kern="1200">
        <a:solidFill>
          <a:schemeClr val="tx1"/>
        </a:solidFill>
        <a:latin typeface="Arial" pitchFamily="34" charset="0"/>
        <a:ea typeface="+mn-ea"/>
        <a:cs typeface="+mn-cs"/>
      </a:defRPr>
    </a:lvl2pPr>
    <a:lvl3pPr marL="914400" algn="r" rtl="0" fontAlgn="base">
      <a:spcBef>
        <a:spcPct val="0"/>
      </a:spcBef>
      <a:spcAft>
        <a:spcPct val="0"/>
      </a:spcAft>
      <a:defRPr kern="1200">
        <a:solidFill>
          <a:schemeClr val="tx1"/>
        </a:solidFill>
        <a:latin typeface="Arial" pitchFamily="34" charset="0"/>
        <a:ea typeface="+mn-ea"/>
        <a:cs typeface="+mn-cs"/>
      </a:defRPr>
    </a:lvl3pPr>
    <a:lvl4pPr marL="1371600" algn="r" rtl="0" fontAlgn="base">
      <a:spcBef>
        <a:spcPct val="0"/>
      </a:spcBef>
      <a:spcAft>
        <a:spcPct val="0"/>
      </a:spcAft>
      <a:defRPr kern="1200">
        <a:solidFill>
          <a:schemeClr val="tx1"/>
        </a:solidFill>
        <a:latin typeface="Arial" pitchFamily="34" charset="0"/>
        <a:ea typeface="+mn-ea"/>
        <a:cs typeface="+mn-cs"/>
      </a:defRPr>
    </a:lvl4pPr>
    <a:lvl5pPr marL="1828800" algn="r"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indrajit" initials="" lastIdx="8"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FF9900"/>
    <a:srgbClr val="000080"/>
    <a:srgbClr val="0033CC"/>
    <a:srgbClr val="FF66FF"/>
    <a:srgbClr val="3333FF"/>
    <a:srgbClr val="990000"/>
    <a:srgbClr val="0000FF"/>
    <a:srgbClr val="000099"/>
    <a:srgbClr val="FFFF99"/>
    <a:srgbClr val="CCEC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419" autoAdjust="0"/>
    <p:restoredTop sz="95482" autoAdjust="0"/>
  </p:normalViewPr>
  <p:slideViewPr>
    <p:cSldViewPr snapToGrid="0">
      <p:cViewPr varScale="1">
        <p:scale>
          <a:sx n="82" d="100"/>
          <a:sy n="82" d="100"/>
        </p:scale>
        <p:origin x="-486" y="-96"/>
      </p:cViewPr>
      <p:guideLst>
        <p:guide orient="horz" pos="2161"/>
        <p:guide pos="3121"/>
      </p:guideLst>
    </p:cSldViewPr>
  </p:slideViewPr>
  <p:outlineViewPr>
    <p:cViewPr>
      <p:scale>
        <a:sx n="33" d="100"/>
        <a:sy n="33" d="100"/>
      </p:scale>
      <p:origin x="258" y="76368"/>
    </p:cViewPr>
  </p:outlineViewPr>
  <p:notesTextViewPr>
    <p:cViewPr>
      <p:scale>
        <a:sx n="100" d="100"/>
        <a:sy n="100" d="100"/>
      </p:scale>
      <p:origin x="0" y="0"/>
    </p:cViewPr>
  </p:notesTextViewPr>
  <p:sorterViewPr>
    <p:cViewPr>
      <p:scale>
        <a:sx n="75" d="100"/>
        <a:sy n="75" d="100"/>
      </p:scale>
      <p:origin x="0" y="0"/>
    </p:cViewPr>
  </p:sorterViewPr>
  <p:notesViewPr>
    <p:cSldViewPr snapToGrid="0">
      <p:cViewPr>
        <p:scale>
          <a:sx n="150" d="100"/>
          <a:sy n="150" d="100"/>
        </p:scale>
        <p:origin x="-72" y="-72"/>
      </p:cViewPr>
      <p:guideLst>
        <p:guide orient="horz" pos="3108"/>
        <p:guide pos="2123"/>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gs" Target="tags/tag1.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handoutMaster" Target="handoutMasters/handoutMaster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19123" cy="491032"/>
          </a:xfrm>
          <a:prstGeom prst="rect">
            <a:avLst/>
          </a:prstGeom>
          <a:noFill/>
          <a:ln w="9525">
            <a:noFill/>
            <a:miter lim="800000"/>
            <a:headEnd/>
            <a:tailEnd/>
          </a:ln>
        </p:spPr>
        <p:txBody>
          <a:bodyPr vert="horz" wrap="square" lIns="93096" tIns="46547" rIns="93096" bIns="46547" numCol="1" anchor="t" anchorCtr="0" compatLnSpc="1">
            <a:prstTxWarp prst="textNoShape">
              <a:avLst/>
            </a:prstTxWarp>
          </a:bodyPr>
          <a:lstStyle>
            <a:lvl1pPr algn="l" defTabSz="930275">
              <a:defRPr sz="1000"/>
            </a:lvl1pPr>
          </a:lstStyle>
          <a:p>
            <a:endParaRPr lang="en-GB"/>
          </a:p>
        </p:txBody>
      </p:sp>
      <p:sp>
        <p:nvSpPr>
          <p:cNvPr id="9219" name="Rectangle 3"/>
          <p:cNvSpPr>
            <a:spLocks noGrp="1" noChangeArrowheads="1"/>
          </p:cNvSpPr>
          <p:nvPr>
            <p:ph type="dt" sz="quarter" idx="1"/>
          </p:nvPr>
        </p:nvSpPr>
        <p:spPr bwMode="auto">
          <a:xfrm>
            <a:off x="3816641" y="0"/>
            <a:ext cx="2917661" cy="491032"/>
          </a:xfrm>
          <a:prstGeom prst="rect">
            <a:avLst/>
          </a:prstGeom>
          <a:noFill/>
          <a:ln w="9525">
            <a:noFill/>
            <a:miter lim="800000"/>
            <a:headEnd/>
            <a:tailEnd/>
          </a:ln>
        </p:spPr>
        <p:txBody>
          <a:bodyPr vert="horz" wrap="square" lIns="93096" tIns="46547" rIns="93096" bIns="46547" numCol="1" anchor="t" anchorCtr="0" compatLnSpc="1">
            <a:prstTxWarp prst="textNoShape">
              <a:avLst/>
            </a:prstTxWarp>
          </a:bodyPr>
          <a:lstStyle>
            <a:lvl1pPr defTabSz="930275">
              <a:defRPr sz="1000"/>
            </a:lvl1pPr>
          </a:lstStyle>
          <a:p>
            <a:endParaRPr lang="en-GB"/>
          </a:p>
        </p:txBody>
      </p:sp>
      <p:sp>
        <p:nvSpPr>
          <p:cNvPr id="9220" name="Rectangle 4"/>
          <p:cNvSpPr>
            <a:spLocks noGrp="1" noChangeArrowheads="1"/>
          </p:cNvSpPr>
          <p:nvPr>
            <p:ph type="ftr" sz="quarter" idx="2"/>
          </p:nvPr>
        </p:nvSpPr>
        <p:spPr bwMode="auto">
          <a:xfrm>
            <a:off x="0" y="9373650"/>
            <a:ext cx="2919123" cy="491032"/>
          </a:xfrm>
          <a:prstGeom prst="rect">
            <a:avLst/>
          </a:prstGeom>
          <a:noFill/>
          <a:ln w="9525">
            <a:noFill/>
            <a:miter lim="800000"/>
            <a:headEnd/>
            <a:tailEnd/>
          </a:ln>
        </p:spPr>
        <p:txBody>
          <a:bodyPr vert="horz" wrap="square" lIns="93096" tIns="46547" rIns="93096" bIns="46547" numCol="1" anchor="b" anchorCtr="0" compatLnSpc="1">
            <a:prstTxWarp prst="textNoShape">
              <a:avLst/>
            </a:prstTxWarp>
          </a:bodyPr>
          <a:lstStyle>
            <a:lvl1pPr algn="l" defTabSz="930275">
              <a:defRPr sz="1000"/>
            </a:lvl1pPr>
          </a:lstStyle>
          <a:p>
            <a:endParaRPr lang="en-GB"/>
          </a:p>
        </p:txBody>
      </p:sp>
      <p:sp>
        <p:nvSpPr>
          <p:cNvPr id="9221" name="Rectangle 5"/>
          <p:cNvSpPr>
            <a:spLocks noGrp="1" noChangeArrowheads="1"/>
          </p:cNvSpPr>
          <p:nvPr>
            <p:ph type="sldNum" sz="quarter" idx="3"/>
          </p:nvPr>
        </p:nvSpPr>
        <p:spPr bwMode="auto">
          <a:xfrm>
            <a:off x="3816641" y="9373650"/>
            <a:ext cx="2917661" cy="491032"/>
          </a:xfrm>
          <a:prstGeom prst="rect">
            <a:avLst/>
          </a:prstGeom>
          <a:noFill/>
          <a:ln w="9525">
            <a:noFill/>
            <a:miter lim="800000"/>
            <a:headEnd/>
            <a:tailEnd/>
          </a:ln>
        </p:spPr>
        <p:txBody>
          <a:bodyPr vert="horz" wrap="square" lIns="93096" tIns="46547" rIns="93096" bIns="46547" numCol="1" anchor="b" anchorCtr="0" compatLnSpc="1">
            <a:prstTxWarp prst="textNoShape">
              <a:avLst/>
            </a:prstTxWarp>
          </a:bodyPr>
          <a:lstStyle>
            <a:lvl1pPr defTabSz="930275">
              <a:defRPr sz="1000"/>
            </a:lvl1pPr>
          </a:lstStyle>
          <a:p>
            <a:fld id="{829CEA9A-6136-46D6-8BDE-3A437515AA54}" type="slidenum">
              <a:rPr lang="en-US"/>
              <a:pPr/>
              <a:t>‹#›</a:t>
            </a:fld>
            <a:endParaRPr lang="en-US"/>
          </a:p>
        </p:txBody>
      </p:sp>
    </p:spTree>
    <p:extLst>
      <p:ext uri="{BB962C8B-B14F-4D97-AF65-F5344CB8AC3E}">
        <p14:creationId xmlns="" xmlns:p14="http://schemas.microsoft.com/office/powerpoint/2010/main" val="3881820041"/>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0" y="0"/>
            <a:ext cx="4714158" cy="491032"/>
          </a:xfrm>
          <a:prstGeom prst="rect">
            <a:avLst/>
          </a:prstGeom>
          <a:noFill/>
          <a:ln w="9525">
            <a:noFill/>
            <a:miter lim="800000"/>
            <a:headEnd/>
            <a:tailEnd/>
          </a:ln>
        </p:spPr>
        <p:txBody>
          <a:bodyPr vert="horz" wrap="square" lIns="93096" tIns="46547" rIns="93096" bIns="46547" numCol="1" anchor="t" anchorCtr="0" compatLnSpc="1">
            <a:prstTxWarp prst="textNoShape">
              <a:avLst/>
            </a:prstTxWarp>
          </a:bodyPr>
          <a:lstStyle>
            <a:lvl1pPr algn="l" defTabSz="930275">
              <a:defRPr sz="1000"/>
            </a:lvl1pPr>
          </a:lstStyle>
          <a:p>
            <a:endParaRPr lang="en-GB"/>
          </a:p>
        </p:txBody>
      </p:sp>
      <p:sp>
        <p:nvSpPr>
          <p:cNvPr id="11267" name="Rectangle 3"/>
          <p:cNvSpPr>
            <a:spLocks noGrp="1" noChangeArrowheads="1"/>
          </p:cNvSpPr>
          <p:nvPr>
            <p:ph type="dt" idx="1"/>
          </p:nvPr>
        </p:nvSpPr>
        <p:spPr bwMode="auto">
          <a:xfrm>
            <a:off x="5164378" y="0"/>
            <a:ext cx="1569924" cy="491032"/>
          </a:xfrm>
          <a:prstGeom prst="rect">
            <a:avLst/>
          </a:prstGeom>
          <a:noFill/>
          <a:ln w="9525">
            <a:noFill/>
            <a:miter lim="800000"/>
            <a:headEnd/>
            <a:tailEnd/>
          </a:ln>
        </p:spPr>
        <p:txBody>
          <a:bodyPr vert="horz" wrap="square" lIns="93096" tIns="46547" rIns="93096" bIns="46547" numCol="1" anchor="t" anchorCtr="0" compatLnSpc="1">
            <a:prstTxWarp prst="textNoShape">
              <a:avLst/>
            </a:prstTxWarp>
          </a:bodyPr>
          <a:lstStyle>
            <a:lvl1pPr defTabSz="930275">
              <a:defRPr sz="1000"/>
            </a:lvl1pPr>
          </a:lstStyle>
          <a:p>
            <a:endParaRPr lang="en-GB"/>
          </a:p>
        </p:txBody>
      </p:sp>
      <p:sp>
        <p:nvSpPr>
          <p:cNvPr id="67588" name="Rectangle 4"/>
          <p:cNvSpPr>
            <a:spLocks noGrp="1" noRot="1" noChangeAspect="1" noChangeArrowheads="1" noTextEdit="1"/>
          </p:cNvSpPr>
          <p:nvPr>
            <p:ph type="sldImg" idx="2"/>
          </p:nvPr>
        </p:nvSpPr>
        <p:spPr bwMode="auto">
          <a:xfrm>
            <a:off x="709613" y="744538"/>
            <a:ext cx="5335587" cy="3695700"/>
          </a:xfrm>
          <a:prstGeom prst="rect">
            <a:avLst/>
          </a:prstGeom>
          <a:noFill/>
          <a:ln w="9525">
            <a:solidFill>
              <a:srgbClr val="000000"/>
            </a:solidFill>
            <a:miter lim="800000"/>
            <a:headEnd/>
            <a:tailEnd/>
          </a:ln>
        </p:spPr>
      </p:sp>
      <p:sp>
        <p:nvSpPr>
          <p:cNvPr id="11269" name="Rectangle 5"/>
          <p:cNvSpPr>
            <a:spLocks noGrp="1" noChangeArrowheads="1"/>
          </p:cNvSpPr>
          <p:nvPr>
            <p:ph type="body" sz="quarter" idx="3"/>
          </p:nvPr>
        </p:nvSpPr>
        <p:spPr bwMode="auto">
          <a:xfrm>
            <a:off x="670946" y="4685193"/>
            <a:ext cx="5393873" cy="4437231"/>
          </a:xfrm>
          <a:prstGeom prst="rect">
            <a:avLst/>
          </a:prstGeom>
          <a:noFill/>
          <a:ln w="9525">
            <a:noFill/>
            <a:miter lim="800000"/>
            <a:headEnd/>
            <a:tailEnd/>
          </a:ln>
        </p:spPr>
        <p:txBody>
          <a:bodyPr vert="horz" wrap="square" lIns="93096" tIns="46547" rIns="93096" bIns="46547"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11270" name="Rectangle 6"/>
          <p:cNvSpPr>
            <a:spLocks noGrp="1" noChangeArrowheads="1"/>
          </p:cNvSpPr>
          <p:nvPr>
            <p:ph type="ftr" sz="quarter" idx="4"/>
          </p:nvPr>
        </p:nvSpPr>
        <p:spPr bwMode="auto">
          <a:xfrm>
            <a:off x="0" y="9373650"/>
            <a:ext cx="2919123" cy="491032"/>
          </a:xfrm>
          <a:prstGeom prst="rect">
            <a:avLst/>
          </a:prstGeom>
          <a:noFill/>
          <a:ln w="9525">
            <a:noFill/>
            <a:miter lim="800000"/>
            <a:headEnd/>
            <a:tailEnd/>
          </a:ln>
        </p:spPr>
        <p:txBody>
          <a:bodyPr vert="horz" wrap="square" lIns="93096" tIns="46547" rIns="93096" bIns="46547" numCol="1" anchor="b" anchorCtr="0" compatLnSpc="1">
            <a:prstTxWarp prst="textNoShape">
              <a:avLst/>
            </a:prstTxWarp>
          </a:bodyPr>
          <a:lstStyle>
            <a:lvl1pPr algn="l" defTabSz="930275">
              <a:defRPr sz="1000"/>
            </a:lvl1pPr>
          </a:lstStyle>
          <a:p>
            <a:endParaRPr lang="en-GB"/>
          </a:p>
        </p:txBody>
      </p:sp>
      <p:sp>
        <p:nvSpPr>
          <p:cNvPr id="11271" name="Rectangle 7"/>
          <p:cNvSpPr>
            <a:spLocks noGrp="1" noChangeArrowheads="1"/>
          </p:cNvSpPr>
          <p:nvPr>
            <p:ph type="sldNum" sz="quarter" idx="5"/>
          </p:nvPr>
        </p:nvSpPr>
        <p:spPr bwMode="auto">
          <a:xfrm>
            <a:off x="3816641" y="9373650"/>
            <a:ext cx="2917661" cy="491032"/>
          </a:xfrm>
          <a:prstGeom prst="rect">
            <a:avLst/>
          </a:prstGeom>
          <a:noFill/>
          <a:ln w="9525">
            <a:noFill/>
            <a:miter lim="800000"/>
            <a:headEnd/>
            <a:tailEnd/>
          </a:ln>
        </p:spPr>
        <p:txBody>
          <a:bodyPr vert="horz" wrap="square" lIns="93096" tIns="46547" rIns="93096" bIns="46547" numCol="1" anchor="b" anchorCtr="0" compatLnSpc="1">
            <a:prstTxWarp prst="textNoShape">
              <a:avLst/>
            </a:prstTxWarp>
          </a:bodyPr>
          <a:lstStyle>
            <a:lvl1pPr defTabSz="930275">
              <a:defRPr sz="1000"/>
            </a:lvl1pPr>
          </a:lstStyle>
          <a:p>
            <a:fld id="{30C651E2-AC6C-4C0C-8FA5-5BE2AA313B2E}" type="slidenum">
              <a:rPr lang="en-US"/>
              <a:pPr/>
              <a:t>‹#›</a:t>
            </a:fld>
            <a:endParaRPr lang="en-US"/>
          </a:p>
        </p:txBody>
      </p:sp>
    </p:spTree>
    <p:extLst>
      <p:ext uri="{BB962C8B-B14F-4D97-AF65-F5344CB8AC3E}">
        <p14:creationId xmlns="" xmlns:p14="http://schemas.microsoft.com/office/powerpoint/2010/main" val="623869444"/>
      </p:ext>
    </p:extLst>
  </p:cSld>
  <p:clrMap bg1="lt1" tx1="dk1" bg2="lt2" tx2="dk2" accent1="accent1" accent2="accent2" accent3="accent3" accent4="accent4" accent5="accent5" accent6="accent6" hlink="hlink" folHlink="folHlink"/>
  <p:hf sldNum="0" hdr="0" ftr="0" dt="0"/>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baseline="0" dirty="0" smtClean="0">
                <a:solidFill>
                  <a:schemeClr val="tx1"/>
                </a:solidFill>
                <a:latin typeface="Arial" pitchFamily="34" charset="0"/>
                <a:ea typeface="+mn-ea"/>
                <a:cs typeface="+mn-cs"/>
              </a:rPr>
              <a:t>System: </a:t>
            </a:r>
            <a:r>
              <a:rPr lang="en-US" sz="1200" kern="1200" spc="50" baseline="0" dirty="0" smtClean="0">
                <a:solidFill>
                  <a:srgbClr val="0033CC"/>
                </a:solidFill>
                <a:latin typeface="Arial" pitchFamily="34" charset="0"/>
                <a:ea typeface="+mn-ea"/>
                <a:cs typeface="Microsoft Tai Le" pitchFamily="34" charset="0"/>
              </a:rPr>
              <a:t>defined by reference to meaningful equipment, and  classified based on the Equipment are having a hazard from the release of the stored pressure energy -Eg. Steam, Heat etc.</a:t>
            </a:r>
          </a:p>
          <a:p>
            <a:r>
              <a:rPr lang="en-US" sz="1200" kern="1200" spc="50" baseline="0" dirty="0" smtClean="0">
                <a:solidFill>
                  <a:srgbClr val="0033CC"/>
                </a:solidFill>
                <a:latin typeface="Arial" pitchFamily="34" charset="0"/>
                <a:ea typeface="+mn-ea"/>
                <a:cs typeface="Microsoft Tai Le" pitchFamily="34" charset="0"/>
              </a:rPr>
              <a:t>Pressure vessels, Heat exchangers, Heaters, Safety devices / relief valves etc.</a:t>
            </a:r>
          </a:p>
          <a:p>
            <a:r>
              <a:rPr lang="en-US" sz="1200" kern="1200" spc="50" baseline="0" dirty="0" smtClean="0">
                <a:solidFill>
                  <a:srgbClr val="0033CC"/>
                </a:solidFill>
                <a:latin typeface="Arial" pitchFamily="34" charset="0"/>
                <a:ea typeface="+mn-ea"/>
                <a:cs typeface="Microsoft Tai Le" pitchFamily="34" charset="0"/>
              </a:rPr>
              <a:t>Equipment are having the hazard from substance(s) being handled -Eg. toxic or flammable nature etc.</a:t>
            </a:r>
          </a:p>
          <a:p>
            <a:r>
              <a:rPr lang="en-US" sz="1200" kern="1200" spc="50" baseline="0" dirty="0" smtClean="0">
                <a:solidFill>
                  <a:srgbClr val="0033CC"/>
                </a:solidFill>
                <a:latin typeface="Arial" pitchFamily="34" charset="0"/>
                <a:ea typeface="+mn-ea"/>
                <a:cs typeface="Microsoft Tai Le" pitchFamily="34" charset="0"/>
              </a:rPr>
              <a:t>Pumps, Tanks, Pipework etc.</a:t>
            </a:r>
          </a:p>
          <a:p>
            <a:r>
              <a:rPr lang="en-US" sz="1200" kern="1200" baseline="0" dirty="0" smtClean="0">
                <a:solidFill>
                  <a:schemeClr val="tx1"/>
                </a:solidFill>
                <a:latin typeface="Arial" pitchFamily="34" charset="0"/>
                <a:ea typeface="+mn-ea"/>
                <a:cs typeface="+mn-cs"/>
              </a:rPr>
              <a:t>Sub-System:</a:t>
            </a:r>
            <a:r>
              <a:rPr lang="en-US" sz="1200" kern="1200" spc="50" baseline="0" dirty="0" smtClean="0">
                <a:solidFill>
                  <a:srgbClr val="0033CC"/>
                </a:solidFill>
                <a:latin typeface="Arial" pitchFamily="34" charset="0"/>
                <a:ea typeface="+mn-ea"/>
                <a:cs typeface="Microsoft Tai Le" pitchFamily="34" charset="0"/>
              </a:rPr>
              <a:t>	defined as - components which are having common features in a system, such as</a:t>
            </a:r>
          </a:p>
          <a:p>
            <a:r>
              <a:rPr lang="en-US" sz="1200" kern="1200" spc="50" baseline="0" dirty="0" smtClean="0">
                <a:solidFill>
                  <a:srgbClr val="0033CC"/>
                </a:solidFill>
                <a:latin typeface="Arial" pitchFamily="34" charset="0"/>
                <a:ea typeface="+mn-ea"/>
                <a:cs typeface="Microsoft Tai Le" pitchFamily="34" charset="0"/>
              </a:rPr>
              <a:t>Common corrosive circuits, Process fluids, Process conditions, Environmental conditions</a:t>
            </a:r>
          </a:p>
          <a:p>
            <a:r>
              <a:rPr lang="en-US" sz="1200" kern="1200" spc="50" baseline="0" dirty="0" smtClean="0">
                <a:solidFill>
                  <a:srgbClr val="0033CC"/>
                </a:solidFill>
                <a:latin typeface="Arial" pitchFamily="34" charset="0"/>
                <a:ea typeface="+mn-ea"/>
                <a:cs typeface="Microsoft Tai Le" pitchFamily="34" charset="0"/>
              </a:rPr>
              <a:t>Materials of construction, Damage mechanisms, Modes of failure, Remaining life.</a:t>
            </a:r>
          </a:p>
          <a:p>
            <a:pPr lvl="0"/>
            <a:r>
              <a:rPr lang="en-US" sz="1200" kern="1200" baseline="0" dirty="0" smtClean="0">
                <a:solidFill>
                  <a:schemeClr val="tx1"/>
                </a:solidFill>
                <a:latin typeface="Arial" pitchFamily="34" charset="0"/>
                <a:ea typeface="+mn-ea"/>
                <a:cs typeface="+mn-cs"/>
              </a:rPr>
              <a:t>Components:</a:t>
            </a:r>
            <a:r>
              <a:rPr lang="en-US" sz="1200" kern="1200" spc="50" baseline="0" dirty="0" smtClean="0">
                <a:solidFill>
                  <a:srgbClr val="0033CC"/>
                </a:solidFill>
                <a:latin typeface="Arial" pitchFamily="34" charset="0"/>
                <a:ea typeface="+mn-ea"/>
                <a:cs typeface="Microsoft Tai Le" pitchFamily="34" charset="0"/>
              </a:rPr>
              <a:t>	defined as - segregation based on varying process conditions and materials of construction within 	the sub-system.</a:t>
            </a:r>
          </a:p>
          <a:p>
            <a:pPr lvl="0"/>
            <a:r>
              <a:rPr lang="en-US" sz="1200" kern="1200" spc="50" baseline="0" dirty="0" smtClean="0">
                <a:solidFill>
                  <a:srgbClr val="0033CC"/>
                </a:solidFill>
                <a:latin typeface="Arial" pitchFamily="34" charset="0"/>
                <a:ea typeface="+mn-ea"/>
                <a:cs typeface="Microsoft Tai Le" pitchFamily="34" charset="0"/>
              </a:rPr>
              <a:t>Piping sections, upstream and downstream sections etc.</a:t>
            </a:r>
          </a:p>
          <a:p>
            <a:pPr lvl="0"/>
            <a:r>
              <a:rPr lang="en-US" sz="1200" kern="1200" baseline="0" dirty="0" smtClean="0">
                <a:solidFill>
                  <a:schemeClr val="tx1"/>
                </a:solidFill>
                <a:latin typeface="Arial" pitchFamily="34" charset="0"/>
                <a:ea typeface="+mn-ea"/>
                <a:cs typeface="+mn-cs"/>
              </a:rPr>
              <a:t>Other Components: </a:t>
            </a:r>
            <a:r>
              <a:rPr lang="en-US" sz="1200" kern="1200" spc="50" baseline="0" dirty="0" smtClean="0">
                <a:solidFill>
                  <a:srgbClr val="0033CC"/>
                </a:solidFill>
                <a:latin typeface="Arial" pitchFamily="34" charset="0"/>
                <a:ea typeface="+mn-ea"/>
                <a:cs typeface="Microsoft Tai Le" pitchFamily="34" charset="0"/>
              </a:rPr>
              <a:t>Defined as – components which may impact on overall integrity of the system</a:t>
            </a:r>
          </a:p>
          <a:p>
            <a:pPr lvl="0"/>
            <a:r>
              <a:rPr lang="en-US" sz="1200" kern="1200" spc="50" baseline="0" dirty="0" smtClean="0">
                <a:solidFill>
                  <a:srgbClr val="0033CC"/>
                </a:solidFill>
                <a:latin typeface="Arial" pitchFamily="34" charset="0"/>
                <a:ea typeface="+mn-ea"/>
                <a:cs typeface="Microsoft Tai Le" pitchFamily="34" charset="0"/>
              </a:rPr>
              <a:t>Civil structures, Support systems</a:t>
            </a:r>
          </a:p>
          <a:p>
            <a:pPr lvl="0"/>
            <a:r>
              <a:rPr lang="en-US" sz="1200" kern="1200" spc="50" baseline="0" dirty="0" smtClean="0">
                <a:solidFill>
                  <a:srgbClr val="0033CC"/>
                </a:solidFill>
                <a:latin typeface="Arial" pitchFamily="34" charset="0"/>
                <a:ea typeface="+mn-ea"/>
                <a:cs typeface="Microsoft Tai Le" pitchFamily="34" charset="0"/>
              </a:rPr>
              <a:t>Electrical equipment, Monitoring equipment</a:t>
            </a:r>
          </a:p>
          <a:p>
            <a:pPr lvl="0"/>
            <a:r>
              <a:rPr lang="en-US" sz="1200" kern="1200" spc="50" baseline="0" dirty="0" smtClean="0">
                <a:solidFill>
                  <a:srgbClr val="0033CC"/>
                </a:solidFill>
                <a:latin typeface="Arial" pitchFamily="34" charset="0"/>
                <a:ea typeface="+mn-ea"/>
                <a:cs typeface="Microsoft Tai Le" pitchFamily="34" charset="0"/>
              </a:rPr>
              <a:t>Cooling systems.</a:t>
            </a:r>
          </a:p>
        </p:txBody>
      </p:sp>
    </p:spTree>
    <p:extLst>
      <p:ext uri="{BB962C8B-B14F-4D97-AF65-F5344CB8AC3E}">
        <p14:creationId xmlns="" xmlns:p14="http://schemas.microsoft.com/office/powerpoint/2010/main" val="53855845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 xmlns:p14="http://schemas.microsoft.com/office/powerpoint/2010/main" val="178893541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7"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Master" Target="../slideMasters/slideMaster1.xml"/><Relationship Id="rId6" Type="http://schemas.openxmlformats.org/officeDocument/2006/relationships/image" Target="../media/image6.jpeg"/><Relationship Id="rId5" Type="http://schemas.openxmlformats.org/officeDocument/2006/relationships/image" Target="../media/image5.jpeg"/><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13" name="Picture 12"/>
          <p:cNvPicPr>
            <a:picLocks noChangeAspect="1"/>
          </p:cNvPicPr>
          <p:nvPr userDrawn="1"/>
        </p:nvPicPr>
        <p:blipFill>
          <a:blip r:embed="rId2" cstate="print">
            <a:extLst>
              <a:ext uri="{28A0092B-C50C-407E-A947-70E740481C1C}">
                <a14:useLocalDpi xmlns="" xmlns:a14="http://schemas.microsoft.com/office/drawing/2010/main" val="0"/>
              </a:ext>
            </a:extLst>
          </a:blip>
          <a:stretch>
            <a:fillRect/>
          </a:stretch>
        </p:blipFill>
        <p:spPr>
          <a:xfrm>
            <a:off x="2835865" y="782659"/>
            <a:ext cx="4512659" cy="3191081"/>
          </a:xfrm>
          <a:prstGeom prst="rect">
            <a:avLst/>
          </a:prstGeom>
        </p:spPr>
      </p:pic>
      <p:sp>
        <p:nvSpPr>
          <p:cNvPr id="5" name="Rectangle 16"/>
          <p:cNvSpPr>
            <a:spLocks noChangeArrowheads="1"/>
          </p:cNvSpPr>
          <p:nvPr/>
        </p:nvSpPr>
        <p:spPr bwMode="auto">
          <a:xfrm>
            <a:off x="0" y="0"/>
            <a:ext cx="9906000" cy="376238"/>
          </a:xfrm>
          <a:prstGeom prst="rect">
            <a:avLst/>
          </a:prstGeom>
          <a:solidFill>
            <a:srgbClr val="9C9D9F"/>
          </a:solidFill>
          <a:ln w="9525">
            <a:noFill/>
            <a:miter lim="800000"/>
            <a:headEnd/>
            <a:tailEnd/>
          </a:ln>
        </p:spPr>
        <p:txBody>
          <a:bodyPr wrap="none" anchor="ct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dirty="0" smtClean="0">
                <a:solidFill>
                  <a:schemeClr val="bg1"/>
                </a:solidFill>
              </a:rPr>
              <a:t>© 2014 Cairn India Limited</a:t>
            </a:r>
          </a:p>
        </p:txBody>
      </p:sp>
      <p:sp>
        <p:nvSpPr>
          <p:cNvPr id="7200" name="Rectangle 32"/>
          <p:cNvSpPr>
            <a:spLocks noGrp="1" noChangeArrowheads="1"/>
          </p:cNvSpPr>
          <p:nvPr>
            <p:ph type="ctrTitle"/>
          </p:nvPr>
        </p:nvSpPr>
        <p:spPr>
          <a:xfrm>
            <a:off x="495300" y="3559175"/>
            <a:ext cx="8915400" cy="454025"/>
          </a:xfrm>
        </p:spPr>
        <p:txBody>
          <a:bodyPr anchor="t"/>
          <a:lstStyle>
            <a:lvl1pPr algn="ctr">
              <a:defRPr sz="2800">
                <a:solidFill>
                  <a:srgbClr val="000099"/>
                </a:solidFill>
              </a:defRPr>
            </a:lvl1pPr>
          </a:lstStyle>
          <a:p>
            <a:r>
              <a:rPr lang="en-US" altLang="ja-JP" smtClean="0"/>
              <a:t>Click to edit Master title style</a:t>
            </a:r>
            <a:endParaRPr lang="en-US" altLang="ja-JP" dirty="0"/>
          </a:p>
        </p:txBody>
      </p:sp>
      <p:sp>
        <p:nvSpPr>
          <p:cNvPr id="7201" name="Rectangle 33"/>
          <p:cNvSpPr>
            <a:spLocks noGrp="1" noChangeArrowheads="1"/>
          </p:cNvSpPr>
          <p:nvPr>
            <p:ph type="subTitle" idx="1"/>
          </p:nvPr>
        </p:nvSpPr>
        <p:spPr>
          <a:xfrm>
            <a:off x="1485900" y="4060825"/>
            <a:ext cx="6934200" cy="457200"/>
          </a:xfrm>
        </p:spPr>
        <p:txBody>
          <a:bodyPr/>
          <a:lstStyle>
            <a:lvl1pPr marL="0" indent="0" algn="ctr">
              <a:buFont typeface="Wingdings" pitchFamily="2" charset="2"/>
              <a:buNone/>
              <a:defRPr sz="2400" b="0">
                <a:solidFill>
                  <a:srgbClr val="000099"/>
                </a:solidFill>
              </a:defRPr>
            </a:lvl1pPr>
          </a:lstStyle>
          <a:p>
            <a:r>
              <a:rPr lang="en-US" altLang="ja-JP" smtClean="0"/>
              <a:t>Click to edit Master subtitle style</a:t>
            </a:r>
            <a:endParaRPr lang="en-US" altLang="ja-JP" dirty="0"/>
          </a:p>
        </p:txBody>
      </p:sp>
      <p:sp>
        <p:nvSpPr>
          <p:cNvPr id="8" name="Rectangle 31"/>
          <p:cNvSpPr>
            <a:spLocks noGrp="1" noChangeArrowheads="1"/>
          </p:cNvSpPr>
          <p:nvPr>
            <p:ph type="dt" sz="half" idx="11"/>
          </p:nvPr>
        </p:nvSpPr>
        <p:spPr bwMode="auto">
          <a:xfrm>
            <a:off x="1981200" y="4699000"/>
            <a:ext cx="5943600" cy="304800"/>
          </a:xfrm>
          <a:prstGeom prst="rect">
            <a:avLst/>
          </a:prstGeom>
          <a:ln>
            <a:miter lim="800000"/>
            <a:headEnd/>
            <a:tailEnd/>
          </a:ln>
        </p:spPr>
        <p:txBody>
          <a:bodyPr vert="horz" wrap="square" lIns="0" tIns="0" rIns="0" bIns="0" numCol="1" anchor="t" anchorCtr="0" compatLnSpc="1">
            <a:prstTxWarp prst="textNoShape">
              <a:avLst/>
            </a:prstTxWarp>
          </a:bodyPr>
          <a:lstStyle>
            <a:lvl1pPr algn="ctr">
              <a:defRPr kumimoji="1" sz="2000" b="0">
                <a:solidFill>
                  <a:srgbClr val="000099"/>
                </a:solidFill>
                <a:latin typeface="+mj-lt"/>
                <a:ea typeface="Osaka"/>
                <a:cs typeface="Osaka"/>
              </a:defRPr>
            </a:lvl1pPr>
          </a:lstStyle>
          <a:p>
            <a:endParaRPr lang="en-US" altLang="ja-JP" dirty="0"/>
          </a:p>
        </p:txBody>
      </p:sp>
      <p:cxnSp>
        <p:nvCxnSpPr>
          <p:cNvPr id="12" name="Straight Connector 11"/>
          <p:cNvCxnSpPr/>
          <p:nvPr userDrawn="1"/>
        </p:nvCxnSpPr>
        <p:spPr>
          <a:xfrm>
            <a:off x="284174" y="6523508"/>
            <a:ext cx="9326880" cy="0"/>
          </a:xfrm>
          <a:prstGeom prst="line">
            <a:avLst/>
          </a:prstGeom>
          <a:ln>
            <a:solidFill>
              <a:srgbClr val="000099"/>
            </a:solidFill>
          </a:ln>
        </p:spPr>
        <p:style>
          <a:lnRef idx="1">
            <a:schemeClr val="accent1"/>
          </a:lnRef>
          <a:fillRef idx="0">
            <a:schemeClr val="accent1"/>
          </a:fillRef>
          <a:effectRef idx="0">
            <a:schemeClr val="accent1"/>
          </a:effectRef>
          <a:fontRef idx="minor">
            <a:schemeClr val="tx1"/>
          </a:fontRef>
        </p:style>
      </p:cxnSp>
      <p:pic>
        <p:nvPicPr>
          <p:cNvPr id="28" name="Picture 8" descr="C:\Documents and Settings\gusurya\Desktop\test\MPT\_VAC7132_11-01-06_15373.jpg"/>
          <p:cNvPicPr preferRelativeResize="0">
            <a:picLocks noChangeArrowheads="1"/>
          </p:cNvPicPr>
          <p:nvPr userDrawn="1"/>
        </p:nvPicPr>
        <p:blipFill>
          <a:blip r:embed="rId3" cstate="print"/>
          <a:srcRect/>
          <a:stretch>
            <a:fillRect/>
          </a:stretch>
        </p:blipFill>
        <p:spPr bwMode="auto">
          <a:xfrm>
            <a:off x="4022725" y="5244417"/>
            <a:ext cx="1828800" cy="1207008"/>
          </a:xfrm>
          <a:prstGeom prst="rect">
            <a:avLst/>
          </a:prstGeom>
          <a:noFill/>
        </p:spPr>
      </p:pic>
      <p:pic>
        <p:nvPicPr>
          <p:cNvPr id="29" name="Picture 28" descr="http://172.16.158.73/CIG/image.php?src=CIG/Admin/Photos/JPG/file_2_5_6_2010_8_39_34_722_12.jpg&amp;w=190&amp;h=150"/>
          <p:cNvPicPr>
            <a:picLocks noChangeAspect="1" noChangeArrowheads="1"/>
          </p:cNvPicPr>
          <p:nvPr userDrawn="1"/>
        </p:nvPicPr>
        <p:blipFill>
          <a:blip r:embed="rId4" cstate="print"/>
          <a:srcRect/>
          <a:stretch>
            <a:fillRect/>
          </a:stretch>
        </p:blipFill>
        <p:spPr bwMode="auto">
          <a:xfrm>
            <a:off x="5869441" y="5244417"/>
            <a:ext cx="1809750" cy="1209676"/>
          </a:xfrm>
          <a:prstGeom prst="rect">
            <a:avLst/>
          </a:prstGeom>
          <a:noFill/>
        </p:spPr>
      </p:pic>
      <p:pic>
        <p:nvPicPr>
          <p:cNvPr id="31" name="Picture 28" descr="http://172.16.158.73/CIG/image.php?src=CIG/Admin/Photos/JPG/file_9_3_5_2010_17_9_8_151_23.jpg&amp;w=190&amp;h=150"/>
          <p:cNvPicPr>
            <a:picLocks noChangeAspect="1" noChangeArrowheads="1"/>
          </p:cNvPicPr>
          <p:nvPr userDrawn="1"/>
        </p:nvPicPr>
        <p:blipFill>
          <a:blip r:embed="rId5" cstate="print"/>
          <a:srcRect/>
          <a:stretch>
            <a:fillRect/>
          </a:stretch>
        </p:blipFill>
        <p:spPr bwMode="auto">
          <a:xfrm>
            <a:off x="2195059" y="5244417"/>
            <a:ext cx="1809750" cy="1209676"/>
          </a:xfrm>
          <a:prstGeom prst="rect">
            <a:avLst/>
          </a:prstGeom>
          <a:noFill/>
        </p:spPr>
      </p:pic>
      <p:pic>
        <p:nvPicPr>
          <p:cNvPr id="32" name="Picture 11" descr="http://172.16.158.73/cig/image.php?src=CIG/Admin/Photos/JPG/file_31_1_4_2010_16_12_18_760_14.jpg&amp;w=190&amp;h=150"/>
          <p:cNvPicPr>
            <a:picLocks noChangeAspect="1" noChangeArrowheads="1"/>
          </p:cNvPicPr>
          <p:nvPr userDrawn="1"/>
        </p:nvPicPr>
        <p:blipFill>
          <a:blip r:embed="rId6" cstate="print"/>
          <a:srcRect/>
          <a:stretch>
            <a:fillRect/>
          </a:stretch>
        </p:blipFill>
        <p:spPr bwMode="auto">
          <a:xfrm>
            <a:off x="7697107" y="5244417"/>
            <a:ext cx="1809750" cy="1209676"/>
          </a:xfrm>
          <a:prstGeom prst="rect">
            <a:avLst/>
          </a:prstGeom>
          <a:noFill/>
        </p:spPr>
      </p:pic>
      <p:pic>
        <p:nvPicPr>
          <p:cNvPr id="35" name="Picture 20" descr="http://172.16.158.73/CIG/image.php?src=CIG/Admin/Photos/JPG/file_2_5_6_2010_9_35_48_553_4.jpg&amp;w=190&amp;h=150"/>
          <p:cNvPicPr preferRelativeResize="0">
            <a:picLocks noChangeArrowheads="1"/>
          </p:cNvPicPr>
          <p:nvPr userDrawn="1"/>
        </p:nvPicPr>
        <p:blipFill>
          <a:blip r:embed="rId7" cstate="print"/>
          <a:srcRect/>
          <a:stretch>
            <a:fillRect/>
          </a:stretch>
        </p:blipFill>
        <p:spPr bwMode="auto">
          <a:xfrm>
            <a:off x="367393" y="5244417"/>
            <a:ext cx="1809750" cy="1207008"/>
          </a:xfrm>
          <a:prstGeom prst="rect">
            <a:avLst/>
          </a:prstGeom>
          <a:noFill/>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85013" y="498475"/>
            <a:ext cx="2166937" cy="561657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84200" y="498475"/>
            <a:ext cx="6348413" cy="561657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fourObj" preserve="1">
  <p:cSld name="Title and 4 Content">
    <p:spTree>
      <p:nvGrpSpPr>
        <p:cNvPr id="1" name=""/>
        <p:cNvGrpSpPr/>
        <p:nvPr/>
      </p:nvGrpSpPr>
      <p:grpSpPr>
        <a:xfrm>
          <a:off x="0" y="0"/>
          <a:ext cx="0" cy="0"/>
          <a:chOff x="0" y="0"/>
          <a:chExt cx="0" cy="0"/>
        </a:xfrm>
      </p:grpSpPr>
      <p:sp>
        <p:nvSpPr>
          <p:cNvPr id="2" name="Title 1"/>
          <p:cNvSpPr>
            <a:spLocks noGrp="1"/>
          </p:cNvSpPr>
          <p:nvPr>
            <p:ph type="title" sz="quarter"/>
          </p:nvPr>
        </p:nvSpPr>
        <p:spPr>
          <a:xfrm>
            <a:off x="306388" y="498475"/>
            <a:ext cx="7718425" cy="652463"/>
          </a:xfrm>
        </p:spPr>
        <p:txBody>
          <a:bodyPr/>
          <a:lstStyle/>
          <a:p>
            <a:r>
              <a:rPr lang="en-US" smtClean="0"/>
              <a:t>Click to edit Master title style</a:t>
            </a:r>
            <a:endParaRPr lang="en-US"/>
          </a:p>
        </p:txBody>
      </p:sp>
      <p:sp>
        <p:nvSpPr>
          <p:cNvPr id="3" name="Content Placeholder 2"/>
          <p:cNvSpPr>
            <a:spLocks noGrp="1"/>
          </p:cNvSpPr>
          <p:nvPr>
            <p:ph sz="quarter" idx="1"/>
          </p:nvPr>
        </p:nvSpPr>
        <p:spPr>
          <a:xfrm>
            <a:off x="306388" y="1619250"/>
            <a:ext cx="4257675"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716463" y="1619250"/>
            <a:ext cx="4257675"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306388" y="3943350"/>
            <a:ext cx="4257675"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716463" y="3943350"/>
            <a:ext cx="4257675" cy="21717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306388" y="498475"/>
            <a:ext cx="7718425" cy="652463"/>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306388" y="1619250"/>
            <a:ext cx="4257675" cy="4495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lipArt Placeholder 3"/>
          <p:cNvSpPr>
            <a:spLocks noGrp="1"/>
          </p:cNvSpPr>
          <p:nvPr>
            <p:ph type="clipArt" sz="half" idx="2"/>
          </p:nvPr>
        </p:nvSpPr>
        <p:spPr>
          <a:xfrm>
            <a:off x="4716463" y="1619250"/>
            <a:ext cx="4257675" cy="4495800"/>
          </a:xfrm>
        </p:spPr>
        <p:txBody>
          <a:bodyPr/>
          <a:lstStyle/>
          <a:p>
            <a:r>
              <a:rPr lang="en-US" smtClean="0"/>
              <a:t>Click icon to add clip art</a:t>
            </a: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306388" y="498475"/>
            <a:ext cx="8274904" cy="652463"/>
          </a:xfrm>
        </p:spPr>
        <p:txBody>
          <a:bodyPr/>
          <a:lstStyle>
            <a:lvl1pPr>
              <a:defRPr>
                <a:latin typeface="+mj-lt"/>
              </a:defRPr>
            </a:lvl1pPr>
          </a:lstStyle>
          <a:p>
            <a:r>
              <a:rPr lang="en-US" smtClean="0"/>
              <a:t>Click to edit Master title style</a:t>
            </a:r>
            <a:endParaRPr lang="en-GB"/>
          </a:p>
        </p:txBody>
      </p:sp>
      <p:sp>
        <p:nvSpPr>
          <p:cNvPr id="3" name="Content Placeholder 2"/>
          <p:cNvSpPr>
            <a:spLocks noGrp="1"/>
          </p:cNvSpPr>
          <p:nvPr>
            <p:ph idx="1"/>
          </p:nvPr>
        </p:nvSpPr>
        <p:spPr>
          <a:xfrm>
            <a:off x="306388" y="1231900"/>
            <a:ext cx="9358312" cy="5321300"/>
          </a:xfr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638" y="4406900"/>
            <a:ext cx="84201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82638" y="2906713"/>
            <a:ext cx="84201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84200" y="1619250"/>
            <a:ext cx="4257675"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994275" y="1619250"/>
            <a:ext cx="4257675"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95300" y="1535113"/>
            <a:ext cx="437673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95300" y="2174875"/>
            <a:ext cx="437673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5032375" y="1535113"/>
            <a:ext cx="437832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032375" y="2174875"/>
            <a:ext cx="437832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
          <p:cNvSpPr/>
          <p:nvPr userDrawn="1"/>
        </p:nvSpPr>
        <p:spPr>
          <a:xfrm>
            <a:off x="8372104" y="415636"/>
            <a:ext cx="1533896" cy="78377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138"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873500" y="273050"/>
            <a:ext cx="553720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513" y="4800600"/>
            <a:ext cx="59436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Click icon to add picture</a:t>
            </a:r>
            <a:endParaRPr lang="en-GB" noProof="0" smtClean="0"/>
          </a:p>
        </p:txBody>
      </p:sp>
      <p:sp>
        <p:nvSpPr>
          <p:cNvPr id="4" name="Text Placeholder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jpe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ags" Target="../tags/tag2.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4" name="Rectangle 20"/>
          <p:cNvSpPr>
            <a:spLocks noChangeArrowheads="1"/>
          </p:cNvSpPr>
          <p:nvPr/>
        </p:nvSpPr>
        <p:spPr bwMode="auto">
          <a:xfrm>
            <a:off x="0" y="0"/>
            <a:ext cx="9906000" cy="360363"/>
          </a:xfrm>
          <a:prstGeom prst="rect">
            <a:avLst/>
          </a:prstGeom>
          <a:solidFill>
            <a:srgbClr val="9C9D9F"/>
          </a:solidFill>
          <a:ln w="9525">
            <a:noFill/>
            <a:miter lim="800000"/>
            <a:headEnd/>
            <a:tailEnd/>
          </a:ln>
        </p:spPr>
        <p:txBody>
          <a:bodyPr wrap="none" anchor="ctr"/>
          <a:lstStyle/>
          <a:p>
            <a:pPr marL="0" marR="0" indent="0" algn="l" defTabSz="914400" rtl="0" eaLnBrk="1" fontAlgn="base" latinLnBrk="0" hangingPunct="1">
              <a:lnSpc>
                <a:spcPct val="100000"/>
              </a:lnSpc>
              <a:spcBef>
                <a:spcPct val="0"/>
              </a:spcBef>
              <a:spcAft>
                <a:spcPct val="0"/>
              </a:spcAft>
              <a:buClrTx/>
              <a:buSzTx/>
              <a:buFontTx/>
              <a:buNone/>
              <a:tabLst/>
              <a:defRPr/>
            </a:pPr>
            <a:r>
              <a:rPr lang="en-US" sz="1000" dirty="0" smtClean="0">
                <a:solidFill>
                  <a:schemeClr val="bg1"/>
                </a:solidFill>
              </a:rPr>
              <a:t>© 2014 Cairn India Limited</a:t>
            </a:r>
          </a:p>
        </p:txBody>
      </p:sp>
      <p:sp>
        <p:nvSpPr>
          <p:cNvPr id="4100" name="Rectangle 21"/>
          <p:cNvSpPr>
            <a:spLocks noGrp="1" noChangeArrowheads="1"/>
          </p:cNvSpPr>
          <p:nvPr>
            <p:ph type="title"/>
          </p:nvPr>
        </p:nvSpPr>
        <p:spPr bwMode="auto">
          <a:xfrm>
            <a:off x="306388" y="428135"/>
            <a:ext cx="8304212" cy="652463"/>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r>
              <a:rPr lang="en-US" smtClean="0"/>
              <a:t>Click to edit Master title style</a:t>
            </a:r>
            <a:endParaRPr lang="en-US" altLang="ja-JP" dirty="0" smtClean="0"/>
          </a:p>
        </p:txBody>
      </p:sp>
      <p:sp>
        <p:nvSpPr>
          <p:cNvPr id="4101" name="Rectangle 22"/>
          <p:cNvSpPr>
            <a:spLocks noGrp="1" noChangeArrowheads="1"/>
          </p:cNvSpPr>
          <p:nvPr>
            <p:ph type="body" idx="1"/>
          </p:nvPr>
        </p:nvSpPr>
        <p:spPr bwMode="auto">
          <a:xfrm>
            <a:off x="306388" y="1244600"/>
            <a:ext cx="9371012" cy="5372100"/>
          </a:xfrm>
          <a:prstGeom prst="rect">
            <a:avLst/>
          </a:prstGeom>
          <a:noFill/>
          <a:ln w="9525">
            <a:noFill/>
            <a:miter lim="800000"/>
            <a:headEnd/>
            <a:tailEnd/>
          </a:ln>
        </p:spPr>
        <p:txBody>
          <a:bodyPr vert="horz" wrap="square" lIns="0" tIns="0" rIns="0" bIns="0" numCol="1" anchor="t" anchorCtr="0" compatLnSpc="1">
            <a:prstTxWarp prst="textNoShape">
              <a:avLst/>
            </a:prstTxWarp>
          </a:bodyPr>
          <a:lstStyle/>
          <a:p>
            <a:pPr lvl="0"/>
            <a:r>
              <a:rPr lang="en-US" altLang="ja-JP" smtClean="0"/>
              <a:t>Click to edit Master text styles</a:t>
            </a:r>
          </a:p>
          <a:p>
            <a:pPr lvl="1"/>
            <a:r>
              <a:rPr lang="en-US" altLang="ja-JP" smtClean="0"/>
              <a:t>Second level</a:t>
            </a:r>
          </a:p>
          <a:p>
            <a:pPr lvl="2"/>
            <a:r>
              <a:rPr lang="en-US" altLang="ja-JP" smtClean="0"/>
              <a:t>Third level</a:t>
            </a:r>
          </a:p>
          <a:p>
            <a:pPr lvl="3"/>
            <a:r>
              <a:rPr lang="en-US" altLang="ja-JP" smtClean="0"/>
              <a:t>Fourth level</a:t>
            </a:r>
          </a:p>
          <a:p>
            <a:pPr lvl="4"/>
            <a:r>
              <a:rPr lang="en-US" altLang="ja-JP" smtClean="0"/>
              <a:t>Fifth level</a:t>
            </a:r>
            <a:endParaRPr lang="en-US" altLang="ja-JP" dirty="0" smtClean="0"/>
          </a:p>
        </p:txBody>
      </p:sp>
      <p:sp>
        <p:nvSpPr>
          <p:cNvPr id="1053" name="Text Box 29"/>
          <p:cNvSpPr txBox="1">
            <a:spLocks noChangeArrowheads="1"/>
          </p:cNvSpPr>
          <p:nvPr/>
        </p:nvSpPr>
        <p:spPr bwMode="auto">
          <a:xfrm>
            <a:off x="9505950" y="38100"/>
            <a:ext cx="341760" cy="246221"/>
          </a:xfrm>
          <a:prstGeom prst="rect">
            <a:avLst/>
          </a:prstGeom>
          <a:noFill/>
          <a:ln w="9525">
            <a:noFill/>
            <a:miter lim="800000"/>
            <a:headEnd/>
            <a:tailEnd/>
          </a:ln>
          <a:effectLst/>
        </p:spPr>
        <p:txBody>
          <a:bodyPr wrap="none">
            <a:spAutoFit/>
          </a:bodyPr>
          <a:lstStyle/>
          <a:p>
            <a:pPr algn="l">
              <a:defRPr/>
            </a:pPr>
            <a:fld id="{BEA09DC3-9A51-4C32-BDFC-FFD3B3D16337}" type="slidenum">
              <a:rPr lang="en-US" sz="1000">
                <a:solidFill>
                  <a:schemeClr val="bg1"/>
                </a:solidFill>
              </a:rPr>
              <a:pPr algn="l">
                <a:defRPr/>
              </a:pPr>
              <a:t>‹#›</a:t>
            </a:fld>
            <a:endParaRPr lang="en-US" sz="1000" dirty="0">
              <a:solidFill>
                <a:schemeClr val="bg1"/>
              </a:solidFill>
            </a:endParaRPr>
          </a:p>
        </p:txBody>
      </p:sp>
      <p:cxnSp>
        <p:nvCxnSpPr>
          <p:cNvPr id="9" name="Straight Connector 8"/>
          <p:cNvCxnSpPr/>
          <p:nvPr/>
        </p:nvCxnSpPr>
        <p:spPr>
          <a:xfrm>
            <a:off x="298688" y="6675908"/>
            <a:ext cx="9381744" cy="0"/>
          </a:xfrm>
          <a:prstGeom prst="line">
            <a:avLst/>
          </a:prstGeom>
          <a:ln>
            <a:solidFill>
              <a:srgbClr val="000099"/>
            </a:solidFill>
          </a:ln>
        </p:spPr>
        <p:style>
          <a:lnRef idx="1">
            <a:schemeClr val="accent1"/>
          </a:lnRef>
          <a:fillRef idx="0">
            <a:schemeClr val="accent1"/>
          </a:fillRef>
          <a:effectRef idx="0">
            <a:schemeClr val="accent1"/>
          </a:effectRef>
          <a:fontRef idx="minor">
            <a:schemeClr val="tx1"/>
          </a:fontRef>
        </p:style>
      </p:cxnSp>
      <p:pic>
        <p:nvPicPr>
          <p:cNvPr id="8" name="Picture 7" descr="CAIRN.jpg"/>
          <p:cNvPicPr>
            <a:picLocks noChangeAspect="1"/>
          </p:cNvPicPr>
          <p:nvPr userDrawn="1">
            <p:custDataLst>
              <p:tags r:id="rId15"/>
            </p:custDataLst>
          </p:nvPr>
        </p:nvPicPr>
        <p:blipFill>
          <a:blip r:embed="rId16" cstate="print"/>
          <a:stretch>
            <a:fillRect/>
          </a:stretch>
        </p:blipFill>
        <p:spPr>
          <a:xfrm>
            <a:off x="8666872" y="410893"/>
            <a:ext cx="1155700" cy="704538"/>
          </a:xfrm>
          <a:prstGeom prst="rect">
            <a:avLst/>
          </a:prstGeom>
        </p:spPr>
      </p:pic>
    </p:spTree>
  </p:cSld>
  <p:clrMap bg1="lt1" tx1="dk1" bg2="lt2" tx2="dk2" accent1="accent1" accent2="accent2" accent3="accent3" accent4="accent4" accent5="accent5" accent6="accent6" hlink="hlink" folHlink="folHlink"/>
  <p:sldLayoutIdLst>
    <p:sldLayoutId id="2147483710"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 id="2147483708" r:id="rId12"/>
    <p:sldLayoutId id="2147483709" r:id="rId13"/>
  </p:sldLayoutIdLst>
  <p:txStyles>
    <p:titleStyle>
      <a:lvl1pPr algn="l" rtl="0" eaLnBrk="1" fontAlgn="base" hangingPunct="1">
        <a:spcBef>
          <a:spcPct val="0"/>
        </a:spcBef>
        <a:spcAft>
          <a:spcPct val="0"/>
        </a:spcAft>
        <a:defRPr sz="2600" b="1">
          <a:solidFill>
            <a:srgbClr val="000099"/>
          </a:solidFill>
          <a:latin typeface="+mj-lt"/>
          <a:ea typeface="+mj-ea"/>
          <a:cs typeface="+mj-cs"/>
        </a:defRPr>
      </a:lvl1pPr>
      <a:lvl2pPr algn="l" rtl="0" eaLnBrk="1" fontAlgn="base" hangingPunct="1">
        <a:spcBef>
          <a:spcPct val="0"/>
        </a:spcBef>
        <a:spcAft>
          <a:spcPct val="0"/>
        </a:spcAft>
        <a:defRPr sz="2600" b="1">
          <a:solidFill>
            <a:srgbClr val="FFFFFF"/>
          </a:solidFill>
          <a:latin typeface="Arial" pitchFamily="34" charset="0"/>
        </a:defRPr>
      </a:lvl2pPr>
      <a:lvl3pPr algn="l" rtl="0" eaLnBrk="1" fontAlgn="base" hangingPunct="1">
        <a:spcBef>
          <a:spcPct val="0"/>
        </a:spcBef>
        <a:spcAft>
          <a:spcPct val="0"/>
        </a:spcAft>
        <a:defRPr sz="2600" b="1">
          <a:solidFill>
            <a:srgbClr val="FFFFFF"/>
          </a:solidFill>
          <a:latin typeface="Arial" pitchFamily="34" charset="0"/>
        </a:defRPr>
      </a:lvl3pPr>
      <a:lvl4pPr algn="l" rtl="0" eaLnBrk="1" fontAlgn="base" hangingPunct="1">
        <a:spcBef>
          <a:spcPct val="0"/>
        </a:spcBef>
        <a:spcAft>
          <a:spcPct val="0"/>
        </a:spcAft>
        <a:defRPr sz="2600" b="1">
          <a:solidFill>
            <a:srgbClr val="FFFFFF"/>
          </a:solidFill>
          <a:latin typeface="Arial" pitchFamily="34" charset="0"/>
        </a:defRPr>
      </a:lvl4pPr>
      <a:lvl5pPr algn="l" rtl="0" eaLnBrk="1" fontAlgn="base" hangingPunct="1">
        <a:spcBef>
          <a:spcPct val="0"/>
        </a:spcBef>
        <a:spcAft>
          <a:spcPct val="0"/>
        </a:spcAft>
        <a:defRPr sz="2600" b="1">
          <a:solidFill>
            <a:srgbClr val="FFFFFF"/>
          </a:solidFill>
          <a:latin typeface="Arial" pitchFamily="34" charset="0"/>
        </a:defRPr>
      </a:lvl5pPr>
      <a:lvl6pPr marL="457200" algn="l" rtl="0" eaLnBrk="1" fontAlgn="base" hangingPunct="1">
        <a:spcBef>
          <a:spcPct val="0"/>
        </a:spcBef>
        <a:spcAft>
          <a:spcPct val="0"/>
        </a:spcAft>
        <a:defRPr sz="2600" b="1">
          <a:solidFill>
            <a:srgbClr val="FFFFFF"/>
          </a:solidFill>
          <a:latin typeface="Arial" pitchFamily="34" charset="0"/>
        </a:defRPr>
      </a:lvl6pPr>
      <a:lvl7pPr marL="914400" algn="l" rtl="0" eaLnBrk="1" fontAlgn="base" hangingPunct="1">
        <a:spcBef>
          <a:spcPct val="0"/>
        </a:spcBef>
        <a:spcAft>
          <a:spcPct val="0"/>
        </a:spcAft>
        <a:defRPr sz="2600" b="1">
          <a:solidFill>
            <a:srgbClr val="FFFFFF"/>
          </a:solidFill>
          <a:latin typeface="Arial" pitchFamily="34" charset="0"/>
        </a:defRPr>
      </a:lvl7pPr>
      <a:lvl8pPr marL="1371600" algn="l" rtl="0" eaLnBrk="1" fontAlgn="base" hangingPunct="1">
        <a:spcBef>
          <a:spcPct val="0"/>
        </a:spcBef>
        <a:spcAft>
          <a:spcPct val="0"/>
        </a:spcAft>
        <a:defRPr sz="2600" b="1">
          <a:solidFill>
            <a:srgbClr val="FFFFFF"/>
          </a:solidFill>
          <a:latin typeface="Arial" pitchFamily="34" charset="0"/>
        </a:defRPr>
      </a:lvl8pPr>
      <a:lvl9pPr marL="1828800" algn="l" rtl="0" eaLnBrk="1" fontAlgn="base" hangingPunct="1">
        <a:spcBef>
          <a:spcPct val="0"/>
        </a:spcBef>
        <a:spcAft>
          <a:spcPct val="0"/>
        </a:spcAft>
        <a:defRPr sz="2600" b="1">
          <a:solidFill>
            <a:srgbClr val="FFFFFF"/>
          </a:solidFill>
          <a:latin typeface="Arial" pitchFamily="34" charset="0"/>
        </a:defRPr>
      </a:lvl9pPr>
    </p:titleStyle>
    <p:bodyStyle>
      <a:lvl1pPr marL="342900" indent="-342900" algn="l" rtl="0" eaLnBrk="1" fontAlgn="base" hangingPunct="1">
        <a:spcBef>
          <a:spcPct val="20000"/>
        </a:spcBef>
        <a:spcAft>
          <a:spcPct val="0"/>
        </a:spcAft>
        <a:buFont typeface="Wingdings" pitchFamily="2" charset="2"/>
        <a:buChar char="Ø"/>
        <a:defRPr sz="2000">
          <a:solidFill>
            <a:srgbClr val="000099"/>
          </a:solidFill>
          <a:latin typeface="+mn-lt"/>
          <a:ea typeface="+mn-ea"/>
          <a:cs typeface="+mn-cs"/>
        </a:defRPr>
      </a:lvl1pPr>
      <a:lvl2pPr marL="742950" indent="-285750" algn="l" rtl="0" eaLnBrk="1" fontAlgn="base" hangingPunct="1">
        <a:spcBef>
          <a:spcPct val="20000"/>
        </a:spcBef>
        <a:spcAft>
          <a:spcPct val="0"/>
        </a:spcAft>
        <a:buFont typeface="Wingdings" pitchFamily="2" charset="2"/>
        <a:buChar char="Ø"/>
        <a:defRPr sz="2000">
          <a:solidFill>
            <a:srgbClr val="000099"/>
          </a:solidFill>
          <a:latin typeface="+mn-lt"/>
        </a:defRPr>
      </a:lvl2pPr>
      <a:lvl3pPr marL="1143000" indent="-228600" algn="l" rtl="0" eaLnBrk="1" fontAlgn="base" hangingPunct="1">
        <a:spcBef>
          <a:spcPct val="20000"/>
        </a:spcBef>
        <a:spcAft>
          <a:spcPct val="0"/>
        </a:spcAft>
        <a:buFont typeface="Wingdings" pitchFamily="2" charset="2"/>
        <a:buChar char="Ø"/>
        <a:defRPr>
          <a:solidFill>
            <a:srgbClr val="000099"/>
          </a:solidFill>
          <a:latin typeface="+mn-lt"/>
        </a:defRPr>
      </a:lvl3pPr>
      <a:lvl4pPr marL="1600200" indent="-228600" algn="l" rtl="0" eaLnBrk="1" fontAlgn="base" hangingPunct="1">
        <a:spcBef>
          <a:spcPct val="20000"/>
        </a:spcBef>
        <a:spcAft>
          <a:spcPct val="0"/>
        </a:spcAft>
        <a:buFont typeface="Wingdings" pitchFamily="2" charset="2"/>
        <a:buChar char="Ø"/>
        <a:defRPr sz="1600">
          <a:solidFill>
            <a:srgbClr val="000099"/>
          </a:solidFill>
          <a:latin typeface="+mn-lt"/>
        </a:defRPr>
      </a:lvl4pPr>
      <a:lvl5pPr marL="2057400" indent="-228600" algn="l" rtl="0" eaLnBrk="1" fontAlgn="base" hangingPunct="1">
        <a:spcBef>
          <a:spcPct val="20000"/>
        </a:spcBef>
        <a:spcAft>
          <a:spcPct val="0"/>
        </a:spcAft>
        <a:buFont typeface="Wingdings" pitchFamily="2" charset="2"/>
        <a:buChar char="Ø"/>
        <a:defRPr sz="1400">
          <a:solidFill>
            <a:srgbClr val="000099"/>
          </a:solidFill>
          <a:latin typeface="+mn-lt"/>
        </a:defRPr>
      </a:lvl5pPr>
      <a:lvl6pPr marL="2514600" indent="-228600" algn="l" rtl="0" eaLnBrk="1" fontAlgn="base" hangingPunct="1">
        <a:spcBef>
          <a:spcPct val="20000"/>
        </a:spcBef>
        <a:spcAft>
          <a:spcPct val="0"/>
        </a:spcAft>
        <a:buFont typeface="Wingdings" pitchFamily="2" charset="2"/>
        <a:buChar char="Ø"/>
        <a:defRPr>
          <a:solidFill>
            <a:schemeClr val="accent2"/>
          </a:solidFill>
          <a:latin typeface="+mn-lt"/>
        </a:defRPr>
      </a:lvl6pPr>
      <a:lvl7pPr marL="2971800" indent="-228600" algn="l" rtl="0" eaLnBrk="1" fontAlgn="base" hangingPunct="1">
        <a:spcBef>
          <a:spcPct val="20000"/>
        </a:spcBef>
        <a:spcAft>
          <a:spcPct val="0"/>
        </a:spcAft>
        <a:buFont typeface="Wingdings" pitchFamily="2" charset="2"/>
        <a:buChar char="Ø"/>
        <a:defRPr>
          <a:solidFill>
            <a:schemeClr val="accent2"/>
          </a:solidFill>
          <a:latin typeface="+mn-lt"/>
        </a:defRPr>
      </a:lvl7pPr>
      <a:lvl8pPr marL="3429000" indent="-228600" algn="l" rtl="0" eaLnBrk="1" fontAlgn="base" hangingPunct="1">
        <a:spcBef>
          <a:spcPct val="20000"/>
        </a:spcBef>
        <a:spcAft>
          <a:spcPct val="0"/>
        </a:spcAft>
        <a:buFont typeface="Wingdings" pitchFamily="2" charset="2"/>
        <a:buChar char="Ø"/>
        <a:defRPr>
          <a:solidFill>
            <a:schemeClr val="accent2"/>
          </a:solidFill>
          <a:latin typeface="+mn-lt"/>
        </a:defRPr>
      </a:lvl8pPr>
      <a:lvl9pPr marL="3886200" indent="-228600" algn="l" rtl="0" eaLnBrk="1" fontAlgn="base" hangingPunct="1">
        <a:spcBef>
          <a:spcPct val="20000"/>
        </a:spcBef>
        <a:spcAft>
          <a:spcPct val="0"/>
        </a:spcAft>
        <a:buFont typeface="Wingdings" pitchFamily="2" charset="2"/>
        <a:buChar char="Ø"/>
        <a:defRPr>
          <a:solidFill>
            <a:schemeClr val="accent2"/>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8.gif"/><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9.gif"/><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mailto:anirban.ghosh@cairnindia.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ctrTitle"/>
          </p:nvPr>
        </p:nvSpPr>
        <p:spPr>
          <a:xfrm>
            <a:off x="495300" y="3643533"/>
            <a:ext cx="8915400" cy="478301"/>
          </a:xfrm>
        </p:spPr>
        <p:txBody>
          <a:bodyPr anchor="ctr"/>
          <a:lstStyle/>
          <a:p>
            <a:r>
              <a:rPr lang="en-US" b="0" spc="40" dirty="0" smtClean="0">
                <a:cs typeface="Microsoft Sans Serif" pitchFamily="34" charset="0"/>
              </a:rPr>
              <a:t>DELIVERING  SAFE &amp; RELIABLE  OPERATION</a:t>
            </a:r>
          </a:p>
        </p:txBody>
      </p:sp>
      <p:sp>
        <p:nvSpPr>
          <p:cNvPr id="5123" name="Rectangle 3"/>
          <p:cNvSpPr>
            <a:spLocks noGrp="1" noChangeArrowheads="1"/>
          </p:cNvSpPr>
          <p:nvPr>
            <p:ph type="subTitle" idx="1"/>
          </p:nvPr>
        </p:nvSpPr>
        <p:spPr>
          <a:xfrm>
            <a:off x="1415560" y="4325594"/>
            <a:ext cx="7043738" cy="401151"/>
          </a:xfrm>
        </p:spPr>
        <p:txBody>
          <a:bodyPr anchor="ctr"/>
          <a:lstStyle/>
          <a:p>
            <a:r>
              <a:rPr lang="en-US" sz="2000" dirty="0">
                <a:cs typeface="Microsoft Sans Serif" pitchFamily="34" charset="0"/>
              </a:rPr>
              <a:t>Risk Based Inspection in </a:t>
            </a:r>
            <a:r>
              <a:rPr lang="en-US" sz="2000" dirty="0" smtClean="0">
                <a:cs typeface="Microsoft Sans Serif" pitchFamily="34" charset="0"/>
              </a:rPr>
              <a:t>Asset Integrity </a:t>
            </a:r>
            <a:r>
              <a:rPr lang="en-US" sz="2000" dirty="0">
                <a:cs typeface="Microsoft Sans Serif" pitchFamily="34" charset="0"/>
              </a:rPr>
              <a:t>Management</a:t>
            </a:r>
            <a:endParaRPr lang="en-US" sz="2000" dirty="0" smtClean="0">
              <a:cs typeface="Microsoft Sans Serif" pitchFamily="34" charset="0"/>
            </a:endParaRPr>
          </a:p>
        </p:txBody>
      </p:sp>
    </p:spTree>
    <p:extLst>
      <p:ext uri="{BB962C8B-B14F-4D97-AF65-F5344CB8AC3E}">
        <p14:creationId xmlns="" xmlns:p14="http://schemas.microsoft.com/office/powerpoint/2010/main" val="33666375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388" y="540680"/>
            <a:ext cx="8274904" cy="396000"/>
          </a:xfrm>
        </p:spPr>
        <p:txBody>
          <a:bodyPr/>
          <a:lstStyle/>
          <a:p>
            <a:r>
              <a:rPr lang="en-US" b="0" spc="40" dirty="0" smtClean="0">
                <a:solidFill>
                  <a:srgbClr val="0033CC"/>
                </a:solidFill>
                <a:cs typeface="Microsoft Sans Serif" pitchFamily="34" charset="0"/>
              </a:rPr>
              <a:t>DELIVERING  </a:t>
            </a:r>
            <a:r>
              <a:rPr lang="en-US" b="0" spc="40" dirty="0">
                <a:solidFill>
                  <a:srgbClr val="0033CC"/>
                </a:solidFill>
                <a:cs typeface="Microsoft Sans Serif" pitchFamily="34" charset="0"/>
              </a:rPr>
              <a:t>SAFE </a:t>
            </a:r>
            <a:r>
              <a:rPr lang="en-US" b="0" spc="40" dirty="0" smtClean="0">
                <a:solidFill>
                  <a:srgbClr val="0033CC"/>
                </a:solidFill>
                <a:cs typeface="Microsoft Sans Serif" pitchFamily="34" charset="0"/>
              </a:rPr>
              <a:t> &amp;  RELIABLE  OPERATION</a:t>
            </a:r>
            <a:endParaRPr lang="en-US" dirty="0">
              <a:solidFill>
                <a:srgbClr val="0033CC"/>
              </a:solidFill>
            </a:endParaRPr>
          </a:p>
        </p:txBody>
      </p:sp>
      <p:sp>
        <p:nvSpPr>
          <p:cNvPr id="3" name="Content Placeholder 2"/>
          <p:cNvSpPr>
            <a:spLocks noGrp="1"/>
          </p:cNvSpPr>
          <p:nvPr>
            <p:ph idx="1"/>
          </p:nvPr>
        </p:nvSpPr>
        <p:spPr>
          <a:xfrm>
            <a:off x="228564" y="1139277"/>
            <a:ext cx="9189304" cy="5545711"/>
          </a:xfrm>
        </p:spPr>
        <p:txBody>
          <a:bodyPr/>
          <a:lstStyle/>
          <a:p>
            <a:pPr marL="360000" indent="-360000" algn="just">
              <a:lnSpc>
                <a:spcPct val="150000"/>
              </a:lnSpc>
              <a:spcBef>
                <a:spcPts val="600"/>
              </a:spcBef>
              <a:spcAft>
                <a:spcPts val="600"/>
              </a:spcAft>
            </a:pPr>
            <a:r>
              <a:rPr lang="en-US" sz="1800" spc="50" dirty="0">
                <a:solidFill>
                  <a:srgbClr val="0033CC"/>
                </a:solidFill>
                <a:latin typeface="Microsoft Tai Le" pitchFamily="34" charset="0"/>
                <a:cs typeface="Microsoft Tai Le" pitchFamily="34" charset="0"/>
              </a:rPr>
              <a:t>The American Petroleum Institute defines </a:t>
            </a:r>
            <a:r>
              <a:rPr lang="en-US" sz="1800" b="1" i="1" spc="50" dirty="0">
                <a:solidFill>
                  <a:srgbClr val="0033CC"/>
                </a:solidFill>
                <a:latin typeface="Microsoft Tai Le" pitchFamily="34" charset="0"/>
                <a:cs typeface="Microsoft Tai Le" pitchFamily="34" charset="0"/>
              </a:rPr>
              <a:t>failure</a:t>
            </a:r>
            <a:r>
              <a:rPr lang="en-US" sz="1800" spc="50" dirty="0">
                <a:solidFill>
                  <a:srgbClr val="0033CC"/>
                </a:solidFill>
                <a:latin typeface="Microsoft Tai Le" pitchFamily="34" charset="0"/>
                <a:cs typeface="Microsoft Tai Le" pitchFamily="34" charset="0"/>
              </a:rPr>
              <a:t> as </a:t>
            </a:r>
          </a:p>
          <a:p>
            <a:pPr marL="982663" lvl="2" indent="-323850">
              <a:spcBef>
                <a:spcPts val="600"/>
              </a:spcBef>
              <a:spcAft>
                <a:spcPts val="600"/>
              </a:spcAft>
            </a:pPr>
            <a:r>
              <a:rPr lang="en-US" sz="1600" spc="50" dirty="0">
                <a:solidFill>
                  <a:srgbClr val="0033CC"/>
                </a:solidFill>
                <a:latin typeface="Microsoft Tai Le" pitchFamily="34" charset="0"/>
                <a:cs typeface="Microsoft Tai Le" pitchFamily="34" charset="0"/>
              </a:rPr>
              <a:t>The loss of containment from a pressure boundary resulting in leakage to the atmosphere  or a rupture of the pressurized component.</a:t>
            </a:r>
          </a:p>
          <a:p>
            <a:pPr marL="360000" indent="-360000" algn="just">
              <a:spcBef>
                <a:spcPts val="600"/>
              </a:spcBef>
              <a:spcAft>
                <a:spcPts val="600"/>
              </a:spcAft>
            </a:pPr>
            <a:r>
              <a:rPr lang="en-US" sz="1800" spc="50" dirty="0">
                <a:solidFill>
                  <a:srgbClr val="0033CC"/>
                </a:solidFill>
                <a:latin typeface="Microsoft Tai Le" pitchFamily="34" charset="0"/>
                <a:cs typeface="Microsoft Tai Le" pitchFamily="34" charset="0"/>
              </a:rPr>
              <a:t>The RBI analysis used to evaluate the probability of failure (POF) and the consequence of failure (COF) for given components in a pressurized environment. </a:t>
            </a:r>
          </a:p>
          <a:p>
            <a:pPr marL="360000" indent="-360000" algn="just">
              <a:spcBef>
                <a:spcPts val="600"/>
              </a:spcBef>
              <a:spcAft>
                <a:spcPts val="600"/>
              </a:spcAft>
            </a:pPr>
            <a:r>
              <a:rPr lang="en-US" sz="1800" spc="50" dirty="0">
                <a:solidFill>
                  <a:srgbClr val="0033CC"/>
                </a:solidFill>
                <a:latin typeface="Microsoft Tai Le" pitchFamily="34" charset="0"/>
                <a:cs typeface="Microsoft Tai Le" pitchFamily="34" charset="0"/>
              </a:rPr>
              <a:t>RBI evaluation enables to cost-effective inspection </a:t>
            </a:r>
            <a:r>
              <a:rPr lang="en-US" sz="1800" spc="50" dirty="0" smtClean="0">
                <a:solidFill>
                  <a:srgbClr val="0033CC"/>
                </a:solidFill>
                <a:latin typeface="Microsoft Tai Le" pitchFamily="34" charset="0"/>
                <a:cs typeface="Microsoft Tai Le" pitchFamily="34" charset="0"/>
              </a:rPr>
              <a:t>plan and </a:t>
            </a:r>
            <a:r>
              <a:rPr lang="en-US" sz="1800" spc="50" dirty="0">
                <a:solidFill>
                  <a:srgbClr val="0033CC"/>
                </a:solidFill>
                <a:latin typeface="Microsoft Tai Le" pitchFamily="34" charset="0"/>
                <a:cs typeface="Microsoft Tai Le" pitchFamily="34" charset="0"/>
              </a:rPr>
              <a:t>reduce the risk of failure. </a:t>
            </a:r>
          </a:p>
          <a:p>
            <a:pPr marL="360000" indent="-360000" algn="just">
              <a:spcBef>
                <a:spcPts val="600"/>
              </a:spcBef>
              <a:spcAft>
                <a:spcPts val="600"/>
              </a:spcAft>
            </a:pPr>
            <a:r>
              <a:rPr lang="en-US" sz="1800" spc="50" dirty="0">
                <a:solidFill>
                  <a:srgbClr val="0033CC"/>
                </a:solidFill>
                <a:latin typeface="Microsoft Tai Le" pitchFamily="34" charset="0"/>
                <a:cs typeface="Microsoft Tai Le" pitchFamily="34" charset="0"/>
              </a:rPr>
              <a:t>RBI minimizes or avoid unscheduled and short term shutdowns &amp; downtimes. </a:t>
            </a:r>
          </a:p>
          <a:p>
            <a:pPr marL="360000" indent="-360000" algn="just">
              <a:spcBef>
                <a:spcPts val="600"/>
              </a:spcBef>
              <a:spcAft>
                <a:spcPts val="600"/>
              </a:spcAft>
            </a:pPr>
            <a:r>
              <a:rPr lang="en-US" sz="1800" spc="50" dirty="0">
                <a:solidFill>
                  <a:srgbClr val="0033CC"/>
                </a:solidFill>
                <a:latin typeface="Microsoft Tai Le" pitchFamily="34" charset="0"/>
                <a:cs typeface="Microsoft Tai Le" pitchFamily="34" charset="0"/>
              </a:rPr>
              <a:t>RBI minimizes the risk to Health, Safety and Environment (HSE).</a:t>
            </a:r>
          </a:p>
          <a:p>
            <a:pPr marL="360000" indent="-360000" algn="just">
              <a:spcBef>
                <a:spcPts val="600"/>
              </a:spcBef>
              <a:spcAft>
                <a:spcPts val="600"/>
              </a:spcAft>
            </a:pPr>
            <a:r>
              <a:rPr lang="en-US" sz="1800" spc="50" dirty="0">
                <a:solidFill>
                  <a:srgbClr val="0033CC"/>
                </a:solidFill>
                <a:latin typeface="Microsoft Tai Le" pitchFamily="34" charset="0"/>
                <a:cs typeface="Microsoft Tai Le" pitchFamily="34" charset="0"/>
              </a:rPr>
              <a:t>RBI Increases reliability, availability and maintainability (RAM) &amp; maximizes the resource utilization and increase the effectiveness of Asset Integrity.</a:t>
            </a:r>
          </a:p>
          <a:p>
            <a:pPr marL="360000" algn="just">
              <a:lnSpc>
                <a:spcPct val="150000"/>
              </a:lnSpc>
              <a:spcBef>
                <a:spcPts val="600"/>
              </a:spcBef>
              <a:spcAft>
                <a:spcPts val="0"/>
              </a:spcAft>
            </a:pPr>
            <a:endParaRPr lang="en-US" sz="1600" spc="50" dirty="0" smtClean="0">
              <a:solidFill>
                <a:srgbClr val="0033CC"/>
              </a:solidFill>
              <a:latin typeface="Microsoft Tai Le" pitchFamily="34" charset="0"/>
              <a:cs typeface="Microsoft Tai Le" pitchFamily="34" charset="0"/>
            </a:endParaRPr>
          </a:p>
        </p:txBody>
      </p:sp>
      <p:pic>
        <p:nvPicPr>
          <p:cNvPr id="3074"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234950" y="5611813"/>
            <a:ext cx="9344025" cy="1076325"/>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spTree>
    <p:extLst>
      <p:ext uri="{BB962C8B-B14F-4D97-AF65-F5344CB8AC3E}">
        <p14:creationId xmlns="" xmlns:p14="http://schemas.microsoft.com/office/powerpoint/2010/main" val="2145429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100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2000"/>
                            </p:stCondLst>
                            <p:childTnLst>
                              <p:par>
                                <p:cTn id="13" presetID="10" presetClass="entr" presetSubtype="0" fill="hold" nodeType="afterEffect">
                                  <p:stCondLst>
                                    <p:cond delay="100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3500"/>
                            </p:stCondLst>
                            <p:childTnLst>
                              <p:par>
                                <p:cTn id="17" presetID="10" presetClass="entr" presetSubtype="0" fill="hold" nodeType="afterEffect">
                                  <p:stCondLst>
                                    <p:cond delay="100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5000"/>
                            </p:stCondLst>
                            <p:childTnLst>
                              <p:par>
                                <p:cTn id="21" presetID="10" presetClass="entr" presetSubtype="0" fill="hold" nodeType="afterEffect">
                                  <p:stCondLst>
                                    <p:cond delay="100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par>
                          <p:cTn id="24" fill="hold">
                            <p:stCondLst>
                              <p:cond delay="6500"/>
                            </p:stCondLst>
                            <p:childTnLst>
                              <p:par>
                                <p:cTn id="25" presetID="10" presetClass="entr" presetSubtype="0" fill="hold" nodeType="afterEffect">
                                  <p:stCondLst>
                                    <p:cond delay="100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par>
                          <p:cTn id="28" fill="hold">
                            <p:stCondLst>
                              <p:cond delay="8000"/>
                            </p:stCondLst>
                            <p:childTnLst>
                              <p:par>
                                <p:cTn id="29" presetID="10" presetClass="entr" presetSubtype="0" fill="hold" nodeType="afterEffect">
                                  <p:stCondLst>
                                    <p:cond delay="1000"/>
                                  </p:stCondLst>
                                  <p:childTnLst>
                                    <p:set>
                                      <p:cBhvr>
                                        <p:cTn id="30" dur="1" fill="hold">
                                          <p:stCondLst>
                                            <p:cond delay="0"/>
                                          </p:stCondLst>
                                        </p:cTn>
                                        <p:tgtEl>
                                          <p:spTgt spid="3">
                                            <p:txEl>
                                              <p:pRg st="6" end="6"/>
                                            </p:txEl>
                                          </p:spTgt>
                                        </p:tgtEl>
                                        <p:attrNameLst>
                                          <p:attrName>style.visibility</p:attrName>
                                        </p:attrNameLst>
                                      </p:cBhvr>
                                      <p:to>
                                        <p:strVal val="visible"/>
                                      </p:to>
                                    </p:set>
                                    <p:animEffect transition="in" filter="fade">
                                      <p:cBhvr>
                                        <p:cTn id="31" dur="500"/>
                                        <p:tgtEl>
                                          <p:spTgt spid="3">
                                            <p:txEl>
                                              <p:pRg st="6" end="6"/>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388" y="498475"/>
            <a:ext cx="8274904" cy="365125"/>
          </a:xfrm>
          <a:noFill/>
          <a:ln w="9525">
            <a:noFill/>
            <a:miter lim="800000"/>
            <a:headEnd/>
            <a:tailEnd/>
          </a:ln>
        </p:spPr>
        <p:txBody>
          <a:bodyPr vert="horz" wrap="square" lIns="0" tIns="0" rIns="0" bIns="0" numCol="1" anchor="ctr" anchorCtr="0" compatLnSpc="1">
            <a:prstTxWarp prst="textNoShape">
              <a:avLst/>
            </a:prstTxWarp>
          </a:bodyPr>
          <a:lstStyle/>
          <a:p>
            <a:r>
              <a:rPr lang="en-US" b="0" spc="40" dirty="0">
                <a:solidFill>
                  <a:srgbClr val="0033CC"/>
                </a:solidFill>
                <a:cs typeface="Microsoft Sans Serif" pitchFamily="34" charset="0"/>
              </a:rPr>
              <a:t>RISK MANAGEMENT – A BASIC IDEA</a:t>
            </a:r>
          </a:p>
        </p:txBody>
      </p:sp>
      <p:sp>
        <p:nvSpPr>
          <p:cNvPr id="3" name="Content Placeholder 2"/>
          <p:cNvSpPr>
            <a:spLocks noGrp="1"/>
          </p:cNvSpPr>
          <p:nvPr>
            <p:ph idx="1"/>
          </p:nvPr>
        </p:nvSpPr>
        <p:spPr>
          <a:xfrm>
            <a:off x="266700" y="1143000"/>
            <a:ext cx="9461500" cy="5321300"/>
          </a:xfrm>
        </p:spPr>
        <p:txBody>
          <a:bodyPr/>
          <a:lstStyle/>
          <a:p>
            <a:pPr marL="360000" indent="-360000" algn="just">
              <a:spcBef>
                <a:spcPts val="600"/>
              </a:spcBef>
              <a:spcAft>
                <a:spcPts val="600"/>
              </a:spcAft>
            </a:pPr>
            <a:r>
              <a:rPr lang="en-US" sz="1600" spc="50" dirty="0">
                <a:solidFill>
                  <a:srgbClr val="0033CC"/>
                </a:solidFill>
                <a:latin typeface="Microsoft Tai Le" pitchFamily="34" charset="0"/>
                <a:cs typeface="Microsoft Tai Le" pitchFamily="34" charset="0"/>
              </a:rPr>
              <a:t>Risk is the combination of the probability of some event occurring during a time period of interest and the consequences, (generally negative) associated with the event. </a:t>
            </a:r>
            <a:endParaRPr lang="en-US" sz="1600" spc="50" dirty="0" smtClean="0">
              <a:solidFill>
                <a:srgbClr val="0033CC"/>
              </a:solidFill>
              <a:latin typeface="Microsoft Tai Le" pitchFamily="34" charset="0"/>
              <a:cs typeface="Microsoft Tai Le" pitchFamily="34" charset="0"/>
            </a:endParaRPr>
          </a:p>
          <a:p>
            <a:pPr marL="360000" indent="-360000" algn="just">
              <a:spcBef>
                <a:spcPts val="600"/>
              </a:spcBef>
              <a:spcAft>
                <a:spcPts val="600"/>
              </a:spcAft>
            </a:pPr>
            <a:r>
              <a:rPr lang="en-US" sz="1600" spc="50" dirty="0" smtClean="0">
                <a:solidFill>
                  <a:srgbClr val="0033CC"/>
                </a:solidFill>
                <a:latin typeface="Microsoft Tai Le" pitchFamily="34" charset="0"/>
                <a:cs typeface="Microsoft Tai Le" pitchFamily="34" charset="0"/>
              </a:rPr>
              <a:t>In </a:t>
            </a:r>
            <a:r>
              <a:rPr lang="en-US" sz="1600" spc="50" dirty="0">
                <a:solidFill>
                  <a:srgbClr val="0033CC"/>
                </a:solidFill>
                <a:latin typeface="Microsoft Tai Le" pitchFamily="34" charset="0"/>
                <a:cs typeface="Microsoft Tai Le" pitchFamily="34" charset="0"/>
              </a:rPr>
              <a:t>mathematical terms, risk can be calculated by the equation:</a:t>
            </a:r>
          </a:p>
          <a:p>
            <a:pPr marL="982663" lvl="2" indent="-323850">
              <a:spcBef>
                <a:spcPts val="600"/>
              </a:spcBef>
              <a:spcAft>
                <a:spcPts val="600"/>
              </a:spcAft>
            </a:pPr>
            <a:r>
              <a:rPr lang="en-US" sz="1500" spc="50" dirty="0">
                <a:solidFill>
                  <a:srgbClr val="0033CC"/>
                </a:solidFill>
                <a:latin typeface="Microsoft Tai Le" pitchFamily="34" charset="0"/>
                <a:cs typeface="Microsoft Tai Le" pitchFamily="34" charset="0"/>
              </a:rPr>
              <a:t>Risk = </a:t>
            </a:r>
            <a:r>
              <a:rPr lang="en-US" sz="1500" spc="50" dirty="0" smtClean="0">
                <a:solidFill>
                  <a:srgbClr val="0033CC"/>
                </a:solidFill>
                <a:latin typeface="Microsoft Tai Le" pitchFamily="34" charset="0"/>
                <a:cs typeface="Microsoft Tai Le" pitchFamily="34" charset="0"/>
              </a:rPr>
              <a:t>Probability </a:t>
            </a:r>
            <a:r>
              <a:rPr lang="en-US" sz="1500" spc="50" dirty="0">
                <a:solidFill>
                  <a:srgbClr val="0033CC"/>
                </a:solidFill>
                <a:latin typeface="Microsoft Tai Le" pitchFamily="34" charset="0"/>
                <a:cs typeface="Microsoft Tai Le" pitchFamily="34" charset="0"/>
              </a:rPr>
              <a:t>× </a:t>
            </a:r>
            <a:r>
              <a:rPr lang="en-US" sz="1500" spc="50" dirty="0" smtClean="0">
                <a:solidFill>
                  <a:srgbClr val="0033CC"/>
                </a:solidFill>
                <a:latin typeface="Microsoft Tai Le" pitchFamily="34" charset="0"/>
                <a:cs typeface="Microsoft Tai Le" pitchFamily="34" charset="0"/>
              </a:rPr>
              <a:t>Consequence</a:t>
            </a:r>
          </a:p>
          <a:p>
            <a:r>
              <a:rPr lang="en-US" sz="1800" spc="50" dirty="0">
                <a:solidFill>
                  <a:srgbClr val="0033CC"/>
                </a:solidFill>
                <a:latin typeface="Microsoft Tai Le" pitchFamily="34" charset="0"/>
                <a:cs typeface="Microsoft Tai Le" pitchFamily="34" charset="0"/>
              </a:rPr>
              <a:t>Possible consequences are: </a:t>
            </a:r>
          </a:p>
          <a:p>
            <a:pPr marL="361950" lvl="2" indent="0">
              <a:spcBef>
                <a:spcPts val="0"/>
              </a:spcBef>
              <a:spcAft>
                <a:spcPts val="0"/>
              </a:spcAft>
              <a:buNone/>
            </a:pPr>
            <a:r>
              <a:rPr lang="en-US" sz="1400" spc="50" dirty="0" smtClean="0">
                <a:solidFill>
                  <a:srgbClr val="0033CC"/>
                </a:solidFill>
                <a:latin typeface="Microsoft Tai Le" pitchFamily="34" charset="0"/>
                <a:cs typeface="Microsoft Tai Le" pitchFamily="34" charset="0"/>
              </a:rPr>
              <a:t>a) form </a:t>
            </a:r>
            <a:r>
              <a:rPr lang="en-US" sz="1400" spc="50" dirty="0">
                <a:solidFill>
                  <a:srgbClr val="0033CC"/>
                </a:solidFill>
                <a:latin typeface="Microsoft Tai Le" pitchFamily="34" charset="0"/>
                <a:cs typeface="Microsoft Tai Le" pitchFamily="34" charset="0"/>
              </a:rPr>
              <a:t>a vapor cloud that could ignite causing injury and </a:t>
            </a:r>
            <a:endParaRPr lang="en-US" sz="1400" spc="50" dirty="0" smtClean="0">
              <a:solidFill>
                <a:srgbClr val="0033CC"/>
              </a:solidFill>
              <a:latin typeface="Microsoft Tai Le" pitchFamily="34" charset="0"/>
              <a:cs typeface="Microsoft Tai Le" pitchFamily="34" charset="0"/>
            </a:endParaRPr>
          </a:p>
          <a:p>
            <a:pPr marL="361950" lvl="2" indent="0">
              <a:spcBef>
                <a:spcPts val="0"/>
              </a:spcBef>
              <a:spcAft>
                <a:spcPts val="0"/>
              </a:spcAft>
              <a:buNone/>
            </a:pPr>
            <a:r>
              <a:rPr lang="en-US" sz="1400" spc="50" dirty="0" smtClean="0">
                <a:solidFill>
                  <a:srgbClr val="0033CC"/>
                </a:solidFill>
                <a:latin typeface="Microsoft Tai Le" pitchFamily="34" charset="0"/>
                <a:cs typeface="Microsoft Tai Le" pitchFamily="34" charset="0"/>
              </a:rPr>
              <a:t>     equipment </a:t>
            </a:r>
            <a:r>
              <a:rPr lang="en-US" sz="1400" spc="50" dirty="0">
                <a:solidFill>
                  <a:srgbClr val="0033CC"/>
                </a:solidFill>
                <a:latin typeface="Microsoft Tai Le" pitchFamily="34" charset="0"/>
                <a:cs typeface="Microsoft Tai Le" pitchFamily="34" charset="0"/>
              </a:rPr>
              <a:t>damage;</a:t>
            </a:r>
          </a:p>
          <a:p>
            <a:pPr marL="361950" lvl="2" indent="0">
              <a:spcBef>
                <a:spcPts val="600"/>
              </a:spcBef>
              <a:spcAft>
                <a:spcPts val="0"/>
              </a:spcAft>
              <a:buNone/>
            </a:pPr>
            <a:r>
              <a:rPr lang="en-US" sz="1400" spc="50" dirty="0" smtClean="0">
                <a:solidFill>
                  <a:srgbClr val="0033CC"/>
                </a:solidFill>
                <a:latin typeface="Microsoft Tai Le" pitchFamily="34" charset="0"/>
                <a:cs typeface="Microsoft Tai Le" pitchFamily="34" charset="0"/>
              </a:rPr>
              <a:t>b) release </a:t>
            </a:r>
            <a:r>
              <a:rPr lang="en-US" sz="1400" spc="50" dirty="0">
                <a:solidFill>
                  <a:srgbClr val="0033CC"/>
                </a:solidFill>
                <a:latin typeface="Microsoft Tai Le" pitchFamily="34" charset="0"/>
                <a:cs typeface="Microsoft Tai Le" pitchFamily="34" charset="0"/>
              </a:rPr>
              <a:t>of a toxic chemical that could cause health problems;</a:t>
            </a:r>
          </a:p>
          <a:p>
            <a:pPr marL="361950" lvl="2" indent="0">
              <a:spcBef>
                <a:spcPts val="600"/>
              </a:spcBef>
              <a:spcAft>
                <a:spcPts val="0"/>
              </a:spcAft>
              <a:buNone/>
            </a:pPr>
            <a:r>
              <a:rPr lang="en-US" sz="1400" spc="50" dirty="0" smtClean="0">
                <a:solidFill>
                  <a:srgbClr val="0033CC"/>
                </a:solidFill>
                <a:latin typeface="Microsoft Tai Le" pitchFamily="34" charset="0"/>
                <a:cs typeface="Microsoft Tai Le" pitchFamily="34" charset="0"/>
              </a:rPr>
              <a:t>c) result </a:t>
            </a:r>
            <a:r>
              <a:rPr lang="en-US" sz="1400" spc="50" dirty="0">
                <a:solidFill>
                  <a:srgbClr val="0033CC"/>
                </a:solidFill>
                <a:latin typeface="Microsoft Tai Le" pitchFamily="34" charset="0"/>
                <a:cs typeface="Microsoft Tai Le" pitchFamily="34" charset="0"/>
              </a:rPr>
              <a:t>in a spill and cause environmental damage;</a:t>
            </a:r>
          </a:p>
          <a:p>
            <a:pPr marL="361950" lvl="2" indent="0">
              <a:spcBef>
                <a:spcPts val="600"/>
              </a:spcBef>
              <a:spcAft>
                <a:spcPts val="0"/>
              </a:spcAft>
              <a:buNone/>
            </a:pPr>
            <a:r>
              <a:rPr lang="en-US" sz="1400" spc="50" dirty="0" smtClean="0">
                <a:solidFill>
                  <a:srgbClr val="0033CC"/>
                </a:solidFill>
                <a:latin typeface="Microsoft Tai Le" pitchFamily="34" charset="0"/>
                <a:cs typeface="Microsoft Tai Le" pitchFamily="34" charset="0"/>
              </a:rPr>
              <a:t>d) force </a:t>
            </a:r>
            <a:r>
              <a:rPr lang="en-US" sz="1400" spc="50" dirty="0">
                <a:solidFill>
                  <a:srgbClr val="0033CC"/>
                </a:solidFill>
                <a:latin typeface="Microsoft Tai Le" pitchFamily="34" charset="0"/>
                <a:cs typeface="Microsoft Tai Le" pitchFamily="34" charset="0"/>
              </a:rPr>
              <a:t>a unit shutdown and have an adverse economic impact;</a:t>
            </a:r>
          </a:p>
          <a:p>
            <a:pPr marL="361950" lvl="2" indent="0">
              <a:spcBef>
                <a:spcPts val="600"/>
              </a:spcBef>
              <a:spcAft>
                <a:spcPts val="0"/>
              </a:spcAft>
              <a:buNone/>
            </a:pPr>
            <a:r>
              <a:rPr lang="en-US" sz="1400" spc="50" dirty="0" smtClean="0">
                <a:solidFill>
                  <a:srgbClr val="0033CC"/>
                </a:solidFill>
                <a:latin typeface="Microsoft Tai Le" pitchFamily="34" charset="0"/>
                <a:cs typeface="Microsoft Tai Le" pitchFamily="34" charset="0"/>
              </a:rPr>
              <a:t>e) have </a:t>
            </a:r>
            <a:r>
              <a:rPr lang="en-US" sz="1400" spc="50" dirty="0">
                <a:solidFill>
                  <a:srgbClr val="0033CC"/>
                </a:solidFill>
                <a:latin typeface="Microsoft Tai Le" pitchFamily="34" charset="0"/>
                <a:cs typeface="Microsoft Tai Le" pitchFamily="34" charset="0"/>
              </a:rPr>
              <a:t>minimal safety, health, environmental, and/or economic impact.</a:t>
            </a:r>
          </a:p>
          <a:p>
            <a:r>
              <a:rPr lang="en-US" sz="1800" spc="50" dirty="0">
                <a:solidFill>
                  <a:srgbClr val="0033CC"/>
                </a:solidFill>
                <a:latin typeface="Microsoft Tai Le" pitchFamily="34" charset="0"/>
                <a:cs typeface="Microsoft Tai Le" pitchFamily="34" charset="0"/>
              </a:rPr>
              <a:t>Probability of Failure</a:t>
            </a:r>
          </a:p>
          <a:p>
            <a:pPr marL="658813" lvl="2" indent="0">
              <a:spcBef>
                <a:spcPts val="0"/>
              </a:spcBef>
              <a:spcAft>
                <a:spcPts val="0"/>
              </a:spcAft>
              <a:buNone/>
            </a:pPr>
            <a:r>
              <a:rPr lang="en-US" sz="1400" spc="50" dirty="0">
                <a:solidFill>
                  <a:srgbClr val="0033CC"/>
                </a:solidFill>
                <a:latin typeface="Microsoft Tai Le" pitchFamily="34" charset="0"/>
                <a:cs typeface="Microsoft Tai Le" pitchFamily="34" charset="0"/>
              </a:rPr>
              <a:t>The mean frequency or rate with which the specified failure event would be expected to occur in a given period of time, normally one year.</a:t>
            </a:r>
          </a:p>
        </p:txBody>
      </p:sp>
      <p:pic>
        <p:nvPicPr>
          <p:cNvPr id="2055" name="Picture 7"/>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309563" y="5565775"/>
            <a:ext cx="9286875" cy="1085850"/>
          </a:xfrm>
          <a:prstGeom prst="rect">
            <a:avLst/>
          </a:prstGeom>
          <a:noFill/>
          <a:ln>
            <a:noFill/>
          </a:ln>
          <a:effectLst/>
          <a:extLst>
            <a:ext uri="{909E8E84-426E-40DD-AFC4-6F175D3DCCD1}">
              <a14:hiddenFill xmlns="" xmlns:a14="http://schemas.microsoft.com/office/drawing/2010/main">
                <a:solidFill>
                  <a:schemeClr val="accent1"/>
                </a:solidFill>
              </a14:hiddenFill>
            </a:ext>
            <a:ext uri="{91240B29-F687-4F45-9708-019B960494DF}">
              <a14:hiddenLine xmlns="" xmlns:a14="http://schemas.microsoft.com/office/drawing/2010/main" w="9525">
                <a:solidFill>
                  <a:schemeClr val="tx1"/>
                </a:solidFill>
                <a:miter lim="800000"/>
                <a:headEnd/>
                <a:tailEnd/>
              </a14:hiddenLine>
            </a:ext>
            <a:ext uri="{AF507438-7753-43E0-B8FC-AC1667EBCBE1}">
              <a14:hiddenEffects xmlns="" xmlns:a14="http://schemas.microsoft.com/office/drawing/2010/main">
                <a:effectLst>
                  <a:outerShdw dist="35921" dir="2700000" algn="ctr" rotWithShape="0">
                    <a:schemeClr val="bg2"/>
                  </a:outerShdw>
                </a:effectLst>
              </a14:hiddenEffects>
            </a:ext>
          </a:extLst>
        </p:spPr>
      </p:pic>
      <p:graphicFrame>
        <p:nvGraphicFramePr>
          <p:cNvPr id="4" name="Table 3"/>
          <p:cNvGraphicFramePr>
            <a:graphicFrameLocks noGrp="1"/>
          </p:cNvGraphicFramePr>
          <p:nvPr>
            <p:extLst>
              <p:ext uri="{D42A27DB-BD31-4B8C-83A1-F6EECF244321}">
                <p14:modId xmlns="" xmlns:p14="http://schemas.microsoft.com/office/powerpoint/2010/main" val="4231964192"/>
              </p:ext>
            </p:extLst>
          </p:nvPr>
        </p:nvGraphicFramePr>
        <p:xfrm>
          <a:off x="7359650" y="1703260"/>
          <a:ext cx="2242800" cy="2364430"/>
        </p:xfrm>
        <a:graphic>
          <a:graphicData uri="http://schemas.openxmlformats.org/drawingml/2006/table">
            <a:tbl>
              <a:tblPr firstRow="1" bandRow="1">
                <a:tableStyleId>{5C22544A-7EE6-4342-B048-85BDC9FD1C3A}</a:tableStyleId>
              </a:tblPr>
              <a:tblGrid>
                <a:gridCol w="448560"/>
                <a:gridCol w="448560"/>
                <a:gridCol w="448560"/>
                <a:gridCol w="448560"/>
                <a:gridCol w="448560"/>
              </a:tblGrid>
              <a:tr h="47288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47288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47288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0000"/>
                    </a:solidFill>
                  </a:tcPr>
                </a:tc>
              </a:tr>
              <a:tr h="47288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r>
              <a:tr h="472886">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5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r>
            </a:tbl>
          </a:graphicData>
        </a:graphic>
      </p:graphicFrame>
      <p:sp>
        <p:nvSpPr>
          <p:cNvPr id="5" name="TextBox 4"/>
          <p:cNvSpPr txBox="1"/>
          <p:nvPr/>
        </p:nvSpPr>
        <p:spPr>
          <a:xfrm>
            <a:off x="7559673" y="3464447"/>
            <a:ext cx="494513" cy="215444"/>
          </a:xfrm>
          <a:prstGeom prst="rect">
            <a:avLst/>
          </a:prstGeom>
          <a:solidFill>
            <a:schemeClr val="tx1"/>
          </a:solidFill>
        </p:spPr>
        <p:txBody>
          <a:bodyPr wrap="square" lIns="0" tIns="0" rIns="0" bIns="0" rtlCol="0">
            <a:spAutoFit/>
          </a:bodyPr>
          <a:lstStyle/>
          <a:p>
            <a:pPr algn="ctr"/>
            <a:r>
              <a:rPr lang="en-US" sz="1400" b="1" dirty="0" smtClean="0">
                <a:solidFill>
                  <a:schemeClr val="bg1"/>
                </a:solidFill>
              </a:rPr>
              <a:t>LOW</a:t>
            </a:r>
            <a:endParaRPr lang="en-US" sz="1400" b="1" dirty="0">
              <a:solidFill>
                <a:schemeClr val="bg1"/>
              </a:solidFill>
            </a:endParaRPr>
          </a:p>
        </p:txBody>
      </p:sp>
      <p:sp>
        <p:nvSpPr>
          <p:cNvPr id="7" name="TextBox 6"/>
          <p:cNvSpPr txBox="1"/>
          <p:nvPr/>
        </p:nvSpPr>
        <p:spPr>
          <a:xfrm>
            <a:off x="8229598" y="2788347"/>
            <a:ext cx="784226" cy="215444"/>
          </a:xfrm>
          <a:prstGeom prst="rect">
            <a:avLst/>
          </a:prstGeom>
          <a:solidFill>
            <a:schemeClr val="tx1"/>
          </a:solidFill>
        </p:spPr>
        <p:txBody>
          <a:bodyPr wrap="square" lIns="0" tIns="0" rIns="0" bIns="0" rtlCol="0">
            <a:spAutoFit/>
          </a:bodyPr>
          <a:lstStyle>
            <a:defPPr>
              <a:defRPr lang="en-US"/>
            </a:defPPr>
            <a:lvl1pPr algn="ctr">
              <a:defRPr b="1">
                <a:solidFill>
                  <a:schemeClr val="bg1"/>
                </a:solidFill>
              </a:defRPr>
            </a:lvl1pPr>
          </a:lstStyle>
          <a:p>
            <a:r>
              <a:rPr lang="en-US" sz="1400" dirty="0"/>
              <a:t>Medium</a:t>
            </a:r>
          </a:p>
        </p:txBody>
      </p:sp>
      <p:sp>
        <p:nvSpPr>
          <p:cNvPr id="9" name="TextBox 8"/>
          <p:cNvSpPr txBox="1"/>
          <p:nvPr/>
        </p:nvSpPr>
        <p:spPr>
          <a:xfrm>
            <a:off x="9013824" y="1889062"/>
            <a:ext cx="519098" cy="215444"/>
          </a:xfrm>
          <a:prstGeom prst="rect">
            <a:avLst/>
          </a:prstGeom>
          <a:solidFill>
            <a:schemeClr val="tx1"/>
          </a:solidFill>
        </p:spPr>
        <p:txBody>
          <a:bodyPr wrap="square" lIns="0" tIns="0" rIns="0" bIns="0" rtlCol="0">
            <a:spAutoFit/>
          </a:bodyPr>
          <a:lstStyle>
            <a:defPPr>
              <a:defRPr lang="en-US"/>
            </a:defPPr>
            <a:lvl1pPr algn="ctr">
              <a:defRPr sz="1400" b="1">
                <a:solidFill>
                  <a:schemeClr val="bg1"/>
                </a:solidFill>
              </a:defRPr>
            </a:lvl1pPr>
          </a:lstStyle>
          <a:p>
            <a:r>
              <a:rPr lang="en-US" dirty="0" smtClean="0"/>
              <a:t>High</a:t>
            </a:r>
            <a:endParaRPr lang="en-US" dirty="0"/>
          </a:p>
        </p:txBody>
      </p:sp>
      <p:sp>
        <p:nvSpPr>
          <p:cNvPr id="6" name="TextBox 5"/>
          <p:cNvSpPr txBox="1"/>
          <p:nvPr/>
        </p:nvSpPr>
        <p:spPr>
          <a:xfrm>
            <a:off x="7219950" y="4088368"/>
            <a:ext cx="2495550" cy="338554"/>
          </a:xfrm>
          <a:prstGeom prst="rect">
            <a:avLst/>
          </a:prstGeom>
          <a:noFill/>
        </p:spPr>
        <p:txBody>
          <a:bodyPr wrap="square" rtlCol="0">
            <a:spAutoFit/>
          </a:bodyPr>
          <a:lstStyle/>
          <a:p>
            <a:pPr algn="ctr"/>
            <a:r>
              <a:rPr lang="en-US" sz="1600" dirty="0" smtClean="0"/>
              <a:t>Consequence of Failure</a:t>
            </a:r>
            <a:endParaRPr lang="en-US" sz="1600" dirty="0"/>
          </a:p>
        </p:txBody>
      </p:sp>
      <p:sp>
        <p:nvSpPr>
          <p:cNvPr id="11" name="TextBox 10"/>
          <p:cNvSpPr txBox="1"/>
          <p:nvPr/>
        </p:nvSpPr>
        <p:spPr>
          <a:xfrm rot="16200000">
            <a:off x="5942484" y="2711404"/>
            <a:ext cx="2272358" cy="369332"/>
          </a:xfrm>
          <a:prstGeom prst="rect">
            <a:avLst/>
          </a:prstGeom>
          <a:noFill/>
        </p:spPr>
        <p:txBody>
          <a:bodyPr wrap="square" rtlCol="0">
            <a:spAutoFit/>
          </a:bodyPr>
          <a:lstStyle/>
          <a:p>
            <a:pPr algn="ctr"/>
            <a:r>
              <a:rPr lang="en-US" dirty="0" smtClean="0"/>
              <a:t>Probability of Failure</a:t>
            </a:r>
            <a:endParaRPr lang="en-US" dirty="0"/>
          </a:p>
        </p:txBody>
      </p:sp>
    </p:spTree>
    <p:extLst>
      <p:ext uri="{BB962C8B-B14F-4D97-AF65-F5344CB8AC3E}">
        <p14:creationId xmlns="" xmlns:p14="http://schemas.microsoft.com/office/powerpoint/2010/main" val="33393637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after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4"/>
                                        </p:tgtEl>
                                        <p:attrNameLst>
                                          <p:attrName>style.visibility</p:attrName>
                                        </p:attrNameLst>
                                      </p:cBhvr>
                                      <p:to>
                                        <p:strVal val="visible"/>
                                      </p:to>
                                    </p:set>
                                    <p:animEffect transition="in" filter="fade">
                                      <p:cBhvr>
                                        <p:cTn id="19" dur="500"/>
                                        <p:tgtEl>
                                          <p:spTgt spid="4"/>
                                        </p:tgtEl>
                                      </p:cBhvr>
                                    </p:animEffect>
                                  </p:childTnLst>
                                </p:cTn>
                              </p:par>
                            </p:childTnLst>
                          </p:cTn>
                        </p:par>
                        <p:par>
                          <p:cTn id="20" fill="hold">
                            <p:stCondLst>
                              <p:cond delay="2000"/>
                            </p:stCondLst>
                            <p:childTnLst>
                              <p:par>
                                <p:cTn id="21" presetID="10" presetClass="entr" presetSubtype="0" fill="hold" grpId="0" nodeType="afterEffect">
                                  <p:stCondLst>
                                    <p:cond delay="0"/>
                                  </p:stCondLst>
                                  <p:childTnLst>
                                    <p:set>
                                      <p:cBhvr>
                                        <p:cTn id="22" dur="1" fill="hold">
                                          <p:stCondLst>
                                            <p:cond delay="0"/>
                                          </p:stCondLst>
                                        </p:cTn>
                                        <p:tgtEl>
                                          <p:spTgt spid="11"/>
                                        </p:tgtEl>
                                        <p:attrNameLst>
                                          <p:attrName>style.visibility</p:attrName>
                                        </p:attrNameLst>
                                      </p:cBhvr>
                                      <p:to>
                                        <p:strVal val="visible"/>
                                      </p:to>
                                    </p:set>
                                    <p:animEffect transition="in" filter="fade">
                                      <p:cBhvr>
                                        <p:cTn id="23" dur="500"/>
                                        <p:tgtEl>
                                          <p:spTgt spid="11"/>
                                        </p:tgtEl>
                                      </p:cBhvr>
                                    </p:animEffect>
                                  </p:childTnLst>
                                </p:cTn>
                              </p:par>
                            </p:childTnLst>
                          </p:cTn>
                        </p:par>
                        <p:par>
                          <p:cTn id="24" fill="hold">
                            <p:stCondLst>
                              <p:cond delay="2500"/>
                            </p:stCondLst>
                            <p:childTnLst>
                              <p:par>
                                <p:cTn id="25" presetID="2" presetClass="entr" presetSubtype="4"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par>
                          <p:cTn id="29" fill="hold">
                            <p:stCondLst>
                              <p:cond delay="3000"/>
                            </p:stCondLst>
                            <p:childTnLst>
                              <p:par>
                                <p:cTn id="30" presetID="10" presetClass="entr" presetSubtype="0" fill="hold" grpId="0" nodeType="afterEffect">
                                  <p:stCondLst>
                                    <p:cond delay="0"/>
                                  </p:stCondLst>
                                  <p:childTnLst>
                                    <p:set>
                                      <p:cBhvr>
                                        <p:cTn id="31" dur="1" fill="hold">
                                          <p:stCondLst>
                                            <p:cond delay="0"/>
                                          </p:stCondLst>
                                        </p:cTn>
                                        <p:tgtEl>
                                          <p:spTgt spid="5"/>
                                        </p:tgtEl>
                                        <p:attrNameLst>
                                          <p:attrName>style.visibility</p:attrName>
                                        </p:attrNameLst>
                                      </p:cBhvr>
                                      <p:to>
                                        <p:strVal val="visible"/>
                                      </p:to>
                                    </p:set>
                                    <p:animEffect transition="in" filter="fade">
                                      <p:cBhvr>
                                        <p:cTn id="32" dur="500"/>
                                        <p:tgtEl>
                                          <p:spTgt spid="5"/>
                                        </p:tgtEl>
                                      </p:cBhvr>
                                    </p:animEffect>
                                  </p:childTnLst>
                                </p:cTn>
                              </p:par>
                            </p:childTnLst>
                          </p:cTn>
                        </p:par>
                        <p:par>
                          <p:cTn id="33" fill="hold">
                            <p:stCondLst>
                              <p:cond delay="3500"/>
                            </p:stCondLst>
                            <p:childTnLst>
                              <p:par>
                                <p:cTn id="34" presetID="10" presetClass="entr" presetSubtype="0" fill="hold" grpId="0" nodeType="after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fade">
                                      <p:cBhvr>
                                        <p:cTn id="36" dur="500"/>
                                        <p:tgtEl>
                                          <p:spTgt spid="7"/>
                                        </p:tgtEl>
                                      </p:cBhvr>
                                    </p:animEffect>
                                  </p:childTnLst>
                                </p:cTn>
                              </p:par>
                            </p:childTnLst>
                          </p:cTn>
                        </p:par>
                        <p:par>
                          <p:cTn id="37" fill="hold">
                            <p:stCondLst>
                              <p:cond delay="4000"/>
                            </p:stCondLst>
                            <p:childTnLst>
                              <p:par>
                                <p:cTn id="38" presetID="10" presetClass="entr" presetSubtype="0" fill="hold" grpId="0" nodeType="afterEffect">
                                  <p:stCondLst>
                                    <p:cond delay="0"/>
                                  </p:stCondLst>
                                  <p:childTnLst>
                                    <p:set>
                                      <p:cBhvr>
                                        <p:cTn id="39" dur="1" fill="hold">
                                          <p:stCondLst>
                                            <p:cond delay="0"/>
                                          </p:stCondLst>
                                        </p:cTn>
                                        <p:tgtEl>
                                          <p:spTgt spid="9"/>
                                        </p:tgtEl>
                                        <p:attrNameLst>
                                          <p:attrName>style.visibility</p:attrName>
                                        </p:attrNameLst>
                                      </p:cBhvr>
                                      <p:to>
                                        <p:strVal val="visible"/>
                                      </p:to>
                                    </p:set>
                                    <p:animEffect transition="in" filter="fade">
                                      <p:cBhvr>
                                        <p:cTn id="40" dur="500"/>
                                        <p:tgtEl>
                                          <p:spTgt spid="9"/>
                                        </p:tgtEl>
                                      </p:cBhvr>
                                    </p:animEffect>
                                  </p:childTnLst>
                                </p:cTn>
                              </p:par>
                            </p:childTnLst>
                          </p:cTn>
                        </p:par>
                        <p:par>
                          <p:cTn id="41" fill="hold">
                            <p:stCondLst>
                              <p:cond delay="4500"/>
                            </p:stCondLst>
                            <p:childTnLst>
                              <p:par>
                                <p:cTn id="42" presetID="10" presetClass="entr" presetSubtype="0" fill="hold" nodeType="afterEffect">
                                  <p:stCondLst>
                                    <p:cond delay="0"/>
                                  </p:stCondLst>
                                  <p:childTnLst>
                                    <p:set>
                                      <p:cBhvr>
                                        <p:cTn id="43" dur="1" fill="hold">
                                          <p:stCondLst>
                                            <p:cond delay="0"/>
                                          </p:stCondLst>
                                        </p:cTn>
                                        <p:tgtEl>
                                          <p:spTgt spid="3">
                                            <p:txEl>
                                              <p:pRg st="3" end="3"/>
                                            </p:txEl>
                                          </p:spTgt>
                                        </p:tgtEl>
                                        <p:attrNameLst>
                                          <p:attrName>style.visibility</p:attrName>
                                        </p:attrNameLst>
                                      </p:cBhvr>
                                      <p:to>
                                        <p:strVal val="visible"/>
                                      </p:to>
                                    </p:set>
                                    <p:animEffect transition="in" filter="fade">
                                      <p:cBhvr>
                                        <p:cTn id="44" dur="500"/>
                                        <p:tgtEl>
                                          <p:spTgt spid="3">
                                            <p:txEl>
                                              <p:pRg st="3" end="3"/>
                                            </p:txEl>
                                          </p:spTgt>
                                        </p:tgtEl>
                                      </p:cBhvr>
                                    </p:animEffect>
                                  </p:childTnLst>
                                </p:cTn>
                              </p:par>
                            </p:childTnLst>
                          </p:cTn>
                        </p:par>
                        <p:par>
                          <p:cTn id="45" fill="hold">
                            <p:stCondLst>
                              <p:cond delay="5000"/>
                            </p:stCondLst>
                            <p:childTnLst>
                              <p:par>
                                <p:cTn id="46" presetID="10" presetClass="entr" presetSubtype="0" fill="hold" nodeType="afterEffect">
                                  <p:stCondLst>
                                    <p:cond delay="0"/>
                                  </p:stCondLst>
                                  <p:childTnLst>
                                    <p:set>
                                      <p:cBhvr>
                                        <p:cTn id="47" dur="1" fill="hold">
                                          <p:stCondLst>
                                            <p:cond delay="0"/>
                                          </p:stCondLst>
                                        </p:cTn>
                                        <p:tgtEl>
                                          <p:spTgt spid="3">
                                            <p:txEl>
                                              <p:pRg st="4" end="4"/>
                                            </p:txEl>
                                          </p:spTgt>
                                        </p:tgtEl>
                                        <p:attrNameLst>
                                          <p:attrName>style.visibility</p:attrName>
                                        </p:attrNameLst>
                                      </p:cBhvr>
                                      <p:to>
                                        <p:strVal val="visible"/>
                                      </p:to>
                                    </p:set>
                                    <p:animEffect transition="in" filter="fade">
                                      <p:cBhvr>
                                        <p:cTn id="48" dur="500"/>
                                        <p:tgtEl>
                                          <p:spTgt spid="3">
                                            <p:txEl>
                                              <p:pRg st="4" end="4"/>
                                            </p:txEl>
                                          </p:spTgt>
                                        </p:tgtEl>
                                      </p:cBhvr>
                                    </p:animEffect>
                                  </p:childTnLst>
                                </p:cTn>
                              </p:par>
                            </p:childTnLst>
                          </p:cTn>
                        </p:par>
                        <p:par>
                          <p:cTn id="49" fill="hold">
                            <p:stCondLst>
                              <p:cond delay="5500"/>
                            </p:stCondLst>
                            <p:childTnLst>
                              <p:par>
                                <p:cTn id="50" presetID="10" presetClass="entr" presetSubtype="0" fill="hold" nodeType="afterEffect">
                                  <p:stCondLst>
                                    <p:cond delay="0"/>
                                  </p:stCondLst>
                                  <p:childTnLst>
                                    <p:set>
                                      <p:cBhvr>
                                        <p:cTn id="51" dur="1" fill="hold">
                                          <p:stCondLst>
                                            <p:cond delay="0"/>
                                          </p:stCondLst>
                                        </p:cTn>
                                        <p:tgtEl>
                                          <p:spTgt spid="3">
                                            <p:txEl>
                                              <p:pRg st="5" end="5"/>
                                            </p:txEl>
                                          </p:spTgt>
                                        </p:tgtEl>
                                        <p:attrNameLst>
                                          <p:attrName>style.visibility</p:attrName>
                                        </p:attrNameLst>
                                      </p:cBhvr>
                                      <p:to>
                                        <p:strVal val="visible"/>
                                      </p:to>
                                    </p:set>
                                    <p:animEffect transition="in" filter="fade">
                                      <p:cBhvr>
                                        <p:cTn id="52" dur="500"/>
                                        <p:tgtEl>
                                          <p:spTgt spid="3">
                                            <p:txEl>
                                              <p:pRg st="5" end="5"/>
                                            </p:txEl>
                                          </p:spTgt>
                                        </p:tgtEl>
                                      </p:cBhvr>
                                    </p:animEffect>
                                  </p:childTnLst>
                                </p:cTn>
                              </p:par>
                            </p:childTnLst>
                          </p:cTn>
                        </p:par>
                        <p:par>
                          <p:cTn id="53" fill="hold">
                            <p:stCondLst>
                              <p:cond delay="6000"/>
                            </p:stCondLst>
                            <p:childTnLst>
                              <p:par>
                                <p:cTn id="54" presetID="10" presetClass="entr" presetSubtype="0" fill="hold" nodeType="afterEffect">
                                  <p:stCondLst>
                                    <p:cond delay="0"/>
                                  </p:stCondLst>
                                  <p:childTnLst>
                                    <p:set>
                                      <p:cBhvr>
                                        <p:cTn id="55" dur="1" fill="hold">
                                          <p:stCondLst>
                                            <p:cond delay="0"/>
                                          </p:stCondLst>
                                        </p:cTn>
                                        <p:tgtEl>
                                          <p:spTgt spid="3">
                                            <p:txEl>
                                              <p:pRg st="6" end="6"/>
                                            </p:txEl>
                                          </p:spTgt>
                                        </p:tgtEl>
                                        <p:attrNameLst>
                                          <p:attrName>style.visibility</p:attrName>
                                        </p:attrNameLst>
                                      </p:cBhvr>
                                      <p:to>
                                        <p:strVal val="visible"/>
                                      </p:to>
                                    </p:set>
                                    <p:animEffect transition="in" filter="fade">
                                      <p:cBhvr>
                                        <p:cTn id="56" dur="500"/>
                                        <p:tgtEl>
                                          <p:spTgt spid="3">
                                            <p:txEl>
                                              <p:pRg st="6" end="6"/>
                                            </p:txEl>
                                          </p:spTgt>
                                        </p:tgtEl>
                                      </p:cBhvr>
                                    </p:animEffect>
                                  </p:childTnLst>
                                </p:cTn>
                              </p:par>
                            </p:childTnLst>
                          </p:cTn>
                        </p:par>
                        <p:par>
                          <p:cTn id="57" fill="hold">
                            <p:stCondLst>
                              <p:cond delay="6500"/>
                            </p:stCondLst>
                            <p:childTnLst>
                              <p:par>
                                <p:cTn id="58" presetID="10" presetClass="entr" presetSubtype="0" fill="hold" nodeType="afterEffect">
                                  <p:stCondLst>
                                    <p:cond delay="0"/>
                                  </p:stCondLst>
                                  <p:childTnLst>
                                    <p:set>
                                      <p:cBhvr>
                                        <p:cTn id="59" dur="1" fill="hold">
                                          <p:stCondLst>
                                            <p:cond delay="0"/>
                                          </p:stCondLst>
                                        </p:cTn>
                                        <p:tgtEl>
                                          <p:spTgt spid="3">
                                            <p:txEl>
                                              <p:pRg st="7" end="7"/>
                                            </p:txEl>
                                          </p:spTgt>
                                        </p:tgtEl>
                                        <p:attrNameLst>
                                          <p:attrName>style.visibility</p:attrName>
                                        </p:attrNameLst>
                                      </p:cBhvr>
                                      <p:to>
                                        <p:strVal val="visible"/>
                                      </p:to>
                                    </p:set>
                                    <p:animEffect transition="in" filter="fade">
                                      <p:cBhvr>
                                        <p:cTn id="60" dur="500"/>
                                        <p:tgtEl>
                                          <p:spTgt spid="3">
                                            <p:txEl>
                                              <p:pRg st="7" end="7"/>
                                            </p:txEl>
                                          </p:spTgt>
                                        </p:tgtEl>
                                      </p:cBhvr>
                                    </p:animEffect>
                                  </p:childTnLst>
                                </p:cTn>
                              </p:par>
                            </p:childTnLst>
                          </p:cTn>
                        </p:par>
                        <p:par>
                          <p:cTn id="61" fill="hold">
                            <p:stCondLst>
                              <p:cond delay="7000"/>
                            </p:stCondLst>
                            <p:childTnLst>
                              <p:par>
                                <p:cTn id="62" presetID="10" presetClass="entr" presetSubtype="0" fill="hold" nodeType="afterEffect">
                                  <p:stCondLst>
                                    <p:cond delay="0"/>
                                  </p:stCondLst>
                                  <p:childTnLst>
                                    <p:set>
                                      <p:cBhvr>
                                        <p:cTn id="63" dur="1" fill="hold">
                                          <p:stCondLst>
                                            <p:cond delay="0"/>
                                          </p:stCondLst>
                                        </p:cTn>
                                        <p:tgtEl>
                                          <p:spTgt spid="3">
                                            <p:txEl>
                                              <p:pRg st="8" end="8"/>
                                            </p:txEl>
                                          </p:spTgt>
                                        </p:tgtEl>
                                        <p:attrNameLst>
                                          <p:attrName>style.visibility</p:attrName>
                                        </p:attrNameLst>
                                      </p:cBhvr>
                                      <p:to>
                                        <p:strVal val="visible"/>
                                      </p:to>
                                    </p:set>
                                    <p:animEffect transition="in" filter="fade">
                                      <p:cBhvr>
                                        <p:cTn id="64" dur="500"/>
                                        <p:tgtEl>
                                          <p:spTgt spid="3">
                                            <p:txEl>
                                              <p:pRg st="8" end="8"/>
                                            </p:txEl>
                                          </p:spTgt>
                                        </p:tgtEl>
                                      </p:cBhvr>
                                    </p:animEffect>
                                  </p:childTnLst>
                                </p:cTn>
                              </p:par>
                            </p:childTnLst>
                          </p:cTn>
                        </p:par>
                        <p:par>
                          <p:cTn id="65" fill="hold">
                            <p:stCondLst>
                              <p:cond delay="7500"/>
                            </p:stCondLst>
                            <p:childTnLst>
                              <p:par>
                                <p:cTn id="66" presetID="10" presetClass="entr" presetSubtype="0" fill="hold" nodeType="afterEffect">
                                  <p:stCondLst>
                                    <p:cond delay="0"/>
                                  </p:stCondLst>
                                  <p:childTnLst>
                                    <p:set>
                                      <p:cBhvr>
                                        <p:cTn id="67" dur="1" fill="hold">
                                          <p:stCondLst>
                                            <p:cond delay="0"/>
                                          </p:stCondLst>
                                        </p:cTn>
                                        <p:tgtEl>
                                          <p:spTgt spid="3">
                                            <p:txEl>
                                              <p:pRg st="9" end="9"/>
                                            </p:txEl>
                                          </p:spTgt>
                                        </p:tgtEl>
                                        <p:attrNameLst>
                                          <p:attrName>style.visibility</p:attrName>
                                        </p:attrNameLst>
                                      </p:cBhvr>
                                      <p:to>
                                        <p:strVal val="visible"/>
                                      </p:to>
                                    </p:set>
                                    <p:animEffect transition="in" filter="fade">
                                      <p:cBhvr>
                                        <p:cTn id="68" dur="500"/>
                                        <p:tgtEl>
                                          <p:spTgt spid="3">
                                            <p:txEl>
                                              <p:pRg st="9" end="9"/>
                                            </p:txEl>
                                          </p:spTgt>
                                        </p:tgtEl>
                                      </p:cBhvr>
                                    </p:animEffect>
                                  </p:childTnLst>
                                </p:cTn>
                              </p:par>
                            </p:childTnLst>
                          </p:cTn>
                        </p:par>
                        <p:par>
                          <p:cTn id="69" fill="hold">
                            <p:stCondLst>
                              <p:cond delay="8000"/>
                            </p:stCondLst>
                            <p:childTnLst>
                              <p:par>
                                <p:cTn id="70" presetID="10" presetClass="entr" presetSubtype="0" fill="hold" nodeType="afterEffect">
                                  <p:stCondLst>
                                    <p:cond delay="0"/>
                                  </p:stCondLst>
                                  <p:childTnLst>
                                    <p:set>
                                      <p:cBhvr>
                                        <p:cTn id="71" dur="1" fill="hold">
                                          <p:stCondLst>
                                            <p:cond delay="0"/>
                                          </p:stCondLst>
                                        </p:cTn>
                                        <p:tgtEl>
                                          <p:spTgt spid="3">
                                            <p:txEl>
                                              <p:pRg st="10" end="10"/>
                                            </p:txEl>
                                          </p:spTgt>
                                        </p:tgtEl>
                                        <p:attrNameLst>
                                          <p:attrName>style.visibility</p:attrName>
                                        </p:attrNameLst>
                                      </p:cBhvr>
                                      <p:to>
                                        <p:strVal val="visible"/>
                                      </p:to>
                                    </p:set>
                                    <p:animEffect transition="in" filter="fade">
                                      <p:cBhvr>
                                        <p:cTn id="72" dur="500"/>
                                        <p:tgtEl>
                                          <p:spTgt spid="3">
                                            <p:txEl>
                                              <p:pRg st="10" end="10"/>
                                            </p:txEl>
                                          </p:spTgt>
                                        </p:tgtEl>
                                      </p:cBhvr>
                                    </p:animEffect>
                                  </p:childTnLst>
                                </p:cTn>
                              </p:par>
                            </p:childTnLst>
                          </p:cTn>
                        </p:par>
                        <p:par>
                          <p:cTn id="73" fill="hold">
                            <p:stCondLst>
                              <p:cond delay="8500"/>
                            </p:stCondLst>
                            <p:childTnLst>
                              <p:par>
                                <p:cTn id="74" presetID="10" presetClass="entr" presetSubtype="0" fill="hold" nodeType="afterEffect">
                                  <p:stCondLst>
                                    <p:cond delay="0"/>
                                  </p:stCondLst>
                                  <p:childTnLst>
                                    <p:set>
                                      <p:cBhvr>
                                        <p:cTn id="75" dur="1" fill="hold">
                                          <p:stCondLst>
                                            <p:cond delay="0"/>
                                          </p:stCondLst>
                                        </p:cTn>
                                        <p:tgtEl>
                                          <p:spTgt spid="3">
                                            <p:txEl>
                                              <p:pRg st="11" end="11"/>
                                            </p:txEl>
                                          </p:spTgt>
                                        </p:tgtEl>
                                        <p:attrNameLst>
                                          <p:attrName>style.visibility</p:attrName>
                                        </p:attrNameLst>
                                      </p:cBhvr>
                                      <p:to>
                                        <p:strVal val="visible"/>
                                      </p:to>
                                    </p:set>
                                    <p:animEffect transition="in" filter="fade">
                                      <p:cBhvr>
                                        <p:cTn id="76" dur="500"/>
                                        <p:tgtEl>
                                          <p:spTgt spid="3">
                                            <p:txEl>
                                              <p:pRg st="11" end="1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6" grpId="0"/>
      <p:bldP spid="1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Page-1"/>
        <p:cNvGrpSpPr/>
        <p:nvPr/>
      </p:nvGrpSpPr>
      <p:grpSpPr>
        <a:xfrm>
          <a:off x="0" y="0"/>
          <a:ext cx="0" cy="0"/>
          <a:chOff x="0" y="0"/>
          <a:chExt cx="0" cy="0"/>
        </a:xfrm>
      </p:grpSpPr>
      <p:sp>
        <p:nvSpPr>
          <p:cNvPr id="206" name="Freeform 205"/>
          <p:cNvSpPr/>
          <p:nvPr/>
        </p:nvSpPr>
        <p:spPr>
          <a:xfrm>
            <a:off x="4129667" y="2737400"/>
            <a:ext cx="1646667" cy="1520000"/>
          </a:xfrm>
          <a:custGeom>
            <a:avLst/>
            <a:gdLst/>
            <a:ahLst/>
            <a:cxnLst/>
            <a:rect l="l" t="t" r="r" b="b"/>
            <a:pathLst>
              <a:path w="1520000" h="1520000">
                <a:moveTo>
                  <a:pt x="0" y="760000"/>
                </a:moveTo>
                <a:cubicBezTo>
                  <a:pt x="0" y="340264"/>
                  <a:pt x="340264" y="0"/>
                  <a:pt x="760000" y="0"/>
                </a:cubicBezTo>
                <a:cubicBezTo>
                  <a:pt x="1179736" y="0"/>
                  <a:pt x="1520000" y="340264"/>
                  <a:pt x="1520000" y="760000"/>
                </a:cubicBezTo>
                <a:cubicBezTo>
                  <a:pt x="1520000" y="1179736"/>
                  <a:pt x="1179736" y="1520000"/>
                  <a:pt x="760000" y="1520000"/>
                </a:cubicBezTo>
                <a:cubicBezTo>
                  <a:pt x="340264" y="1520000"/>
                  <a:pt x="0" y="1179736"/>
                  <a:pt x="0" y="760000"/>
                </a:cubicBezTo>
                <a:close/>
              </a:path>
            </a:pathLst>
          </a:custGeom>
          <a:gradFill>
            <a:gsLst>
              <a:gs pos="100000">
                <a:srgbClr val="48D1CC"/>
              </a:gs>
              <a:gs pos="70503">
                <a:srgbClr val="48D1CC"/>
              </a:gs>
              <a:gs pos="64863">
                <a:srgbClr val="5AD6D1"/>
              </a:gs>
              <a:gs pos="64863">
                <a:srgbClr val="6DDAD6"/>
              </a:gs>
              <a:gs pos="0">
                <a:srgbClr val="B6EDEB"/>
              </a:gs>
            </a:gsLst>
            <a:path path="circle">
              <a:fillToRect l="50000" t="50000" r="50000" b="50000"/>
            </a:path>
          </a:gradFill>
          <a:ln w="7600" cap="flat">
            <a:solidFill>
              <a:srgbClr val="0282FF"/>
            </a:solidFill>
            <a:bevel/>
          </a:ln>
          <a:scene3d>
            <a:camera prst="orthographicFront"/>
            <a:lightRig rig="threePt" dir="t"/>
          </a:scene3d>
          <a:sp3d>
            <a:bevelT/>
          </a:sp3d>
        </p:spPr>
        <p:txBody>
          <a:bodyPr wrap="square" lIns="36000" tIns="18000" rIns="36000" bIns="18000" rtlCol="0" anchor="ctr"/>
          <a:lstStyle/>
          <a:p>
            <a:pPr algn="ctr"/>
            <a:r>
              <a:rPr sz="1600" b="1" dirty="0">
                <a:solidFill>
                  <a:srgbClr val="00245F"/>
                </a:solidFill>
                <a:latin typeface="Calibri"/>
              </a:rPr>
              <a:t>Risk Based </a:t>
            </a:r>
          </a:p>
          <a:p>
            <a:pPr algn="ctr"/>
            <a:r>
              <a:rPr sz="1600" b="1" dirty="0">
                <a:solidFill>
                  <a:srgbClr val="00245F"/>
                </a:solidFill>
                <a:latin typeface="Calibri"/>
              </a:rPr>
              <a:t>Asset Integrity Management</a:t>
            </a:r>
          </a:p>
        </p:txBody>
      </p:sp>
      <p:sp>
        <p:nvSpPr>
          <p:cNvPr id="330" name="ArcArrow"/>
          <p:cNvSpPr/>
          <p:nvPr/>
        </p:nvSpPr>
        <p:spPr>
          <a:xfrm>
            <a:off x="3393000" y="2057400"/>
            <a:ext cx="3120000" cy="2880000"/>
          </a:xfrm>
          <a:custGeom>
            <a:avLst/>
            <a:gdLst>
              <a:gd name="rtl" fmla="*/ 2395488 w 3237600"/>
              <a:gd name="rtt" fmla="*/ 2482888 h 3237600"/>
              <a:gd name="rtr" fmla="*/ 2691888 w 3237600"/>
              <a:gd name="rtb" fmla="*/ 2604488 h 3237600"/>
            </a:gdLst>
            <a:ahLst/>
            <a:cxnLst/>
            <a:rect l="rtl" t="rtt" r="rtr" b="rtb"/>
            <a:pathLst>
              <a:path w="3237600" h="3237600">
                <a:moveTo>
                  <a:pt x="3237600" y="1618800"/>
                </a:moveTo>
                <a:arcTo wR="1618800" hR="1618800" stAng="0" swAng="2100000"/>
                <a:lnTo>
                  <a:pt x="2870945" y="2870945"/>
                </a:lnTo>
                <a:lnTo>
                  <a:pt x="2547306" y="2944843"/>
                </a:lnTo>
                <a:arcTo wR="1618800" hR="1618800" stAng="3300000" swAng="2100000"/>
                <a:lnTo>
                  <a:pt x="1618800" y="2682582"/>
                </a:lnTo>
                <a:arcTo wR="1063782" hR="1063782" stAng="5400000" swAng="-2100000"/>
                <a:lnTo>
                  <a:pt x="2263527" y="2263527"/>
                </a:lnTo>
                <a:lnTo>
                  <a:pt x="2490199" y="2228960"/>
                </a:lnTo>
                <a:arcTo wR="1063782" hR="1063782" stAng="2100000" swAng="-2100000"/>
                <a:close/>
              </a:path>
            </a:pathLst>
          </a:custGeom>
          <a:solidFill>
            <a:srgbClr val="20B2AA"/>
          </a:solidFill>
          <a:ln w="15200" cap="flat">
            <a:solidFill>
              <a:srgbClr val="FFFFFF"/>
            </a:solidFill>
            <a:bevel/>
          </a:ln>
          <a:effectLst>
            <a:outerShdw blurRad="30000" dist="21496" dir="2700000" algn="tl">
              <a:srgbClr val="000000">
                <a:alpha val="40000"/>
              </a:srgbClr>
            </a:outerShdw>
          </a:effectLst>
          <a:scene3d>
            <a:camera prst="orthographicFront"/>
            <a:lightRig rig="threePt" dir="t"/>
          </a:scene3d>
          <a:sp3d>
            <a:bevelT/>
          </a:sp3d>
        </p:spPr>
        <p:txBody>
          <a:bodyPr rot="-2700000" wrap="square" lIns="36000" tIns="18000" rIns="36000" bIns="18000" rtlCol="0" anchor="ctr"/>
          <a:lstStyle/>
          <a:p>
            <a:pPr algn="ctr"/>
            <a:endParaRPr sz="760" dirty="0">
              <a:solidFill>
                <a:srgbClr val="FFFFFF"/>
              </a:solidFill>
              <a:latin typeface="Arial"/>
            </a:endParaRPr>
          </a:p>
        </p:txBody>
      </p:sp>
      <p:sp>
        <p:nvSpPr>
          <p:cNvPr id="331" name="ArcArrow"/>
          <p:cNvSpPr/>
          <p:nvPr/>
        </p:nvSpPr>
        <p:spPr>
          <a:xfrm>
            <a:off x="3393000" y="2057400"/>
            <a:ext cx="3120000" cy="2880000"/>
          </a:xfrm>
          <a:custGeom>
            <a:avLst/>
            <a:gdLst>
              <a:gd name="rtl" fmla="*/ 545712 w 3237600"/>
              <a:gd name="rtt" fmla="*/ 2482889 h 3237600"/>
              <a:gd name="rtr" fmla="*/ 842112 w 3237600"/>
              <a:gd name="rtb" fmla="*/ 2604489 h 3237600"/>
            </a:gdLst>
            <a:ahLst/>
            <a:cxnLst/>
            <a:rect l="rtl" t="rtt" r="rtr" b="rtb"/>
            <a:pathLst>
              <a:path w="3237600" h="3237600">
                <a:moveTo>
                  <a:pt x="1618800" y="3237600"/>
                </a:moveTo>
                <a:arcTo wR="1618800" hR="1618800" stAng="5400000" swAng="2100000"/>
                <a:lnTo>
                  <a:pt x="366656" y="2870945"/>
                </a:lnTo>
                <a:lnTo>
                  <a:pt x="292757" y="2547306"/>
                </a:lnTo>
                <a:arcTo wR="1618800" hR="1618800" stAng="8700000" swAng="2100000"/>
                <a:lnTo>
                  <a:pt x="555018" y="1618800"/>
                </a:lnTo>
                <a:arcTo wR="1063782" hR="1063782" stAng="10800000" swAng="-2100000"/>
                <a:lnTo>
                  <a:pt x="974073" y="2263527"/>
                </a:lnTo>
                <a:lnTo>
                  <a:pt x="1008640" y="2490199"/>
                </a:lnTo>
                <a:arcTo wR="1063782" hR="1063782" stAng="7500000" swAng="-2100000"/>
                <a:close/>
              </a:path>
            </a:pathLst>
          </a:custGeom>
          <a:solidFill>
            <a:srgbClr val="4169E1"/>
          </a:solidFill>
          <a:ln w="15200" cap="flat">
            <a:solidFill>
              <a:srgbClr val="FFFFFF"/>
            </a:solidFill>
            <a:bevel/>
          </a:ln>
          <a:effectLst>
            <a:outerShdw blurRad="30000" dist="21496" dir="2700000" algn="tl">
              <a:srgbClr val="000000">
                <a:alpha val="40000"/>
              </a:srgbClr>
            </a:outerShdw>
          </a:effectLst>
          <a:scene3d>
            <a:camera prst="orthographicFront"/>
            <a:lightRig rig="threePt" dir="t"/>
          </a:scene3d>
          <a:sp3d>
            <a:bevelT/>
          </a:sp3d>
        </p:spPr>
        <p:txBody>
          <a:bodyPr rot="2700000" wrap="square" lIns="36000" tIns="18000" rIns="36000" bIns="18000" rtlCol="0" anchor="ctr"/>
          <a:lstStyle/>
          <a:p>
            <a:pPr algn="ctr"/>
            <a:endParaRPr sz="760" dirty="0">
              <a:solidFill>
                <a:srgbClr val="FFFFFF"/>
              </a:solidFill>
              <a:latin typeface="Arial"/>
            </a:endParaRPr>
          </a:p>
        </p:txBody>
      </p:sp>
      <p:sp>
        <p:nvSpPr>
          <p:cNvPr id="332" name="ArcArrow"/>
          <p:cNvSpPr/>
          <p:nvPr/>
        </p:nvSpPr>
        <p:spPr>
          <a:xfrm>
            <a:off x="3393000" y="2057400"/>
            <a:ext cx="3120000" cy="2880000"/>
          </a:xfrm>
          <a:custGeom>
            <a:avLst/>
            <a:gdLst>
              <a:gd name="rtl" fmla="*/ 545712 w 3237600"/>
              <a:gd name="rtt" fmla="*/ 633111 h 3237600"/>
              <a:gd name="rtr" fmla="*/ 842112 w 3237600"/>
              <a:gd name="rtb" fmla="*/ 754711 h 3237600"/>
            </a:gdLst>
            <a:ahLst/>
            <a:cxnLst/>
            <a:rect l="rtl" t="rtt" r="rtr" b="rtb"/>
            <a:pathLst>
              <a:path w="3237600" h="3237600">
                <a:moveTo>
                  <a:pt x="0" y="1618801"/>
                </a:moveTo>
                <a:arcTo wR="1618800" hR="1618800" stAng="10800000" swAng="2100000"/>
                <a:lnTo>
                  <a:pt x="366656" y="366655"/>
                </a:lnTo>
                <a:lnTo>
                  <a:pt x="690295" y="292756"/>
                </a:lnTo>
                <a:arcTo wR="1618800" hR="1618800" stAng="14100000" swAng="2100000"/>
                <a:lnTo>
                  <a:pt x="1618800" y="555018"/>
                </a:lnTo>
                <a:arcTo wR="1063782" hR="1063782" stAng="16200000" swAng="-2100000"/>
                <a:lnTo>
                  <a:pt x="974073" y="974073"/>
                </a:lnTo>
                <a:lnTo>
                  <a:pt x="747401" y="1008640"/>
                </a:lnTo>
                <a:arcTo wR="1063782" hR="1063782" stAng="12900000" swAng="-2100000"/>
                <a:close/>
              </a:path>
            </a:pathLst>
          </a:custGeom>
          <a:solidFill>
            <a:srgbClr val="FF6347"/>
          </a:solidFill>
          <a:ln w="15200" cap="flat">
            <a:solidFill>
              <a:srgbClr val="FFFFFF"/>
            </a:solidFill>
            <a:bevel/>
          </a:ln>
          <a:effectLst>
            <a:outerShdw blurRad="30000" dist="21496" dir="2700000" algn="tl">
              <a:srgbClr val="000000">
                <a:alpha val="40000"/>
              </a:srgbClr>
            </a:outerShdw>
          </a:effectLst>
          <a:scene3d>
            <a:camera prst="orthographicFront">
              <a:rot lat="300000" lon="300000" rev="0"/>
            </a:camera>
            <a:lightRig rig="threePt" dir="t"/>
          </a:scene3d>
          <a:sp3d>
            <a:bevelT/>
          </a:sp3d>
        </p:spPr>
        <p:txBody>
          <a:bodyPr rot="-2700000" wrap="none" lIns="36000" tIns="18000" rIns="36000" bIns="18000" rtlCol="0" anchor="ctr">
            <a:spAutoFit/>
          </a:bodyPr>
          <a:lstStyle/>
          <a:p>
            <a:pPr algn="ctr"/>
            <a:endParaRPr sz="760" dirty="0">
              <a:solidFill>
                <a:srgbClr val="FFFFFF"/>
              </a:solidFill>
              <a:latin typeface="Arial"/>
            </a:endParaRPr>
          </a:p>
        </p:txBody>
      </p:sp>
      <p:sp>
        <p:nvSpPr>
          <p:cNvPr id="333" name="ArcArrow"/>
          <p:cNvSpPr/>
          <p:nvPr/>
        </p:nvSpPr>
        <p:spPr>
          <a:xfrm>
            <a:off x="3393000" y="2057400"/>
            <a:ext cx="3120000" cy="2880000"/>
          </a:xfrm>
          <a:custGeom>
            <a:avLst/>
            <a:gdLst>
              <a:gd name="rtl" fmla="*/ 2395488 w 3237600"/>
              <a:gd name="rtt" fmla="*/ 633112 h 3237600"/>
              <a:gd name="rtr" fmla="*/ 2691888 w 3237600"/>
              <a:gd name="rtb" fmla="*/ 754712 h 3237600"/>
            </a:gdLst>
            <a:ahLst/>
            <a:cxnLst/>
            <a:rect l="rtl" t="rtt" r="rtr" b="rtb"/>
            <a:pathLst>
              <a:path w="3237600" h="3237600">
                <a:moveTo>
                  <a:pt x="1618800" y="0"/>
                </a:moveTo>
                <a:arcTo wR="1618800" hR="1618800" stAng="16200000" swAng="2100000"/>
                <a:lnTo>
                  <a:pt x="2870945" y="366655"/>
                </a:lnTo>
                <a:lnTo>
                  <a:pt x="2944843" y="690294"/>
                </a:lnTo>
                <a:arcTo wR="1618800" hR="1618800" stAng="19500000" swAng="2100000"/>
                <a:lnTo>
                  <a:pt x="2682582" y="1618800"/>
                </a:lnTo>
                <a:arcTo wR="1063782" hR="1063782" stAng="21600000" swAng="-2100000"/>
                <a:lnTo>
                  <a:pt x="2263527" y="974073"/>
                </a:lnTo>
                <a:lnTo>
                  <a:pt x="2228960" y="747401"/>
                </a:lnTo>
                <a:arcTo wR="1063782" hR="1063782" stAng="18300000" swAng="-2100000"/>
                <a:close/>
              </a:path>
            </a:pathLst>
          </a:custGeom>
          <a:solidFill>
            <a:srgbClr val="008000"/>
          </a:solidFill>
          <a:ln w="15200" cap="flat">
            <a:solidFill>
              <a:srgbClr val="FFFFFF"/>
            </a:solidFill>
            <a:bevel/>
          </a:ln>
          <a:effectLst>
            <a:outerShdw blurRad="30000" dist="21496" dir="2700000" algn="tl">
              <a:srgbClr val="000000">
                <a:alpha val="40000"/>
              </a:srgbClr>
            </a:outerShdw>
          </a:effectLst>
          <a:scene3d>
            <a:camera prst="orthographicFront"/>
            <a:lightRig rig="threePt" dir="t"/>
          </a:scene3d>
          <a:sp3d>
            <a:bevelT/>
          </a:sp3d>
        </p:spPr>
        <p:txBody>
          <a:bodyPr rot="2700000" wrap="none" lIns="0" tIns="0" rIns="0" bIns="0" rtlCol="0" anchor="ctr" anchorCtr="1">
            <a:prstTxWarp prst="textChevron">
              <a:avLst/>
            </a:prstTxWarp>
          </a:bodyPr>
          <a:lstStyle/>
          <a:p>
            <a:pPr algn="ctr"/>
            <a:endParaRPr sz="760" dirty="0">
              <a:solidFill>
                <a:srgbClr val="FFFFFF"/>
              </a:solidFill>
              <a:latin typeface="Arial"/>
            </a:endParaRPr>
          </a:p>
        </p:txBody>
      </p:sp>
      <p:sp>
        <p:nvSpPr>
          <p:cNvPr id="507" name="Text Box"/>
          <p:cNvSpPr/>
          <p:nvPr/>
        </p:nvSpPr>
        <p:spPr>
          <a:xfrm>
            <a:off x="6253785" y="1085782"/>
            <a:ext cx="2664000" cy="1260000"/>
          </a:xfrm>
          <a:custGeom>
            <a:avLst/>
            <a:gdLst>
              <a:gd name="connsiteX0" fmla="*/ 760000 w 1520000"/>
              <a:gd name="connsiteY0" fmla="*/ 532000 h 1064000"/>
              <a:gd name="connsiteX1" fmla="*/ 0 w 1520000"/>
              <a:gd name="connsiteY1" fmla="*/ 532000 h 1064000"/>
              <a:gd name="connsiteX2" fmla="*/ 760000 w 1520000"/>
              <a:gd name="connsiteY2" fmla="*/ 0 h 1064000"/>
              <a:gd name="connsiteX3" fmla="*/ 1520000 w 1520000"/>
              <a:gd name="connsiteY3" fmla="*/ 532000 h 1064000"/>
              <a:gd name="connsiteX4" fmla="*/ 760000 w 1520000"/>
              <a:gd name="connsiteY4" fmla="*/ 1064000 h 1064000"/>
              <a:gd name="rtl" fmla="*/ 30400 w 1520000"/>
              <a:gd name="rtt" fmla="*/ 30400 h 1064000"/>
              <a:gd name="rtr" fmla="*/ 1489600 w 1520000"/>
              <a:gd name="rtb" fmla="*/ 1033600 h 1064000"/>
            </a:gdLst>
            <a:ahLst/>
            <a:cxnLst>
              <a:cxn ang="0">
                <a:pos x="connsiteX0" y="connsiteY0"/>
              </a:cxn>
              <a:cxn ang="0">
                <a:pos x="connsiteX1" y="connsiteY1"/>
              </a:cxn>
              <a:cxn ang="0">
                <a:pos x="connsiteX2" y="connsiteY2"/>
              </a:cxn>
              <a:cxn ang="0">
                <a:pos x="connsiteX3" y="connsiteY3"/>
              </a:cxn>
              <a:cxn ang="0">
                <a:pos x="connsiteX4" y="connsiteY4"/>
              </a:cxn>
            </a:cxnLst>
            <a:rect l="rtl" t="rtt" r="rtr" b="rtb"/>
            <a:pathLst>
              <a:path w="1520000" h="1064000">
                <a:moveTo>
                  <a:pt x="297920" y="0"/>
                </a:moveTo>
                <a:lnTo>
                  <a:pt x="1520000" y="0"/>
                </a:lnTo>
                <a:lnTo>
                  <a:pt x="1520000" y="766080"/>
                </a:lnTo>
                <a:cubicBezTo>
                  <a:pt x="1520000" y="930620"/>
                  <a:pt x="1386620" y="1064000"/>
                  <a:pt x="1222080" y="1064000"/>
                </a:cubicBezTo>
                <a:lnTo>
                  <a:pt x="0" y="1064000"/>
                </a:lnTo>
                <a:lnTo>
                  <a:pt x="0" y="297920"/>
                </a:lnTo>
                <a:cubicBezTo>
                  <a:pt x="0" y="133378"/>
                  <a:pt x="133378" y="0"/>
                  <a:pt x="297920" y="0"/>
                </a:cubicBezTo>
                <a:close/>
              </a:path>
            </a:pathLst>
          </a:custGeom>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none" lIns="0" tIns="0" rIns="0" bIns="0" rtlCol="0" anchor="ctr" anchorCtr="1"/>
          <a:lstStyle/>
          <a:p>
            <a:pPr marL="263525" lvl="2" indent="-179388" algn="l">
              <a:spcAft>
                <a:spcPts val="0"/>
              </a:spcAft>
              <a:buFont typeface="Wingdings" pitchFamily="2" charset="2"/>
              <a:buChar char="Ø"/>
            </a:pPr>
            <a:r>
              <a:rPr lang="en-US" sz="1200" spc="50" dirty="0" smtClean="0">
                <a:solidFill>
                  <a:srgbClr val="0000FF"/>
                </a:solidFill>
                <a:latin typeface="Microsoft Tai Le" pitchFamily="34" charset="0"/>
                <a:cs typeface="Microsoft Tai Le" pitchFamily="34" charset="0"/>
              </a:rPr>
              <a:t>Objectives &amp; Goals </a:t>
            </a:r>
            <a:endParaRPr lang="en-US" sz="1200" spc="50" dirty="0">
              <a:solidFill>
                <a:srgbClr val="0000FF"/>
              </a:solidFill>
              <a:latin typeface="Microsoft Tai Le" pitchFamily="34" charset="0"/>
              <a:cs typeface="Microsoft Tai Le" pitchFamily="34" charset="0"/>
            </a:endParaRPr>
          </a:p>
          <a:p>
            <a:pPr marL="263525" lvl="2" indent="-179388" algn="l">
              <a:spcAft>
                <a:spcPts val="0"/>
              </a:spcAft>
              <a:buFont typeface="Wingdings" pitchFamily="2" charset="2"/>
              <a:buChar char="Ø"/>
            </a:pPr>
            <a:r>
              <a:rPr lang="en-US" sz="1200" spc="50" dirty="0">
                <a:solidFill>
                  <a:srgbClr val="0000FF"/>
                </a:solidFill>
                <a:latin typeface="Microsoft Tai Le" pitchFamily="34" charset="0"/>
                <a:cs typeface="Microsoft Tai Le" pitchFamily="34" charset="0"/>
              </a:rPr>
              <a:t>Establish </a:t>
            </a:r>
            <a:r>
              <a:rPr lang="en-US" sz="1200" spc="50" dirty="0" smtClean="0">
                <a:solidFill>
                  <a:srgbClr val="0000FF"/>
                </a:solidFill>
                <a:latin typeface="Microsoft Tai Le" pitchFamily="34" charset="0"/>
                <a:cs typeface="Microsoft Tai Le" pitchFamily="34" charset="0"/>
              </a:rPr>
              <a:t>of Physical </a:t>
            </a:r>
            <a:r>
              <a:rPr lang="en-US" sz="1200" spc="50" dirty="0">
                <a:solidFill>
                  <a:srgbClr val="0000FF"/>
                </a:solidFill>
                <a:latin typeface="Microsoft Tai Le" pitchFamily="34" charset="0"/>
                <a:cs typeface="Microsoft Tai Le" pitchFamily="34" charset="0"/>
              </a:rPr>
              <a:t>Boundaries </a:t>
            </a:r>
            <a:endParaRPr lang="en-US" sz="1200" spc="50" dirty="0" smtClean="0">
              <a:solidFill>
                <a:srgbClr val="0000FF"/>
              </a:solidFill>
              <a:latin typeface="Microsoft Tai Le" pitchFamily="34" charset="0"/>
              <a:cs typeface="Microsoft Tai Le" pitchFamily="34" charset="0"/>
            </a:endParaRPr>
          </a:p>
          <a:p>
            <a:pPr marL="263525" lvl="2" indent="-179388" algn="l">
              <a:spcAft>
                <a:spcPts val="0"/>
              </a:spcAft>
            </a:pPr>
            <a:r>
              <a:rPr lang="en-US" sz="1200" spc="50" dirty="0" smtClean="0">
                <a:solidFill>
                  <a:srgbClr val="0000FF"/>
                </a:solidFill>
                <a:latin typeface="Microsoft Tai Le" pitchFamily="34" charset="0"/>
                <a:cs typeface="Microsoft Tai Le" pitchFamily="34" charset="0"/>
              </a:rPr>
              <a:t>    &amp; Operating </a:t>
            </a:r>
            <a:r>
              <a:rPr lang="en-US" sz="1200" spc="50" dirty="0">
                <a:solidFill>
                  <a:srgbClr val="0000FF"/>
                </a:solidFill>
                <a:latin typeface="Microsoft Tai Le" pitchFamily="34" charset="0"/>
                <a:cs typeface="Microsoft Tai Le" pitchFamily="34" charset="0"/>
              </a:rPr>
              <a:t>Boundaries</a:t>
            </a:r>
          </a:p>
          <a:p>
            <a:pPr marL="263525" lvl="2" indent="-179388" algn="l">
              <a:spcAft>
                <a:spcPts val="0"/>
              </a:spcAft>
              <a:buFont typeface="Wingdings" pitchFamily="2" charset="2"/>
              <a:buChar char="Ø"/>
            </a:pPr>
            <a:r>
              <a:rPr lang="en-US" sz="1200" spc="50" dirty="0" smtClean="0">
                <a:solidFill>
                  <a:srgbClr val="0000FF"/>
                </a:solidFill>
                <a:latin typeface="Microsoft Tai Le" pitchFamily="34" charset="0"/>
                <a:cs typeface="Microsoft Tai Le" pitchFamily="34" charset="0"/>
              </a:rPr>
              <a:t>Data </a:t>
            </a:r>
            <a:r>
              <a:rPr lang="en-US" sz="1200" spc="50" dirty="0">
                <a:solidFill>
                  <a:srgbClr val="0000FF"/>
                </a:solidFill>
                <a:latin typeface="Microsoft Tai Le" pitchFamily="34" charset="0"/>
                <a:cs typeface="Microsoft Tai Le" pitchFamily="34" charset="0"/>
              </a:rPr>
              <a:t>and Information Collection </a:t>
            </a:r>
          </a:p>
        </p:txBody>
      </p:sp>
      <p:sp>
        <p:nvSpPr>
          <p:cNvPr id="508" name="Text Box"/>
          <p:cNvSpPr/>
          <p:nvPr/>
        </p:nvSpPr>
        <p:spPr>
          <a:xfrm>
            <a:off x="1153917" y="4661527"/>
            <a:ext cx="2535000" cy="1260000"/>
          </a:xfrm>
          <a:custGeom>
            <a:avLst/>
            <a:gdLst>
              <a:gd name="connsiteX0" fmla="*/ 760000 w 1520000"/>
              <a:gd name="connsiteY0" fmla="*/ 532000 h 1064000"/>
              <a:gd name="connsiteX1" fmla="*/ 0 w 1520000"/>
              <a:gd name="connsiteY1" fmla="*/ 532000 h 1064000"/>
              <a:gd name="connsiteX2" fmla="*/ 760000 w 1520000"/>
              <a:gd name="connsiteY2" fmla="*/ 0 h 1064000"/>
              <a:gd name="connsiteX3" fmla="*/ 1520000 w 1520000"/>
              <a:gd name="connsiteY3" fmla="*/ 532000 h 1064000"/>
              <a:gd name="connsiteX4" fmla="*/ 760000 w 1520000"/>
              <a:gd name="connsiteY4" fmla="*/ 1064000 h 1064000"/>
              <a:gd name="rtl" fmla="*/ 30400 w 1520000"/>
              <a:gd name="rtt" fmla="*/ 30400 h 1064000"/>
              <a:gd name="rtr" fmla="*/ 1489600 w 1520000"/>
              <a:gd name="rtb" fmla="*/ 1033600 h 1064000"/>
            </a:gdLst>
            <a:ahLst/>
            <a:cxnLst>
              <a:cxn ang="0">
                <a:pos x="connsiteX0" y="connsiteY0"/>
              </a:cxn>
              <a:cxn ang="0">
                <a:pos x="connsiteX1" y="connsiteY1"/>
              </a:cxn>
              <a:cxn ang="0">
                <a:pos x="connsiteX2" y="connsiteY2"/>
              </a:cxn>
              <a:cxn ang="0">
                <a:pos x="connsiteX3" y="connsiteY3"/>
              </a:cxn>
              <a:cxn ang="0">
                <a:pos x="connsiteX4" y="connsiteY4"/>
              </a:cxn>
            </a:cxnLst>
            <a:rect l="rtl" t="rtt" r="rtr" b="rtb"/>
            <a:pathLst>
              <a:path w="1520000" h="1064000">
                <a:moveTo>
                  <a:pt x="297920" y="0"/>
                </a:moveTo>
                <a:lnTo>
                  <a:pt x="1520000" y="0"/>
                </a:lnTo>
                <a:lnTo>
                  <a:pt x="1520000" y="766080"/>
                </a:lnTo>
                <a:cubicBezTo>
                  <a:pt x="1520000" y="930620"/>
                  <a:pt x="1386620" y="1064000"/>
                  <a:pt x="1222080" y="1064000"/>
                </a:cubicBezTo>
                <a:lnTo>
                  <a:pt x="0" y="1064000"/>
                </a:lnTo>
                <a:lnTo>
                  <a:pt x="0" y="297920"/>
                </a:lnTo>
                <a:cubicBezTo>
                  <a:pt x="0" y="133378"/>
                  <a:pt x="133378" y="0"/>
                  <a:pt x="297920" y="0"/>
                </a:cubicBezTo>
                <a:close/>
              </a:path>
            </a:pathLst>
          </a:custGeom>
          <a:solidFill>
            <a:schemeClr val="accent5">
              <a:lumMod val="60000"/>
              <a:lumOff val="40000"/>
            </a:schemeClr>
          </a:solidFill>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lIns="0" tIns="0" rIns="0" bIns="0" rtlCol="0" anchor="ctr" anchorCtr="1"/>
          <a:lstStyle/>
          <a:p>
            <a:pPr marL="171450" indent="-171450" algn="l">
              <a:buFont typeface="Wingdings" pitchFamily="2" charset="2"/>
              <a:buChar char="Ø"/>
            </a:pPr>
            <a:r>
              <a:rPr lang="en-US" sz="1200" dirty="0">
                <a:solidFill>
                  <a:schemeClr val="dk1"/>
                </a:solidFill>
                <a:latin typeface="Microsoft New Tai Lue" pitchFamily="34" charset="0"/>
                <a:cs typeface="Microsoft New Tai Lue" pitchFamily="34" charset="0"/>
              </a:rPr>
              <a:t>Statement of  </a:t>
            </a:r>
            <a:r>
              <a:rPr lang="en-US" sz="1200" dirty="0" err="1">
                <a:solidFill>
                  <a:schemeClr val="dk1"/>
                </a:solidFill>
                <a:latin typeface="Microsoft New Tai Lue" pitchFamily="34" charset="0"/>
                <a:cs typeface="Microsoft New Tai Lue" pitchFamily="34" charset="0"/>
              </a:rPr>
              <a:t>CoF</a:t>
            </a:r>
            <a:endParaRPr lang="en-US" sz="1200" dirty="0">
              <a:solidFill>
                <a:schemeClr val="dk1"/>
              </a:solidFill>
              <a:latin typeface="Microsoft New Tai Lue" pitchFamily="34" charset="0"/>
              <a:cs typeface="Microsoft New Tai Lue" pitchFamily="34" charset="0"/>
            </a:endParaRPr>
          </a:p>
          <a:p>
            <a:pPr marL="171450" indent="-171450" algn="l">
              <a:buFont typeface="Wingdings" pitchFamily="2" charset="2"/>
              <a:buChar char="Ø"/>
            </a:pPr>
            <a:r>
              <a:rPr lang="en-US" sz="1200" dirty="0">
                <a:solidFill>
                  <a:schemeClr val="dk1"/>
                </a:solidFill>
                <a:latin typeface="Microsoft New Tai Lue" pitchFamily="34" charset="0"/>
                <a:cs typeface="Microsoft New Tai Lue" pitchFamily="34" charset="0"/>
              </a:rPr>
              <a:t>Define  mitigation plan for unmitigated  </a:t>
            </a:r>
            <a:r>
              <a:rPr lang="en-US" sz="1200" dirty="0" err="1">
                <a:solidFill>
                  <a:schemeClr val="dk1"/>
                </a:solidFill>
                <a:latin typeface="Microsoft New Tai Lue" pitchFamily="34" charset="0"/>
                <a:cs typeface="Microsoft New Tai Lue" pitchFamily="34" charset="0"/>
              </a:rPr>
              <a:t>PoF</a:t>
            </a:r>
            <a:endParaRPr lang="en-US" sz="1200" dirty="0">
              <a:solidFill>
                <a:schemeClr val="dk1"/>
              </a:solidFill>
              <a:latin typeface="Microsoft New Tai Lue" pitchFamily="34" charset="0"/>
              <a:cs typeface="Microsoft New Tai Lue" pitchFamily="34" charset="0"/>
            </a:endParaRPr>
          </a:p>
          <a:p>
            <a:pPr marL="171450" indent="-171450" algn="l">
              <a:buFont typeface="Wingdings" pitchFamily="2" charset="2"/>
              <a:buChar char="Ø"/>
            </a:pPr>
            <a:r>
              <a:rPr lang="en-US" sz="1200" dirty="0">
                <a:solidFill>
                  <a:schemeClr val="dk1"/>
                </a:solidFill>
                <a:latin typeface="Microsoft New Tai Lue" pitchFamily="34" charset="0"/>
                <a:cs typeface="Microsoft New Tai Lue" pitchFamily="34" charset="0"/>
              </a:rPr>
              <a:t>Analyze  of  </a:t>
            </a:r>
            <a:r>
              <a:rPr lang="en-US" sz="1200" dirty="0" err="1">
                <a:solidFill>
                  <a:schemeClr val="dk1"/>
                </a:solidFill>
                <a:latin typeface="Microsoft New Tai Lue" pitchFamily="34" charset="0"/>
                <a:cs typeface="Microsoft New Tai Lue" pitchFamily="34" charset="0"/>
              </a:rPr>
              <a:t>CoF</a:t>
            </a:r>
            <a:endParaRPr lang="en-US" sz="1200" dirty="0">
              <a:solidFill>
                <a:schemeClr val="dk1"/>
              </a:solidFill>
              <a:latin typeface="Microsoft New Tai Lue" pitchFamily="34" charset="0"/>
              <a:cs typeface="Microsoft New Tai Lue" pitchFamily="34" charset="0"/>
            </a:endParaRPr>
          </a:p>
        </p:txBody>
      </p:sp>
      <p:sp>
        <p:nvSpPr>
          <p:cNvPr id="7" name="TextBox 6"/>
          <p:cNvSpPr txBox="1"/>
          <p:nvPr/>
        </p:nvSpPr>
        <p:spPr>
          <a:xfrm rot="2700000">
            <a:off x="4777698" y="2547160"/>
            <a:ext cx="1656000" cy="720000"/>
          </a:xfrm>
          <a:prstGeom prst="rect">
            <a:avLst/>
          </a:prstGeom>
          <a:noFill/>
        </p:spPr>
        <p:txBody>
          <a:bodyPr wrap="square" rtlCol="0">
            <a:prstTxWarp prst="textArchUp">
              <a:avLst>
                <a:gd name="adj" fmla="val 11395327"/>
              </a:avLst>
            </a:prstTxWarp>
            <a:spAutoFit/>
          </a:bodyPr>
          <a:lstStyle/>
          <a:p>
            <a:r>
              <a:rPr lang="en-US" sz="1600" b="1" dirty="0" smtClean="0">
                <a:solidFill>
                  <a:schemeClr val="bg1"/>
                </a:solidFill>
              </a:rPr>
              <a:t>Management System</a:t>
            </a:r>
            <a:endParaRPr lang="en-US" sz="1600" b="1" dirty="0">
              <a:solidFill>
                <a:schemeClr val="bg1"/>
              </a:solidFill>
            </a:endParaRPr>
          </a:p>
        </p:txBody>
      </p:sp>
      <p:sp>
        <p:nvSpPr>
          <p:cNvPr id="21" name="TextBox 20"/>
          <p:cNvSpPr txBox="1"/>
          <p:nvPr/>
        </p:nvSpPr>
        <p:spPr>
          <a:xfrm rot="18359611">
            <a:off x="3378427" y="2545639"/>
            <a:ext cx="1930238" cy="1110427"/>
          </a:xfrm>
          <a:prstGeom prst="rect">
            <a:avLst/>
          </a:prstGeom>
          <a:noFill/>
        </p:spPr>
        <p:txBody>
          <a:bodyPr wrap="square" rtlCol="0">
            <a:prstTxWarp prst="textArchUp">
              <a:avLst>
                <a:gd name="adj" fmla="val 11913559"/>
              </a:avLst>
            </a:prstTxWarp>
            <a:spAutoFit/>
          </a:bodyPr>
          <a:lstStyle/>
          <a:p>
            <a:r>
              <a:rPr lang="en-US" sz="1600" b="1" dirty="0" smtClean="0">
                <a:solidFill>
                  <a:schemeClr val="bg1"/>
                </a:solidFill>
              </a:rPr>
              <a:t>Risk Management</a:t>
            </a:r>
            <a:endParaRPr lang="en-US" sz="1600" b="1" dirty="0">
              <a:solidFill>
                <a:schemeClr val="bg1"/>
              </a:solidFill>
            </a:endParaRPr>
          </a:p>
        </p:txBody>
      </p:sp>
      <p:sp>
        <p:nvSpPr>
          <p:cNvPr id="9" name="TextBox 8"/>
          <p:cNvSpPr txBox="1"/>
          <p:nvPr/>
        </p:nvSpPr>
        <p:spPr>
          <a:xfrm rot="18900000">
            <a:off x="4806374" y="3768998"/>
            <a:ext cx="1656000" cy="720000"/>
          </a:xfrm>
          <a:prstGeom prst="rect">
            <a:avLst/>
          </a:prstGeom>
          <a:noFill/>
        </p:spPr>
        <p:txBody>
          <a:bodyPr wrap="square" rtlCol="0">
            <a:prstTxWarp prst="textArchDown">
              <a:avLst>
                <a:gd name="adj" fmla="val 1158546"/>
              </a:avLst>
            </a:prstTxWarp>
            <a:spAutoFit/>
          </a:bodyPr>
          <a:lstStyle/>
          <a:p>
            <a:pPr algn="ctr"/>
            <a:r>
              <a:rPr lang="en-US" sz="1600" b="1" dirty="0" smtClean="0">
                <a:solidFill>
                  <a:schemeClr val="bg1"/>
                </a:solidFill>
              </a:rPr>
              <a:t>Probability of Failure</a:t>
            </a:r>
            <a:endParaRPr lang="en-US" sz="1600" b="1" dirty="0">
              <a:solidFill>
                <a:schemeClr val="bg1"/>
              </a:solidFill>
            </a:endParaRPr>
          </a:p>
        </p:txBody>
      </p:sp>
      <p:sp>
        <p:nvSpPr>
          <p:cNvPr id="23" name="TextBox 22"/>
          <p:cNvSpPr txBox="1"/>
          <p:nvPr/>
        </p:nvSpPr>
        <p:spPr>
          <a:xfrm rot="2580000">
            <a:off x="3473244" y="3326611"/>
            <a:ext cx="1925022" cy="1255546"/>
          </a:xfrm>
          <a:prstGeom prst="rect">
            <a:avLst/>
          </a:prstGeom>
          <a:noFill/>
        </p:spPr>
        <p:txBody>
          <a:bodyPr wrap="square" rtlCol="0">
            <a:prstTxWarp prst="textArchDown">
              <a:avLst>
                <a:gd name="adj" fmla="val 1403201"/>
              </a:avLst>
            </a:prstTxWarp>
            <a:spAutoFit/>
          </a:bodyPr>
          <a:lstStyle/>
          <a:p>
            <a:pPr algn="ctr"/>
            <a:r>
              <a:rPr lang="en-US" sz="1600" b="1" dirty="0" smtClean="0">
                <a:solidFill>
                  <a:schemeClr val="bg1"/>
                </a:solidFill>
              </a:rPr>
              <a:t>Consequence of Failure</a:t>
            </a:r>
            <a:endParaRPr lang="en-US" sz="1600" b="1" dirty="0">
              <a:solidFill>
                <a:schemeClr val="bg1"/>
              </a:solidFill>
            </a:endParaRPr>
          </a:p>
        </p:txBody>
      </p:sp>
      <p:sp>
        <p:nvSpPr>
          <p:cNvPr id="25" name="Text Box"/>
          <p:cNvSpPr/>
          <p:nvPr/>
        </p:nvSpPr>
        <p:spPr>
          <a:xfrm>
            <a:off x="6253785" y="4661527"/>
            <a:ext cx="2535000" cy="1260000"/>
          </a:xfrm>
          <a:custGeom>
            <a:avLst/>
            <a:gdLst>
              <a:gd name="connsiteX0" fmla="*/ 760000 w 1520000"/>
              <a:gd name="connsiteY0" fmla="*/ 532000 h 1064000"/>
              <a:gd name="connsiteX1" fmla="*/ 0 w 1520000"/>
              <a:gd name="connsiteY1" fmla="*/ 532000 h 1064000"/>
              <a:gd name="connsiteX2" fmla="*/ 760000 w 1520000"/>
              <a:gd name="connsiteY2" fmla="*/ 0 h 1064000"/>
              <a:gd name="connsiteX3" fmla="*/ 1520000 w 1520000"/>
              <a:gd name="connsiteY3" fmla="*/ 532000 h 1064000"/>
              <a:gd name="connsiteX4" fmla="*/ 760000 w 1520000"/>
              <a:gd name="connsiteY4" fmla="*/ 1064000 h 1064000"/>
              <a:gd name="rtl" fmla="*/ 30400 w 1520000"/>
              <a:gd name="rtt" fmla="*/ 30400 h 1064000"/>
              <a:gd name="rtr" fmla="*/ 1489600 w 1520000"/>
              <a:gd name="rtb" fmla="*/ 1033600 h 1064000"/>
            </a:gdLst>
            <a:ahLst/>
            <a:cxnLst>
              <a:cxn ang="0">
                <a:pos x="connsiteX0" y="connsiteY0"/>
              </a:cxn>
              <a:cxn ang="0">
                <a:pos x="connsiteX1" y="connsiteY1"/>
              </a:cxn>
              <a:cxn ang="0">
                <a:pos x="connsiteX2" y="connsiteY2"/>
              </a:cxn>
              <a:cxn ang="0">
                <a:pos x="connsiteX3" y="connsiteY3"/>
              </a:cxn>
              <a:cxn ang="0">
                <a:pos x="connsiteX4" y="connsiteY4"/>
              </a:cxn>
            </a:cxnLst>
            <a:rect l="rtl" t="rtt" r="rtr" b="rtb"/>
            <a:pathLst>
              <a:path w="1520000" h="1064000">
                <a:moveTo>
                  <a:pt x="0" y="0"/>
                </a:moveTo>
                <a:lnTo>
                  <a:pt x="1222080" y="0"/>
                </a:lnTo>
                <a:cubicBezTo>
                  <a:pt x="1386620" y="0"/>
                  <a:pt x="1520000" y="133378"/>
                  <a:pt x="1520000" y="297920"/>
                </a:cubicBezTo>
                <a:lnTo>
                  <a:pt x="1520000" y="1064000"/>
                </a:lnTo>
                <a:lnTo>
                  <a:pt x="297920" y="1064000"/>
                </a:lnTo>
                <a:cubicBezTo>
                  <a:pt x="133378" y="1064000"/>
                  <a:pt x="0" y="930620"/>
                  <a:pt x="0" y="766080"/>
                </a:cubicBezTo>
                <a:lnTo>
                  <a:pt x="0" y="0"/>
                </a:lnTo>
                <a:close/>
              </a:path>
            </a:pathLst>
          </a:custGeom>
          <a:solidFill>
            <a:schemeClr val="accent6">
              <a:lumMod val="60000"/>
              <a:lumOff val="40000"/>
            </a:schemeClr>
          </a:solidFill>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lIns="0" tIns="0" rIns="0" bIns="0" rtlCol="0" anchor="ctr" anchorCtr="1"/>
          <a:lstStyle/>
          <a:p>
            <a:pPr marL="171450" indent="-171450" algn="l">
              <a:buFont typeface="Wingdings" pitchFamily="2" charset="2"/>
              <a:buChar char="Ø"/>
            </a:pPr>
            <a:r>
              <a:rPr lang="en-US" sz="1200" dirty="0">
                <a:latin typeface="Microsoft New Tai Lue" pitchFamily="34" charset="0"/>
                <a:cs typeface="Microsoft New Tai Lue" pitchFamily="34" charset="0"/>
              </a:rPr>
              <a:t>Statement of </a:t>
            </a:r>
            <a:r>
              <a:rPr lang="en-US" sz="1200" dirty="0" err="1">
                <a:latin typeface="Microsoft New Tai Lue" pitchFamily="34" charset="0"/>
                <a:cs typeface="Microsoft New Tai Lue" pitchFamily="34" charset="0"/>
              </a:rPr>
              <a:t>PoF</a:t>
            </a:r>
            <a:endParaRPr lang="en-US" sz="1200" dirty="0">
              <a:latin typeface="Microsoft New Tai Lue" pitchFamily="34" charset="0"/>
              <a:cs typeface="Microsoft New Tai Lue" pitchFamily="34" charset="0"/>
            </a:endParaRPr>
          </a:p>
          <a:p>
            <a:pPr marL="171450" indent="-171450" algn="l">
              <a:buFont typeface="Wingdings" pitchFamily="2" charset="2"/>
              <a:buChar char="Ø"/>
            </a:pPr>
            <a:r>
              <a:rPr lang="en-US" sz="1200" dirty="0">
                <a:latin typeface="Microsoft New Tai Lue" pitchFamily="34" charset="0"/>
                <a:cs typeface="Microsoft New Tai Lue" pitchFamily="34" charset="0"/>
              </a:rPr>
              <a:t>Define Time and degradation mechanisms for Failure Scenario</a:t>
            </a:r>
          </a:p>
          <a:p>
            <a:pPr marL="171450" indent="-171450" algn="l">
              <a:buFont typeface="Wingdings" pitchFamily="2" charset="2"/>
              <a:buChar char="Ø"/>
            </a:pPr>
            <a:r>
              <a:rPr lang="en-US" sz="1200" dirty="0">
                <a:latin typeface="Microsoft New Tai Lue" pitchFamily="34" charset="0"/>
                <a:cs typeface="Microsoft New Tai Lue" pitchFamily="34" charset="0"/>
              </a:rPr>
              <a:t>Determination of </a:t>
            </a:r>
            <a:r>
              <a:rPr lang="en-US" sz="1200" dirty="0" err="1">
                <a:latin typeface="Microsoft New Tai Lue" pitchFamily="34" charset="0"/>
                <a:cs typeface="Microsoft New Tai Lue" pitchFamily="34" charset="0"/>
              </a:rPr>
              <a:t>PoF</a:t>
            </a:r>
            <a:endParaRPr lang="en-US" sz="1200" dirty="0">
              <a:latin typeface="Microsoft New Tai Lue" pitchFamily="34" charset="0"/>
              <a:cs typeface="Microsoft New Tai Lue" pitchFamily="34" charset="0"/>
            </a:endParaRPr>
          </a:p>
          <a:p>
            <a:pPr marL="171450" indent="-171450" algn="l">
              <a:buFont typeface="Wingdings" pitchFamily="2" charset="2"/>
              <a:buChar char="Ø"/>
            </a:pPr>
            <a:r>
              <a:rPr lang="en-US" sz="1200" dirty="0">
                <a:latin typeface="Microsoft New Tai Lue" pitchFamily="34" charset="0"/>
                <a:cs typeface="Microsoft New Tai Lue" pitchFamily="34" charset="0"/>
              </a:rPr>
              <a:t>Determine unmitigated POF</a:t>
            </a:r>
          </a:p>
        </p:txBody>
      </p:sp>
      <p:sp>
        <p:nvSpPr>
          <p:cNvPr id="27" name="Multi-Style Rectangle"/>
          <p:cNvSpPr/>
          <p:nvPr/>
        </p:nvSpPr>
        <p:spPr>
          <a:xfrm>
            <a:off x="1222709" y="1301782"/>
            <a:ext cx="2457000" cy="1044000"/>
          </a:xfrm>
          <a:custGeom>
            <a:avLst/>
            <a:gdLst>
              <a:gd name="rtl" fmla="*/ 22800 w 1520000"/>
              <a:gd name="rtr" fmla="*/ 1497200 w 1520000"/>
              <a:gd name="rtb" fmla="*/ 760000 h 1064000"/>
            </a:gdLst>
            <a:ahLst/>
            <a:cxnLst/>
            <a:rect l="rtl" t="t" r="rtr" b="rtb"/>
            <a:pathLst>
              <a:path w="1520000" h="1064000">
                <a:moveTo>
                  <a:pt x="0" y="0"/>
                </a:moveTo>
                <a:lnTo>
                  <a:pt x="1254000" y="0"/>
                </a:lnTo>
                <a:cubicBezTo>
                  <a:pt x="1400916" y="0"/>
                  <a:pt x="1520000" y="119088"/>
                  <a:pt x="1520000" y="266000"/>
                </a:cubicBezTo>
                <a:lnTo>
                  <a:pt x="1520000" y="1064000"/>
                </a:lnTo>
                <a:lnTo>
                  <a:pt x="266000" y="1064000"/>
                </a:lnTo>
                <a:cubicBezTo>
                  <a:pt x="119088" y="1064000"/>
                  <a:pt x="0" y="944908"/>
                  <a:pt x="0" y="798000"/>
                </a:cubicBezTo>
                <a:lnTo>
                  <a:pt x="0" y="0"/>
                </a:lnTo>
                <a:close/>
              </a:path>
            </a:pathLst>
          </a:custGeom>
          <a:solidFill>
            <a:schemeClr val="accent5">
              <a:lumMod val="60000"/>
              <a:lumOff val="40000"/>
            </a:schemeClr>
          </a:solidFill>
          <a:ln/>
          <a:scene3d>
            <a:camera prst="orthographicFront"/>
            <a:lightRig rig="threePt" dir="t"/>
          </a:scene3d>
          <a:sp3d>
            <a:bevelT/>
          </a:sp3d>
        </p:spPr>
        <p:style>
          <a:lnRef idx="1">
            <a:schemeClr val="accent2"/>
          </a:lnRef>
          <a:fillRef idx="2">
            <a:schemeClr val="accent2"/>
          </a:fillRef>
          <a:effectRef idx="1">
            <a:schemeClr val="accent2"/>
          </a:effectRef>
          <a:fontRef idx="minor">
            <a:schemeClr val="dk1"/>
          </a:fontRef>
        </p:style>
        <p:txBody>
          <a:bodyPr wrap="square" lIns="0" tIns="0" rIns="0" bIns="0" rtlCol="0" anchor="ctr" anchorCtr="1">
            <a:noAutofit/>
          </a:bodyPr>
          <a:lstStyle/>
          <a:p>
            <a:pPr marL="171450" indent="-171450" algn="l">
              <a:spcBef>
                <a:spcPts val="0"/>
              </a:spcBef>
              <a:buFont typeface="Wingdings" pitchFamily="2" charset="2"/>
              <a:buChar char="Ø"/>
            </a:pPr>
            <a:endParaRPr lang="en-US" sz="1200" dirty="0" smtClean="0">
              <a:solidFill>
                <a:schemeClr val="dk1"/>
              </a:solidFill>
              <a:latin typeface="Microsoft New Tai Lue" pitchFamily="34" charset="0"/>
              <a:cs typeface="Microsoft New Tai Lue" pitchFamily="34" charset="0"/>
            </a:endParaRPr>
          </a:p>
          <a:p>
            <a:pPr marL="171450" indent="-171450" algn="l">
              <a:spcBef>
                <a:spcPts val="0"/>
              </a:spcBef>
              <a:buFont typeface="Wingdings" pitchFamily="2" charset="2"/>
              <a:buChar char="Ø"/>
            </a:pPr>
            <a:endParaRPr lang="en-US" sz="1200" dirty="0">
              <a:latin typeface="Microsoft New Tai Lue" pitchFamily="34" charset="0"/>
              <a:cs typeface="Microsoft New Tai Lue" pitchFamily="34" charset="0"/>
            </a:endParaRPr>
          </a:p>
          <a:p>
            <a:pPr marL="171450" indent="-171450" algn="l">
              <a:spcBef>
                <a:spcPts val="0"/>
              </a:spcBef>
              <a:buFont typeface="Wingdings" pitchFamily="2" charset="2"/>
              <a:buChar char="Ø"/>
            </a:pPr>
            <a:r>
              <a:rPr lang="en-US" sz="1200" dirty="0" smtClean="0">
                <a:solidFill>
                  <a:schemeClr val="dk1"/>
                </a:solidFill>
                <a:latin typeface="Microsoft New Tai Lue" pitchFamily="34" charset="0"/>
                <a:cs typeface="Microsoft New Tai Lue" pitchFamily="34" charset="0"/>
              </a:rPr>
              <a:t>Inspection plan to maintain ALARP, </a:t>
            </a:r>
            <a:endParaRPr lang="en-US" sz="1200" dirty="0">
              <a:solidFill>
                <a:schemeClr val="dk1"/>
              </a:solidFill>
              <a:latin typeface="Microsoft New Tai Lue" pitchFamily="34" charset="0"/>
              <a:cs typeface="Microsoft New Tai Lue" pitchFamily="34" charset="0"/>
            </a:endParaRPr>
          </a:p>
          <a:p>
            <a:pPr marL="171450" indent="-171450" algn="l">
              <a:spcBef>
                <a:spcPts val="0"/>
              </a:spcBef>
              <a:buFont typeface="Wingdings" pitchFamily="2" charset="2"/>
              <a:buChar char="Ø"/>
            </a:pPr>
            <a:r>
              <a:rPr lang="en-US" sz="1200" dirty="0" smtClean="0">
                <a:solidFill>
                  <a:schemeClr val="dk1"/>
                </a:solidFill>
                <a:latin typeface="Microsoft New Tai Lue" pitchFamily="34" charset="0"/>
                <a:cs typeface="Microsoft New Tai Lue" pitchFamily="34" charset="0"/>
              </a:rPr>
              <a:t>Process Control </a:t>
            </a:r>
            <a:r>
              <a:rPr lang="en-US" sz="1200" dirty="0">
                <a:solidFill>
                  <a:schemeClr val="dk1"/>
                </a:solidFill>
                <a:latin typeface="Microsoft New Tai Lue" pitchFamily="34" charset="0"/>
                <a:cs typeface="Microsoft New Tai Lue" pitchFamily="34" charset="0"/>
              </a:rPr>
              <a:t>and </a:t>
            </a:r>
          </a:p>
          <a:p>
            <a:pPr marL="171450" indent="-171450" algn="l">
              <a:spcBef>
                <a:spcPts val="0"/>
              </a:spcBef>
              <a:buFont typeface="Wingdings" pitchFamily="2" charset="2"/>
              <a:buChar char="Ø"/>
            </a:pPr>
            <a:r>
              <a:rPr lang="en-US" sz="1200" dirty="0" smtClean="0">
                <a:solidFill>
                  <a:schemeClr val="dk1"/>
                </a:solidFill>
                <a:latin typeface="Microsoft New Tai Lue" pitchFamily="34" charset="0"/>
                <a:cs typeface="Microsoft New Tai Lue" pitchFamily="34" charset="0"/>
              </a:rPr>
              <a:t>Implementation of mitigation activities.</a:t>
            </a:r>
            <a:endParaRPr lang="en-US" sz="1200" dirty="0">
              <a:solidFill>
                <a:schemeClr val="dk1"/>
              </a:solidFill>
              <a:latin typeface="Microsoft New Tai Lue" pitchFamily="34" charset="0"/>
              <a:cs typeface="Microsoft New Tai Lue" pitchFamily="34" charset="0"/>
            </a:endParaRPr>
          </a:p>
        </p:txBody>
      </p:sp>
      <p:sp>
        <p:nvSpPr>
          <p:cNvPr id="2" name="Title 1"/>
          <p:cNvSpPr>
            <a:spLocks noGrp="1"/>
          </p:cNvSpPr>
          <p:nvPr>
            <p:ph type="title"/>
          </p:nvPr>
        </p:nvSpPr>
        <p:spPr>
          <a:xfrm>
            <a:off x="84519" y="371693"/>
            <a:ext cx="8274904" cy="320674"/>
          </a:xfrm>
          <a:noFill/>
          <a:ln w="9525">
            <a:noFill/>
            <a:miter lim="800000"/>
            <a:headEnd/>
            <a:tailEnd/>
          </a:ln>
        </p:spPr>
        <p:txBody>
          <a:bodyPr vert="horz" wrap="square" lIns="0" tIns="0" rIns="0" bIns="0" numCol="1" anchor="ctr" anchorCtr="0" compatLnSpc="1">
            <a:prstTxWarp prst="textNoShape">
              <a:avLst/>
            </a:prstTxWarp>
          </a:bodyPr>
          <a:lstStyle/>
          <a:p>
            <a:r>
              <a:rPr lang="en-US" b="0" spc="40" dirty="0" smtClean="0">
                <a:solidFill>
                  <a:srgbClr val="0033CC"/>
                </a:solidFill>
                <a:cs typeface="Microsoft Sans Serif" pitchFamily="34" charset="0"/>
              </a:rPr>
              <a:t>Risk Based Asset Integrity Management – Key Elements</a:t>
            </a:r>
            <a:endParaRPr lang="en-US" b="0" spc="40" dirty="0">
              <a:solidFill>
                <a:srgbClr val="0033CC"/>
              </a:solidFill>
              <a:cs typeface="Microsoft Sans Serif" pitchFamily="34" charset="0"/>
            </a:endParaRPr>
          </a:p>
        </p:txBody>
      </p:sp>
    </p:spTree>
    <p:extLst>
      <p:ext uri="{BB962C8B-B14F-4D97-AF65-F5344CB8AC3E}">
        <p14:creationId xmlns="" xmlns:p14="http://schemas.microsoft.com/office/powerpoint/2010/main" val="3467178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500"/>
                                  </p:stCondLst>
                                  <p:childTnLst>
                                    <p:set>
                                      <p:cBhvr>
                                        <p:cTn id="6" dur="1" fill="hold">
                                          <p:stCondLst>
                                            <p:cond delay="0"/>
                                          </p:stCondLst>
                                        </p:cTn>
                                        <p:tgtEl>
                                          <p:spTgt spid="206"/>
                                        </p:tgtEl>
                                        <p:attrNameLst>
                                          <p:attrName>style.visibility</p:attrName>
                                        </p:attrNameLst>
                                      </p:cBhvr>
                                      <p:to>
                                        <p:strVal val="visible"/>
                                      </p:to>
                                    </p:set>
                                    <p:animEffect transition="in" filter="fade">
                                      <p:cBhvr>
                                        <p:cTn id="7" dur="500"/>
                                        <p:tgtEl>
                                          <p:spTgt spid="206"/>
                                        </p:tgtEl>
                                      </p:cBhvr>
                                    </p:animEffect>
                                  </p:childTnLst>
                                </p:cTn>
                              </p:par>
                            </p:childTnLst>
                          </p:cTn>
                        </p:par>
                        <p:par>
                          <p:cTn id="8" fill="hold">
                            <p:stCondLst>
                              <p:cond delay="1000"/>
                            </p:stCondLst>
                            <p:childTnLst>
                              <p:par>
                                <p:cTn id="9" presetID="10" presetClass="entr" presetSubtype="0" fill="hold" grpId="0" nodeType="afterEffect">
                                  <p:stCondLst>
                                    <p:cond delay="500"/>
                                  </p:stCondLst>
                                  <p:childTnLst>
                                    <p:set>
                                      <p:cBhvr>
                                        <p:cTn id="10" dur="1" fill="hold">
                                          <p:stCondLst>
                                            <p:cond delay="0"/>
                                          </p:stCondLst>
                                        </p:cTn>
                                        <p:tgtEl>
                                          <p:spTgt spid="333"/>
                                        </p:tgtEl>
                                        <p:attrNameLst>
                                          <p:attrName>style.visibility</p:attrName>
                                        </p:attrNameLst>
                                      </p:cBhvr>
                                      <p:to>
                                        <p:strVal val="visible"/>
                                      </p:to>
                                    </p:set>
                                    <p:animEffect transition="in" filter="fade">
                                      <p:cBhvr>
                                        <p:cTn id="11" dur="500"/>
                                        <p:tgtEl>
                                          <p:spTgt spid="333"/>
                                        </p:tgtEl>
                                      </p:cBhvr>
                                    </p:animEffect>
                                  </p:childTnLst>
                                </p:cTn>
                              </p:par>
                            </p:childTnLst>
                          </p:cTn>
                        </p:par>
                        <p:par>
                          <p:cTn id="12" fill="hold">
                            <p:stCondLst>
                              <p:cond delay="2000"/>
                            </p:stCondLst>
                            <p:childTnLst>
                              <p:par>
                                <p:cTn id="13" presetID="10" presetClass="entr" presetSubtype="0" fill="hold" grpId="0" nodeType="afterEffect">
                                  <p:stCondLst>
                                    <p:cond delay="500"/>
                                  </p:stCondLst>
                                  <p:childTnLst>
                                    <p:set>
                                      <p:cBhvr>
                                        <p:cTn id="14" dur="1" fill="hold">
                                          <p:stCondLst>
                                            <p:cond delay="0"/>
                                          </p:stCondLst>
                                        </p:cTn>
                                        <p:tgtEl>
                                          <p:spTgt spid="7"/>
                                        </p:tgtEl>
                                        <p:attrNameLst>
                                          <p:attrName>style.visibility</p:attrName>
                                        </p:attrNameLst>
                                      </p:cBhvr>
                                      <p:to>
                                        <p:strVal val="visible"/>
                                      </p:to>
                                    </p:set>
                                    <p:animEffect transition="in" filter="fade">
                                      <p:cBhvr>
                                        <p:cTn id="15" dur="500"/>
                                        <p:tgtEl>
                                          <p:spTgt spid="7"/>
                                        </p:tgtEl>
                                      </p:cBhvr>
                                    </p:animEffect>
                                  </p:childTnLst>
                                </p:cTn>
                              </p:par>
                            </p:childTnLst>
                          </p:cTn>
                        </p:par>
                        <p:par>
                          <p:cTn id="16" fill="hold">
                            <p:stCondLst>
                              <p:cond delay="3000"/>
                            </p:stCondLst>
                            <p:childTnLst>
                              <p:par>
                                <p:cTn id="17" presetID="10" presetClass="entr" presetSubtype="0" fill="hold" grpId="0" nodeType="afterEffect">
                                  <p:stCondLst>
                                    <p:cond delay="500"/>
                                  </p:stCondLst>
                                  <p:childTnLst>
                                    <p:set>
                                      <p:cBhvr>
                                        <p:cTn id="18" dur="1" fill="hold">
                                          <p:stCondLst>
                                            <p:cond delay="0"/>
                                          </p:stCondLst>
                                        </p:cTn>
                                        <p:tgtEl>
                                          <p:spTgt spid="330"/>
                                        </p:tgtEl>
                                        <p:attrNameLst>
                                          <p:attrName>style.visibility</p:attrName>
                                        </p:attrNameLst>
                                      </p:cBhvr>
                                      <p:to>
                                        <p:strVal val="visible"/>
                                      </p:to>
                                    </p:set>
                                    <p:animEffect transition="in" filter="fade">
                                      <p:cBhvr>
                                        <p:cTn id="19" dur="500"/>
                                        <p:tgtEl>
                                          <p:spTgt spid="330"/>
                                        </p:tgtEl>
                                      </p:cBhvr>
                                    </p:animEffect>
                                  </p:childTnLst>
                                </p:cTn>
                              </p:par>
                            </p:childTnLst>
                          </p:cTn>
                        </p:par>
                        <p:par>
                          <p:cTn id="20" fill="hold">
                            <p:stCondLst>
                              <p:cond delay="4000"/>
                            </p:stCondLst>
                            <p:childTnLst>
                              <p:par>
                                <p:cTn id="21" presetID="10" presetClass="entr" presetSubtype="0" fill="hold" grpId="0" nodeType="afterEffect">
                                  <p:stCondLst>
                                    <p:cond delay="500"/>
                                  </p:stCondLst>
                                  <p:childTnLst>
                                    <p:set>
                                      <p:cBhvr>
                                        <p:cTn id="22" dur="1" fill="hold">
                                          <p:stCondLst>
                                            <p:cond delay="0"/>
                                          </p:stCondLst>
                                        </p:cTn>
                                        <p:tgtEl>
                                          <p:spTgt spid="9"/>
                                        </p:tgtEl>
                                        <p:attrNameLst>
                                          <p:attrName>style.visibility</p:attrName>
                                        </p:attrNameLst>
                                      </p:cBhvr>
                                      <p:to>
                                        <p:strVal val="visible"/>
                                      </p:to>
                                    </p:set>
                                    <p:animEffect transition="in" filter="fade">
                                      <p:cBhvr>
                                        <p:cTn id="23" dur="500"/>
                                        <p:tgtEl>
                                          <p:spTgt spid="9"/>
                                        </p:tgtEl>
                                      </p:cBhvr>
                                    </p:animEffect>
                                  </p:childTnLst>
                                </p:cTn>
                              </p:par>
                            </p:childTnLst>
                          </p:cTn>
                        </p:par>
                        <p:par>
                          <p:cTn id="24" fill="hold">
                            <p:stCondLst>
                              <p:cond delay="5000"/>
                            </p:stCondLst>
                            <p:childTnLst>
                              <p:par>
                                <p:cTn id="25" presetID="10" presetClass="entr" presetSubtype="0" fill="hold" grpId="0" nodeType="afterEffect">
                                  <p:stCondLst>
                                    <p:cond delay="500"/>
                                  </p:stCondLst>
                                  <p:childTnLst>
                                    <p:set>
                                      <p:cBhvr>
                                        <p:cTn id="26" dur="1" fill="hold">
                                          <p:stCondLst>
                                            <p:cond delay="0"/>
                                          </p:stCondLst>
                                        </p:cTn>
                                        <p:tgtEl>
                                          <p:spTgt spid="331"/>
                                        </p:tgtEl>
                                        <p:attrNameLst>
                                          <p:attrName>style.visibility</p:attrName>
                                        </p:attrNameLst>
                                      </p:cBhvr>
                                      <p:to>
                                        <p:strVal val="visible"/>
                                      </p:to>
                                    </p:set>
                                    <p:animEffect transition="in" filter="fade">
                                      <p:cBhvr>
                                        <p:cTn id="27" dur="500"/>
                                        <p:tgtEl>
                                          <p:spTgt spid="331"/>
                                        </p:tgtEl>
                                      </p:cBhvr>
                                    </p:animEffect>
                                  </p:childTnLst>
                                </p:cTn>
                              </p:par>
                            </p:childTnLst>
                          </p:cTn>
                        </p:par>
                        <p:par>
                          <p:cTn id="28" fill="hold">
                            <p:stCondLst>
                              <p:cond delay="6000"/>
                            </p:stCondLst>
                            <p:childTnLst>
                              <p:par>
                                <p:cTn id="29" presetID="10" presetClass="entr" presetSubtype="0" fill="hold" grpId="0" nodeType="afterEffect">
                                  <p:stCondLst>
                                    <p:cond delay="500"/>
                                  </p:stCondLst>
                                  <p:childTnLst>
                                    <p:set>
                                      <p:cBhvr>
                                        <p:cTn id="30" dur="1" fill="hold">
                                          <p:stCondLst>
                                            <p:cond delay="0"/>
                                          </p:stCondLst>
                                        </p:cTn>
                                        <p:tgtEl>
                                          <p:spTgt spid="23"/>
                                        </p:tgtEl>
                                        <p:attrNameLst>
                                          <p:attrName>style.visibility</p:attrName>
                                        </p:attrNameLst>
                                      </p:cBhvr>
                                      <p:to>
                                        <p:strVal val="visible"/>
                                      </p:to>
                                    </p:set>
                                    <p:animEffect transition="in" filter="fade">
                                      <p:cBhvr>
                                        <p:cTn id="31" dur="500"/>
                                        <p:tgtEl>
                                          <p:spTgt spid="23"/>
                                        </p:tgtEl>
                                      </p:cBhvr>
                                    </p:animEffect>
                                  </p:childTnLst>
                                </p:cTn>
                              </p:par>
                            </p:childTnLst>
                          </p:cTn>
                        </p:par>
                        <p:par>
                          <p:cTn id="32" fill="hold">
                            <p:stCondLst>
                              <p:cond delay="7000"/>
                            </p:stCondLst>
                            <p:childTnLst>
                              <p:par>
                                <p:cTn id="33" presetID="10" presetClass="entr" presetSubtype="0" fill="hold" grpId="0" nodeType="afterEffect">
                                  <p:stCondLst>
                                    <p:cond delay="500"/>
                                  </p:stCondLst>
                                  <p:childTnLst>
                                    <p:set>
                                      <p:cBhvr>
                                        <p:cTn id="34" dur="1" fill="hold">
                                          <p:stCondLst>
                                            <p:cond delay="0"/>
                                          </p:stCondLst>
                                        </p:cTn>
                                        <p:tgtEl>
                                          <p:spTgt spid="332"/>
                                        </p:tgtEl>
                                        <p:attrNameLst>
                                          <p:attrName>style.visibility</p:attrName>
                                        </p:attrNameLst>
                                      </p:cBhvr>
                                      <p:to>
                                        <p:strVal val="visible"/>
                                      </p:to>
                                    </p:set>
                                    <p:animEffect transition="in" filter="fade">
                                      <p:cBhvr>
                                        <p:cTn id="35" dur="500"/>
                                        <p:tgtEl>
                                          <p:spTgt spid="332"/>
                                        </p:tgtEl>
                                      </p:cBhvr>
                                    </p:animEffect>
                                  </p:childTnLst>
                                </p:cTn>
                              </p:par>
                            </p:childTnLst>
                          </p:cTn>
                        </p:par>
                        <p:par>
                          <p:cTn id="36" fill="hold">
                            <p:stCondLst>
                              <p:cond delay="8000"/>
                            </p:stCondLst>
                            <p:childTnLst>
                              <p:par>
                                <p:cTn id="37" presetID="10" presetClass="entr" presetSubtype="0" fill="hold" grpId="0" nodeType="afterEffect">
                                  <p:stCondLst>
                                    <p:cond delay="500"/>
                                  </p:stCondLst>
                                  <p:childTnLst>
                                    <p:set>
                                      <p:cBhvr>
                                        <p:cTn id="38" dur="1" fill="hold">
                                          <p:stCondLst>
                                            <p:cond delay="0"/>
                                          </p:stCondLst>
                                        </p:cTn>
                                        <p:tgtEl>
                                          <p:spTgt spid="21"/>
                                        </p:tgtEl>
                                        <p:attrNameLst>
                                          <p:attrName>style.visibility</p:attrName>
                                        </p:attrNameLst>
                                      </p:cBhvr>
                                      <p:to>
                                        <p:strVal val="visible"/>
                                      </p:to>
                                    </p:set>
                                    <p:animEffect transition="in" filter="fade">
                                      <p:cBhvr>
                                        <p:cTn id="39" dur="500"/>
                                        <p:tgtEl>
                                          <p:spTgt spid="21"/>
                                        </p:tgtEl>
                                      </p:cBhvr>
                                    </p:animEffect>
                                  </p:childTnLst>
                                </p:cTn>
                              </p:par>
                            </p:childTnLst>
                          </p:cTn>
                        </p:par>
                        <p:par>
                          <p:cTn id="40" fill="hold">
                            <p:stCondLst>
                              <p:cond delay="9000"/>
                            </p:stCondLst>
                            <p:childTnLst>
                              <p:par>
                                <p:cTn id="41" presetID="10" presetClass="entr" presetSubtype="0" fill="hold" grpId="0" nodeType="afterEffect">
                                  <p:stCondLst>
                                    <p:cond delay="500"/>
                                  </p:stCondLst>
                                  <p:childTnLst>
                                    <p:set>
                                      <p:cBhvr>
                                        <p:cTn id="42" dur="1" fill="hold">
                                          <p:stCondLst>
                                            <p:cond delay="0"/>
                                          </p:stCondLst>
                                        </p:cTn>
                                        <p:tgtEl>
                                          <p:spTgt spid="507"/>
                                        </p:tgtEl>
                                        <p:attrNameLst>
                                          <p:attrName>style.visibility</p:attrName>
                                        </p:attrNameLst>
                                      </p:cBhvr>
                                      <p:to>
                                        <p:strVal val="visible"/>
                                      </p:to>
                                    </p:set>
                                    <p:animEffect transition="in" filter="fade">
                                      <p:cBhvr>
                                        <p:cTn id="43" dur="500"/>
                                        <p:tgtEl>
                                          <p:spTgt spid="507"/>
                                        </p:tgtEl>
                                      </p:cBhvr>
                                    </p:animEffect>
                                  </p:childTnLst>
                                </p:cTn>
                              </p:par>
                            </p:childTnLst>
                          </p:cTn>
                        </p:par>
                        <p:par>
                          <p:cTn id="44" fill="hold">
                            <p:stCondLst>
                              <p:cond delay="10000"/>
                            </p:stCondLst>
                            <p:childTnLst>
                              <p:par>
                                <p:cTn id="45" presetID="10" presetClass="entr" presetSubtype="0" fill="hold" grpId="0" nodeType="afterEffect">
                                  <p:stCondLst>
                                    <p:cond delay="500"/>
                                  </p:stCondLst>
                                  <p:childTnLst>
                                    <p:set>
                                      <p:cBhvr>
                                        <p:cTn id="46" dur="1" fill="hold">
                                          <p:stCondLst>
                                            <p:cond delay="0"/>
                                          </p:stCondLst>
                                        </p:cTn>
                                        <p:tgtEl>
                                          <p:spTgt spid="25"/>
                                        </p:tgtEl>
                                        <p:attrNameLst>
                                          <p:attrName>style.visibility</p:attrName>
                                        </p:attrNameLst>
                                      </p:cBhvr>
                                      <p:to>
                                        <p:strVal val="visible"/>
                                      </p:to>
                                    </p:set>
                                    <p:animEffect transition="in" filter="fade">
                                      <p:cBhvr>
                                        <p:cTn id="47" dur="500"/>
                                        <p:tgtEl>
                                          <p:spTgt spid="25"/>
                                        </p:tgtEl>
                                      </p:cBhvr>
                                    </p:animEffect>
                                  </p:childTnLst>
                                </p:cTn>
                              </p:par>
                            </p:childTnLst>
                          </p:cTn>
                        </p:par>
                        <p:par>
                          <p:cTn id="48" fill="hold">
                            <p:stCondLst>
                              <p:cond delay="11000"/>
                            </p:stCondLst>
                            <p:childTnLst>
                              <p:par>
                                <p:cTn id="49" presetID="10" presetClass="entr" presetSubtype="0" fill="hold" grpId="0" nodeType="afterEffect">
                                  <p:stCondLst>
                                    <p:cond delay="500"/>
                                  </p:stCondLst>
                                  <p:childTnLst>
                                    <p:set>
                                      <p:cBhvr>
                                        <p:cTn id="50" dur="1" fill="hold">
                                          <p:stCondLst>
                                            <p:cond delay="0"/>
                                          </p:stCondLst>
                                        </p:cTn>
                                        <p:tgtEl>
                                          <p:spTgt spid="508"/>
                                        </p:tgtEl>
                                        <p:attrNameLst>
                                          <p:attrName>style.visibility</p:attrName>
                                        </p:attrNameLst>
                                      </p:cBhvr>
                                      <p:to>
                                        <p:strVal val="visible"/>
                                      </p:to>
                                    </p:set>
                                    <p:animEffect transition="in" filter="fade">
                                      <p:cBhvr>
                                        <p:cTn id="51" dur="500"/>
                                        <p:tgtEl>
                                          <p:spTgt spid="508"/>
                                        </p:tgtEl>
                                      </p:cBhvr>
                                    </p:animEffect>
                                  </p:childTnLst>
                                </p:cTn>
                              </p:par>
                            </p:childTnLst>
                          </p:cTn>
                        </p:par>
                        <p:par>
                          <p:cTn id="52" fill="hold">
                            <p:stCondLst>
                              <p:cond delay="12000"/>
                            </p:stCondLst>
                            <p:childTnLst>
                              <p:par>
                                <p:cTn id="53" presetID="10" presetClass="entr" presetSubtype="0" fill="hold" grpId="0" nodeType="afterEffect">
                                  <p:stCondLst>
                                    <p:cond delay="500"/>
                                  </p:stCondLst>
                                  <p:childTnLst>
                                    <p:set>
                                      <p:cBhvr>
                                        <p:cTn id="54" dur="1" fill="hold">
                                          <p:stCondLst>
                                            <p:cond delay="0"/>
                                          </p:stCondLst>
                                        </p:cTn>
                                        <p:tgtEl>
                                          <p:spTgt spid="27"/>
                                        </p:tgtEl>
                                        <p:attrNameLst>
                                          <p:attrName>style.visibility</p:attrName>
                                        </p:attrNameLst>
                                      </p:cBhvr>
                                      <p:to>
                                        <p:strVal val="visible"/>
                                      </p:to>
                                    </p:set>
                                    <p:animEffect transition="in" filter="fade">
                                      <p:cBhvr>
                                        <p:cTn id="55"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6" grpId="0" animBg="1"/>
      <p:bldP spid="330" grpId="0" animBg="1"/>
      <p:bldP spid="331" grpId="0" animBg="1"/>
      <p:bldP spid="332" grpId="0" animBg="1"/>
      <p:bldP spid="333" grpId="0" animBg="1"/>
      <p:bldP spid="507" grpId="0" animBg="1"/>
      <p:bldP spid="508" grpId="0" animBg="1"/>
      <p:bldP spid="7" grpId="0"/>
      <p:bldP spid="21" grpId="0"/>
      <p:bldP spid="9" grpId="0"/>
      <p:bldP spid="23" grpId="0"/>
      <p:bldP spid="25" grpId="0" animBg="1"/>
      <p:bldP spid="2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6388" y="766231"/>
            <a:ext cx="9040812" cy="5950658"/>
          </a:xfrm>
        </p:spPr>
        <p:txBody>
          <a:bodyPr/>
          <a:lstStyle/>
          <a:p>
            <a:pPr marL="360000" indent="-360000" algn="just">
              <a:lnSpc>
                <a:spcPts val="2400"/>
              </a:lnSpc>
              <a:spcBef>
                <a:spcPts val="600"/>
              </a:spcBef>
              <a:spcAft>
                <a:spcPts val="0"/>
              </a:spcAft>
            </a:pPr>
            <a:r>
              <a:rPr lang="en-US" sz="1400" b="1" spc="50" dirty="0">
                <a:solidFill>
                  <a:srgbClr val="0033CC"/>
                </a:solidFill>
                <a:latin typeface="Microsoft Tai Le" pitchFamily="34" charset="0"/>
                <a:cs typeface="Microsoft Tai Le" pitchFamily="34" charset="0"/>
              </a:rPr>
              <a:t>Risk Based Asset Integrity Management Objectives &amp; Goals </a:t>
            </a:r>
          </a:p>
          <a:p>
            <a:pPr marL="1160100" lvl="2" indent="-360000" algn="just">
              <a:spcBef>
                <a:spcPts val="300"/>
              </a:spcBef>
              <a:spcAft>
                <a:spcPts val="300"/>
              </a:spcAft>
            </a:pPr>
            <a:r>
              <a:rPr lang="en-US" sz="1200" spc="50" dirty="0">
                <a:solidFill>
                  <a:srgbClr val="0033CC"/>
                </a:solidFill>
                <a:latin typeface="Microsoft Tai Le" pitchFamily="34" charset="0"/>
                <a:cs typeface="Microsoft Tai Le" pitchFamily="34" charset="0"/>
              </a:rPr>
              <a:t>Safe and reliable operation through cost-effective inspection plan.</a:t>
            </a:r>
          </a:p>
          <a:p>
            <a:pPr marL="1160100" lvl="2" indent="-360000" algn="just">
              <a:spcBef>
                <a:spcPts val="300"/>
              </a:spcBef>
              <a:spcAft>
                <a:spcPts val="300"/>
              </a:spcAft>
            </a:pPr>
            <a:r>
              <a:rPr lang="en-US" sz="1200" spc="50" dirty="0">
                <a:solidFill>
                  <a:srgbClr val="0033CC"/>
                </a:solidFill>
                <a:latin typeface="Microsoft Tai Le" pitchFamily="34" charset="0"/>
                <a:cs typeface="Microsoft Tai Le" pitchFamily="34" charset="0"/>
              </a:rPr>
              <a:t>Identification of the operational risks via material degradation</a:t>
            </a:r>
          </a:p>
          <a:p>
            <a:pPr marL="1160100" lvl="2" indent="-360000" algn="just">
              <a:spcBef>
                <a:spcPts val="300"/>
              </a:spcBef>
              <a:spcAft>
                <a:spcPts val="300"/>
              </a:spcAft>
            </a:pPr>
            <a:r>
              <a:rPr lang="en-US" sz="1200" spc="50" dirty="0">
                <a:solidFill>
                  <a:srgbClr val="0033CC"/>
                </a:solidFill>
                <a:latin typeface="Microsoft Tai Le" pitchFamily="34" charset="0"/>
                <a:cs typeface="Microsoft Tai Le" pitchFamily="34" charset="0"/>
              </a:rPr>
              <a:t>Reduction in plant downtime or business interruption.</a:t>
            </a:r>
          </a:p>
          <a:p>
            <a:pPr marL="717550" lvl="2" indent="0" algn="just">
              <a:spcBef>
                <a:spcPts val="600"/>
              </a:spcBef>
              <a:spcAft>
                <a:spcPts val="600"/>
              </a:spcAft>
              <a:buNone/>
            </a:pPr>
            <a:r>
              <a:rPr lang="en-US" sz="1400" b="1" spc="50" dirty="0" smtClean="0">
                <a:solidFill>
                  <a:srgbClr val="0000FF"/>
                </a:solidFill>
                <a:cs typeface="Microsoft Tai Le" pitchFamily="34" charset="0"/>
                <a:sym typeface="Wingdings" pitchFamily="2" charset="2"/>
              </a:rPr>
              <a:t>Real </a:t>
            </a:r>
            <a:r>
              <a:rPr lang="en-US" sz="1400" b="1" spc="50" dirty="0">
                <a:solidFill>
                  <a:srgbClr val="0000FF"/>
                </a:solidFill>
                <a:cs typeface="Microsoft Tai Le" pitchFamily="34" charset="0"/>
                <a:sym typeface="Wingdings" pitchFamily="2" charset="2"/>
              </a:rPr>
              <a:t>Productivity = Total Capacity – { US  + PS  + OS  + TS  }</a:t>
            </a:r>
          </a:p>
          <a:p>
            <a:pPr marL="360000" indent="-360000" algn="just">
              <a:lnSpc>
                <a:spcPts val="2400"/>
              </a:lnSpc>
              <a:spcBef>
                <a:spcPts val="600"/>
              </a:spcBef>
              <a:spcAft>
                <a:spcPts val="0"/>
              </a:spcAft>
            </a:pPr>
            <a:r>
              <a:rPr lang="en-US" sz="1400" b="1" spc="50" dirty="0">
                <a:solidFill>
                  <a:srgbClr val="0033CC"/>
                </a:solidFill>
                <a:latin typeface="Microsoft Tai Le" pitchFamily="34" charset="0"/>
                <a:cs typeface="Microsoft Tai Le" pitchFamily="34" charset="0"/>
              </a:rPr>
              <a:t>Understanding Risks and Defining Risk Criteria</a:t>
            </a:r>
          </a:p>
          <a:p>
            <a:pPr marL="760050" lvl="1" indent="-360000" algn="just">
              <a:spcBef>
                <a:spcPts val="0"/>
              </a:spcBef>
              <a:spcAft>
                <a:spcPts val="600"/>
              </a:spcAft>
            </a:pPr>
            <a:r>
              <a:rPr lang="en-US" sz="1400" spc="50" dirty="0">
                <a:solidFill>
                  <a:srgbClr val="000080"/>
                </a:solidFill>
                <a:latin typeface="Microsoft Tai Le" pitchFamily="34" charset="0"/>
                <a:cs typeface="Microsoft Tai Le" pitchFamily="34" charset="0"/>
              </a:rPr>
              <a:t>Establish Physical Boundaries of an RBI Assessment</a:t>
            </a: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System</a:t>
            </a: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Sub-System</a:t>
            </a: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Component</a:t>
            </a: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Other Components</a:t>
            </a:r>
          </a:p>
          <a:p>
            <a:pPr marL="760050" lvl="1" indent="-360000" algn="just">
              <a:spcBef>
                <a:spcPts val="0"/>
              </a:spcBef>
              <a:spcAft>
                <a:spcPts val="600"/>
              </a:spcAft>
            </a:pPr>
            <a:r>
              <a:rPr lang="en-US" sz="1400" spc="50" dirty="0">
                <a:solidFill>
                  <a:srgbClr val="000080"/>
                </a:solidFill>
                <a:latin typeface="Microsoft Tai Le" pitchFamily="34" charset="0"/>
                <a:cs typeface="Microsoft Tai Le" pitchFamily="34" charset="0"/>
              </a:rPr>
              <a:t>Establish Operating Boundaries</a:t>
            </a: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Start-up and Shutdown</a:t>
            </a: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Normal, Upset, and Cyclic Operation</a:t>
            </a: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Operating Time Period</a:t>
            </a:r>
          </a:p>
          <a:p>
            <a:pPr marL="360000" indent="-360000" algn="just">
              <a:lnSpc>
                <a:spcPts val="2400"/>
              </a:lnSpc>
              <a:spcBef>
                <a:spcPts val="600"/>
              </a:spcBef>
              <a:spcAft>
                <a:spcPts val="0"/>
              </a:spcAft>
            </a:pPr>
            <a:r>
              <a:rPr lang="en-US" sz="1400" b="1" spc="50" dirty="0">
                <a:solidFill>
                  <a:srgbClr val="0033CC"/>
                </a:solidFill>
                <a:latin typeface="Microsoft Tai Le" pitchFamily="34" charset="0"/>
                <a:cs typeface="Microsoft Tai Le" pitchFamily="34" charset="0"/>
              </a:rPr>
              <a:t>Data and Information Collection </a:t>
            </a:r>
            <a:endParaRPr lang="en-US" sz="1400" b="1" spc="50" dirty="0" smtClean="0">
              <a:solidFill>
                <a:srgbClr val="0033CC"/>
              </a:solidFill>
              <a:latin typeface="Microsoft Tai Le" pitchFamily="34" charset="0"/>
              <a:cs typeface="Microsoft Tai Le" pitchFamily="34" charset="0"/>
            </a:endParaRPr>
          </a:p>
          <a:p>
            <a:pPr marL="1160100" lvl="2" indent="-360000" algn="just">
              <a:spcBef>
                <a:spcPts val="300"/>
              </a:spcBef>
              <a:spcAft>
                <a:spcPts val="300"/>
              </a:spcAft>
            </a:pPr>
            <a:r>
              <a:rPr lang="en-US" sz="1200" spc="50" dirty="0">
                <a:solidFill>
                  <a:schemeClr val="tx1"/>
                </a:solidFill>
                <a:latin typeface="Microsoft Tai Le" pitchFamily="34" charset="0"/>
                <a:cs typeface="Microsoft Tai Le" pitchFamily="34" charset="0"/>
              </a:rPr>
              <a:t>Design, Construction and Inspection records / Reports</a:t>
            </a:r>
          </a:p>
          <a:p>
            <a:pPr marL="1160100" lvl="2" indent="-360000" algn="just">
              <a:spcBef>
                <a:spcPts val="300"/>
              </a:spcBef>
              <a:spcAft>
                <a:spcPts val="300"/>
              </a:spcAft>
            </a:pPr>
            <a:r>
              <a:rPr lang="en-US" sz="1200" spc="50" dirty="0" smtClean="0">
                <a:solidFill>
                  <a:schemeClr val="tx1"/>
                </a:solidFill>
                <a:latin typeface="Microsoft Tai Le" pitchFamily="34" charset="0"/>
                <a:cs typeface="Microsoft Tai Le" pitchFamily="34" charset="0"/>
              </a:rPr>
              <a:t>Process and Hazards Data, and Management of Change Records</a:t>
            </a:r>
            <a:r>
              <a:rPr lang="en-US" sz="1200" spc="50" dirty="0">
                <a:solidFill>
                  <a:schemeClr val="tx1"/>
                </a:solidFill>
                <a:latin typeface="Microsoft Tai Le" pitchFamily="34" charset="0"/>
                <a:cs typeface="Microsoft Tai Le" pitchFamily="34" charset="0"/>
              </a:rPr>
              <a:t>;</a:t>
            </a:r>
          </a:p>
          <a:p>
            <a:pPr marL="1160100" lvl="2" indent="-360000" algn="just">
              <a:spcBef>
                <a:spcPts val="300"/>
              </a:spcBef>
              <a:spcAft>
                <a:spcPts val="300"/>
              </a:spcAft>
            </a:pPr>
            <a:r>
              <a:rPr lang="en-US" sz="1200" spc="50" dirty="0" smtClean="0">
                <a:solidFill>
                  <a:schemeClr val="tx1"/>
                </a:solidFill>
                <a:latin typeface="Microsoft Tai Le" pitchFamily="34" charset="0"/>
                <a:cs typeface="Microsoft Tai Le" pitchFamily="34" charset="0"/>
              </a:rPr>
              <a:t>Site Conditions </a:t>
            </a:r>
          </a:p>
          <a:p>
            <a:pPr marL="1160100" lvl="2" indent="-360000" algn="just">
              <a:spcBef>
                <a:spcPts val="300"/>
              </a:spcBef>
              <a:spcAft>
                <a:spcPts val="300"/>
              </a:spcAft>
            </a:pPr>
            <a:r>
              <a:rPr lang="en-US" sz="1200" spc="50" dirty="0" smtClean="0">
                <a:solidFill>
                  <a:schemeClr val="tx1"/>
                </a:solidFill>
                <a:latin typeface="Microsoft Tai Le" pitchFamily="34" charset="0"/>
                <a:cs typeface="Microsoft Tai Le" pitchFamily="34" charset="0"/>
              </a:rPr>
              <a:t>Failure Data and Incident Investigations</a:t>
            </a:r>
          </a:p>
        </p:txBody>
      </p:sp>
      <p:sp>
        <p:nvSpPr>
          <p:cNvPr id="4" name="Rectangle 3"/>
          <p:cNvSpPr/>
          <p:nvPr/>
        </p:nvSpPr>
        <p:spPr>
          <a:xfrm>
            <a:off x="7251511" y="1382857"/>
            <a:ext cx="1977078" cy="2015040"/>
          </a:xfrm>
          <a:prstGeom prst="rect">
            <a:avLst/>
          </a:prstGeom>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600" b="1" dirty="0" smtClean="0"/>
              <a:t>Plant Capacity</a:t>
            </a:r>
            <a:endParaRPr lang="en-US" sz="1600" b="1" dirty="0"/>
          </a:p>
        </p:txBody>
      </p:sp>
      <p:sp>
        <p:nvSpPr>
          <p:cNvPr id="5" name="Rectangle 4"/>
          <p:cNvSpPr/>
          <p:nvPr/>
        </p:nvSpPr>
        <p:spPr>
          <a:xfrm>
            <a:off x="7240878" y="1382857"/>
            <a:ext cx="1977078" cy="2015040"/>
          </a:xfrm>
          <a:prstGeom prst="rect">
            <a:avLst/>
          </a:prstGeom>
          <a:solidFill>
            <a:schemeClr val="accent5">
              <a:lumMod val="50000"/>
            </a:schemeClr>
          </a:solidFill>
          <a:scene3d>
            <a:camera prst="orthographicFront"/>
            <a:lightRig rig="threePt" dir="t"/>
          </a:scene3d>
          <a:sp3d>
            <a:bevelT w="152400" h="50800" prst="softRound"/>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b="1" dirty="0" smtClean="0"/>
          </a:p>
          <a:p>
            <a:pPr algn="ctr"/>
            <a:endParaRPr lang="en-US" sz="2000" b="1" dirty="0"/>
          </a:p>
          <a:p>
            <a:pPr algn="ctr"/>
            <a:endParaRPr lang="en-US" sz="2000" b="1" dirty="0" smtClean="0"/>
          </a:p>
          <a:p>
            <a:pPr algn="ctr"/>
            <a:endParaRPr lang="en-US" sz="2000" b="1" dirty="0"/>
          </a:p>
          <a:p>
            <a:pPr algn="ctr"/>
            <a:r>
              <a:rPr lang="en-US" sz="2000" b="1" dirty="0" smtClean="0"/>
              <a:t>Real</a:t>
            </a:r>
          </a:p>
          <a:p>
            <a:pPr algn="ctr"/>
            <a:r>
              <a:rPr lang="en-US" sz="2000" b="1" dirty="0" smtClean="0"/>
              <a:t>Productivity</a:t>
            </a:r>
            <a:endParaRPr lang="en-US" sz="2000" b="1" dirty="0"/>
          </a:p>
        </p:txBody>
      </p:sp>
      <p:sp>
        <p:nvSpPr>
          <p:cNvPr id="6" name="Freeform 5"/>
          <p:cNvSpPr>
            <a:spLocks/>
          </p:cNvSpPr>
          <p:nvPr/>
        </p:nvSpPr>
        <p:spPr bwMode="auto">
          <a:xfrm>
            <a:off x="7254347" y="1386513"/>
            <a:ext cx="512584" cy="566668"/>
          </a:xfrm>
          <a:custGeom>
            <a:avLst/>
            <a:gdLst>
              <a:gd name="T0" fmla="*/ 1956 w 2151"/>
              <a:gd name="T1" fmla="*/ 861 h 2586"/>
              <a:gd name="T2" fmla="*/ 2010 w 2151"/>
              <a:gd name="T3" fmla="*/ 884 h 2586"/>
              <a:gd name="T4" fmla="*/ 2054 w 2151"/>
              <a:gd name="T5" fmla="*/ 931 h 2586"/>
              <a:gd name="T6" fmla="*/ 2075 w 2151"/>
              <a:gd name="T7" fmla="*/ 965 h 2586"/>
              <a:gd name="T8" fmla="*/ 2104 w 2151"/>
              <a:gd name="T9" fmla="*/ 988 h 2586"/>
              <a:gd name="T10" fmla="*/ 2132 w 2151"/>
              <a:gd name="T11" fmla="*/ 983 h 2586"/>
              <a:gd name="T12" fmla="*/ 2148 w 2151"/>
              <a:gd name="T13" fmla="*/ 955 h 2586"/>
              <a:gd name="T14" fmla="*/ 0 w 2151"/>
              <a:gd name="T15" fmla="*/ 0 h 2586"/>
              <a:gd name="T16" fmla="*/ 933 w 2151"/>
              <a:gd name="T17" fmla="*/ 2156 h 2586"/>
              <a:gd name="T18" fmla="*/ 965 w 2151"/>
              <a:gd name="T19" fmla="*/ 2161 h 2586"/>
              <a:gd name="T20" fmla="*/ 988 w 2151"/>
              <a:gd name="T21" fmla="*/ 2182 h 2586"/>
              <a:gd name="T22" fmla="*/ 985 w 2151"/>
              <a:gd name="T23" fmla="*/ 2210 h 2586"/>
              <a:gd name="T24" fmla="*/ 957 w 2151"/>
              <a:gd name="T25" fmla="*/ 2239 h 2586"/>
              <a:gd name="T26" fmla="*/ 918 w 2151"/>
              <a:gd name="T27" fmla="*/ 2264 h 2586"/>
              <a:gd name="T28" fmla="*/ 879 w 2151"/>
              <a:gd name="T29" fmla="*/ 2309 h 2586"/>
              <a:gd name="T30" fmla="*/ 859 w 2151"/>
              <a:gd name="T31" fmla="*/ 2368 h 2586"/>
              <a:gd name="T32" fmla="*/ 863 w 2151"/>
              <a:gd name="T33" fmla="*/ 2426 h 2586"/>
              <a:gd name="T34" fmla="*/ 900 w 2151"/>
              <a:gd name="T35" fmla="*/ 2498 h 2586"/>
              <a:gd name="T36" fmla="*/ 968 w 2151"/>
              <a:gd name="T37" fmla="*/ 2552 h 2586"/>
              <a:gd name="T38" fmla="*/ 1058 w 2151"/>
              <a:gd name="T39" fmla="*/ 2582 h 2586"/>
              <a:gd name="T40" fmla="*/ 1133 w 2151"/>
              <a:gd name="T41" fmla="*/ 2584 h 2586"/>
              <a:gd name="T42" fmla="*/ 1227 w 2151"/>
              <a:gd name="T43" fmla="*/ 2561 h 2586"/>
              <a:gd name="T44" fmla="*/ 1300 w 2151"/>
              <a:gd name="T45" fmla="*/ 2513 h 2586"/>
              <a:gd name="T46" fmla="*/ 1346 w 2151"/>
              <a:gd name="T47" fmla="*/ 2444 h 2586"/>
              <a:gd name="T48" fmla="*/ 1357 w 2151"/>
              <a:gd name="T49" fmla="*/ 2386 h 2586"/>
              <a:gd name="T50" fmla="*/ 1344 w 2151"/>
              <a:gd name="T51" fmla="*/ 2322 h 2586"/>
              <a:gd name="T52" fmla="*/ 1313 w 2151"/>
              <a:gd name="T53" fmla="*/ 2278 h 2586"/>
              <a:gd name="T54" fmla="*/ 1269 w 2151"/>
              <a:gd name="T55" fmla="*/ 2244 h 2586"/>
              <a:gd name="T56" fmla="*/ 1235 w 2151"/>
              <a:gd name="T57" fmla="*/ 2218 h 2586"/>
              <a:gd name="T58" fmla="*/ 1225 w 2151"/>
              <a:gd name="T59" fmla="*/ 2189 h 2586"/>
              <a:gd name="T60" fmla="*/ 1242 w 2151"/>
              <a:gd name="T61" fmla="*/ 2166 h 2586"/>
              <a:gd name="T62" fmla="*/ 1282 w 2151"/>
              <a:gd name="T63" fmla="*/ 2156 h 2586"/>
              <a:gd name="T64" fmla="*/ 2151 w 2151"/>
              <a:gd name="T65" fmla="*/ 1281 h 2586"/>
              <a:gd name="T66" fmla="*/ 2146 w 2151"/>
              <a:gd name="T67" fmla="*/ 1248 h 2586"/>
              <a:gd name="T68" fmla="*/ 2125 w 2151"/>
              <a:gd name="T69" fmla="*/ 1225 h 2586"/>
              <a:gd name="T70" fmla="*/ 2097 w 2151"/>
              <a:gd name="T71" fmla="*/ 1229 h 2586"/>
              <a:gd name="T72" fmla="*/ 2068 w 2151"/>
              <a:gd name="T73" fmla="*/ 1258 h 2586"/>
              <a:gd name="T74" fmla="*/ 2044 w 2151"/>
              <a:gd name="T75" fmla="*/ 1295 h 2586"/>
              <a:gd name="T76" fmla="*/ 1998 w 2151"/>
              <a:gd name="T77" fmla="*/ 1336 h 2586"/>
              <a:gd name="T78" fmla="*/ 1940 w 2151"/>
              <a:gd name="T79" fmla="*/ 1356 h 2586"/>
              <a:gd name="T80" fmla="*/ 1881 w 2151"/>
              <a:gd name="T81" fmla="*/ 1351 h 2586"/>
              <a:gd name="T82" fmla="*/ 1809 w 2151"/>
              <a:gd name="T83" fmla="*/ 1313 h 2586"/>
              <a:gd name="T84" fmla="*/ 1756 w 2151"/>
              <a:gd name="T85" fmla="*/ 1247 h 2586"/>
              <a:gd name="T86" fmla="*/ 1725 w 2151"/>
              <a:gd name="T87" fmla="*/ 1157 h 2586"/>
              <a:gd name="T88" fmla="*/ 1722 w 2151"/>
              <a:gd name="T89" fmla="*/ 1081 h 2586"/>
              <a:gd name="T90" fmla="*/ 1746 w 2151"/>
              <a:gd name="T91" fmla="*/ 988 h 2586"/>
              <a:gd name="T92" fmla="*/ 1795 w 2151"/>
              <a:gd name="T93" fmla="*/ 913 h 2586"/>
              <a:gd name="T94" fmla="*/ 1862 w 2151"/>
              <a:gd name="T95" fmla="*/ 868 h 2586"/>
              <a:gd name="T96" fmla="*/ 1922 w 2151"/>
              <a:gd name="T97" fmla="*/ 856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1922" y="856"/>
                </a:moveTo>
                <a:lnTo>
                  <a:pt x="1922" y="856"/>
                </a:lnTo>
                <a:lnTo>
                  <a:pt x="1940" y="858"/>
                </a:lnTo>
                <a:lnTo>
                  <a:pt x="1956" y="861"/>
                </a:lnTo>
                <a:lnTo>
                  <a:pt x="1971" y="864"/>
                </a:lnTo>
                <a:lnTo>
                  <a:pt x="1985" y="871"/>
                </a:lnTo>
                <a:lnTo>
                  <a:pt x="1998" y="877"/>
                </a:lnTo>
                <a:lnTo>
                  <a:pt x="2010" y="884"/>
                </a:lnTo>
                <a:lnTo>
                  <a:pt x="2019" y="892"/>
                </a:lnTo>
                <a:lnTo>
                  <a:pt x="2029" y="900"/>
                </a:lnTo>
                <a:lnTo>
                  <a:pt x="2044" y="916"/>
                </a:lnTo>
                <a:lnTo>
                  <a:pt x="2054" y="931"/>
                </a:lnTo>
                <a:lnTo>
                  <a:pt x="2062" y="944"/>
                </a:lnTo>
                <a:lnTo>
                  <a:pt x="2062" y="944"/>
                </a:lnTo>
                <a:lnTo>
                  <a:pt x="2068" y="955"/>
                </a:lnTo>
                <a:lnTo>
                  <a:pt x="2075" y="965"/>
                </a:lnTo>
                <a:lnTo>
                  <a:pt x="2083" y="973"/>
                </a:lnTo>
                <a:lnTo>
                  <a:pt x="2089" y="980"/>
                </a:lnTo>
                <a:lnTo>
                  <a:pt x="2097" y="985"/>
                </a:lnTo>
                <a:lnTo>
                  <a:pt x="2104" y="988"/>
                </a:lnTo>
                <a:lnTo>
                  <a:pt x="2112" y="988"/>
                </a:lnTo>
                <a:lnTo>
                  <a:pt x="2119" y="988"/>
                </a:lnTo>
                <a:lnTo>
                  <a:pt x="2125" y="986"/>
                </a:lnTo>
                <a:lnTo>
                  <a:pt x="2132" y="983"/>
                </a:lnTo>
                <a:lnTo>
                  <a:pt x="2136" y="978"/>
                </a:lnTo>
                <a:lnTo>
                  <a:pt x="2141" y="972"/>
                </a:lnTo>
                <a:lnTo>
                  <a:pt x="2146" y="965"/>
                </a:lnTo>
                <a:lnTo>
                  <a:pt x="2148" y="955"/>
                </a:lnTo>
                <a:lnTo>
                  <a:pt x="2151" y="944"/>
                </a:lnTo>
                <a:lnTo>
                  <a:pt x="2151" y="931"/>
                </a:lnTo>
                <a:lnTo>
                  <a:pt x="2151" y="0"/>
                </a:lnTo>
                <a:lnTo>
                  <a:pt x="0" y="0"/>
                </a:lnTo>
                <a:lnTo>
                  <a:pt x="0" y="2155"/>
                </a:lnTo>
                <a:lnTo>
                  <a:pt x="495" y="2155"/>
                </a:lnTo>
                <a:lnTo>
                  <a:pt x="495" y="2156"/>
                </a:lnTo>
                <a:lnTo>
                  <a:pt x="933" y="2156"/>
                </a:lnTo>
                <a:lnTo>
                  <a:pt x="933" y="2156"/>
                </a:lnTo>
                <a:lnTo>
                  <a:pt x="946" y="2156"/>
                </a:lnTo>
                <a:lnTo>
                  <a:pt x="955" y="2158"/>
                </a:lnTo>
                <a:lnTo>
                  <a:pt x="965" y="2161"/>
                </a:lnTo>
                <a:lnTo>
                  <a:pt x="973" y="2166"/>
                </a:lnTo>
                <a:lnTo>
                  <a:pt x="980" y="2171"/>
                </a:lnTo>
                <a:lnTo>
                  <a:pt x="985" y="2176"/>
                </a:lnTo>
                <a:lnTo>
                  <a:pt x="988" y="2182"/>
                </a:lnTo>
                <a:lnTo>
                  <a:pt x="989" y="2189"/>
                </a:lnTo>
                <a:lnTo>
                  <a:pt x="989" y="2195"/>
                </a:lnTo>
                <a:lnTo>
                  <a:pt x="988" y="2203"/>
                </a:lnTo>
                <a:lnTo>
                  <a:pt x="985" y="2210"/>
                </a:lnTo>
                <a:lnTo>
                  <a:pt x="980" y="2218"/>
                </a:lnTo>
                <a:lnTo>
                  <a:pt x="975" y="2225"/>
                </a:lnTo>
                <a:lnTo>
                  <a:pt x="967" y="2233"/>
                </a:lnTo>
                <a:lnTo>
                  <a:pt x="957" y="2239"/>
                </a:lnTo>
                <a:lnTo>
                  <a:pt x="946" y="2244"/>
                </a:lnTo>
                <a:lnTo>
                  <a:pt x="946" y="2244"/>
                </a:lnTo>
                <a:lnTo>
                  <a:pt x="931" y="2252"/>
                </a:lnTo>
                <a:lnTo>
                  <a:pt x="918" y="2264"/>
                </a:lnTo>
                <a:lnTo>
                  <a:pt x="902" y="2278"/>
                </a:lnTo>
                <a:lnTo>
                  <a:pt x="893" y="2288"/>
                </a:lnTo>
                <a:lnTo>
                  <a:pt x="885" y="2298"/>
                </a:lnTo>
                <a:lnTo>
                  <a:pt x="879" y="2309"/>
                </a:lnTo>
                <a:lnTo>
                  <a:pt x="871" y="2322"/>
                </a:lnTo>
                <a:lnTo>
                  <a:pt x="866" y="2335"/>
                </a:lnTo>
                <a:lnTo>
                  <a:pt x="861" y="2351"/>
                </a:lnTo>
                <a:lnTo>
                  <a:pt x="859" y="2368"/>
                </a:lnTo>
                <a:lnTo>
                  <a:pt x="858" y="2386"/>
                </a:lnTo>
                <a:lnTo>
                  <a:pt x="858" y="2386"/>
                </a:lnTo>
                <a:lnTo>
                  <a:pt x="859" y="2405"/>
                </a:lnTo>
                <a:lnTo>
                  <a:pt x="863" y="2426"/>
                </a:lnTo>
                <a:lnTo>
                  <a:pt x="869" y="2444"/>
                </a:lnTo>
                <a:lnTo>
                  <a:pt x="877" y="2464"/>
                </a:lnTo>
                <a:lnTo>
                  <a:pt x="889" y="2482"/>
                </a:lnTo>
                <a:lnTo>
                  <a:pt x="900" y="2498"/>
                </a:lnTo>
                <a:lnTo>
                  <a:pt x="915" y="2513"/>
                </a:lnTo>
                <a:lnTo>
                  <a:pt x="931" y="2527"/>
                </a:lnTo>
                <a:lnTo>
                  <a:pt x="949" y="2540"/>
                </a:lnTo>
                <a:lnTo>
                  <a:pt x="968" y="2552"/>
                </a:lnTo>
                <a:lnTo>
                  <a:pt x="988" y="2561"/>
                </a:lnTo>
                <a:lnTo>
                  <a:pt x="1011" y="2569"/>
                </a:lnTo>
                <a:lnTo>
                  <a:pt x="1033" y="2578"/>
                </a:lnTo>
                <a:lnTo>
                  <a:pt x="1058" y="2582"/>
                </a:lnTo>
                <a:lnTo>
                  <a:pt x="1082" y="2584"/>
                </a:lnTo>
                <a:lnTo>
                  <a:pt x="1108" y="2586"/>
                </a:lnTo>
                <a:lnTo>
                  <a:pt x="1108" y="2586"/>
                </a:lnTo>
                <a:lnTo>
                  <a:pt x="1133" y="2584"/>
                </a:lnTo>
                <a:lnTo>
                  <a:pt x="1157" y="2582"/>
                </a:lnTo>
                <a:lnTo>
                  <a:pt x="1181" y="2578"/>
                </a:lnTo>
                <a:lnTo>
                  <a:pt x="1204" y="2569"/>
                </a:lnTo>
                <a:lnTo>
                  <a:pt x="1227" y="2561"/>
                </a:lnTo>
                <a:lnTo>
                  <a:pt x="1247" y="2552"/>
                </a:lnTo>
                <a:lnTo>
                  <a:pt x="1266" y="2540"/>
                </a:lnTo>
                <a:lnTo>
                  <a:pt x="1284" y="2527"/>
                </a:lnTo>
                <a:lnTo>
                  <a:pt x="1300" y="2513"/>
                </a:lnTo>
                <a:lnTo>
                  <a:pt x="1315" y="2498"/>
                </a:lnTo>
                <a:lnTo>
                  <a:pt x="1326" y="2482"/>
                </a:lnTo>
                <a:lnTo>
                  <a:pt x="1338" y="2464"/>
                </a:lnTo>
                <a:lnTo>
                  <a:pt x="1346" y="2444"/>
                </a:lnTo>
                <a:lnTo>
                  <a:pt x="1352" y="2426"/>
                </a:lnTo>
                <a:lnTo>
                  <a:pt x="1356" y="2405"/>
                </a:lnTo>
                <a:lnTo>
                  <a:pt x="1357" y="2386"/>
                </a:lnTo>
                <a:lnTo>
                  <a:pt x="1357" y="2386"/>
                </a:lnTo>
                <a:lnTo>
                  <a:pt x="1356" y="2368"/>
                </a:lnTo>
                <a:lnTo>
                  <a:pt x="1354" y="2351"/>
                </a:lnTo>
                <a:lnTo>
                  <a:pt x="1349" y="2335"/>
                </a:lnTo>
                <a:lnTo>
                  <a:pt x="1344" y="2322"/>
                </a:lnTo>
                <a:lnTo>
                  <a:pt x="1338" y="2309"/>
                </a:lnTo>
                <a:lnTo>
                  <a:pt x="1329" y="2298"/>
                </a:lnTo>
                <a:lnTo>
                  <a:pt x="1321" y="2288"/>
                </a:lnTo>
                <a:lnTo>
                  <a:pt x="1313" y="2278"/>
                </a:lnTo>
                <a:lnTo>
                  <a:pt x="1297" y="2264"/>
                </a:lnTo>
                <a:lnTo>
                  <a:pt x="1284" y="2252"/>
                </a:lnTo>
                <a:lnTo>
                  <a:pt x="1269" y="2244"/>
                </a:lnTo>
                <a:lnTo>
                  <a:pt x="1269" y="2244"/>
                </a:lnTo>
                <a:lnTo>
                  <a:pt x="1258" y="2239"/>
                </a:lnTo>
                <a:lnTo>
                  <a:pt x="1248" y="2233"/>
                </a:lnTo>
                <a:lnTo>
                  <a:pt x="1240" y="2225"/>
                </a:lnTo>
                <a:lnTo>
                  <a:pt x="1235" y="2218"/>
                </a:lnTo>
                <a:lnTo>
                  <a:pt x="1230" y="2210"/>
                </a:lnTo>
                <a:lnTo>
                  <a:pt x="1227" y="2203"/>
                </a:lnTo>
                <a:lnTo>
                  <a:pt x="1225" y="2195"/>
                </a:lnTo>
                <a:lnTo>
                  <a:pt x="1225" y="2189"/>
                </a:lnTo>
                <a:lnTo>
                  <a:pt x="1227" y="2182"/>
                </a:lnTo>
                <a:lnTo>
                  <a:pt x="1230" y="2176"/>
                </a:lnTo>
                <a:lnTo>
                  <a:pt x="1235" y="2171"/>
                </a:lnTo>
                <a:lnTo>
                  <a:pt x="1242" y="2166"/>
                </a:lnTo>
                <a:lnTo>
                  <a:pt x="1250" y="2161"/>
                </a:lnTo>
                <a:lnTo>
                  <a:pt x="1260" y="2158"/>
                </a:lnTo>
                <a:lnTo>
                  <a:pt x="1269" y="2156"/>
                </a:lnTo>
                <a:lnTo>
                  <a:pt x="1282" y="2156"/>
                </a:lnTo>
                <a:lnTo>
                  <a:pt x="1556" y="2156"/>
                </a:lnTo>
                <a:lnTo>
                  <a:pt x="1556" y="2155"/>
                </a:lnTo>
                <a:lnTo>
                  <a:pt x="2151" y="2155"/>
                </a:lnTo>
                <a:lnTo>
                  <a:pt x="2151" y="1281"/>
                </a:lnTo>
                <a:lnTo>
                  <a:pt x="2151" y="1281"/>
                </a:lnTo>
                <a:lnTo>
                  <a:pt x="2151" y="1269"/>
                </a:lnTo>
                <a:lnTo>
                  <a:pt x="2148" y="1258"/>
                </a:lnTo>
                <a:lnTo>
                  <a:pt x="2146" y="1248"/>
                </a:lnTo>
                <a:lnTo>
                  <a:pt x="2141" y="1240"/>
                </a:lnTo>
                <a:lnTo>
                  <a:pt x="2136" y="1234"/>
                </a:lnTo>
                <a:lnTo>
                  <a:pt x="2132" y="1229"/>
                </a:lnTo>
                <a:lnTo>
                  <a:pt x="2125" y="1225"/>
                </a:lnTo>
                <a:lnTo>
                  <a:pt x="2119" y="1224"/>
                </a:lnTo>
                <a:lnTo>
                  <a:pt x="2112" y="1224"/>
                </a:lnTo>
                <a:lnTo>
                  <a:pt x="2104" y="1225"/>
                </a:lnTo>
                <a:lnTo>
                  <a:pt x="2097" y="1229"/>
                </a:lnTo>
                <a:lnTo>
                  <a:pt x="2089" y="1234"/>
                </a:lnTo>
                <a:lnTo>
                  <a:pt x="2083" y="1240"/>
                </a:lnTo>
                <a:lnTo>
                  <a:pt x="2075" y="1248"/>
                </a:lnTo>
                <a:lnTo>
                  <a:pt x="2068" y="1258"/>
                </a:lnTo>
                <a:lnTo>
                  <a:pt x="2062" y="1268"/>
                </a:lnTo>
                <a:lnTo>
                  <a:pt x="2062" y="1268"/>
                </a:lnTo>
                <a:lnTo>
                  <a:pt x="2054" y="1282"/>
                </a:lnTo>
                <a:lnTo>
                  <a:pt x="2044" y="1295"/>
                </a:lnTo>
                <a:lnTo>
                  <a:pt x="2029" y="1312"/>
                </a:lnTo>
                <a:lnTo>
                  <a:pt x="2019" y="1320"/>
                </a:lnTo>
                <a:lnTo>
                  <a:pt x="2010" y="1328"/>
                </a:lnTo>
                <a:lnTo>
                  <a:pt x="1998" y="1336"/>
                </a:lnTo>
                <a:lnTo>
                  <a:pt x="1985" y="1343"/>
                </a:lnTo>
                <a:lnTo>
                  <a:pt x="1971" y="1348"/>
                </a:lnTo>
                <a:lnTo>
                  <a:pt x="1956" y="1352"/>
                </a:lnTo>
                <a:lnTo>
                  <a:pt x="1940" y="1356"/>
                </a:lnTo>
                <a:lnTo>
                  <a:pt x="1922" y="1356"/>
                </a:lnTo>
                <a:lnTo>
                  <a:pt x="1922" y="1356"/>
                </a:lnTo>
                <a:lnTo>
                  <a:pt x="1901" y="1354"/>
                </a:lnTo>
                <a:lnTo>
                  <a:pt x="1881" y="1351"/>
                </a:lnTo>
                <a:lnTo>
                  <a:pt x="1862" y="1344"/>
                </a:lnTo>
                <a:lnTo>
                  <a:pt x="1844" y="1336"/>
                </a:lnTo>
                <a:lnTo>
                  <a:pt x="1826" y="1326"/>
                </a:lnTo>
                <a:lnTo>
                  <a:pt x="1809" y="1313"/>
                </a:lnTo>
                <a:lnTo>
                  <a:pt x="1795" y="1299"/>
                </a:lnTo>
                <a:lnTo>
                  <a:pt x="1780" y="1282"/>
                </a:lnTo>
                <a:lnTo>
                  <a:pt x="1767" y="1265"/>
                </a:lnTo>
                <a:lnTo>
                  <a:pt x="1756" y="1247"/>
                </a:lnTo>
                <a:lnTo>
                  <a:pt x="1746" y="1225"/>
                </a:lnTo>
                <a:lnTo>
                  <a:pt x="1736" y="1203"/>
                </a:lnTo>
                <a:lnTo>
                  <a:pt x="1730" y="1180"/>
                </a:lnTo>
                <a:lnTo>
                  <a:pt x="1725" y="1157"/>
                </a:lnTo>
                <a:lnTo>
                  <a:pt x="1722" y="1131"/>
                </a:lnTo>
                <a:lnTo>
                  <a:pt x="1722" y="1107"/>
                </a:lnTo>
                <a:lnTo>
                  <a:pt x="1722" y="1107"/>
                </a:lnTo>
                <a:lnTo>
                  <a:pt x="1722" y="1081"/>
                </a:lnTo>
                <a:lnTo>
                  <a:pt x="1725" y="1056"/>
                </a:lnTo>
                <a:lnTo>
                  <a:pt x="1730" y="1032"/>
                </a:lnTo>
                <a:lnTo>
                  <a:pt x="1736" y="1009"/>
                </a:lnTo>
                <a:lnTo>
                  <a:pt x="1746" y="988"/>
                </a:lnTo>
                <a:lnTo>
                  <a:pt x="1756" y="967"/>
                </a:lnTo>
                <a:lnTo>
                  <a:pt x="1767" y="947"/>
                </a:lnTo>
                <a:lnTo>
                  <a:pt x="1780" y="929"/>
                </a:lnTo>
                <a:lnTo>
                  <a:pt x="1795" y="913"/>
                </a:lnTo>
                <a:lnTo>
                  <a:pt x="1809" y="898"/>
                </a:lnTo>
                <a:lnTo>
                  <a:pt x="1826" y="887"/>
                </a:lnTo>
                <a:lnTo>
                  <a:pt x="1844" y="876"/>
                </a:lnTo>
                <a:lnTo>
                  <a:pt x="1862" y="868"/>
                </a:lnTo>
                <a:lnTo>
                  <a:pt x="1881" y="861"/>
                </a:lnTo>
                <a:lnTo>
                  <a:pt x="1901" y="858"/>
                </a:lnTo>
                <a:lnTo>
                  <a:pt x="1922" y="856"/>
                </a:lnTo>
                <a:lnTo>
                  <a:pt x="1922" y="856"/>
                </a:lnTo>
                <a:close/>
              </a:path>
            </a:pathLst>
          </a:custGeom>
          <a:solidFill>
            <a:srgbClr val="00B050"/>
          </a:solidFill>
          <a:ln w="28575">
            <a:noFill/>
            <a:prstDash val="solid"/>
            <a:round/>
            <a:headEnd/>
            <a:tailEnd/>
          </a:ln>
        </p:spPr>
        <p:txBody>
          <a:bodyPr bIns="540000" anchor="ctr" anchorCtr="0"/>
          <a:lstStyle/>
          <a:p>
            <a:pPr algn="l">
              <a:defRPr/>
            </a:pPr>
            <a:endParaRPr lang="en-GB" sz="1400" dirty="0" smtClean="0"/>
          </a:p>
          <a:p>
            <a:pPr algn="l">
              <a:defRPr/>
            </a:pPr>
            <a:r>
              <a:rPr lang="en-GB" sz="1400" kern="0" dirty="0" smtClean="0"/>
              <a:t>US</a:t>
            </a:r>
            <a:endParaRPr lang="en-GB" sz="2000" kern="0" dirty="0"/>
          </a:p>
        </p:txBody>
      </p:sp>
      <p:sp>
        <p:nvSpPr>
          <p:cNvPr id="7" name="Freeform 6"/>
          <p:cNvSpPr>
            <a:spLocks/>
          </p:cNvSpPr>
          <p:nvPr/>
        </p:nvSpPr>
        <p:spPr bwMode="auto">
          <a:xfrm>
            <a:off x="7245112" y="1859204"/>
            <a:ext cx="616602" cy="471074"/>
          </a:xfrm>
          <a:custGeom>
            <a:avLst/>
            <a:gdLst>
              <a:gd name="T0" fmla="*/ 861 w 2587"/>
              <a:gd name="T1" fmla="*/ 195 h 2151"/>
              <a:gd name="T2" fmla="*/ 885 w 2587"/>
              <a:gd name="T3" fmla="*/ 143 h 2151"/>
              <a:gd name="T4" fmla="*/ 931 w 2587"/>
              <a:gd name="T5" fmla="*/ 97 h 2151"/>
              <a:gd name="T6" fmla="*/ 965 w 2587"/>
              <a:gd name="T7" fmla="*/ 76 h 2151"/>
              <a:gd name="T8" fmla="*/ 988 w 2587"/>
              <a:gd name="T9" fmla="*/ 47 h 2151"/>
              <a:gd name="T10" fmla="*/ 985 w 2587"/>
              <a:gd name="T11" fmla="*/ 21 h 2151"/>
              <a:gd name="T12" fmla="*/ 955 w 2587"/>
              <a:gd name="T13" fmla="*/ 3 h 2151"/>
              <a:gd name="T14" fmla="*/ 0 w 2587"/>
              <a:gd name="T15" fmla="*/ 2151 h 2151"/>
              <a:gd name="T16" fmla="*/ 2156 w 2587"/>
              <a:gd name="T17" fmla="*/ 1220 h 2151"/>
              <a:gd name="T18" fmla="*/ 2163 w 2587"/>
              <a:gd name="T19" fmla="*/ 1186 h 2151"/>
              <a:gd name="T20" fmla="*/ 2182 w 2587"/>
              <a:gd name="T21" fmla="*/ 1163 h 2151"/>
              <a:gd name="T22" fmla="*/ 2211 w 2587"/>
              <a:gd name="T23" fmla="*/ 1166 h 2151"/>
              <a:gd name="T24" fmla="*/ 2239 w 2587"/>
              <a:gd name="T25" fmla="*/ 1196 h 2151"/>
              <a:gd name="T26" fmla="*/ 2263 w 2587"/>
              <a:gd name="T27" fmla="*/ 1235 h 2151"/>
              <a:gd name="T28" fmla="*/ 2309 w 2587"/>
              <a:gd name="T29" fmla="*/ 1274 h 2151"/>
              <a:gd name="T30" fmla="*/ 2368 w 2587"/>
              <a:gd name="T31" fmla="*/ 1293 h 2151"/>
              <a:gd name="T32" fmla="*/ 2426 w 2587"/>
              <a:gd name="T33" fmla="*/ 1288 h 2151"/>
              <a:gd name="T34" fmla="*/ 2498 w 2587"/>
              <a:gd name="T35" fmla="*/ 1251 h 2151"/>
              <a:gd name="T36" fmla="*/ 2553 w 2587"/>
              <a:gd name="T37" fmla="*/ 1184 h 2151"/>
              <a:gd name="T38" fmla="*/ 2582 w 2587"/>
              <a:gd name="T39" fmla="*/ 1095 h 2151"/>
              <a:gd name="T40" fmla="*/ 2586 w 2587"/>
              <a:gd name="T41" fmla="*/ 1018 h 2151"/>
              <a:gd name="T42" fmla="*/ 2563 w 2587"/>
              <a:gd name="T43" fmla="*/ 926 h 2151"/>
              <a:gd name="T44" fmla="*/ 2514 w 2587"/>
              <a:gd name="T45" fmla="*/ 852 h 2151"/>
              <a:gd name="T46" fmla="*/ 2446 w 2587"/>
              <a:gd name="T47" fmla="*/ 805 h 2151"/>
              <a:gd name="T48" fmla="*/ 2385 w 2587"/>
              <a:gd name="T49" fmla="*/ 794 h 2151"/>
              <a:gd name="T50" fmla="*/ 2322 w 2587"/>
              <a:gd name="T51" fmla="*/ 808 h 2151"/>
              <a:gd name="T52" fmla="*/ 2278 w 2587"/>
              <a:gd name="T53" fmla="*/ 838 h 2151"/>
              <a:gd name="T54" fmla="*/ 2245 w 2587"/>
              <a:gd name="T55" fmla="*/ 882 h 2151"/>
              <a:gd name="T56" fmla="*/ 2218 w 2587"/>
              <a:gd name="T57" fmla="*/ 917 h 2151"/>
              <a:gd name="T58" fmla="*/ 2189 w 2587"/>
              <a:gd name="T59" fmla="*/ 927 h 2151"/>
              <a:gd name="T60" fmla="*/ 2166 w 2587"/>
              <a:gd name="T61" fmla="*/ 911 h 2151"/>
              <a:gd name="T62" fmla="*/ 2156 w 2587"/>
              <a:gd name="T63" fmla="*/ 869 h 2151"/>
              <a:gd name="T64" fmla="*/ 1282 w 2587"/>
              <a:gd name="T65" fmla="*/ 0 h 2151"/>
              <a:gd name="T66" fmla="*/ 1248 w 2587"/>
              <a:gd name="T67" fmla="*/ 6 h 2151"/>
              <a:gd name="T68" fmla="*/ 1227 w 2587"/>
              <a:gd name="T69" fmla="*/ 27 h 2151"/>
              <a:gd name="T70" fmla="*/ 1229 w 2587"/>
              <a:gd name="T71" fmla="*/ 55 h 2151"/>
              <a:gd name="T72" fmla="*/ 1258 w 2587"/>
              <a:gd name="T73" fmla="*/ 83 h 2151"/>
              <a:gd name="T74" fmla="*/ 1297 w 2587"/>
              <a:gd name="T75" fmla="*/ 107 h 2151"/>
              <a:gd name="T76" fmla="*/ 1336 w 2587"/>
              <a:gd name="T77" fmla="*/ 154 h 2151"/>
              <a:gd name="T78" fmla="*/ 1356 w 2587"/>
              <a:gd name="T79" fmla="*/ 213 h 2151"/>
              <a:gd name="T80" fmla="*/ 1352 w 2587"/>
              <a:gd name="T81" fmla="*/ 270 h 2151"/>
              <a:gd name="T82" fmla="*/ 1313 w 2587"/>
              <a:gd name="T83" fmla="*/ 341 h 2151"/>
              <a:gd name="T84" fmla="*/ 1247 w 2587"/>
              <a:gd name="T85" fmla="*/ 397 h 2151"/>
              <a:gd name="T86" fmla="*/ 1157 w 2587"/>
              <a:gd name="T87" fmla="*/ 426 h 2151"/>
              <a:gd name="T88" fmla="*/ 1082 w 2587"/>
              <a:gd name="T89" fmla="*/ 429 h 2151"/>
              <a:gd name="T90" fmla="*/ 988 w 2587"/>
              <a:gd name="T91" fmla="*/ 406 h 2151"/>
              <a:gd name="T92" fmla="*/ 915 w 2587"/>
              <a:gd name="T93" fmla="*/ 358 h 2151"/>
              <a:gd name="T94" fmla="*/ 869 w 2587"/>
              <a:gd name="T95" fmla="*/ 289 h 2151"/>
              <a:gd name="T96" fmla="*/ 858 w 2587"/>
              <a:gd name="T97" fmla="*/ 23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1">
                <a:moveTo>
                  <a:pt x="858" y="231"/>
                </a:moveTo>
                <a:lnTo>
                  <a:pt x="858" y="231"/>
                </a:lnTo>
                <a:lnTo>
                  <a:pt x="858" y="213"/>
                </a:lnTo>
                <a:lnTo>
                  <a:pt x="861" y="195"/>
                </a:lnTo>
                <a:lnTo>
                  <a:pt x="866" y="180"/>
                </a:lnTo>
                <a:lnTo>
                  <a:pt x="871" y="166"/>
                </a:lnTo>
                <a:lnTo>
                  <a:pt x="877" y="154"/>
                </a:lnTo>
                <a:lnTo>
                  <a:pt x="885" y="143"/>
                </a:lnTo>
                <a:lnTo>
                  <a:pt x="893" y="131"/>
                </a:lnTo>
                <a:lnTo>
                  <a:pt x="902" y="123"/>
                </a:lnTo>
                <a:lnTo>
                  <a:pt x="918" y="107"/>
                </a:lnTo>
                <a:lnTo>
                  <a:pt x="931" y="97"/>
                </a:lnTo>
                <a:lnTo>
                  <a:pt x="946" y="89"/>
                </a:lnTo>
                <a:lnTo>
                  <a:pt x="946" y="89"/>
                </a:lnTo>
                <a:lnTo>
                  <a:pt x="955" y="83"/>
                </a:lnTo>
                <a:lnTo>
                  <a:pt x="965" y="76"/>
                </a:lnTo>
                <a:lnTo>
                  <a:pt x="973" y="70"/>
                </a:lnTo>
                <a:lnTo>
                  <a:pt x="980" y="62"/>
                </a:lnTo>
                <a:lnTo>
                  <a:pt x="985" y="55"/>
                </a:lnTo>
                <a:lnTo>
                  <a:pt x="988" y="47"/>
                </a:lnTo>
                <a:lnTo>
                  <a:pt x="989" y="40"/>
                </a:lnTo>
                <a:lnTo>
                  <a:pt x="989" y="34"/>
                </a:lnTo>
                <a:lnTo>
                  <a:pt x="988" y="27"/>
                </a:lnTo>
                <a:lnTo>
                  <a:pt x="985" y="21"/>
                </a:lnTo>
                <a:lnTo>
                  <a:pt x="980" y="14"/>
                </a:lnTo>
                <a:lnTo>
                  <a:pt x="973" y="9"/>
                </a:lnTo>
                <a:lnTo>
                  <a:pt x="965" y="6"/>
                </a:lnTo>
                <a:lnTo>
                  <a:pt x="955" y="3"/>
                </a:lnTo>
                <a:lnTo>
                  <a:pt x="944" y="1"/>
                </a:lnTo>
                <a:lnTo>
                  <a:pt x="933" y="0"/>
                </a:lnTo>
                <a:lnTo>
                  <a:pt x="0" y="0"/>
                </a:lnTo>
                <a:lnTo>
                  <a:pt x="0" y="2151"/>
                </a:lnTo>
                <a:lnTo>
                  <a:pt x="2154" y="2151"/>
                </a:lnTo>
                <a:lnTo>
                  <a:pt x="2154" y="1656"/>
                </a:lnTo>
                <a:lnTo>
                  <a:pt x="2156" y="1656"/>
                </a:lnTo>
                <a:lnTo>
                  <a:pt x="2156" y="1220"/>
                </a:lnTo>
                <a:lnTo>
                  <a:pt x="2156" y="1220"/>
                </a:lnTo>
                <a:lnTo>
                  <a:pt x="2158" y="1207"/>
                </a:lnTo>
                <a:lnTo>
                  <a:pt x="2159" y="1196"/>
                </a:lnTo>
                <a:lnTo>
                  <a:pt x="2163" y="1186"/>
                </a:lnTo>
                <a:lnTo>
                  <a:pt x="2166" y="1178"/>
                </a:lnTo>
                <a:lnTo>
                  <a:pt x="2171" y="1171"/>
                </a:lnTo>
                <a:lnTo>
                  <a:pt x="2177" y="1166"/>
                </a:lnTo>
                <a:lnTo>
                  <a:pt x="2182" y="1163"/>
                </a:lnTo>
                <a:lnTo>
                  <a:pt x="2189" y="1161"/>
                </a:lnTo>
                <a:lnTo>
                  <a:pt x="2197" y="1161"/>
                </a:lnTo>
                <a:lnTo>
                  <a:pt x="2203" y="1163"/>
                </a:lnTo>
                <a:lnTo>
                  <a:pt x="2211" y="1166"/>
                </a:lnTo>
                <a:lnTo>
                  <a:pt x="2218" y="1171"/>
                </a:lnTo>
                <a:lnTo>
                  <a:pt x="2226" y="1178"/>
                </a:lnTo>
                <a:lnTo>
                  <a:pt x="2232" y="1186"/>
                </a:lnTo>
                <a:lnTo>
                  <a:pt x="2239" y="1196"/>
                </a:lnTo>
                <a:lnTo>
                  <a:pt x="2245" y="1207"/>
                </a:lnTo>
                <a:lnTo>
                  <a:pt x="2245" y="1207"/>
                </a:lnTo>
                <a:lnTo>
                  <a:pt x="2254" y="1220"/>
                </a:lnTo>
                <a:lnTo>
                  <a:pt x="2263" y="1235"/>
                </a:lnTo>
                <a:lnTo>
                  <a:pt x="2278" y="1251"/>
                </a:lnTo>
                <a:lnTo>
                  <a:pt x="2288" y="1259"/>
                </a:lnTo>
                <a:lnTo>
                  <a:pt x="2298" y="1266"/>
                </a:lnTo>
                <a:lnTo>
                  <a:pt x="2309" y="1274"/>
                </a:lnTo>
                <a:lnTo>
                  <a:pt x="2322" y="1280"/>
                </a:lnTo>
                <a:lnTo>
                  <a:pt x="2337" y="1285"/>
                </a:lnTo>
                <a:lnTo>
                  <a:pt x="2351" y="1290"/>
                </a:lnTo>
                <a:lnTo>
                  <a:pt x="2368" y="1293"/>
                </a:lnTo>
                <a:lnTo>
                  <a:pt x="2385" y="1293"/>
                </a:lnTo>
                <a:lnTo>
                  <a:pt x="2385" y="1293"/>
                </a:lnTo>
                <a:lnTo>
                  <a:pt x="2407" y="1293"/>
                </a:lnTo>
                <a:lnTo>
                  <a:pt x="2426" y="1288"/>
                </a:lnTo>
                <a:lnTo>
                  <a:pt x="2446" y="1283"/>
                </a:lnTo>
                <a:lnTo>
                  <a:pt x="2463" y="1274"/>
                </a:lnTo>
                <a:lnTo>
                  <a:pt x="2481" y="1264"/>
                </a:lnTo>
                <a:lnTo>
                  <a:pt x="2498" y="1251"/>
                </a:lnTo>
                <a:lnTo>
                  <a:pt x="2514" y="1236"/>
                </a:lnTo>
                <a:lnTo>
                  <a:pt x="2527" y="1220"/>
                </a:lnTo>
                <a:lnTo>
                  <a:pt x="2540" y="1204"/>
                </a:lnTo>
                <a:lnTo>
                  <a:pt x="2553" y="1184"/>
                </a:lnTo>
                <a:lnTo>
                  <a:pt x="2563" y="1163"/>
                </a:lnTo>
                <a:lnTo>
                  <a:pt x="2571" y="1142"/>
                </a:lnTo>
                <a:lnTo>
                  <a:pt x="2577" y="1119"/>
                </a:lnTo>
                <a:lnTo>
                  <a:pt x="2582" y="1095"/>
                </a:lnTo>
                <a:lnTo>
                  <a:pt x="2586" y="1070"/>
                </a:lnTo>
                <a:lnTo>
                  <a:pt x="2587" y="1044"/>
                </a:lnTo>
                <a:lnTo>
                  <a:pt x="2587" y="1044"/>
                </a:lnTo>
                <a:lnTo>
                  <a:pt x="2586" y="1018"/>
                </a:lnTo>
                <a:lnTo>
                  <a:pt x="2582" y="994"/>
                </a:lnTo>
                <a:lnTo>
                  <a:pt x="2577" y="969"/>
                </a:lnTo>
                <a:lnTo>
                  <a:pt x="2571" y="947"/>
                </a:lnTo>
                <a:lnTo>
                  <a:pt x="2563" y="926"/>
                </a:lnTo>
                <a:lnTo>
                  <a:pt x="2553" y="904"/>
                </a:lnTo>
                <a:lnTo>
                  <a:pt x="2540" y="885"/>
                </a:lnTo>
                <a:lnTo>
                  <a:pt x="2527" y="867"/>
                </a:lnTo>
                <a:lnTo>
                  <a:pt x="2514" y="852"/>
                </a:lnTo>
                <a:lnTo>
                  <a:pt x="2498" y="838"/>
                </a:lnTo>
                <a:lnTo>
                  <a:pt x="2481" y="825"/>
                </a:lnTo>
                <a:lnTo>
                  <a:pt x="2463" y="815"/>
                </a:lnTo>
                <a:lnTo>
                  <a:pt x="2446" y="805"/>
                </a:lnTo>
                <a:lnTo>
                  <a:pt x="2426" y="800"/>
                </a:lnTo>
                <a:lnTo>
                  <a:pt x="2407" y="795"/>
                </a:lnTo>
                <a:lnTo>
                  <a:pt x="2385" y="794"/>
                </a:lnTo>
                <a:lnTo>
                  <a:pt x="2385" y="794"/>
                </a:lnTo>
                <a:lnTo>
                  <a:pt x="2368" y="795"/>
                </a:lnTo>
                <a:lnTo>
                  <a:pt x="2351" y="799"/>
                </a:lnTo>
                <a:lnTo>
                  <a:pt x="2337" y="802"/>
                </a:lnTo>
                <a:lnTo>
                  <a:pt x="2322" y="808"/>
                </a:lnTo>
                <a:lnTo>
                  <a:pt x="2309" y="815"/>
                </a:lnTo>
                <a:lnTo>
                  <a:pt x="2298" y="821"/>
                </a:lnTo>
                <a:lnTo>
                  <a:pt x="2288" y="830"/>
                </a:lnTo>
                <a:lnTo>
                  <a:pt x="2278" y="838"/>
                </a:lnTo>
                <a:lnTo>
                  <a:pt x="2263" y="854"/>
                </a:lnTo>
                <a:lnTo>
                  <a:pt x="2254" y="869"/>
                </a:lnTo>
                <a:lnTo>
                  <a:pt x="2245" y="882"/>
                </a:lnTo>
                <a:lnTo>
                  <a:pt x="2245" y="882"/>
                </a:lnTo>
                <a:lnTo>
                  <a:pt x="2239" y="893"/>
                </a:lnTo>
                <a:lnTo>
                  <a:pt x="2232" y="903"/>
                </a:lnTo>
                <a:lnTo>
                  <a:pt x="2226" y="911"/>
                </a:lnTo>
                <a:lnTo>
                  <a:pt x="2218" y="917"/>
                </a:lnTo>
                <a:lnTo>
                  <a:pt x="2211" y="922"/>
                </a:lnTo>
                <a:lnTo>
                  <a:pt x="2203" y="926"/>
                </a:lnTo>
                <a:lnTo>
                  <a:pt x="2197" y="927"/>
                </a:lnTo>
                <a:lnTo>
                  <a:pt x="2189" y="927"/>
                </a:lnTo>
                <a:lnTo>
                  <a:pt x="2182" y="926"/>
                </a:lnTo>
                <a:lnTo>
                  <a:pt x="2177" y="922"/>
                </a:lnTo>
                <a:lnTo>
                  <a:pt x="2171" y="917"/>
                </a:lnTo>
                <a:lnTo>
                  <a:pt x="2166" y="911"/>
                </a:lnTo>
                <a:lnTo>
                  <a:pt x="2163" y="903"/>
                </a:lnTo>
                <a:lnTo>
                  <a:pt x="2159" y="893"/>
                </a:lnTo>
                <a:lnTo>
                  <a:pt x="2158" y="882"/>
                </a:lnTo>
                <a:lnTo>
                  <a:pt x="2156" y="869"/>
                </a:lnTo>
                <a:lnTo>
                  <a:pt x="2156" y="595"/>
                </a:lnTo>
                <a:lnTo>
                  <a:pt x="2154" y="595"/>
                </a:lnTo>
                <a:lnTo>
                  <a:pt x="2154" y="0"/>
                </a:lnTo>
                <a:lnTo>
                  <a:pt x="1282" y="0"/>
                </a:lnTo>
                <a:lnTo>
                  <a:pt x="1282" y="0"/>
                </a:lnTo>
                <a:lnTo>
                  <a:pt x="1269" y="1"/>
                </a:lnTo>
                <a:lnTo>
                  <a:pt x="1258" y="3"/>
                </a:lnTo>
                <a:lnTo>
                  <a:pt x="1248" y="6"/>
                </a:lnTo>
                <a:lnTo>
                  <a:pt x="1242" y="9"/>
                </a:lnTo>
                <a:lnTo>
                  <a:pt x="1235" y="14"/>
                </a:lnTo>
                <a:lnTo>
                  <a:pt x="1230" y="21"/>
                </a:lnTo>
                <a:lnTo>
                  <a:pt x="1227" y="27"/>
                </a:lnTo>
                <a:lnTo>
                  <a:pt x="1225" y="34"/>
                </a:lnTo>
                <a:lnTo>
                  <a:pt x="1225" y="40"/>
                </a:lnTo>
                <a:lnTo>
                  <a:pt x="1225" y="47"/>
                </a:lnTo>
                <a:lnTo>
                  <a:pt x="1229" y="55"/>
                </a:lnTo>
                <a:lnTo>
                  <a:pt x="1234" y="62"/>
                </a:lnTo>
                <a:lnTo>
                  <a:pt x="1240" y="70"/>
                </a:lnTo>
                <a:lnTo>
                  <a:pt x="1248" y="76"/>
                </a:lnTo>
                <a:lnTo>
                  <a:pt x="1258" y="83"/>
                </a:lnTo>
                <a:lnTo>
                  <a:pt x="1269" y="89"/>
                </a:lnTo>
                <a:lnTo>
                  <a:pt x="1269" y="89"/>
                </a:lnTo>
                <a:lnTo>
                  <a:pt x="1282" y="97"/>
                </a:lnTo>
                <a:lnTo>
                  <a:pt x="1297" y="107"/>
                </a:lnTo>
                <a:lnTo>
                  <a:pt x="1313" y="123"/>
                </a:lnTo>
                <a:lnTo>
                  <a:pt x="1321" y="131"/>
                </a:lnTo>
                <a:lnTo>
                  <a:pt x="1329" y="143"/>
                </a:lnTo>
                <a:lnTo>
                  <a:pt x="1336" y="154"/>
                </a:lnTo>
                <a:lnTo>
                  <a:pt x="1343" y="166"/>
                </a:lnTo>
                <a:lnTo>
                  <a:pt x="1349" y="180"/>
                </a:lnTo>
                <a:lnTo>
                  <a:pt x="1352" y="195"/>
                </a:lnTo>
                <a:lnTo>
                  <a:pt x="1356" y="213"/>
                </a:lnTo>
                <a:lnTo>
                  <a:pt x="1357" y="231"/>
                </a:lnTo>
                <a:lnTo>
                  <a:pt x="1357" y="231"/>
                </a:lnTo>
                <a:lnTo>
                  <a:pt x="1356" y="250"/>
                </a:lnTo>
                <a:lnTo>
                  <a:pt x="1352" y="270"/>
                </a:lnTo>
                <a:lnTo>
                  <a:pt x="1346" y="289"/>
                </a:lnTo>
                <a:lnTo>
                  <a:pt x="1338" y="307"/>
                </a:lnTo>
                <a:lnTo>
                  <a:pt x="1326" y="325"/>
                </a:lnTo>
                <a:lnTo>
                  <a:pt x="1313" y="341"/>
                </a:lnTo>
                <a:lnTo>
                  <a:pt x="1300" y="358"/>
                </a:lnTo>
                <a:lnTo>
                  <a:pt x="1284" y="372"/>
                </a:lnTo>
                <a:lnTo>
                  <a:pt x="1266" y="385"/>
                </a:lnTo>
                <a:lnTo>
                  <a:pt x="1247" y="397"/>
                </a:lnTo>
                <a:lnTo>
                  <a:pt x="1225" y="406"/>
                </a:lnTo>
                <a:lnTo>
                  <a:pt x="1204" y="415"/>
                </a:lnTo>
                <a:lnTo>
                  <a:pt x="1181" y="421"/>
                </a:lnTo>
                <a:lnTo>
                  <a:pt x="1157" y="426"/>
                </a:lnTo>
                <a:lnTo>
                  <a:pt x="1133" y="429"/>
                </a:lnTo>
                <a:lnTo>
                  <a:pt x="1107" y="431"/>
                </a:lnTo>
                <a:lnTo>
                  <a:pt x="1107" y="431"/>
                </a:lnTo>
                <a:lnTo>
                  <a:pt x="1082" y="429"/>
                </a:lnTo>
                <a:lnTo>
                  <a:pt x="1056" y="426"/>
                </a:lnTo>
                <a:lnTo>
                  <a:pt x="1033" y="421"/>
                </a:lnTo>
                <a:lnTo>
                  <a:pt x="1011" y="415"/>
                </a:lnTo>
                <a:lnTo>
                  <a:pt x="988" y="406"/>
                </a:lnTo>
                <a:lnTo>
                  <a:pt x="967" y="397"/>
                </a:lnTo>
                <a:lnTo>
                  <a:pt x="949" y="385"/>
                </a:lnTo>
                <a:lnTo>
                  <a:pt x="931" y="372"/>
                </a:lnTo>
                <a:lnTo>
                  <a:pt x="915" y="358"/>
                </a:lnTo>
                <a:lnTo>
                  <a:pt x="900" y="341"/>
                </a:lnTo>
                <a:lnTo>
                  <a:pt x="887" y="325"/>
                </a:lnTo>
                <a:lnTo>
                  <a:pt x="877" y="307"/>
                </a:lnTo>
                <a:lnTo>
                  <a:pt x="869" y="289"/>
                </a:lnTo>
                <a:lnTo>
                  <a:pt x="863" y="270"/>
                </a:lnTo>
                <a:lnTo>
                  <a:pt x="859" y="250"/>
                </a:lnTo>
                <a:lnTo>
                  <a:pt x="858" y="231"/>
                </a:lnTo>
                <a:lnTo>
                  <a:pt x="858" y="231"/>
                </a:lnTo>
                <a:close/>
              </a:path>
            </a:pathLst>
          </a:custGeom>
          <a:solidFill>
            <a:srgbClr val="FFC000"/>
          </a:solidFill>
          <a:ln w="28575">
            <a:noFill/>
            <a:prstDash val="solid"/>
            <a:round/>
            <a:headEnd/>
            <a:tailEnd/>
          </a:ln>
        </p:spPr>
        <p:txBody>
          <a:bodyPr lIns="0" tIns="0" rIns="0" bIns="0" anchor="b" anchorCtr="0"/>
          <a:lstStyle/>
          <a:p>
            <a:pPr algn="l">
              <a:defRPr/>
            </a:pPr>
            <a:r>
              <a:rPr lang="en-GB" sz="1400" dirty="0" smtClean="0"/>
              <a:t>  OS</a:t>
            </a:r>
            <a:endParaRPr lang="en-GB" sz="1400" dirty="0"/>
          </a:p>
        </p:txBody>
      </p:sp>
      <p:sp>
        <p:nvSpPr>
          <p:cNvPr id="8" name="Freeform 8"/>
          <p:cNvSpPr>
            <a:spLocks/>
          </p:cNvSpPr>
          <p:nvPr/>
        </p:nvSpPr>
        <p:spPr bwMode="auto">
          <a:xfrm>
            <a:off x="7762908" y="1760184"/>
            <a:ext cx="512910" cy="566368"/>
          </a:xfrm>
          <a:custGeom>
            <a:avLst/>
            <a:gdLst>
              <a:gd name="T0" fmla="*/ 195 w 2151"/>
              <a:gd name="T1" fmla="*/ 1725 h 2586"/>
              <a:gd name="T2" fmla="*/ 141 w 2151"/>
              <a:gd name="T3" fmla="*/ 1702 h 2586"/>
              <a:gd name="T4" fmla="*/ 96 w 2151"/>
              <a:gd name="T5" fmla="*/ 1655 h 2586"/>
              <a:gd name="T6" fmla="*/ 76 w 2151"/>
              <a:gd name="T7" fmla="*/ 1621 h 2586"/>
              <a:gd name="T8" fmla="*/ 47 w 2151"/>
              <a:gd name="T9" fmla="*/ 1598 h 2586"/>
              <a:gd name="T10" fmla="*/ 19 w 2151"/>
              <a:gd name="T11" fmla="*/ 1603 h 2586"/>
              <a:gd name="T12" fmla="*/ 2 w 2151"/>
              <a:gd name="T13" fmla="*/ 1631 h 2586"/>
              <a:gd name="T14" fmla="*/ 2151 w 2151"/>
              <a:gd name="T15" fmla="*/ 2586 h 2586"/>
              <a:gd name="T16" fmla="*/ 1218 w 2151"/>
              <a:gd name="T17" fmla="*/ 430 h 2586"/>
              <a:gd name="T18" fmla="*/ 1184 w 2151"/>
              <a:gd name="T19" fmla="*/ 425 h 2586"/>
              <a:gd name="T20" fmla="*/ 1163 w 2151"/>
              <a:gd name="T21" fmla="*/ 404 h 2586"/>
              <a:gd name="T22" fmla="*/ 1165 w 2151"/>
              <a:gd name="T23" fmla="*/ 376 h 2586"/>
              <a:gd name="T24" fmla="*/ 1194 w 2151"/>
              <a:gd name="T25" fmla="*/ 347 h 2586"/>
              <a:gd name="T26" fmla="*/ 1233 w 2151"/>
              <a:gd name="T27" fmla="*/ 322 h 2586"/>
              <a:gd name="T28" fmla="*/ 1272 w 2151"/>
              <a:gd name="T29" fmla="*/ 277 h 2586"/>
              <a:gd name="T30" fmla="*/ 1292 w 2151"/>
              <a:gd name="T31" fmla="*/ 218 h 2586"/>
              <a:gd name="T32" fmla="*/ 1288 w 2151"/>
              <a:gd name="T33" fmla="*/ 160 h 2586"/>
              <a:gd name="T34" fmla="*/ 1251 w 2151"/>
              <a:gd name="T35" fmla="*/ 88 h 2586"/>
              <a:gd name="T36" fmla="*/ 1183 w 2151"/>
              <a:gd name="T37" fmla="*/ 34 h 2586"/>
              <a:gd name="T38" fmla="*/ 1093 w 2151"/>
              <a:gd name="T39" fmla="*/ 4 h 2586"/>
              <a:gd name="T40" fmla="*/ 1018 w 2151"/>
              <a:gd name="T41" fmla="*/ 2 h 2586"/>
              <a:gd name="T42" fmla="*/ 924 w 2151"/>
              <a:gd name="T43" fmla="*/ 25 h 2586"/>
              <a:gd name="T44" fmla="*/ 851 w 2151"/>
              <a:gd name="T45" fmla="*/ 73 h 2586"/>
              <a:gd name="T46" fmla="*/ 805 w 2151"/>
              <a:gd name="T47" fmla="*/ 142 h 2586"/>
              <a:gd name="T48" fmla="*/ 794 w 2151"/>
              <a:gd name="T49" fmla="*/ 200 h 2586"/>
              <a:gd name="T50" fmla="*/ 807 w 2151"/>
              <a:gd name="T51" fmla="*/ 264 h 2586"/>
              <a:gd name="T52" fmla="*/ 838 w 2151"/>
              <a:gd name="T53" fmla="*/ 308 h 2586"/>
              <a:gd name="T54" fmla="*/ 882 w 2151"/>
              <a:gd name="T55" fmla="*/ 342 h 2586"/>
              <a:gd name="T56" fmla="*/ 916 w 2151"/>
              <a:gd name="T57" fmla="*/ 368 h 2586"/>
              <a:gd name="T58" fmla="*/ 926 w 2151"/>
              <a:gd name="T59" fmla="*/ 397 h 2586"/>
              <a:gd name="T60" fmla="*/ 909 w 2151"/>
              <a:gd name="T61" fmla="*/ 420 h 2586"/>
              <a:gd name="T62" fmla="*/ 869 w 2151"/>
              <a:gd name="T63" fmla="*/ 430 h 2586"/>
              <a:gd name="T64" fmla="*/ 0 w 2151"/>
              <a:gd name="T65" fmla="*/ 1305 h 2586"/>
              <a:gd name="T66" fmla="*/ 5 w 2151"/>
              <a:gd name="T67" fmla="*/ 1338 h 2586"/>
              <a:gd name="T68" fmla="*/ 26 w 2151"/>
              <a:gd name="T69" fmla="*/ 1361 h 2586"/>
              <a:gd name="T70" fmla="*/ 54 w 2151"/>
              <a:gd name="T71" fmla="*/ 1357 h 2586"/>
              <a:gd name="T72" fmla="*/ 83 w 2151"/>
              <a:gd name="T73" fmla="*/ 1328 h 2586"/>
              <a:gd name="T74" fmla="*/ 107 w 2151"/>
              <a:gd name="T75" fmla="*/ 1291 h 2586"/>
              <a:gd name="T76" fmla="*/ 153 w 2151"/>
              <a:gd name="T77" fmla="*/ 1250 h 2586"/>
              <a:gd name="T78" fmla="*/ 211 w 2151"/>
              <a:gd name="T79" fmla="*/ 1230 h 2586"/>
              <a:gd name="T80" fmla="*/ 270 w 2151"/>
              <a:gd name="T81" fmla="*/ 1235 h 2586"/>
              <a:gd name="T82" fmla="*/ 342 w 2151"/>
              <a:gd name="T83" fmla="*/ 1273 h 2586"/>
              <a:gd name="T84" fmla="*/ 395 w 2151"/>
              <a:gd name="T85" fmla="*/ 1339 h 2586"/>
              <a:gd name="T86" fmla="*/ 426 w 2151"/>
              <a:gd name="T87" fmla="*/ 1429 h 2586"/>
              <a:gd name="T88" fmla="*/ 428 w 2151"/>
              <a:gd name="T89" fmla="*/ 1505 h 2586"/>
              <a:gd name="T90" fmla="*/ 405 w 2151"/>
              <a:gd name="T91" fmla="*/ 1598 h 2586"/>
              <a:gd name="T92" fmla="*/ 356 w 2151"/>
              <a:gd name="T93" fmla="*/ 1673 h 2586"/>
              <a:gd name="T94" fmla="*/ 288 w 2151"/>
              <a:gd name="T95" fmla="*/ 1718 h 2586"/>
              <a:gd name="T96" fmla="*/ 229 w 2151"/>
              <a:gd name="T97" fmla="*/ 1730 h 25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151" h="2586">
                <a:moveTo>
                  <a:pt x="229" y="1730"/>
                </a:moveTo>
                <a:lnTo>
                  <a:pt x="229" y="1730"/>
                </a:lnTo>
                <a:lnTo>
                  <a:pt x="211" y="1728"/>
                </a:lnTo>
                <a:lnTo>
                  <a:pt x="195" y="1725"/>
                </a:lnTo>
                <a:lnTo>
                  <a:pt x="179" y="1722"/>
                </a:lnTo>
                <a:lnTo>
                  <a:pt x="166" y="1715"/>
                </a:lnTo>
                <a:lnTo>
                  <a:pt x="153" y="1709"/>
                </a:lnTo>
                <a:lnTo>
                  <a:pt x="141" y="1702"/>
                </a:lnTo>
                <a:lnTo>
                  <a:pt x="132" y="1694"/>
                </a:lnTo>
                <a:lnTo>
                  <a:pt x="122" y="1686"/>
                </a:lnTo>
                <a:lnTo>
                  <a:pt x="107" y="1670"/>
                </a:lnTo>
                <a:lnTo>
                  <a:pt x="96" y="1655"/>
                </a:lnTo>
                <a:lnTo>
                  <a:pt x="88" y="1642"/>
                </a:lnTo>
                <a:lnTo>
                  <a:pt x="88" y="1642"/>
                </a:lnTo>
                <a:lnTo>
                  <a:pt x="83" y="1631"/>
                </a:lnTo>
                <a:lnTo>
                  <a:pt x="76" y="1621"/>
                </a:lnTo>
                <a:lnTo>
                  <a:pt x="68" y="1613"/>
                </a:lnTo>
                <a:lnTo>
                  <a:pt x="62" y="1606"/>
                </a:lnTo>
                <a:lnTo>
                  <a:pt x="54" y="1601"/>
                </a:lnTo>
                <a:lnTo>
                  <a:pt x="47" y="1598"/>
                </a:lnTo>
                <a:lnTo>
                  <a:pt x="39" y="1598"/>
                </a:lnTo>
                <a:lnTo>
                  <a:pt x="32" y="1598"/>
                </a:lnTo>
                <a:lnTo>
                  <a:pt x="26" y="1600"/>
                </a:lnTo>
                <a:lnTo>
                  <a:pt x="19" y="1603"/>
                </a:lnTo>
                <a:lnTo>
                  <a:pt x="15" y="1608"/>
                </a:lnTo>
                <a:lnTo>
                  <a:pt x="10" y="1614"/>
                </a:lnTo>
                <a:lnTo>
                  <a:pt x="5" y="1621"/>
                </a:lnTo>
                <a:lnTo>
                  <a:pt x="2" y="1631"/>
                </a:lnTo>
                <a:lnTo>
                  <a:pt x="0" y="1642"/>
                </a:lnTo>
                <a:lnTo>
                  <a:pt x="0" y="1655"/>
                </a:lnTo>
                <a:lnTo>
                  <a:pt x="0" y="2586"/>
                </a:lnTo>
                <a:lnTo>
                  <a:pt x="2151" y="2586"/>
                </a:lnTo>
                <a:lnTo>
                  <a:pt x="2151" y="431"/>
                </a:lnTo>
                <a:lnTo>
                  <a:pt x="1656" y="431"/>
                </a:lnTo>
                <a:lnTo>
                  <a:pt x="1656" y="430"/>
                </a:lnTo>
                <a:lnTo>
                  <a:pt x="1218" y="430"/>
                </a:lnTo>
                <a:lnTo>
                  <a:pt x="1218" y="430"/>
                </a:lnTo>
                <a:lnTo>
                  <a:pt x="1205" y="430"/>
                </a:lnTo>
                <a:lnTo>
                  <a:pt x="1194" y="428"/>
                </a:lnTo>
                <a:lnTo>
                  <a:pt x="1184" y="425"/>
                </a:lnTo>
                <a:lnTo>
                  <a:pt x="1178" y="420"/>
                </a:lnTo>
                <a:lnTo>
                  <a:pt x="1171" y="415"/>
                </a:lnTo>
                <a:lnTo>
                  <a:pt x="1166" y="410"/>
                </a:lnTo>
                <a:lnTo>
                  <a:pt x="1163" y="404"/>
                </a:lnTo>
                <a:lnTo>
                  <a:pt x="1162" y="397"/>
                </a:lnTo>
                <a:lnTo>
                  <a:pt x="1162" y="391"/>
                </a:lnTo>
                <a:lnTo>
                  <a:pt x="1162" y="383"/>
                </a:lnTo>
                <a:lnTo>
                  <a:pt x="1165" y="376"/>
                </a:lnTo>
                <a:lnTo>
                  <a:pt x="1170" y="368"/>
                </a:lnTo>
                <a:lnTo>
                  <a:pt x="1176" y="361"/>
                </a:lnTo>
                <a:lnTo>
                  <a:pt x="1184" y="353"/>
                </a:lnTo>
                <a:lnTo>
                  <a:pt x="1194" y="347"/>
                </a:lnTo>
                <a:lnTo>
                  <a:pt x="1205" y="342"/>
                </a:lnTo>
                <a:lnTo>
                  <a:pt x="1205" y="342"/>
                </a:lnTo>
                <a:lnTo>
                  <a:pt x="1218" y="334"/>
                </a:lnTo>
                <a:lnTo>
                  <a:pt x="1233" y="322"/>
                </a:lnTo>
                <a:lnTo>
                  <a:pt x="1249" y="308"/>
                </a:lnTo>
                <a:lnTo>
                  <a:pt x="1258" y="298"/>
                </a:lnTo>
                <a:lnTo>
                  <a:pt x="1266" y="288"/>
                </a:lnTo>
                <a:lnTo>
                  <a:pt x="1272" y="277"/>
                </a:lnTo>
                <a:lnTo>
                  <a:pt x="1279" y="264"/>
                </a:lnTo>
                <a:lnTo>
                  <a:pt x="1285" y="251"/>
                </a:lnTo>
                <a:lnTo>
                  <a:pt x="1288" y="235"/>
                </a:lnTo>
                <a:lnTo>
                  <a:pt x="1292" y="218"/>
                </a:lnTo>
                <a:lnTo>
                  <a:pt x="1293" y="200"/>
                </a:lnTo>
                <a:lnTo>
                  <a:pt x="1293" y="200"/>
                </a:lnTo>
                <a:lnTo>
                  <a:pt x="1292" y="181"/>
                </a:lnTo>
                <a:lnTo>
                  <a:pt x="1288" y="160"/>
                </a:lnTo>
                <a:lnTo>
                  <a:pt x="1282" y="142"/>
                </a:lnTo>
                <a:lnTo>
                  <a:pt x="1274" y="122"/>
                </a:lnTo>
                <a:lnTo>
                  <a:pt x="1262" y="104"/>
                </a:lnTo>
                <a:lnTo>
                  <a:pt x="1251" y="88"/>
                </a:lnTo>
                <a:lnTo>
                  <a:pt x="1236" y="73"/>
                </a:lnTo>
                <a:lnTo>
                  <a:pt x="1220" y="59"/>
                </a:lnTo>
                <a:lnTo>
                  <a:pt x="1202" y="46"/>
                </a:lnTo>
                <a:lnTo>
                  <a:pt x="1183" y="34"/>
                </a:lnTo>
                <a:lnTo>
                  <a:pt x="1162" y="25"/>
                </a:lnTo>
                <a:lnTo>
                  <a:pt x="1140" y="17"/>
                </a:lnTo>
                <a:lnTo>
                  <a:pt x="1118" y="8"/>
                </a:lnTo>
                <a:lnTo>
                  <a:pt x="1093" y="4"/>
                </a:lnTo>
                <a:lnTo>
                  <a:pt x="1069" y="2"/>
                </a:lnTo>
                <a:lnTo>
                  <a:pt x="1043" y="0"/>
                </a:lnTo>
                <a:lnTo>
                  <a:pt x="1043" y="0"/>
                </a:lnTo>
                <a:lnTo>
                  <a:pt x="1018" y="2"/>
                </a:lnTo>
                <a:lnTo>
                  <a:pt x="992" y="4"/>
                </a:lnTo>
                <a:lnTo>
                  <a:pt x="970" y="8"/>
                </a:lnTo>
                <a:lnTo>
                  <a:pt x="947" y="17"/>
                </a:lnTo>
                <a:lnTo>
                  <a:pt x="924" y="25"/>
                </a:lnTo>
                <a:lnTo>
                  <a:pt x="903" y="34"/>
                </a:lnTo>
                <a:lnTo>
                  <a:pt x="885" y="46"/>
                </a:lnTo>
                <a:lnTo>
                  <a:pt x="867" y="59"/>
                </a:lnTo>
                <a:lnTo>
                  <a:pt x="851" y="73"/>
                </a:lnTo>
                <a:lnTo>
                  <a:pt x="836" y="88"/>
                </a:lnTo>
                <a:lnTo>
                  <a:pt x="823" y="104"/>
                </a:lnTo>
                <a:lnTo>
                  <a:pt x="813" y="122"/>
                </a:lnTo>
                <a:lnTo>
                  <a:pt x="805" y="142"/>
                </a:lnTo>
                <a:lnTo>
                  <a:pt x="799" y="160"/>
                </a:lnTo>
                <a:lnTo>
                  <a:pt x="795" y="181"/>
                </a:lnTo>
                <a:lnTo>
                  <a:pt x="794" y="200"/>
                </a:lnTo>
                <a:lnTo>
                  <a:pt x="794" y="200"/>
                </a:lnTo>
                <a:lnTo>
                  <a:pt x="794" y="218"/>
                </a:lnTo>
                <a:lnTo>
                  <a:pt x="797" y="235"/>
                </a:lnTo>
                <a:lnTo>
                  <a:pt x="802" y="251"/>
                </a:lnTo>
                <a:lnTo>
                  <a:pt x="807" y="264"/>
                </a:lnTo>
                <a:lnTo>
                  <a:pt x="813" y="277"/>
                </a:lnTo>
                <a:lnTo>
                  <a:pt x="822" y="288"/>
                </a:lnTo>
                <a:lnTo>
                  <a:pt x="830" y="298"/>
                </a:lnTo>
                <a:lnTo>
                  <a:pt x="838" y="308"/>
                </a:lnTo>
                <a:lnTo>
                  <a:pt x="854" y="322"/>
                </a:lnTo>
                <a:lnTo>
                  <a:pt x="867" y="334"/>
                </a:lnTo>
                <a:lnTo>
                  <a:pt x="882" y="342"/>
                </a:lnTo>
                <a:lnTo>
                  <a:pt x="882" y="342"/>
                </a:lnTo>
                <a:lnTo>
                  <a:pt x="891" y="347"/>
                </a:lnTo>
                <a:lnTo>
                  <a:pt x="901" y="353"/>
                </a:lnTo>
                <a:lnTo>
                  <a:pt x="909" y="361"/>
                </a:lnTo>
                <a:lnTo>
                  <a:pt x="916" y="368"/>
                </a:lnTo>
                <a:lnTo>
                  <a:pt x="921" y="376"/>
                </a:lnTo>
                <a:lnTo>
                  <a:pt x="924" y="383"/>
                </a:lnTo>
                <a:lnTo>
                  <a:pt x="926" y="391"/>
                </a:lnTo>
                <a:lnTo>
                  <a:pt x="926" y="397"/>
                </a:lnTo>
                <a:lnTo>
                  <a:pt x="924" y="404"/>
                </a:lnTo>
                <a:lnTo>
                  <a:pt x="921" y="410"/>
                </a:lnTo>
                <a:lnTo>
                  <a:pt x="916" y="415"/>
                </a:lnTo>
                <a:lnTo>
                  <a:pt x="909" y="420"/>
                </a:lnTo>
                <a:lnTo>
                  <a:pt x="901" y="425"/>
                </a:lnTo>
                <a:lnTo>
                  <a:pt x="891" y="428"/>
                </a:lnTo>
                <a:lnTo>
                  <a:pt x="880" y="430"/>
                </a:lnTo>
                <a:lnTo>
                  <a:pt x="869" y="430"/>
                </a:lnTo>
                <a:lnTo>
                  <a:pt x="595" y="430"/>
                </a:lnTo>
                <a:lnTo>
                  <a:pt x="595" y="431"/>
                </a:lnTo>
                <a:lnTo>
                  <a:pt x="0" y="431"/>
                </a:lnTo>
                <a:lnTo>
                  <a:pt x="0" y="1305"/>
                </a:lnTo>
                <a:lnTo>
                  <a:pt x="0" y="1305"/>
                </a:lnTo>
                <a:lnTo>
                  <a:pt x="0" y="1317"/>
                </a:lnTo>
                <a:lnTo>
                  <a:pt x="2" y="1328"/>
                </a:lnTo>
                <a:lnTo>
                  <a:pt x="5" y="1338"/>
                </a:lnTo>
                <a:lnTo>
                  <a:pt x="10" y="1346"/>
                </a:lnTo>
                <a:lnTo>
                  <a:pt x="15" y="1352"/>
                </a:lnTo>
                <a:lnTo>
                  <a:pt x="19" y="1357"/>
                </a:lnTo>
                <a:lnTo>
                  <a:pt x="26" y="1361"/>
                </a:lnTo>
                <a:lnTo>
                  <a:pt x="32" y="1362"/>
                </a:lnTo>
                <a:lnTo>
                  <a:pt x="39" y="1362"/>
                </a:lnTo>
                <a:lnTo>
                  <a:pt x="47" y="1361"/>
                </a:lnTo>
                <a:lnTo>
                  <a:pt x="54" y="1357"/>
                </a:lnTo>
                <a:lnTo>
                  <a:pt x="62" y="1352"/>
                </a:lnTo>
                <a:lnTo>
                  <a:pt x="68" y="1346"/>
                </a:lnTo>
                <a:lnTo>
                  <a:pt x="76" y="1338"/>
                </a:lnTo>
                <a:lnTo>
                  <a:pt x="83" y="1328"/>
                </a:lnTo>
                <a:lnTo>
                  <a:pt x="88" y="1318"/>
                </a:lnTo>
                <a:lnTo>
                  <a:pt x="88" y="1318"/>
                </a:lnTo>
                <a:lnTo>
                  <a:pt x="96" y="1304"/>
                </a:lnTo>
                <a:lnTo>
                  <a:pt x="107" y="1291"/>
                </a:lnTo>
                <a:lnTo>
                  <a:pt x="122" y="1274"/>
                </a:lnTo>
                <a:lnTo>
                  <a:pt x="132" y="1266"/>
                </a:lnTo>
                <a:lnTo>
                  <a:pt x="141" y="1258"/>
                </a:lnTo>
                <a:lnTo>
                  <a:pt x="153" y="1250"/>
                </a:lnTo>
                <a:lnTo>
                  <a:pt x="166" y="1243"/>
                </a:lnTo>
                <a:lnTo>
                  <a:pt x="179" y="1238"/>
                </a:lnTo>
                <a:lnTo>
                  <a:pt x="195" y="1234"/>
                </a:lnTo>
                <a:lnTo>
                  <a:pt x="211" y="1230"/>
                </a:lnTo>
                <a:lnTo>
                  <a:pt x="229" y="1230"/>
                </a:lnTo>
                <a:lnTo>
                  <a:pt x="229" y="1230"/>
                </a:lnTo>
                <a:lnTo>
                  <a:pt x="249" y="1232"/>
                </a:lnTo>
                <a:lnTo>
                  <a:pt x="270" y="1235"/>
                </a:lnTo>
                <a:lnTo>
                  <a:pt x="288" y="1242"/>
                </a:lnTo>
                <a:lnTo>
                  <a:pt x="307" y="1250"/>
                </a:lnTo>
                <a:lnTo>
                  <a:pt x="325" y="1260"/>
                </a:lnTo>
                <a:lnTo>
                  <a:pt x="342" y="1273"/>
                </a:lnTo>
                <a:lnTo>
                  <a:pt x="356" y="1287"/>
                </a:lnTo>
                <a:lnTo>
                  <a:pt x="371" y="1304"/>
                </a:lnTo>
                <a:lnTo>
                  <a:pt x="384" y="1321"/>
                </a:lnTo>
                <a:lnTo>
                  <a:pt x="395" y="1339"/>
                </a:lnTo>
                <a:lnTo>
                  <a:pt x="405" y="1361"/>
                </a:lnTo>
                <a:lnTo>
                  <a:pt x="413" y="1383"/>
                </a:lnTo>
                <a:lnTo>
                  <a:pt x="421" y="1406"/>
                </a:lnTo>
                <a:lnTo>
                  <a:pt x="426" y="1429"/>
                </a:lnTo>
                <a:lnTo>
                  <a:pt x="428" y="1455"/>
                </a:lnTo>
                <a:lnTo>
                  <a:pt x="429" y="1479"/>
                </a:lnTo>
                <a:lnTo>
                  <a:pt x="429" y="1479"/>
                </a:lnTo>
                <a:lnTo>
                  <a:pt x="428" y="1505"/>
                </a:lnTo>
                <a:lnTo>
                  <a:pt x="426" y="1530"/>
                </a:lnTo>
                <a:lnTo>
                  <a:pt x="421" y="1554"/>
                </a:lnTo>
                <a:lnTo>
                  <a:pt x="413" y="1577"/>
                </a:lnTo>
                <a:lnTo>
                  <a:pt x="405" y="1598"/>
                </a:lnTo>
                <a:lnTo>
                  <a:pt x="395" y="1619"/>
                </a:lnTo>
                <a:lnTo>
                  <a:pt x="384" y="1639"/>
                </a:lnTo>
                <a:lnTo>
                  <a:pt x="371" y="1657"/>
                </a:lnTo>
                <a:lnTo>
                  <a:pt x="356" y="1673"/>
                </a:lnTo>
                <a:lnTo>
                  <a:pt x="342" y="1686"/>
                </a:lnTo>
                <a:lnTo>
                  <a:pt x="325" y="1699"/>
                </a:lnTo>
                <a:lnTo>
                  <a:pt x="307" y="1710"/>
                </a:lnTo>
                <a:lnTo>
                  <a:pt x="288" y="1718"/>
                </a:lnTo>
                <a:lnTo>
                  <a:pt x="270" y="1725"/>
                </a:lnTo>
                <a:lnTo>
                  <a:pt x="249" y="1728"/>
                </a:lnTo>
                <a:lnTo>
                  <a:pt x="229" y="1730"/>
                </a:lnTo>
                <a:lnTo>
                  <a:pt x="229" y="1730"/>
                </a:lnTo>
                <a:close/>
              </a:path>
            </a:pathLst>
          </a:custGeom>
          <a:solidFill>
            <a:srgbClr val="00B0F0"/>
          </a:solidFill>
          <a:ln w="28575">
            <a:noFill/>
            <a:prstDash val="solid"/>
            <a:round/>
            <a:headEnd/>
            <a:tailEnd/>
          </a:ln>
        </p:spPr>
        <p:txBody>
          <a:bodyPr lIns="108000" tIns="180000" rIns="0" anchor="ctr" anchorCtr="1"/>
          <a:lstStyle/>
          <a:p>
            <a:pPr algn="ctr">
              <a:defRPr/>
            </a:pPr>
            <a:r>
              <a:rPr lang="en-GB" sz="1400" dirty="0" smtClean="0"/>
              <a:t>TS</a:t>
            </a:r>
            <a:endParaRPr lang="en-GB" sz="1400" dirty="0"/>
          </a:p>
        </p:txBody>
      </p:sp>
      <p:sp>
        <p:nvSpPr>
          <p:cNvPr id="9" name="Freeform 7"/>
          <p:cNvSpPr>
            <a:spLocks/>
          </p:cNvSpPr>
          <p:nvPr/>
        </p:nvSpPr>
        <p:spPr bwMode="auto">
          <a:xfrm>
            <a:off x="7661277" y="1388130"/>
            <a:ext cx="616602" cy="471074"/>
          </a:xfrm>
          <a:custGeom>
            <a:avLst/>
            <a:gdLst>
              <a:gd name="T0" fmla="*/ 1726 w 2587"/>
              <a:gd name="T1" fmla="*/ 1956 h 2150"/>
              <a:gd name="T2" fmla="*/ 1702 w 2587"/>
              <a:gd name="T3" fmla="*/ 2008 h 2150"/>
              <a:gd name="T4" fmla="*/ 1656 w 2587"/>
              <a:gd name="T5" fmla="*/ 2054 h 2150"/>
              <a:gd name="T6" fmla="*/ 1620 w 2587"/>
              <a:gd name="T7" fmla="*/ 2075 h 2150"/>
              <a:gd name="T8" fmla="*/ 1599 w 2587"/>
              <a:gd name="T9" fmla="*/ 2104 h 2150"/>
              <a:gd name="T10" fmla="*/ 1602 w 2587"/>
              <a:gd name="T11" fmla="*/ 2130 h 2150"/>
              <a:gd name="T12" fmla="*/ 1632 w 2587"/>
              <a:gd name="T13" fmla="*/ 2148 h 2150"/>
              <a:gd name="T14" fmla="*/ 2587 w 2587"/>
              <a:gd name="T15" fmla="*/ 0 h 2150"/>
              <a:gd name="T16" fmla="*/ 429 w 2587"/>
              <a:gd name="T17" fmla="*/ 931 h 2150"/>
              <a:gd name="T18" fmla="*/ 424 w 2587"/>
              <a:gd name="T19" fmla="*/ 965 h 2150"/>
              <a:gd name="T20" fmla="*/ 403 w 2587"/>
              <a:gd name="T21" fmla="*/ 988 h 2150"/>
              <a:gd name="T22" fmla="*/ 376 w 2587"/>
              <a:gd name="T23" fmla="*/ 985 h 2150"/>
              <a:gd name="T24" fmla="*/ 348 w 2587"/>
              <a:gd name="T25" fmla="*/ 955 h 2150"/>
              <a:gd name="T26" fmla="*/ 324 w 2587"/>
              <a:gd name="T27" fmla="*/ 916 h 2150"/>
              <a:gd name="T28" fmla="*/ 276 w 2587"/>
              <a:gd name="T29" fmla="*/ 877 h 2150"/>
              <a:gd name="T30" fmla="*/ 218 w 2587"/>
              <a:gd name="T31" fmla="*/ 858 h 2150"/>
              <a:gd name="T32" fmla="*/ 161 w 2587"/>
              <a:gd name="T33" fmla="*/ 863 h 2150"/>
              <a:gd name="T34" fmla="*/ 89 w 2587"/>
              <a:gd name="T35" fmla="*/ 900 h 2150"/>
              <a:gd name="T36" fmla="*/ 34 w 2587"/>
              <a:gd name="T37" fmla="*/ 967 h 2150"/>
              <a:gd name="T38" fmla="*/ 5 w 2587"/>
              <a:gd name="T39" fmla="*/ 1056 h 2150"/>
              <a:gd name="T40" fmla="*/ 1 w 2587"/>
              <a:gd name="T41" fmla="*/ 1133 h 2150"/>
              <a:gd name="T42" fmla="*/ 24 w 2587"/>
              <a:gd name="T43" fmla="*/ 1225 h 2150"/>
              <a:gd name="T44" fmla="*/ 73 w 2587"/>
              <a:gd name="T45" fmla="*/ 1299 h 2150"/>
              <a:gd name="T46" fmla="*/ 141 w 2587"/>
              <a:gd name="T47" fmla="*/ 1346 h 2150"/>
              <a:gd name="T48" fmla="*/ 200 w 2587"/>
              <a:gd name="T49" fmla="*/ 1356 h 2150"/>
              <a:gd name="T50" fmla="*/ 263 w 2587"/>
              <a:gd name="T51" fmla="*/ 1343 h 2150"/>
              <a:gd name="T52" fmla="*/ 307 w 2587"/>
              <a:gd name="T53" fmla="*/ 1313 h 2150"/>
              <a:gd name="T54" fmla="*/ 342 w 2587"/>
              <a:gd name="T55" fmla="*/ 1269 h 2150"/>
              <a:gd name="T56" fmla="*/ 369 w 2587"/>
              <a:gd name="T57" fmla="*/ 1234 h 2150"/>
              <a:gd name="T58" fmla="*/ 397 w 2587"/>
              <a:gd name="T59" fmla="*/ 1224 h 2150"/>
              <a:gd name="T60" fmla="*/ 421 w 2587"/>
              <a:gd name="T61" fmla="*/ 1240 h 2150"/>
              <a:gd name="T62" fmla="*/ 429 w 2587"/>
              <a:gd name="T63" fmla="*/ 1282 h 2150"/>
              <a:gd name="T64" fmla="*/ 1305 w 2587"/>
              <a:gd name="T65" fmla="*/ 2150 h 2150"/>
              <a:gd name="T66" fmla="*/ 1337 w 2587"/>
              <a:gd name="T67" fmla="*/ 2145 h 2150"/>
              <a:gd name="T68" fmla="*/ 1360 w 2587"/>
              <a:gd name="T69" fmla="*/ 2124 h 2150"/>
              <a:gd name="T70" fmla="*/ 1357 w 2587"/>
              <a:gd name="T71" fmla="*/ 2096 h 2150"/>
              <a:gd name="T72" fmla="*/ 1329 w 2587"/>
              <a:gd name="T73" fmla="*/ 2068 h 2150"/>
              <a:gd name="T74" fmla="*/ 1290 w 2587"/>
              <a:gd name="T75" fmla="*/ 2044 h 2150"/>
              <a:gd name="T76" fmla="*/ 1251 w 2587"/>
              <a:gd name="T77" fmla="*/ 1997 h 2150"/>
              <a:gd name="T78" fmla="*/ 1231 w 2587"/>
              <a:gd name="T79" fmla="*/ 1938 h 2150"/>
              <a:gd name="T80" fmla="*/ 1235 w 2587"/>
              <a:gd name="T81" fmla="*/ 1881 h 2150"/>
              <a:gd name="T82" fmla="*/ 1272 w 2587"/>
              <a:gd name="T83" fmla="*/ 1810 h 2150"/>
              <a:gd name="T84" fmla="*/ 1340 w 2587"/>
              <a:gd name="T85" fmla="*/ 1754 h 2150"/>
              <a:gd name="T86" fmla="*/ 1430 w 2587"/>
              <a:gd name="T87" fmla="*/ 1725 h 2150"/>
              <a:gd name="T88" fmla="*/ 1505 w 2587"/>
              <a:gd name="T89" fmla="*/ 1722 h 2150"/>
              <a:gd name="T90" fmla="*/ 1599 w 2587"/>
              <a:gd name="T91" fmla="*/ 1745 h 2150"/>
              <a:gd name="T92" fmla="*/ 1672 w 2587"/>
              <a:gd name="T93" fmla="*/ 1793 h 2150"/>
              <a:gd name="T94" fmla="*/ 1718 w 2587"/>
              <a:gd name="T95" fmla="*/ 1862 h 2150"/>
              <a:gd name="T96" fmla="*/ 1729 w 2587"/>
              <a:gd name="T97" fmla="*/ 1920 h 215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Lst>
            <a:rect l="0" t="0" r="r" b="b"/>
            <a:pathLst>
              <a:path w="2587" h="2150">
                <a:moveTo>
                  <a:pt x="1729" y="1920"/>
                </a:moveTo>
                <a:lnTo>
                  <a:pt x="1729" y="1920"/>
                </a:lnTo>
                <a:lnTo>
                  <a:pt x="1728" y="1938"/>
                </a:lnTo>
                <a:lnTo>
                  <a:pt x="1726" y="1956"/>
                </a:lnTo>
                <a:lnTo>
                  <a:pt x="1721" y="1971"/>
                </a:lnTo>
                <a:lnTo>
                  <a:pt x="1716" y="1984"/>
                </a:lnTo>
                <a:lnTo>
                  <a:pt x="1710" y="1997"/>
                </a:lnTo>
                <a:lnTo>
                  <a:pt x="1702" y="2008"/>
                </a:lnTo>
                <a:lnTo>
                  <a:pt x="1694" y="2020"/>
                </a:lnTo>
                <a:lnTo>
                  <a:pt x="1685" y="2028"/>
                </a:lnTo>
                <a:lnTo>
                  <a:pt x="1669" y="2044"/>
                </a:lnTo>
                <a:lnTo>
                  <a:pt x="1656" y="2054"/>
                </a:lnTo>
                <a:lnTo>
                  <a:pt x="1641" y="2062"/>
                </a:lnTo>
                <a:lnTo>
                  <a:pt x="1641" y="2062"/>
                </a:lnTo>
                <a:lnTo>
                  <a:pt x="1630" y="2068"/>
                </a:lnTo>
                <a:lnTo>
                  <a:pt x="1620" y="2075"/>
                </a:lnTo>
                <a:lnTo>
                  <a:pt x="1614" y="2081"/>
                </a:lnTo>
                <a:lnTo>
                  <a:pt x="1607" y="2089"/>
                </a:lnTo>
                <a:lnTo>
                  <a:pt x="1602" y="2096"/>
                </a:lnTo>
                <a:lnTo>
                  <a:pt x="1599" y="2104"/>
                </a:lnTo>
                <a:lnTo>
                  <a:pt x="1598" y="2111"/>
                </a:lnTo>
                <a:lnTo>
                  <a:pt x="1598" y="2117"/>
                </a:lnTo>
                <a:lnTo>
                  <a:pt x="1599" y="2124"/>
                </a:lnTo>
                <a:lnTo>
                  <a:pt x="1602" y="2130"/>
                </a:lnTo>
                <a:lnTo>
                  <a:pt x="1607" y="2137"/>
                </a:lnTo>
                <a:lnTo>
                  <a:pt x="1614" y="2142"/>
                </a:lnTo>
                <a:lnTo>
                  <a:pt x="1622" y="2145"/>
                </a:lnTo>
                <a:lnTo>
                  <a:pt x="1632" y="2148"/>
                </a:lnTo>
                <a:lnTo>
                  <a:pt x="1641" y="2150"/>
                </a:lnTo>
                <a:lnTo>
                  <a:pt x="1654" y="2150"/>
                </a:lnTo>
                <a:lnTo>
                  <a:pt x="2587" y="2150"/>
                </a:lnTo>
                <a:lnTo>
                  <a:pt x="2587" y="0"/>
                </a:lnTo>
                <a:lnTo>
                  <a:pt x="433" y="0"/>
                </a:lnTo>
                <a:lnTo>
                  <a:pt x="433" y="495"/>
                </a:lnTo>
                <a:lnTo>
                  <a:pt x="429" y="495"/>
                </a:lnTo>
                <a:lnTo>
                  <a:pt x="429" y="931"/>
                </a:lnTo>
                <a:lnTo>
                  <a:pt x="429" y="931"/>
                </a:lnTo>
                <a:lnTo>
                  <a:pt x="429" y="944"/>
                </a:lnTo>
                <a:lnTo>
                  <a:pt x="428" y="955"/>
                </a:lnTo>
                <a:lnTo>
                  <a:pt x="424" y="965"/>
                </a:lnTo>
                <a:lnTo>
                  <a:pt x="421" y="973"/>
                </a:lnTo>
                <a:lnTo>
                  <a:pt x="416" y="980"/>
                </a:lnTo>
                <a:lnTo>
                  <a:pt x="410" y="985"/>
                </a:lnTo>
                <a:lnTo>
                  <a:pt x="403" y="988"/>
                </a:lnTo>
                <a:lnTo>
                  <a:pt x="397" y="990"/>
                </a:lnTo>
                <a:lnTo>
                  <a:pt x="390" y="990"/>
                </a:lnTo>
                <a:lnTo>
                  <a:pt x="384" y="988"/>
                </a:lnTo>
                <a:lnTo>
                  <a:pt x="376" y="985"/>
                </a:lnTo>
                <a:lnTo>
                  <a:pt x="369" y="980"/>
                </a:lnTo>
                <a:lnTo>
                  <a:pt x="361" y="973"/>
                </a:lnTo>
                <a:lnTo>
                  <a:pt x="355" y="965"/>
                </a:lnTo>
                <a:lnTo>
                  <a:pt x="348" y="955"/>
                </a:lnTo>
                <a:lnTo>
                  <a:pt x="342" y="944"/>
                </a:lnTo>
                <a:lnTo>
                  <a:pt x="342" y="944"/>
                </a:lnTo>
                <a:lnTo>
                  <a:pt x="333" y="931"/>
                </a:lnTo>
                <a:lnTo>
                  <a:pt x="324" y="916"/>
                </a:lnTo>
                <a:lnTo>
                  <a:pt x="307" y="900"/>
                </a:lnTo>
                <a:lnTo>
                  <a:pt x="299" y="892"/>
                </a:lnTo>
                <a:lnTo>
                  <a:pt x="288" y="885"/>
                </a:lnTo>
                <a:lnTo>
                  <a:pt x="276" y="877"/>
                </a:lnTo>
                <a:lnTo>
                  <a:pt x="263" y="871"/>
                </a:lnTo>
                <a:lnTo>
                  <a:pt x="250" y="866"/>
                </a:lnTo>
                <a:lnTo>
                  <a:pt x="236" y="861"/>
                </a:lnTo>
                <a:lnTo>
                  <a:pt x="218" y="858"/>
                </a:lnTo>
                <a:lnTo>
                  <a:pt x="200" y="858"/>
                </a:lnTo>
                <a:lnTo>
                  <a:pt x="200" y="858"/>
                </a:lnTo>
                <a:lnTo>
                  <a:pt x="180" y="858"/>
                </a:lnTo>
                <a:lnTo>
                  <a:pt x="161" y="863"/>
                </a:lnTo>
                <a:lnTo>
                  <a:pt x="141" y="868"/>
                </a:lnTo>
                <a:lnTo>
                  <a:pt x="122" y="877"/>
                </a:lnTo>
                <a:lnTo>
                  <a:pt x="106" y="887"/>
                </a:lnTo>
                <a:lnTo>
                  <a:pt x="89" y="900"/>
                </a:lnTo>
                <a:lnTo>
                  <a:pt x="73" y="915"/>
                </a:lnTo>
                <a:lnTo>
                  <a:pt x="58" y="931"/>
                </a:lnTo>
                <a:lnTo>
                  <a:pt x="45" y="947"/>
                </a:lnTo>
                <a:lnTo>
                  <a:pt x="34" y="967"/>
                </a:lnTo>
                <a:lnTo>
                  <a:pt x="24" y="988"/>
                </a:lnTo>
                <a:lnTo>
                  <a:pt x="16" y="1009"/>
                </a:lnTo>
                <a:lnTo>
                  <a:pt x="10" y="1032"/>
                </a:lnTo>
                <a:lnTo>
                  <a:pt x="5" y="1056"/>
                </a:lnTo>
                <a:lnTo>
                  <a:pt x="1" y="1081"/>
                </a:lnTo>
                <a:lnTo>
                  <a:pt x="0" y="1107"/>
                </a:lnTo>
                <a:lnTo>
                  <a:pt x="0" y="1107"/>
                </a:lnTo>
                <a:lnTo>
                  <a:pt x="1" y="1133"/>
                </a:lnTo>
                <a:lnTo>
                  <a:pt x="5" y="1157"/>
                </a:lnTo>
                <a:lnTo>
                  <a:pt x="10" y="1182"/>
                </a:lnTo>
                <a:lnTo>
                  <a:pt x="16" y="1204"/>
                </a:lnTo>
                <a:lnTo>
                  <a:pt x="24" y="1225"/>
                </a:lnTo>
                <a:lnTo>
                  <a:pt x="34" y="1247"/>
                </a:lnTo>
                <a:lnTo>
                  <a:pt x="45" y="1266"/>
                </a:lnTo>
                <a:lnTo>
                  <a:pt x="58" y="1284"/>
                </a:lnTo>
                <a:lnTo>
                  <a:pt x="73" y="1299"/>
                </a:lnTo>
                <a:lnTo>
                  <a:pt x="89" y="1313"/>
                </a:lnTo>
                <a:lnTo>
                  <a:pt x="106" y="1326"/>
                </a:lnTo>
                <a:lnTo>
                  <a:pt x="122" y="1336"/>
                </a:lnTo>
                <a:lnTo>
                  <a:pt x="141" y="1346"/>
                </a:lnTo>
                <a:lnTo>
                  <a:pt x="161" y="1351"/>
                </a:lnTo>
                <a:lnTo>
                  <a:pt x="180" y="1356"/>
                </a:lnTo>
                <a:lnTo>
                  <a:pt x="200" y="1356"/>
                </a:lnTo>
                <a:lnTo>
                  <a:pt x="200" y="1356"/>
                </a:lnTo>
                <a:lnTo>
                  <a:pt x="218" y="1356"/>
                </a:lnTo>
                <a:lnTo>
                  <a:pt x="236" y="1352"/>
                </a:lnTo>
                <a:lnTo>
                  <a:pt x="250" y="1349"/>
                </a:lnTo>
                <a:lnTo>
                  <a:pt x="263" y="1343"/>
                </a:lnTo>
                <a:lnTo>
                  <a:pt x="276" y="1336"/>
                </a:lnTo>
                <a:lnTo>
                  <a:pt x="288" y="1328"/>
                </a:lnTo>
                <a:lnTo>
                  <a:pt x="299" y="1321"/>
                </a:lnTo>
                <a:lnTo>
                  <a:pt x="307" y="1313"/>
                </a:lnTo>
                <a:lnTo>
                  <a:pt x="324" y="1297"/>
                </a:lnTo>
                <a:lnTo>
                  <a:pt x="333" y="1282"/>
                </a:lnTo>
                <a:lnTo>
                  <a:pt x="342" y="1269"/>
                </a:lnTo>
                <a:lnTo>
                  <a:pt x="342" y="1269"/>
                </a:lnTo>
                <a:lnTo>
                  <a:pt x="348" y="1258"/>
                </a:lnTo>
                <a:lnTo>
                  <a:pt x="355" y="1248"/>
                </a:lnTo>
                <a:lnTo>
                  <a:pt x="361" y="1240"/>
                </a:lnTo>
                <a:lnTo>
                  <a:pt x="369" y="1234"/>
                </a:lnTo>
                <a:lnTo>
                  <a:pt x="376" y="1229"/>
                </a:lnTo>
                <a:lnTo>
                  <a:pt x="384" y="1225"/>
                </a:lnTo>
                <a:lnTo>
                  <a:pt x="390" y="1224"/>
                </a:lnTo>
                <a:lnTo>
                  <a:pt x="397" y="1224"/>
                </a:lnTo>
                <a:lnTo>
                  <a:pt x="403" y="1225"/>
                </a:lnTo>
                <a:lnTo>
                  <a:pt x="410" y="1229"/>
                </a:lnTo>
                <a:lnTo>
                  <a:pt x="416" y="1234"/>
                </a:lnTo>
                <a:lnTo>
                  <a:pt x="421" y="1240"/>
                </a:lnTo>
                <a:lnTo>
                  <a:pt x="424" y="1248"/>
                </a:lnTo>
                <a:lnTo>
                  <a:pt x="428" y="1258"/>
                </a:lnTo>
                <a:lnTo>
                  <a:pt x="429" y="1269"/>
                </a:lnTo>
                <a:lnTo>
                  <a:pt x="429" y="1282"/>
                </a:lnTo>
                <a:lnTo>
                  <a:pt x="429" y="1556"/>
                </a:lnTo>
                <a:lnTo>
                  <a:pt x="433" y="1556"/>
                </a:lnTo>
                <a:lnTo>
                  <a:pt x="433" y="2150"/>
                </a:lnTo>
                <a:lnTo>
                  <a:pt x="1305" y="2150"/>
                </a:lnTo>
                <a:lnTo>
                  <a:pt x="1305" y="2150"/>
                </a:lnTo>
                <a:lnTo>
                  <a:pt x="1318" y="2150"/>
                </a:lnTo>
                <a:lnTo>
                  <a:pt x="1327" y="2148"/>
                </a:lnTo>
                <a:lnTo>
                  <a:pt x="1337" y="2145"/>
                </a:lnTo>
                <a:lnTo>
                  <a:pt x="1345" y="2142"/>
                </a:lnTo>
                <a:lnTo>
                  <a:pt x="1352" y="2137"/>
                </a:lnTo>
                <a:lnTo>
                  <a:pt x="1357" y="2130"/>
                </a:lnTo>
                <a:lnTo>
                  <a:pt x="1360" y="2124"/>
                </a:lnTo>
                <a:lnTo>
                  <a:pt x="1362" y="2117"/>
                </a:lnTo>
                <a:lnTo>
                  <a:pt x="1362" y="2111"/>
                </a:lnTo>
                <a:lnTo>
                  <a:pt x="1360" y="2104"/>
                </a:lnTo>
                <a:lnTo>
                  <a:pt x="1357" y="2096"/>
                </a:lnTo>
                <a:lnTo>
                  <a:pt x="1352" y="2089"/>
                </a:lnTo>
                <a:lnTo>
                  <a:pt x="1347" y="2081"/>
                </a:lnTo>
                <a:lnTo>
                  <a:pt x="1339" y="2075"/>
                </a:lnTo>
                <a:lnTo>
                  <a:pt x="1329" y="2068"/>
                </a:lnTo>
                <a:lnTo>
                  <a:pt x="1318" y="2062"/>
                </a:lnTo>
                <a:lnTo>
                  <a:pt x="1318" y="2062"/>
                </a:lnTo>
                <a:lnTo>
                  <a:pt x="1303" y="2054"/>
                </a:lnTo>
                <a:lnTo>
                  <a:pt x="1290" y="2044"/>
                </a:lnTo>
                <a:lnTo>
                  <a:pt x="1274" y="2028"/>
                </a:lnTo>
                <a:lnTo>
                  <a:pt x="1266" y="2020"/>
                </a:lnTo>
                <a:lnTo>
                  <a:pt x="1258" y="2008"/>
                </a:lnTo>
                <a:lnTo>
                  <a:pt x="1251" y="1997"/>
                </a:lnTo>
                <a:lnTo>
                  <a:pt x="1243" y="1984"/>
                </a:lnTo>
                <a:lnTo>
                  <a:pt x="1238" y="1971"/>
                </a:lnTo>
                <a:lnTo>
                  <a:pt x="1233" y="1956"/>
                </a:lnTo>
                <a:lnTo>
                  <a:pt x="1231" y="1938"/>
                </a:lnTo>
                <a:lnTo>
                  <a:pt x="1230" y="1920"/>
                </a:lnTo>
                <a:lnTo>
                  <a:pt x="1230" y="1920"/>
                </a:lnTo>
                <a:lnTo>
                  <a:pt x="1231" y="1901"/>
                </a:lnTo>
                <a:lnTo>
                  <a:pt x="1235" y="1881"/>
                </a:lnTo>
                <a:lnTo>
                  <a:pt x="1241" y="1862"/>
                </a:lnTo>
                <a:lnTo>
                  <a:pt x="1249" y="1842"/>
                </a:lnTo>
                <a:lnTo>
                  <a:pt x="1261" y="1826"/>
                </a:lnTo>
                <a:lnTo>
                  <a:pt x="1272" y="1810"/>
                </a:lnTo>
                <a:lnTo>
                  <a:pt x="1287" y="1793"/>
                </a:lnTo>
                <a:lnTo>
                  <a:pt x="1303" y="1779"/>
                </a:lnTo>
                <a:lnTo>
                  <a:pt x="1321" y="1766"/>
                </a:lnTo>
                <a:lnTo>
                  <a:pt x="1340" y="1754"/>
                </a:lnTo>
                <a:lnTo>
                  <a:pt x="1360" y="1745"/>
                </a:lnTo>
                <a:lnTo>
                  <a:pt x="1383" y="1736"/>
                </a:lnTo>
                <a:lnTo>
                  <a:pt x="1406" y="1730"/>
                </a:lnTo>
                <a:lnTo>
                  <a:pt x="1430" y="1725"/>
                </a:lnTo>
                <a:lnTo>
                  <a:pt x="1454" y="1722"/>
                </a:lnTo>
                <a:lnTo>
                  <a:pt x="1480" y="1720"/>
                </a:lnTo>
                <a:lnTo>
                  <a:pt x="1480" y="1720"/>
                </a:lnTo>
                <a:lnTo>
                  <a:pt x="1505" y="1722"/>
                </a:lnTo>
                <a:lnTo>
                  <a:pt x="1529" y="1725"/>
                </a:lnTo>
                <a:lnTo>
                  <a:pt x="1554" y="1730"/>
                </a:lnTo>
                <a:lnTo>
                  <a:pt x="1576" y="1736"/>
                </a:lnTo>
                <a:lnTo>
                  <a:pt x="1599" y="1745"/>
                </a:lnTo>
                <a:lnTo>
                  <a:pt x="1619" y="1754"/>
                </a:lnTo>
                <a:lnTo>
                  <a:pt x="1638" y="1766"/>
                </a:lnTo>
                <a:lnTo>
                  <a:pt x="1656" y="1779"/>
                </a:lnTo>
                <a:lnTo>
                  <a:pt x="1672" y="1793"/>
                </a:lnTo>
                <a:lnTo>
                  <a:pt x="1687" y="1810"/>
                </a:lnTo>
                <a:lnTo>
                  <a:pt x="1698" y="1826"/>
                </a:lnTo>
                <a:lnTo>
                  <a:pt x="1710" y="1842"/>
                </a:lnTo>
                <a:lnTo>
                  <a:pt x="1718" y="1862"/>
                </a:lnTo>
                <a:lnTo>
                  <a:pt x="1724" y="1881"/>
                </a:lnTo>
                <a:lnTo>
                  <a:pt x="1728" y="1901"/>
                </a:lnTo>
                <a:lnTo>
                  <a:pt x="1729" y="1920"/>
                </a:lnTo>
                <a:lnTo>
                  <a:pt x="1729" y="1920"/>
                </a:lnTo>
                <a:close/>
              </a:path>
            </a:pathLst>
          </a:custGeom>
          <a:solidFill>
            <a:srgbClr val="92D050"/>
          </a:solidFill>
          <a:ln w="28575">
            <a:noFill/>
            <a:prstDash val="solid"/>
            <a:round/>
            <a:headEnd/>
            <a:tailEnd/>
          </a:ln>
        </p:spPr>
        <p:txBody>
          <a:bodyPr lIns="0" tIns="0" rIns="0" bIns="0" anchor="ctr" anchorCtr="1"/>
          <a:lstStyle/>
          <a:p>
            <a:pPr algn="ctr">
              <a:defRPr/>
            </a:pPr>
            <a:r>
              <a:rPr lang="en-GB" sz="1400" dirty="0" smtClean="0"/>
              <a:t>PS</a:t>
            </a:r>
            <a:endParaRPr lang="en-GB" sz="1400" dirty="0"/>
          </a:p>
        </p:txBody>
      </p:sp>
      <p:cxnSp>
        <p:nvCxnSpPr>
          <p:cNvPr id="11" name="Straight Arrow Connector 10"/>
          <p:cNvCxnSpPr/>
          <p:nvPr/>
        </p:nvCxnSpPr>
        <p:spPr>
          <a:xfrm>
            <a:off x="4277865" y="1913869"/>
            <a:ext cx="0" cy="360000"/>
          </a:xfrm>
          <a:prstGeom prst="straightConnector1">
            <a:avLst/>
          </a:prstGeom>
          <a:ln w="38100">
            <a:solidFill>
              <a:srgbClr val="99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4713754" y="1899121"/>
            <a:ext cx="0" cy="360000"/>
          </a:xfrm>
          <a:prstGeom prst="straightConnector1">
            <a:avLst/>
          </a:prstGeom>
          <a:ln w="38100">
            <a:solidFill>
              <a:srgbClr val="99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Straight Arrow Connector 12"/>
          <p:cNvCxnSpPr/>
          <p:nvPr/>
        </p:nvCxnSpPr>
        <p:spPr>
          <a:xfrm>
            <a:off x="5577037" y="1913869"/>
            <a:ext cx="0" cy="360000"/>
          </a:xfrm>
          <a:prstGeom prst="straightConnector1">
            <a:avLst/>
          </a:prstGeom>
          <a:ln w="38100">
            <a:solidFill>
              <a:srgbClr val="990000"/>
            </a:solidFill>
            <a:tailEnd type="arrow"/>
          </a:ln>
        </p:spPr>
        <p:style>
          <a:lnRef idx="1">
            <a:schemeClr val="accent1"/>
          </a:lnRef>
          <a:fillRef idx="0">
            <a:schemeClr val="accent1"/>
          </a:fillRef>
          <a:effectRef idx="0">
            <a:schemeClr val="accent1"/>
          </a:effectRef>
          <a:fontRef idx="minor">
            <a:schemeClr val="tx1"/>
          </a:fontRef>
        </p:style>
      </p:cxnSp>
      <p:sp>
        <p:nvSpPr>
          <p:cNvPr id="14" name="Title 1"/>
          <p:cNvSpPr>
            <a:spLocks noGrp="1"/>
          </p:cNvSpPr>
          <p:nvPr>
            <p:ph type="title"/>
          </p:nvPr>
        </p:nvSpPr>
        <p:spPr>
          <a:xfrm>
            <a:off x="193498" y="374295"/>
            <a:ext cx="8274904" cy="359481"/>
          </a:xfrm>
          <a:noFill/>
          <a:ln w="9525">
            <a:noFill/>
            <a:miter lim="800000"/>
            <a:headEnd/>
            <a:tailEnd/>
          </a:ln>
        </p:spPr>
        <p:txBody>
          <a:bodyPr vert="horz" wrap="square" lIns="0" tIns="0" rIns="0" bIns="0" numCol="1" anchor="ctr" anchorCtr="0" compatLnSpc="1">
            <a:prstTxWarp prst="textNoShape">
              <a:avLst/>
            </a:prstTxWarp>
          </a:bodyPr>
          <a:lstStyle/>
          <a:p>
            <a:r>
              <a:rPr lang="en-US" b="0" spc="40" dirty="0" smtClean="0">
                <a:solidFill>
                  <a:srgbClr val="0033CC"/>
                </a:solidFill>
                <a:cs typeface="Microsoft Sans Serif" pitchFamily="34" charset="0"/>
              </a:rPr>
              <a:t>Management System of Risk </a:t>
            </a:r>
            <a:r>
              <a:rPr lang="en-US" b="0" spc="40" dirty="0">
                <a:solidFill>
                  <a:srgbClr val="0033CC"/>
                </a:solidFill>
                <a:cs typeface="Microsoft Sans Serif" pitchFamily="34" charset="0"/>
              </a:rPr>
              <a:t>Based Asset Integrity </a:t>
            </a:r>
          </a:p>
        </p:txBody>
      </p:sp>
      <p:sp>
        <p:nvSpPr>
          <p:cNvPr id="21" name="Freeform 20"/>
          <p:cNvSpPr/>
          <p:nvPr/>
        </p:nvSpPr>
        <p:spPr>
          <a:xfrm>
            <a:off x="5577037" y="3450691"/>
            <a:ext cx="4165600" cy="269876"/>
          </a:xfrm>
          <a:custGeom>
            <a:avLst/>
            <a:gdLst>
              <a:gd name="connsiteX0" fmla="*/ 0 w 4165600"/>
              <a:gd name="connsiteY0" fmla="*/ 44980 h 269876"/>
              <a:gd name="connsiteX1" fmla="*/ 44980 w 4165600"/>
              <a:gd name="connsiteY1" fmla="*/ 0 h 269876"/>
              <a:gd name="connsiteX2" fmla="*/ 4120620 w 4165600"/>
              <a:gd name="connsiteY2" fmla="*/ 0 h 269876"/>
              <a:gd name="connsiteX3" fmla="*/ 4165600 w 4165600"/>
              <a:gd name="connsiteY3" fmla="*/ 44980 h 269876"/>
              <a:gd name="connsiteX4" fmla="*/ 4165600 w 4165600"/>
              <a:gd name="connsiteY4" fmla="*/ 224896 h 269876"/>
              <a:gd name="connsiteX5" fmla="*/ 4120620 w 4165600"/>
              <a:gd name="connsiteY5" fmla="*/ 269876 h 269876"/>
              <a:gd name="connsiteX6" fmla="*/ 44980 w 4165600"/>
              <a:gd name="connsiteY6" fmla="*/ 269876 h 269876"/>
              <a:gd name="connsiteX7" fmla="*/ 0 w 4165600"/>
              <a:gd name="connsiteY7" fmla="*/ 224896 h 269876"/>
              <a:gd name="connsiteX8" fmla="*/ 0 w 4165600"/>
              <a:gd name="connsiteY8" fmla="*/ 44980 h 26987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65600" h="269876">
                <a:moveTo>
                  <a:pt x="0" y="44980"/>
                </a:moveTo>
                <a:cubicBezTo>
                  <a:pt x="0" y="20138"/>
                  <a:pt x="20138" y="0"/>
                  <a:pt x="44980" y="0"/>
                </a:cubicBezTo>
                <a:lnTo>
                  <a:pt x="4120620" y="0"/>
                </a:lnTo>
                <a:cubicBezTo>
                  <a:pt x="4145462" y="0"/>
                  <a:pt x="4165600" y="20138"/>
                  <a:pt x="4165600" y="44980"/>
                </a:cubicBezTo>
                <a:lnTo>
                  <a:pt x="4165600" y="224896"/>
                </a:lnTo>
                <a:cubicBezTo>
                  <a:pt x="4165600" y="249738"/>
                  <a:pt x="4145462" y="269876"/>
                  <a:pt x="4120620" y="269876"/>
                </a:cubicBezTo>
                <a:lnTo>
                  <a:pt x="44980" y="269876"/>
                </a:lnTo>
                <a:cubicBezTo>
                  <a:pt x="20138" y="269876"/>
                  <a:pt x="0" y="249738"/>
                  <a:pt x="0" y="224896"/>
                </a:cubicBezTo>
                <a:lnTo>
                  <a:pt x="0" y="44980"/>
                </a:lnTo>
                <a:close/>
              </a:path>
            </a:pathLst>
          </a:custGeom>
          <a:solidFill>
            <a:srgbClr val="00B050"/>
          </a:solidFill>
        </p:spPr>
        <p:style>
          <a:lnRef idx="2">
            <a:schemeClr val="lt1">
              <a:hueOff val="0"/>
              <a:satOff val="0"/>
              <a:lumOff val="0"/>
              <a:alphaOff val="0"/>
            </a:schemeClr>
          </a:lnRef>
          <a:fillRef idx="1">
            <a:scrgbClr r="0" g="0" b="0"/>
          </a:fillRef>
          <a:effectRef idx="0">
            <a:schemeClr val="accent2">
              <a:hueOff val="0"/>
              <a:satOff val="0"/>
              <a:lumOff val="0"/>
              <a:alphaOff val="0"/>
            </a:schemeClr>
          </a:effectRef>
          <a:fontRef idx="minor">
            <a:schemeClr val="lt1"/>
          </a:fontRef>
        </p:style>
        <p:txBody>
          <a:bodyPr spcFirstLastPara="0" vert="horz" wrap="square" lIns="55084" tIns="55084" rIns="55084" bIns="55084" numCol="1" spcCol="1270" anchor="ctr" anchorCtr="0">
            <a:noAutofit/>
          </a:bodyPr>
          <a:lstStyle/>
          <a:p>
            <a:pPr lvl="0" algn="l" defTabSz="488950" rtl="0">
              <a:lnSpc>
                <a:spcPct val="90000"/>
              </a:lnSpc>
              <a:spcBef>
                <a:spcPct val="0"/>
              </a:spcBef>
              <a:spcAft>
                <a:spcPct val="35000"/>
              </a:spcAft>
            </a:pPr>
            <a:r>
              <a:rPr lang="en-US" sz="1100" b="1" kern="1200" dirty="0" smtClean="0"/>
              <a:t>US </a:t>
            </a:r>
            <a:r>
              <a:rPr lang="en-US" sz="1100" b="1" kern="1200" dirty="0" smtClean="0">
                <a:sym typeface="Wingdings"/>
              </a:rPr>
              <a:t></a:t>
            </a:r>
            <a:r>
              <a:rPr lang="en-US" sz="1100" b="1" kern="1200" dirty="0" smtClean="0"/>
              <a:t> Unscheduled Shutdowns of Equipment Failures</a:t>
            </a:r>
            <a:endParaRPr lang="en-US" sz="1100" b="1" kern="1200" dirty="0"/>
          </a:p>
        </p:txBody>
      </p:sp>
      <p:sp>
        <p:nvSpPr>
          <p:cNvPr id="22" name="Freeform 21"/>
          <p:cNvSpPr/>
          <p:nvPr/>
        </p:nvSpPr>
        <p:spPr>
          <a:xfrm>
            <a:off x="5577037" y="3734686"/>
            <a:ext cx="4165600" cy="269579"/>
          </a:xfrm>
          <a:custGeom>
            <a:avLst/>
            <a:gdLst>
              <a:gd name="connsiteX0" fmla="*/ 0 w 4165600"/>
              <a:gd name="connsiteY0" fmla="*/ 44931 h 269579"/>
              <a:gd name="connsiteX1" fmla="*/ 44931 w 4165600"/>
              <a:gd name="connsiteY1" fmla="*/ 0 h 269579"/>
              <a:gd name="connsiteX2" fmla="*/ 4120669 w 4165600"/>
              <a:gd name="connsiteY2" fmla="*/ 0 h 269579"/>
              <a:gd name="connsiteX3" fmla="*/ 4165600 w 4165600"/>
              <a:gd name="connsiteY3" fmla="*/ 44931 h 269579"/>
              <a:gd name="connsiteX4" fmla="*/ 4165600 w 4165600"/>
              <a:gd name="connsiteY4" fmla="*/ 224648 h 269579"/>
              <a:gd name="connsiteX5" fmla="*/ 4120669 w 4165600"/>
              <a:gd name="connsiteY5" fmla="*/ 269579 h 269579"/>
              <a:gd name="connsiteX6" fmla="*/ 44931 w 4165600"/>
              <a:gd name="connsiteY6" fmla="*/ 269579 h 269579"/>
              <a:gd name="connsiteX7" fmla="*/ 0 w 4165600"/>
              <a:gd name="connsiteY7" fmla="*/ 224648 h 269579"/>
              <a:gd name="connsiteX8" fmla="*/ 0 w 4165600"/>
              <a:gd name="connsiteY8" fmla="*/ 44931 h 269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65600" h="269579">
                <a:moveTo>
                  <a:pt x="0" y="44931"/>
                </a:moveTo>
                <a:cubicBezTo>
                  <a:pt x="0" y="20116"/>
                  <a:pt x="20116" y="0"/>
                  <a:pt x="44931" y="0"/>
                </a:cubicBezTo>
                <a:lnTo>
                  <a:pt x="4120669" y="0"/>
                </a:lnTo>
                <a:cubicBezTo>
                  <a:pt x="4145484" y="0"/>
                  <a:pt x="4165600" y="20116"/>
                  <a:pt x="4165600" y="44931"/>
                </a:cubicBezTo>
                <a:lnTo>
                  <a:pt x="4165600" y="224648"/>
                </a:lnTo>
                <a:cubicBezTo>
                  <a:pt x="4165600" y="249463"/>
                  <a:pt x="4145484" y="269579"/>
                  <a:pt x="4120669" y="269579"/>
                </a:cubicBezTo>
                <a:lnTo>
                  <a:pt x="44931" y="269579"/>
                </a:lnTo>
                <a:cubicBezTo>
                  <a:pt x="20116" y="269579"/>
                  <a:pt x="0" y="249463"/>
                  <a:pt x="0" y="224648"/>
                </a:cubicBezTo>
                <a:lnTo>
                  <a:pt x="0" y="44931"/>
                </a:lnTo>
                <a:close/>
              </a:path>
            </a:pathLst>
          </a:custGeom>
        </p:spPr>
        <p:style>
          <a:lnRef idx="2">
            <a:schemeClr val="lt1">
              <a:hueOff val="0"/>
              <a:satOff val="0"/>
              <a:lumOff val="0"/>
              <a:alphaOff val="0"/>
            </a:schemeClr>
          </a:lnRef>
          <a:fillRef idx="1">
            <a:schemeClr val="accent3">
              <a:hueOff val="0"/>
              <a:satOff val="0"/>
              <a:lumOff val="0"/>
              <a:alphaOff val="0"/>
            </a:schemeClr>
          </a:fillRef>
          <a:effectRef idx="0">
            <a:schemeClr val="accent3">
              <a:hueOff val="0"/>
              <a:satOff val="0"/>
              <a:lumOff val="0"/>
              <a:alphaOff val="0"/>
            </a:schemeClr>
          </a:effectRef>
          <a:fontRef idx="minor">
            <a:schemeClr val="lt1"/>
          </a:fontRef>
        </p:style>
        <p:txBody>
          <a:bodyPr spcFirstLastPara="0" vert="horz" wrap="square" lIns="55070" tIns="55070" rIns="55070" bIns="55070" numCol="1" spcCol="1270" anchor="ctr" anchorCtr="0">
            <a:noAutofit/>
          </a:bodyPr>
          <a:lstStyle/>
          <a:p>
            <a:pPr lvl="0" algn="l" defTabSz="488950" rtl="0">
              <a:lnSpc>
                <a:spcPct val="90000"/>
              </a:lnSpc>
              <a:spcBef>
                <a:spcPct val="0"/>
              </a:spcBef>
              <a:spcAft>
                <a:spcPct val="35000"/>
              </a:spcAft>
            </a:pPr>
            <a:r>
              <a:rPr lang="en-US" sz="1100" b="1" kern="1200" spc="50" dirty="0" smtClean="0">
                <a:solidFill>
                  <a:prstClr val="black">
                    <a:lumMod val="85000"/>
                    <a:lumOff val="15000"/>
                  </a:prstClr>
                </a:solidFill>
                <a:latin typeface="Calibri"/>
                <a:cs typeface="Microsoft Tai Le" pitchFamily="34" charset="0"/>
                <a:sym typeface="Wingdings" pitchFamily="2" charset="2"/>
              </a:rPr>
              <a:t>PS  Planned Shutdowns for Maintenance &amp; Inspections</a:t>
            </a:r>
            <a:endParaRPr lang="en-US" sz="1100" b="1" kern="1200" dirty="0"/>
          </a:p>
        </p:txBody>
      </p:sp>
      <p:sp>
        <p:nvSpPr>
          <p:cNvPr id="23" name="Freeform 22"/>
          <p:cNvSpPr/>
          <p:nvPr/>
        </p:nvSpPr>
        <p:spPr>
          <a:xfrm>
            <a:off x="5577037" y="4018385"/>
            <a:ext cx="4165600" cy="269579"/>
          </a:xfrm>
          <a:custGeom>
            <a:avLst/>
            <a:gdLst>
              <a:gd name="connsiteX0" fmla="*/ 0 w 4165600"/>
              <a:gd name="connsiteY0" fmla="*/ 44931 h 269579"/>
              <a:gd name="connsiteX1" fmla="*/ 44931 w 4165600"/>
              <a:gd name="connsiteY1" fmla="*/ 0 h 269579"/>
              <a:gd name="connsiteX2" fmla="*/ 4120669 w 4165600"/>
              <a:gd name="connsiteY2" fmla="*/ 0 h 269579"/>
              <a:gd name="connsiteX3" fmla="*/ 4165600 w 4165600"/>
              <a:gd name="connsiteY3" fmla="*/ 44931 h 269579"/>
              <a:gd name="connsiteX4" fmla="*/ 4165600 w 4165600"/>
              <a:gd name="connsiteY4" fmla="*/ 224648 h 269579"/>
              <a:gd name="connsiteX5" fmla="*/ 4120669 w 4165600"/>
              <a:gd name="connsiteY5" fmla="*/ 269579 h 269579"/>
              <a:gd name="connsiteX6" fmla="*/ 44931 w 4165600"/>
              <a:gd name="connsiteY6" fmla="*/ 269579 h 269579"/>
              <a:gd name="connsiteX7" fmla="*/ 0 w 4165600"/>
              <a:gd name="connsiteY7" fmla="*/ 224648 h 269579"/>
              <a:gd name="connsiteX8" fmla="*/ 0 w 4165600"/>
              <a:gd name="connsiteY8" fmla="*/ 44931 h 269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65600" h="269579">
                <a:moveTo>
                  <a:pt x="0" y="44931"/>
                </a:moveTo>
                <a:cubicBezTo>
                  <a:pt x="0" y="20116"/>
                  <a:pt x="20116" y="0"/>
                  <a:pt x="44931" y="0"/>
                </a:cubicBezTo>
                <a:lnTo>
                  <a:pt x="4120669" y="0"/>
                </a:lnTo>
                <a:cubicBezTo>
                  <a:pt x="4145484" y="0"/>
                  <a:pt x="4165600" y="20116"/>
                  <a:pt x="4165600" y="44931"/>
                </a:cubicBezTo>
                <a:lnTo>
                  <a:pt x="4165600" y="224648"/>
                </a:lnTo>
                <a:cubicBezTo>
                  <a:pt x="4165600" y="249463"/>
                  <a:pt x="4145484" y="269579"/>
                  <a:pt x="4120669" y="269579"/>
                </a:cubicBezTo>
                <a:lnTo>
                  <a:pt x="44931" y="269579"/>
                </a:lnTo>
                <a:cubicBezTo>
                  <a:pt x="20116" y="269579"/>
                  <a:pt x="0" y="249463"/>
                  <a:pt x="0" y="224648"/>
                </a:cubicBezTo>
                <a:lnTo>
                  <a:pt x="0" y="44931"/>
                </a:lnTo>
                <a:close/>
              </a:path>
            </a:pathLst>
          </a:custGeom>
          <a:solidFill>
            <a:srgbClr val="FFC000"/>
          </a:solidFill>
        </p:spPr>
        <p:style>
          <a:lnRef idx="2">
            <a:schemeClr val="lt1">
              <a:hueOff val="0"/>
              <a:satOff val="0"/>
              <a:lumOff val="0"/>
              <a:alphaOff val="0"/>
            </a:schemeClr>
          </a:lnRef>
          <a:fillRef idx="1">
            <a:scrgbClr r="0" g="0" b="0"/>
          </a:fillRef>
          <a:effectRef idx="0">
            <a:schemeClr val="accent4">
              <a:hueOff val="0"/>
              <a:satOff val="0"/>
              <a:lumOff val="0"/>
              <a:alphaOff val="0"/>
            </a:schemeClr>
          </a:effectRef>
          <a:fontRef idx="minor">
            <a:schemeClr val="lt1"/>
          </a:fontRef>
        </p:style>
        <p:txBody>
          <a:bodyPr spcFirstLastPara="0" vert="horz" wrap="square" lIns="55070" tIns="55070" rIns="55070" bIns="55070" numCol="1" spcCol="1270" anchor="ctr" anchorCtr="0">
            <a:noAutofit/>
          </a:bodyPr>
          <a:lstStyle/>
          <a:p>
            <a:pPr lvl="0" algn="l" defTabSz="488950" rtl="0">
              <a:lnSpc>
                <a:spcPct val="90000"/>
              </a:lnSpc>
              <a:spcBef>
                <a:spcPct val="0"/>
              </a:spcBef>
              <a:spcAft>
                <a:spcPct val="35000"/>
              </a:spcAft>
            </a:pPr>
            <a:r>
              <a:rPr lang="en-US" sz="1100" b="1" kern="1200" spc="50" dirty="0" smtClean="0">
                <a:solidFill>
                  <a:prstClr val="black">
                    <a:lumMod val="85000"/>
                    <a:lumOff val="15000"/>
                  </a:prstClr>
                </a:solidFill>
                <a:latin typeface="Calibri"/>
                <a:cs typeface="Microsoft Tai Le" pitchFamily="34" charset="0"/>
                <a:sym typeface="Wingdings" pitchFamily="2" charset="2"/>
              </a:rPr>
              <a:t>OS  Other Shutdowns like pigging, c</a:t>
            </a:r>
            <a:r>
              <a:rPr lang="en-US" sz="1100" b="1" kern="1200" spc="50" dirty="0" smtClean="0">
                <a:solidFill>
                  <a:prstClr val="black">
                    <a:lumMod val="85000"/>
                    <a:lumOff val="15000"/>
                  </a:prstClr>
                </a:solidFill>
                <a:latin typeface="Calibri"/>
                <a:cs typeface="Microsoft Tai Le" pitchFamily="34" charset="0"/>
              </a:rPr>
              <a:t>orrosion </a:t>
            </a:r>
            <a:r>
              <a:rPr lang="en-US" sz="1100" b="1" kern="1200" spc="50" dirty="0" smtClean="0">
                <a:solidFill>
                  <a:prstClr val="black">
                    <a:lumMod val="85000"/>
                    <a:lumOff val="15000"/>
                  </a:prstClr>
                </a:solidFill>
                <a:latin typeface="Calibri"/>
                <a:cs typeface="Microsoft Tai Le" pitchFamily="34" charset="0"/>
                <a:sym typeface="Wingdings" pitchFamily="2" charset="2"/>
              </a:rPr>
              <a:t>cleaning</a:t>
            </a:r>
            <a:endParaRPr lang="en-US" sz="1100" b="1" kern="1200" dirty="0"/>
          </a:p>
        </p:txBody>
      </p:sp>
      <p:sp>
        <p:nvSpPr>
          <p:cNvPr id="24" name="Freeform 23"/>
          <p:cNvSpPr/>
          <p:nvPr/>
        </p:nvSpPr>
        <p:spPr>
          <a:xfrm>
            <a:off x="5577037" y="4302083"/>
            <a:ext cx="4165600" cy="269579"/>
          </a:xfrm>
          <a:custGeom>
            <a:avLst/>
            <a:gdLst>
              <a:gd name="connsiteX0" fmla="*/ 0 w 4165600"/>
              <a:gd name="connsiteY0" fmla="*/ 44931 h 269579"/>
              <a:gd name="connsiteX1" fmla="*/ 44931 w 4165600"/>
              <a:gd name="connsiteY1" fmla="*/ 0 h 269579"/>
              <a:gd name="connsiteX2" fmla="*/ 4120669 w 4165600"/>
              <a:gd name="connsiteY2" fmla="*/ 0 h 269579"/>
              <a:gd name="connsiteX3" fmla="*/ 4165600 w 4165600"/>
              <a:gd name="connsiteY3" fmla="*/ 44931 h 269579"/>
              <a:gd name="connsiteX4" fmla="*/ 4165600 w 4165600"/>
              <a:gd name="connsiteY4" fmla="*/ 224648 h 269579"/>
              <a:gd name="connsiteX5" fmla="*/ 4120669 w 4165600"/>
              <a:gd name="connsiteY5" fmla="*/ 269579 h 269579"/>
              <a:gd name="connsiteX6" fmla="*/ 44931 w 4165600"/>
              <a:gd name="connsiteY6" fmla="*/ 269579 h 269579"/>
              <a:gd name="connsiteX7" fmla="*/ 0 w 4165600"/>
              <a:gd name="connsiteY7" fmla="*/ 224648 h 269579"/>
              <a:gd name="connsiteX8" fmla="*/ 0 w 4165600"/>
              <a:gd name="connsiteY8" fmla="*/ 44931 h 26957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165600" h="269579">
                <a:moveTo>
                  <a:pt x="0" y="44931"/>
                </a:moveTo>
                <a:cubicBezTo>
                  <a:pt x="0" y="20116"/>
                  <a:pt x="20116" y="0"/>
                  <a:pt x="44931" y="0"/>
                </a:cubicBezTo>
                <a:lnTo>
                  <a:pt x="4120669" y="0"/>
                </a:lnTo>
                <a:cubicBezTo>
                  <a:pt x="4145484" y="0"/>
                  <a:pt x="4165600" y="20116"/>
                  <a:pt x="4165600" y="44931"/>
                </a:cubicBezTo>
                <a:lnTo>
                  <a:pt x="4165600" y="224648"/>
                </a:lnTo>
                <a:cubicBezTo>
                  <a:pt x="4165600" y="249463"/>
                  <a:pt x="4145484" y="269579"/>
                  <a:pt x="4120669" y="269579"/>
                </a:cubicBezTo>
                <a:lnTo>
                  <a:pt x="44931" y="269579"/>
                </a:lnTo>
                <a:cubicBezTo>
                  <a:pt x="20116" y="269579"/>
                  <a:pt x="0" y="249463"/>
                  <a:pt x="0" y="224648"/>
                </a:cubicBezTo>
                <a:lnTo>
                  <a:pt x="0" y="44931"/>
                </a:lnTo>
                <a:close/>
              </a:path>
            </a:pathLst>
          </a:custGeom>
        </p:spPr>
        <p:style>
          <a:lnRef idx="2">
            <a:schemeClr val="lt1">
              <a:hueOff val="0"/>
              <a:satOff val="0"/>
              <a:lumOff val="0"/>
              <a:alphaOff val="0"/>
            </a:schemeClr>
          </a:lnRef>
          <a:fillRef idx="1">
            <a:schemeClr val="accent5">
              <a:hueOff val="0"/>
              <a:satOff val="0"/>
              <a:lumOff val="0"/>
              <a:alphaOff val="0"/>
            </a:schemeClr>
          </a:fillRef>
          <a:effectRef idx="0">
            <a:schemeClr val="accent5">
              <a:hueOff val="0"/>
              <a:satOff val="0"/>
              <a:lumOff val="0"/>
              <a:alphaOff val="0"/>
            </a:schemeClr>
          </a:effectRef>
          <a:fontRef idx="minor">
            <a:schemeClr val="lt1"/>
          </a:fontRef>
        </p:style>
        <p:txBody>
          <a:bodyPr spcFirstLastPara="0" vert="horz" wrap="square" lIns="55070" tIns="55070" rIns="55070" bIns="55070" numCol="1" spcCol="1270" anchor="ctr" anchorCtr="0">
            <a:noAutofit/>
          </a:bodyPr>
          <a:lstStyle/>
          <a:p>
            <a:pPr lvl="0" algn="l" defTabSz="488950" rtl="0">
              <a:lnSpc>
                <a:spcPct val="90000"/>
              </a:lnSpc>
              <a:spcBef>
                <a:spcPct val="0"/>
              </a:spcBef>
              <a:spcAft>
                <a:spcPct val="35000"/>
              </a:spcAft>
            </a:pPr>
            <a:r>
              <a:rPr lang="en-US" sz="1100" b="1" kern="1200" spc="50" dirty="0" smtClean="0">
                <a:solidFill>
                  <a:prstClr val="black">
                    <a:lumMod val="85000"/>
                    <a:lumOff val="15000"/>
                  </a:prstClr>
                </a:solidFill>
                <a:latin typeface="Calibri"/>
                <a:cs typeface="Microsoft Tai Le" pitchFamily="34" charset="0"/>
                <a:sym typeface="Wingdings" pitchFamily="2" charset="2"/>
              </a:rPr>
              <a:t>TS  Short-term Shutdowns</a:t>
            </a:r>
            <a:endParaRPr lang="en-US" sz="1100" b="1" kern="1200" dirty="0"/>
          </a:p>
        </p:txBody>
      </p:sp>
    </p:spTree>
    <p:extLst>
      <p:ext uri="{BB962C8B-B14F-4D97-AF65-F5344CB8AC3E}">
        <p14:creationId xmlns="" xmlns:p14="http://schemas.microsoft.com/office/powerpoint/2010/main" val="38299892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par>
                          <p:cTn id="8" fill="hold">
                            <p:stCondLst>
                              <p:cond delay="500"/>
                            </p:stCondLst>
                            <p:childTnLst>
                              <p:par>
                                <p:cTn id="9" presetID="10" presetClass="entr" presetSubtype="0" fill="hold" nodeType="after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animEffect transition="in" filter="fade">
                                      <p:cBhvr>
                                        <p:cTn id="11" dur="500"/>
                                        <p:tgtEl>
                                          <p:spTgt spid="3">
                                            <p:txEl>
                                              <p:pRg st="1" end="1"/>
                                            </p:txEl>
                                          </p:spTgt>
                                        </p:tgtEl>
                                      </p:cBhvr>
                                    </p:animEffect>
                                  </p:childTnLst>
                                </p:cTn>
                              </p:par>
                            </p:childTnLst>
                          </p:cTn>
                        </p:par>
                        <p:par>
                          <p:cTn id="12" fill="hold">
                            <p:stCondLst>
                              <p:cond delay="1000"/>
                            </p:stCondLst>
                            <p:childTnLst>
                              <p:par>
                                <p:cTn id="13" presetID="10" presetClass="entr" presetSubtype="0" fill="hold" nodeType="after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par>
                          <p:cTn id="16" fill="hold">
                            <p:stCondLst>
                              <p:cond delay="1500"/>
                            </p:stCondLst>
                            <p:childTnLst>
                              <p:par>
                                <p:cTn id="17" presetID="10" presetClass="entr" presetSubtype="0" fill="hold" nodeType="after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500"/>
                                        <p:tgtEl>
                                          <p:spTgt spid="3">
                                            <p:txEl>
                                              <p:pRg st="3" end="3"/>
                                            </p:txEl>
                                          </p:spTgt>
                                        </p:tgtEl>
                                      </p:cBhvr>
                                    </p:animEffect>
                                  </p:childTnLst>
                                </p:cTn>
                              </p:par>
                            </p:childTnLst>
                          </p:cTn>
                        </p:par>
                        <p:par>
                          <p:cTn id="20" fill="hold">
                            <p:stCondLst>
                              <p:cond delay="2000"/>
                            </p:stCondLst>
                            <p:childTnLst>
                              <p:par>
                                <p:cTn id="21" presetID="6" presetClass="entr" presetSubtype="16" fill="hold" grpId="0" nodeType="afterEffect">
                                  <p:stCondLst>
                                    <p:cond delay="0"/>
                                  </p:stCondLst>
                                  <p:childTnLst>
                                    <p:set>
                                      <p:cBhvr>
                                        <p:cTn id="22" dur="1" fill="hold">
                                          <p:stCondLst>
                                            <p:cond delay="0"/>
                                          </p:stCondLst>
                                        </p:cTn>
                                        <p:tgtEl>
                                          <p:spTgt spid="4"/>
                                        </p:tgtEl>
                                        <p:attrNameLst>
                                          <p:attrName>style.visibility</p:attrName>
                                        </p:attrNameLst>
                                      </p:cBhvr>
                                      <p:to>
                                        <p:strVal val="visible"/>
                                      </p:to>
                                    </p:set>
                                    <p:animEffect transition="in" filter="circle(in)">
                                      <p:cBhvr>
                                        <p:cTn id="23" dur="2000"/>
                                        <p:tgtEl>
                                          <p:spTgt spid="4"/>
                                        </p:tgtEl>
                                      </p:cBhvr>
                                    </p:animEffect>
                                  </p:childTnLst>
                                </p:cTn>
                              </p:par>
                            </p:childTnLst>
                          </p:cTn>
                        </p:par>
                        <p:par>
                          <p:cTn id="24" fill="hold">
                            <p:stCondLst>
                              <p:cond delay="4000"/>
                            </p:stCondLst>
                            <p:childTnLst>
                              <p:par>
                                <p:cTn id="25" presetID="2" presetClass="entr" presetSubtype="4" fill="hold" grpId="0" nodeType="afterEffect">
                                  <p:stCondLst>
                                    <p:cond delay="0"/>
                                  </p:stCondLst>
                                  <p:childTnLst>
                                    <p:set>
                                      <p:cBhvr>
                                        <p:cTn id="26" dur="1" fill="hold">
                                          <p:stCondLst>
                                            <p:cond delay="0"/>
                                          </p:stCondLst>
                                        </p:cTn>
                                        <p:tgtEl>
                                          <p:spTgt spid="6"/>
                                        </p:tgtEl>
                                        <p:attrNameLst>
                                          <p:attrName>style.visibility</p:attrName>
                                        </p:attrNameLst>
                                      </p:cBhvr>
                                      <p:to>
                                        <p:strVal val="visible"/>
                                      </p:to>
                                    </p:set>
                                    <p:anim calcmode="lin" valueType="num">
                                      <p:cBhvr additive="base">
                                        <p:cTn id="27" dur="500" fill="hold"/>
                                        <p:tgtEl>
                                          <p:spTgt spid="6"/>
                                        </p:tgtEl>
                                        <p:attrNameLst>
                                          <p:attrName>ppt_x</p:attrName>
                                        </p:attrNameLst>
                                      </p:cBhvr>
                                      <p:tavLst>
                                        <p:tav tm="0">
                                          <p:val>
                                            <p:strVal val="#ppt_x"/>
                                          </p:val>
                                        </p:tav>
                                        <p:tav tm="100000">
                                          <p:val>
                                            <p:strVal val="#ppt_x"/>
                                          </p:val>
                                        </p:tav>
                                      </p:tavLst>
                                    </p:anim>
                                    <p:anim calcmode="lin" valueType="num">
                                      <p:cBhvr additive="base">
                                        <p:cTn id="28" dur="500" fill="hold"/>
                                        <p:tgtEl>
                                          <p:spTgt spid="6"/>
                                        </p:tgtEl>
                                        <p:attrNameLst>
                                          <p:attrName>ppt_y</p:attrName>
                                        </p:attrNameLst>
                                      </p:cBhvr>
                                      <p:tavLst>
                                        <p:tav tm="0">
                                          <p:val>
                                            <p:strVal val="1+#ppt_h/2"/>
                                          </p:val>
                                        </p:tav>
                                        <p:tav tm="100000">
                                          <p:val>
                                            <p:strVal val="#ppt_y"/>
                                          </p:val>
                                        </p:tav>
                                      </p:tavLst>
                                    </p:anim>
                                  </p:childTnLst>
                                </p:cTn>
                              </p:par>
                            </p:childTnLst>
                          </p:cTn>
                        </p:par>
                        <p:par>
                          <p:cTn id="29" fill="hold">
                            <p:stCondLst>
                              <p:cond delay="4500"/>
                            </p:stCondLst>
                            <p:childTnLst>
                              <p:par>
                                <p:cTn id="30" presetID="10" presetClass="entr" presetSubtype="0" fill="hold" grpId="0" nodeType="afterEffect">
                                  <p:stCondLst>
                                    <p:cond delay="0"/>
                                  </p:stCondLst>
                                  <p:childTnLst>
                                    <p:set>
                                      <p:cBhvr>
                                        <p:cTn id="31" dur="1" fill="hold">
                                          <p:stCondLst>
                                            <p:cond delay="0"/>
                                          </p:stCondLst>
                                        </p:cTn>
                                        <p:tgtEl>
                                          <p:spTgt spid="21"/>
                                        </p:tgtEl>
                                        <p:attrNameLst>
                                          <p:attrName>style.visibility</p:attrName>
                                        </p:attrNameLst>
                                      </p:cBhvr>
                                      <p:to>
                                        <p:strVal val="visible"/>
                                      </p:to>
                                    </p:set>
                                    <p:animEffect transition="in" filter="fade">
                                      <p:cBhvr>
                                        <p:cTn id="32" dur="500"/>
                                        <p:tgtEl>
                                          <p:spTgt spid="21"/>
                                        </p:tgtEl>
                                      </p:cBhvr>
                                    </p:animEffect>
                                  </p:childTnLst>
                                </p:cTn>
                              </p:par>
                            </p:childTnLst>
                          </p:cTn>
                        </p:par>
                        <p:par>
                          <p:cTn id="33" fill="hold">
                            <p:stCondLst>
                              <p:cond delay="5000"/>
                            </p:stCondLst>
                            <p:childTnLst>
                              <p:par>
                                <p:cTn id="34" presetID="6" presetClass="entr" presetSubtype="16" fill="hold" grpId="0" nodeType="afterEffect">
                                  <p:stCondLst>
                                    <p:cond delay="0"/>
                                  </p:stCondLst>
                                  <p:childTnLst>
                                    <p:set>
                                      <p:cBhvr>
                                        <p:cTn id="35" dur="1" fill="hold">
                                          <p:stCondLst>
                                            <p:cond delay="0"/>
                                          </p:stCondLst>
                                        </p:cTn>
                                        <p:tgtEl>
                                          <p:spTgt spid="9"/>
                                        </p:tgtEl>
                                        <p:attrNameLst>
                                          <p:attrName>style.visibility</p:attrName>
                                        </p:attrNameLst>
                                      </p:cBhvr>
                                      <p:to>
                                        <p:strVal val="visible"/>
                                      </p:to>
                                    </p:set>
                                    <p:animEffect transition="in" filter="circle(in)">
                                      <p:cBhvr>
                                        <p:cTn id="36" dur="2000"/>
                                        <p:tgtEl>
                                          <p:spTgt spid="9"/>
                                        </p:tgtEl>
                                      </p:cBhvr>
                                    </p:animEffect>
                                  </p:childTnLst>
                                </p:cTn>
                              </p:par>
                            </p:childTnLst>
                          </p:cTn>
                        </p:par>
                        <p:par>
                          <p:cTn id="37" fill="hold">
                            <p:stCondLst>
                              <p:cond delay="7000"/>
                            </p:stCondLst>
                            <p:childTnLst>
                              <p:par>
                                <p:cTn id="38" presetID="10"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500"/>
                                        <p:tgtEl>
                                          <p:spTgt spid="22"/>
                                        </p:tgtEl>
                                      </p:cBhvr>
                                    </p:animEffect>
                                  </p:childTnLst>
                                </p:cTn>
                              </p:par>
                            </p:childTnLst>
                          </p:cTn>
                        </p:par>
                        <p:par>
                          <p:cTn id="41" fill="hold">
                            <p:stCondLst>
                              <p:cond delay="7500"/>
                            </p:stCondLst>
                            <p:childTnLst>
                              <p:par>
                                <p:cTn id="42" presetID="14" presetClass="entr" presetSubtype="10" fill="hold" grpId="0" nodeType="afterEffect">
                                  <p:stCondLst>
                                    <p:cond delay="0"/>
                                  </p:stCondLst>
                                  <p:childTnLst>
                                    <p:set>
                                      <p:cBhvr>
                                        <p:cTn id="43" dur="1" fill="hold">
                                          <p:stCondLst>
                                            <p:cond delay="0"/>
                                          </p:stCondLst>
                                        </p:cTn>
                                        <p:tgtEl>
                                          <p:spTgt spid="7"/>
                                        </p:tgtEl>
                                        <p:attrNameLst>
                                          <p:attrName>style.visibility</p:attrName>
                                        </p:attrNameLst>
                                      </p:cBhvr>
                                      <p:to>
                                        <p:strVal val="visible"/>
                                      </p:to>
                                    </p:set>
                                    <p:animEffect transition="in" filter="randombar(horizontal)">
                                      <p:cBhvr>
                                        <p:cTn id="44" dur="500"/>
                                        <p:tgtEl>
                                          <p:spTgt spid="7"/>
                                        </p:tgtEl>
                                      </p:cBhvr>
                                    </p:animEffect>
                                  </p:childTnLst>
                                </p:cTn>
                              </p:par>
                            </p:childTnLst>
                          </p:cTn>
                        </p:par>
                        <p:par>
                          <p:cTn id="45" fill="hold">
                            <p:stCondLst>
                              <p:cond delay="8000"/>
                            </p:stCondLst>
                            <p:childTnLst>
                              <p:par>
                                <p:cTn id="46" presetID="10" presetClass="entr" presetSubtype="0" fill="hold" grpId="0" nodeType="afterEffect">
                                  <p:stCondLst>
                                    <p:cond delay="0"/>
                                  </p:stCondLst>
                                  <p:childTnLst>
                                    <p:set>
                                      <p:cBhvr>
                                        <p:cTn id="47" dur="1" fill="hold">
                                          <p:stCondLst>
                                            <p:cond delay="0"/>
                                          </p:stCondLst>
                                        </p:cTn>
                                        <p:tgtEl>
                                          <p:spTgt spid="23"/>
                                        </p:tgtEl>
                                        <p:attrNameLst>
                                          <p:attrName>style.visibility</p:attrName>
                                        </p:attrNameLst>
                                      </p:cBhvr>
                                      <p:to>
                                        <p:strVal val="visible"/>
                                      </p:to>
                                    </p:set>
                                    <p:animEffect transition="in" filter="fade">
                                      <p:cBhvr>
                                        <p:cTn id="48" dur="500"/>
                                        <p:tgtEl>
                                          <p:spTgt spid="23"/>
                                        </p:tgtEl>
                                      </p:cBhvr>
                                    </p:animEffect>
                                  </p:childTnLst>
                                </p:cTn>
                              </p:par>
                            </p:childTnLst>
                          </p:cTn>
                        </p:par>
                        <p:par>
                          <p:cTn id="49" fill="hold">
                            <p:stCondLst>
                              <p:cond delay="8500"/>
                            </p:stCondLst>
                            <p:childTnLst>
                              <p:par>
                                <p:cTn id="50" presetID="42" presetClass="entr" presetSubtype="0" fill="hold" grpId="0" nodeType="afterEffect">
                                  <p:stCondLst>
                                    <p:cond delay="0"/>
                                  </p:stCondLst>
                                  <p:childTnLst>
                                    <p:set>
                                      <p:cBhvr>
                                        <p:cTn id="51" dur="1" fill="hold">
                                          <p:stCondLst>
                                            <p:cond delay="0"/>
                                          </p:stCondLst>
                                        </p:cTn>
                                        <p:tgtEl>
                                          <p:spTgt spid="8"/>
                                        </p:tgtEl>
                                        <p:attrNameLst>
                                          <p:attrName>style.visibility</p:attrName>
                                        </p:attrNameLst>
                                      </p:cBhvr>
                                      <p:to>
                                        <p:strVal val="visible"/>
                                      </p:to>
                                    </p:set>
                                    <p:animEffect transition="in" filter="fade">
                                      <p:cBhvr>
                                        <p:cTn id="52" dur="1000"/>
                                        <p:tgtEl>
                                          <p:spTgt spid="8"/>
                                        </p:tgtEl>
                                      </p:cBhvr>
                                    </p:animEffect>
                                    <p:anim calcmode="lin" valueType="num">
                                      <p:cBhvr>
                                        <p:cTn id="53" dur="1000" fill="hold"/>
                                        <p:tgtEl>
                                          <p:spTgt spid="8"/>
                                        </p:tgtEl>
                                        <p:attrNameLst>
                                          <p:attrName>ppt_x</p:attrName>
                                        </p:attrNameLst>
                                      </p:cBhvr>
                                      <p:tavLst>
                                        <p:tav tm="0">
                                          <p:val>
                                            <p:strVal val="#ppt_x"/>
                                          </p:val>
                                        </p:tav>
                                        <p:tav tm="100000">
                                          <p:val>
                                            <p:strVal val="#ppt_x"/>
                                          </p:val>
                                        </p:tav>
                                      </p:tavLst>
                                    </p:anim>
                                    <p:anim calcmode="lin" valueType="num">
                                      <p:cBhvr>
                                        <p:cTn id="54" dur="1000" fill="hold"/>
                                        <p:tgtEl>
                                          <p:spTgt spid="8"/>
                                        </p:tgtEl>
                                        <p:attrNameLst>
                                          <p:attrName>ppt_y</p:attrName>
                                        </p:attrNameLst>
                                      </p:cBhvr>
                                      <p:tavLst>
                                        <p:tav tm="0">
                                          <p:val>
                                            <p:strVal val="#ppt_y+.1"/>
                                          </p:val>
                                        </p:tav>
                                        <p:tav tm="100000">
                                          <p:val>
                                            <p:strVal val="#ppt_y"/>
                                          </p:val>
                                        </p:tav>
                                      </p:tavLst>
                                    </p:anim>
                                  </p:childTnLst>
                                </p:cTn>
                              </p:par>
                            </p:childTnLst>
                          </p:cTn>
                        </p:par>
                        <p:par>
                          <p:cTn id="55" fill="hold">
                            <p:stCondLst>
                              <p:cond delay="9500"/>
                            </p:stCondLst>
                            <p:childTnLst>
                              <p:par>
                                <p:cTn id="56" presetID="10" presetClass="entr" presetSubtype="0" fill="hold" grpId="0" nodeType="afterEffect">
                                  <p:stCondLst>
                                    <p:cond delay="0"/>
                                  </p:stCondLst>
                                  <p:childTnLst>
                                    <p:set>
                                      <p:cBhvr>
                                        <p:cTn id="57" dur="1" fill="hold">
                                          <p:stCondLst>
                                            <p:cond delay="0"/>
                                          </p:stCondLst>
                                        </p:cTn>
                                        <p:tgtEl>
                                          <p:spTgt spid="24"/>
                                        </p:tgtEl>
                                        <p:attrNameLst>
                                          <p:attrName>style.visibility</p:attrName>
                                        </p:attrNameLst>
                                      </p:cBhvr>
                                      <p:to>
                                        <p:strVal val="visible"/>
                                      </p:to>
                                    </p:set>
                                    <p:animEffect transition="in" filter="fade">
                                      <p:cBhvr>
                                        <p:cTn id="58" dur="500"/>
                                        <p:tgtEl>
                                          <p:spTgt spid="24"/>
                                        </p:tgtEl>
                                      </p:cBhvr>
                                    </p:animEffect>
                                  </p:childTnLst>
                                </p:cTn>
                              </p:par>
                            </p:childTnLst>
                          </p:cTn>
                        </p:par>
                        <p:par>
                          <p:cTn id="59" fill="hold">
                            <p:stCondLst>
                              <p:cond delay="10000"/>
                            </p:stCondLst>
                            <p:childTnLst>
                              <p:par>
                                <p:cTn id="60" presetID="1" presetClass="entr" presetSubtype="0" fill="hold" grpId="0" nodeType="afterEffect">
                                  <p:stCondLst>
                                    <p:cond delay="0"/>
                                  </p:stCondLst>
                                  <p:childTnLst>
                                    <p:set>
                                      <p:cBhvr>
                                        <p:cTn id="61" dur="1" fill="hold">
                                          <p:stCondLst>
                                            <p:cond delay="0"/>
                                          </p:stCondLst>
                                        </p:cTn>
                                        <p:tgtEl>
                                          <p:spTgt spid="5"/>
                                        </p:tgtEl>
                                        <p:attrNameLst>
                                          <p:attrName>style.visibility</p:attrName>
                                        </p:attrNameLst>
                                      </p:cBhvr>
                                      <p:to>
                                        <p:strVal val="visible"/>
                                      </p:to>
                                    </p:set>
                                  </p:childTnLst>
                                </p:cTn>
                              </p:par>
                            </p:childTnLst>
                          </p:cTn>
                        </p:par>
                        <p:par>
                          <p:cTn id="62" fill="hold">
                            <p:stCondLst>
                              <p:cond delay="10000"/>
                            </p:stCondLst>
                            <p:childTnLst>
                              <p:par>
                                <p:cTn id="63" presetID="10" presetClass="entr" presetSubtype="0" fill="hold" nodeType="afterEffect">
                                  <p:stCondLst>
                                    <p:cond delay="0"/>
                                  </p:stCondLst>
                                  <p:childTnLst>
                                    <p:set>
                                      <p:cBhvr>
                                        <p:cTn id="64" dur="1" fill="hold">
                                          <p:stCondLst>
                                            <p:cond delay="0"/>
                                          </p:stCondLst>
                                        </p:cTn>
                                        <p:tgtEl>
                                          <p:spTgt spid="3">
                                            <p:txEl>
                                              <p:pRg st="4" end="4"/>
                                            </p:txEl>
                                          </p:spTgt>
                                        </p:tgtEl>
                                        <p:attrNameLst>
                                          <p:attrName>style.visibility</p:attrName>
                                        </p:attrNameLst>
                                      </p:cBhvr>
                                      <p:to>
                                        <p:strVal val="visible"/>
                                      </p:to>
                                    </p:set>
                                    <p:animEffect transition="in" filter="fade">
                                      <p:cBhvr>
                                        <p:cTn id="65" dur="500"/>
                                        <p:tgtEl>
                                          <p:spTgt spid="3">
                                            <p:txEl>
                                              <p:pRg st="4" end="4"/>
                                            </p:txEl>
                                          </p:spTgt>
                                        </p:tgtEl>
                                      </p:cBhvr>
                                    </p:animEffect>
                                  </p:childTnLst>
                                </p:cTn>
                              </p:par>
                            </p:childTnLst>
                          </p:cTn>
                        </p:par>
                        <p:par>
                          <p:cTn id="66" fill="hold">
                            <p:stCondLst>
                              <p:cond delay="10500"/>
                            </p:stCondLst>
                            <p:childTnLst>
                              <p:par>
                                <p:cTn id="67" presetID="16" presetClass="entr" presetSubtype="21" fill="hold" nodeType="afterEffect">
                                  <p:stCondLst>
                                    <p:cond delay="0"/>
                                  </p:stCondLst>
                                  <p:childTnLst>
                                    <p:set>
                                      <p:cBhvr>
                                        <p:cTn id="68" dur="1" fill="hold">
                                          <p:stCondLst>
                                            <p:cond delay="0"/>
                                          </p:stCondLst>
                                        </p:cTn>
                                        <p:tgtEl>
                                          <p:spTgt spid="11"/>
                                        </p:tgtEl>
                                        <p:attrNameLst>
                                          <p:attrName>style.visibility</p:attrName>
                                        </p:attrNameLst>
                                      </p:cBhvr>
                                      <p:to>
                                        <p:strVal val="visible"/>
                                      </p:to>
                                    </p:set>
                                    <p:animEffect transition="in" filter="barn(inVertical)">
                                      <p:cBhvr>
                                        <p:cTn id="69" dur="500"/>
                                        <p:tgtEl>
                                          <p:spTgt spid="11"/>
                                        </p:tgtEl>
                                      </p:cBhvr>
                                    </p:animEffect>
                                  </p:childTnLst>
                                </p:cTn>
                              </p:par>
                            </p:childTnLst>
                          </p:cTn>
                        </p:par>
                        <p:par>
                          <p:cTn id="70" fill="hold">
                            <p:stCondLst>
                              <p:cond delay="11000"/>
                            </p:stCondLst>
                            <p:childTnLst>
                              <p:par>
                                <p:cTn id="71" presetID="16" presetClass="entr" presetSubtype="21" fill="hold" nodeType="afterEffect">
                                  <p:stCondLst>
                                    <p:cond delay="0"/>
                                  </p:stCondLst>
                                  <p:childTnLst>
                                    <p:set>
                                      <p:cBhvr>
                                        <p:cTn id="72" dur="1" fill="hold">
                                          <p:stCondLst>
                                            <p:cond delay="0"/>
                                          </p:stCondLst>
                                        </p:cTn>
                                        <p:tgtEl>
                                          <p:spTgt spid="12"/>
                                        </p:tgtEl>
                                        <p:attrNameLst>
                                          <p:attrName>style.visibility</p:attrName>
                                        </p:attrNameLst>
                                      </p:cBhvr>
                                      <p:to>
                                        <p:strVal val="visible"/>
                                      </p:to>
                                    </p:set>
                                    <p:animEffect transition="in" filter="barn(inVertical)">
                                      <p:cBhvr>
                                        <p:cTn id="73" dur="500"/>
                                        <p:tgtEl>
                                          <p:spTgt spid="12"/>
                                        </p:tgtEl>
                                      </p:cBhvr>
                                    </p:animEffect>
                                  </p:childTnLst>
                                </p:cTn>
                              </p:par>
                            </p:childTnLst>
                          </p:cTn>
                        </p:par>
                        <p:par>
                          <p:cTn id="74" fill="hold">
                            <p:stCondLst>
                              <p:cond delay="11500"/>
                            </p:stCondLst>
                            <p:childTnLst>
                              <p:par>
                                <p:cTn id="75" presetID="16" presetClass="entr" presetSubtype="21" fill="hold" nodeType="afterEffect">
                                  <p:stCondLst>
                                    <p:cond delay="0"/>
                                  </p:stCondLst>
                                  <p:childTnLst>
                                    <p:set>
                                      <p:cBhvr>
                                        <p:cTn id="76" dur="1" fill="hold">
                                          <p:stCondLst>
                                            <p:cond delay="0"/>
                                          </p:stCondLst>
                                        </p:cTn>
                                        <p:tgtEl>
                                          <p:spTgt spid="13"/>
                                        </p:tgtEl>
                                        <p:attrNameLst>
                                          <p:attrName>style.visibility</p:attrName>
                                        </p:attrNameLst>
                                      </p:cBhvr>
                                      <p:to>
                                        <p:strVal val="visible"/>
                                      </p:to>
                                    </p:set>
                                    <p:animEffect transition="in" filter="barn(inVertical)">
                                      <p:cBhvr>
                                        <p:cTn id="77" dur="500"/>
                                        <p:tgtEl>
                                          <p:spTgt spid="13"/>
                                        </p:tgtEl>
                                      </p:cBhvr>
                                    </p:animEffect>
                                  </p:childTnLst>
                                </p:cTn>
                              </p:par>
                            </p:childTnLst>
                          </p:cTn>
                        </p:par>
                        <p:par>
                          <p:cTn id="78" fill="hold">
                            <p:stCondLst>
                              <p:cond delay="12000"/>
                            </p:stCondLst>
                            <p:childTnLst>
                              <p:par>
                                <p:cTn id="79" presetID="10" presetClass="entr" presetSubtype="0" fill="hold" nodeType="afterEffect">
                                  <p:stCondLst>
                                    <p:cond delay="3000"/>
                                  </p:stCondLst>
                                  <p:childTnLst>
                                    <p:set>
                                      <p:cBhvr>
                                        <p:cTn id="80" dur="1" fill="hold">
                                          <p:stCondLst>
                                            <p:cond delay="0"/>
                                          </p:stCondLst>
                                        </p:cTn>
                                        <p:tgtEl>
                                          <p:spTgt spid="3">
                                            <p:txEl>
                                              <p:pRg st="5" end="5"/>
                                            </p:txEl>
                                          </p:spTgt>
                                        </p:tgtEl>
                                        <p:attrNameLst>
                                          <p:attrName>style.visibility</p:attrName>
                                        </p:attrNameLst>
                                      </p:cBhvr>
                                      <p:to>
                                        <p:strVal val="visible"/>
                                      </p:to>
                                    </p:set>
                                    <p:animEffect transition="in" filter="fade">
                                      <p:cBhvr>
                                        <p:cTn id="81" dur="500"/>
                                        <p:tgtEl>
                                          <p:spTgt spid="3">
                                            <p:txEl>
                                              <p:pRg st="5" end="5"/>
                                            </p:txEl>
                                          </p:spTgt>
                                        </p:tgtEl>
                                      </p:cBhvr>
                                    </p:animEffect>
                                  </p:childTnLst>
                                </p:cTn>
                              </p:par>
                            </p:childTnLst>
                          </p:cTn>
                        </p:par>
                        <p:par>
                          <p:cTn id="82" fill="hold">
                            <p:stCondLst>
                              <p:cond delay="15500"/>
                            </p:stCondLst>
                            <p:childTnLst>
                              <p:par>
                                <p:cTn id="83" presetID="10" presetClass="entr" presetSubtype="0" fill="hold" nodeType="afterEffect">
                                  <p:stCondLst>
                                    <p:cond delay="0"/>
                                  </p:stCondLst>
                                  <p:childTnLst>
                                    <p:set>
                                      <p:cBhvr>
                                        <p:cTn id="84" dur="1" fill="hold">
                                          <p:stCondLst>
                                            <p:cond delay="0"/>
                                          </p:stCondLst>
                                        </p:cTn>
                                        <p:tgtEl>
                                          <p:spTgt spid="3">
                                            <p:txEl>
                                              <p:pRg st="6" end="6"/>
                                            </p:txEl>
                                          </p:spTgt>
                                        </p:tgtEl>
                                        <p:attrNameLst>
                                          <p:attrName>style.visibility</p:attrName>
                                        </p:attrNameLst>
                                      </p:cBhvr>
                                      <p:to>
                                        <p:strVal val="visible"/>
                                      </p:to>
                                    </p:set>
                                    <p:animEffect transition="in" filter="fade">
                                      <p:cBhvr>
                                        <p:cTn id="85" dur="500"/>
                                        <p:tgtEl>
                                          <p:spTgt spid="3">
                                            <p:txEl>
                                              <p:pRg st="6" end="6"/>
                                            </p:txEl>
                                          </p:spTgt>
                                        </p:tgtEl>
                                      </p:cBhvr>
                                    </p:animEffect>
                                  </p:childTnLst>
                                </p:cTn>
                              </p:par>
                            </p:childTnLst>
                          </p:cTn>
                        </p:par>
                        <p:par>
                          <p:cTn id="86" fill="hold">
                            <p:stCondLst>
                              <p:cond delay="16000"/>
                            </p:stCondLst>
                            <p:childTnLst>
                              <p:par>
                                <p:cTn id="87" presetID="10" presetClass="entr" presetSubtype="0" fill="hold" nodeType="afterEffect">
                                  <p:stCondLst>
                                    <p:cond delay="0"/>
                                  </p:stCondLst>
                                  <p:childTnLst>
                                    <p:set>
                                      <p:cBhvr>
                                        <p:cTn id="88" dur="1" fill="hold">
                                          <p:stCondLst>
                                            <p:cond delay="0"/>
                                          </p:stCondLst>
                                        </p:cTn>
                                        <p:tgtEl>
                                          <p:spTgt spid="3">
                                            <p:txEl>
                                              <p:pRg st="7" end="7"/>
                                            </p:txEl>
                                          </p:spTgt>
                                        </p:tgtEl>
                                        <p:attrNameLst>
                                          <p:attrName>style.visibility</p:attrName>
                                        </p:attrNameLst>
                                      </p:cBhvr>
                                      <p:to>
                                        <p:strVal val="visible"/>
                                      </p:to>
                                    </p:set>
                                    <p:animEffect transition="in" filter="fade">
                                      <p:cBhvr>
                                        <p:cTn id="89" dur="500"/>
                                        <p:tgtEl>
                                          <p:spTgt spid="3">
                                            <p:txEl>
                                              <p:pRg st="7" end="7"/>
                                            </p:txEl>
                                          </p:spTgt>
                                        </p:tgtEl>
                                      </p:cBhvr>
                                    </p:animEffect>
                                  </p:childTnLst>
                                </p:cTn>
                              </p:par>
                            </p:childTnLst>
                          </p:cTn>
                        </p:par>
                        <p:par>
                          <p:cTn id="90" fill="hold">
                            <p:stCondLst>
                              <p:cond delay="16500"/>
                            </p:stCondLst>
                            <p:childTnLst>
                              <p:par>
                                <p:cTn id="91" presetID="10" presetClass="entr" presetSubtype="0" fill="hold" nodeType="afterEffect">
                                  <p:stCondLst>
                                    <p:cond delay="0"/>
                                  </p:stCondLst>
                                  <p:childTnLst>
                                    <p:set>
                                      <p:cBhvr>
                                        <p:cTn id="92" dur="1" fill="hold">
                                          <p:stCondLst>
                                            <p:cond delay="0"/>
                                          </p:stCondLst>
                                        </p:cTn>
                                        <p:tgtEl>
                                          <p:spTgt spid="3">
                                            <p:txEl>
                                              <p:pRg st="8" end="8"/>
                                            </p:txEl>
                                          </p:spTgt>
                                        </p:tgtEl>
                                        <p:attrNameLst>
                                          <p:attrName>style.visibility</p:attrName>
                                        </p:attrNameLst>
                                      </p:cBhvr>
                                      <p:to>
                                        <p:strVal val="visible"/>
                                      </p:to>
                                    </p:set>
                                    <p:animEffect transition="in" filter="fade">
                                      <p:cBhvr>
                                        <p:cTn id="93" dur="500"/>
                                        <p:tgtEl>
                                          <p:spTgt spid="3">
                                            <p:txEl>
                                              <p:pRg st="8" end="8"/>
                                            </p:txEl>
                                          </p:spTgt>
                                        </p:tgtEl>
                                      </p:cBhvr>
                                    </p:animEffect>
                                  </p:childTnLst>
                                </p:cTn>
                              </p:par>
                            </p:childTnLst>
                          </p:cTn>
                        </p:par>
                        <p:par>
                          <p:cTn id="94" fill="hold">
                            <p:stCondLst>
                              <p:cond delay="17000"/>
                            </p:stCondLst>
                            <p:childTnLst>
                              <p:par>
                                <p:cTn id="95" presetID="10" presetClass="entr" presetSubtype="0" fill="hold" nodeType="afterEffect">
                                  <p:stCondLst>
                                    <p:cond delay="0"/>
                                  </p:stCondLst>
                                  <p:childTnLst>
                                    <p:set>
                                      <p:cBhvr>
                                        <p:cTn id="96" dur="1" fill="hold">
                                          <p:stCondLst>
                                            <p:cond delay="0"/>
                                          </p:stCondLst>
                                        </p:cTn>
                                        <p:tgtEl>
                                          <p:spTgt spid="3">
                                            <p:txEl>
                                              <p:pRg st="9" end="9"/>
                                            </p:txEl>
                                          </p:spTgt>
                                        </p:tgtEl>
                                        <p:attrNameLst>
                                          <p:attrName>style.visibility</p:attrName>
                                        </p:attrNameLst>
                                      </p:cBhvr>
                                      <p:to>
                                        <p:strVal val="visible"/>
                                      </p:to>
                                    </p:set>
                                    <p:animEffect transition="in" filter="fade">
                                      <p:cBhvr>
                                        <p:cTn id="97" dur="500"/>
                                        <p:tgtEl>
                                          <p:spTgt spid="3">
                                            <p:txEl>
                                              <p:pRg st="9" end="9"/>
                                            </p:txEl>
                                          </p:spTgt>
                                        </p:tgtEl>
                                      </p:cBhvr>
                                    </p:animEffect>
                                  </p:childTnLst>
                                </p:cTn>
                              </p:par>
                            </p:childTnLst>
                          </p:cTn>
                        </p:par>
                        <p:par>
                          <p:cTn id="98" fill="hold">
                            <p:stCondLst>
                              <p:cond delay="17500"/>
                            </p:stCondLst>
                            <p:childTnLst>
                              <p:par>
                                <p:cTn id="99" presetID="10" presetClass="entr" presetSubtype="0" fill="hold" nodeType="afterEffect">
                                  <p:stCondLst>
                                    <p:cond delay="0"/>
                                  </p:stCondLst>
                                  <p:childTnLst>
                                    <p:set>
                                      <p:cBhvr>
                                        <p:cTn id="100" dur="1" fill="hold">
                                          <p:stCondLst>
                                            <p:cond delay="0"/>
                                          </p:stCondLst>
                                        </p:cTn>
                                        <p:tgtEl>
                                          <p:spTgt spid="3">
                                            <p:txEl>
                                              <p:pRg st="10" end="10"/>
                                            </p:txEl>
                                          </p:spTgt>
                                        </p:tgtEl>
                                        <p:attrNameLst>
                                          <p:attrName>style.visibility</p:attrName>
                                        </p:attrNameLst>
                                      </p:cBhvr>
                                      <p:to>
                                        <p:strVal val="visible"/>
                                      </p:to>
                                    </p:set>
                                    <p:animEffect transition="in" filter="fade">
                                      <p:cBhvr>
                                        <p:cTn id="101" dur="500"/>
                                        <p:tgtEl>
                                          <p:spTgt spid="3">
                                            <p:txEl>
                                              <p:pRg st="10" end="10"/>
                                            </p:txEl>
                                          </p:spTgt>
                                        </p:tgtEl>
                                      </p:cBhvr>
                                    </p:animEffect>
                                  </p:childTnLst>
                                </p:cTn>
                              </p:par>
                            </p:childTnLst>
                          </p:cTn>
                        </p:par>
                        <p:par>
                          <p:cTn id="102" fill="hold">
                            <p:stCondLst>
                              <p:cond delay="18000"/>
                            </p:stCondLst>
                            <p:childTnLst>
                              <p:par>
                                <p:cTn id="103" presetID="10" presetClass="entr" presetSubtype="0" fill="hold" nodeType="afterEffect">
                                  <p:stCondLst>
                                    <p:cond delay="0"/>
                                  </p:stCondLst>
                                  <p:childTnLst>
                                    <p:set>
                                      <p:cBhvr>
                                        <p:cTn id="104" dur="1" fill="hold">
                                          <p:stCondLst>
                                            <p:cond delay="0"/>
                                          </p:stCondLst>
                                        </p:cTn>
                                        <p:tgtEl>
                                          <p:spTgt spid="3">
                                            <p:txEl>
                                              <p:pRg st="11" end="11"/>
                                            </p:txEl>
                                          </p:spTgt>
                                        </p:tgtEl>
                                        <p:attrNameLst>
                                          <p:attrName>style.visibility</p:attrName>
                                        </p:attrNameLst>
                                      </p:cBhvr>
                                      <p:to>
                                        <p:strVal val="visible"/>
                                      </p:to>
                                    </p:set>
                                    <p:animEffect transition="in" filter="fade">
                                      <p:cBhvr>
                                        <p:cTn id="105" dur="500"/>
                                        <p:tgtEl>
                                          <p:spTgt spid="3">
                                            <p:txEl>
                                              <p:pRg st="11" end="11"/>
                                            </p:txEl>
                                          </p:spTgt>
                                        </p:tgtEl>
                                      </p:cBhvr>
                                    </p:animEffect>
                                  </p:childTnLst>
                                </p:cTn>
                              </p:par>
                            </p:childTnLst>
                          </p:cTn>
                        </p:par>
                        <p:par>
                          <p:cTn id="106" fill="hold">
                            <p:stCondLst>
                              <p:cond delay="18500"/>
                            </p:stCondLst>
                            <p:childTnLst>
                              <p:par>
                                <p:cTn id="107" presetID="10" presetClass="entr" presetSubtype="0" fill="hold" nodeType="afterEffect">
                                  <p:stCondLst>
                                    <p:cond delay="0"/>
                                  </p:stCondLst>
                                  <p:childTnLst>
                                    <p:set>
                                      <p:cBhvr>
                                        <p:cTn id="108" dur="1" fill="hold">
                                          <p:stCondLst>
                                            <p:cond delay="0"/>
                                          </p:stCondLst>
                                        </p:cTn>
                                        <p:tgtEl>
                                          <p:spTgt spid="3">
                                            <p:txEl>
                                              <p:pRg st="12" end="12"/>
                                            </p:txEl>
                                          </p:spTgt>
                                        </p:tgtEl>
                                        <p:attrNameLst>
                                          <p:attrName>style.visibility</p:attrName>
                                        </p:attrNameLst>
                                      </p:cBhvr>
                                      <p:to>
                                        <p:strVal val="visible"/>
                                      </p:to>
                                    </p:set>
                                    <p:animEffect transition="in" filter="fade">
                                      <p:cBhvr>
                                        <p:cTn id="109" dur="500"/>
                                        <p:tgtEl>
                                          <p:spTgt spid="3">
                                            <p:txEl>
                                              <p:pRg st="12" end="12"/>
                                            </p:txEl>
                                          </p:spTgt>
                                        </p:tgtEl>
                                      </p:cBhvr>
                                    </p:animEffect>
                                  </p:childTnLst>
                                </p:cTn>
                              </p:par>
                            </p:childTnLst>
                          </p:cTn>
                        </p:par>
                        <p:par>
                          <p:cTn id="110" fill="hold">
                            <p:stCondLst>
                              <p:cond delay="19000"/>
                            </p:stCondLst>
                            <p:childTnLst>
                              <p:par>
                                <p:cTn id="111" presetID="10" presetClass="entr" presetSubtype="0" fill="hold" nodeType="afterEffect">
                                  <p:stCondLst>
                                    <p:cond delay="0"/>
                                  </p:stCondLst>
                                  <p:childTnLst>
                                    <p:set>
                                      <p:cBhvr>
                                        <p:cTn id="112" dur="1" fill="hold">
                                          <p:stCondLst>
                                            <p:cond delay="0"/>
                                          </p:stCondLst>
                                        </p:cTn>
                                        <p:tgtEl>
                                          <p:spTgt spid="3">
                                            <p:txEl>
                                              <p:pRg st="13" end="13"/>
                                            </p:txEl>
                                          </p:spTgt>
                                        </p:tgtEl>
                                        <p:attrNameLst>
                                          <p:attrName>style.visibility</p:attrName>
                                        </p:attrNameLst>
                                      </p:cBhvr>
                                      <p:to>
                                        <p:strVal val="visible"/>
                                      </p:to>
                                    </p:set>
                                    <p:animEffect transition="in" filter="fade">
                                      <p:cBhvr>
                                        <p:cTn id="113" dur="500"/>
                                        <p:tgtEl>
                                          <p:spTgt spid="3">
                                            <p:txEl>
                                              <p:pRg st="13" end="13"/>
                                            </p:txEl>
                                          </p:spTgt>
                                        </p:tgtEl>
                                      </p:cBhvr>
                                    </p:animEffect>
                                  </p:childTnLst>
                                </p:cTn>
                              </p:par>
                            </p:childTnLst>
                          </p:cTn>
                        </p:par>
                        <p:par>
                          <p:cTn id="114" fill="hold">
                            <p:stCondLst>
                              <p:cond delay="19500"/>
                            </p:stCondLst>
                            <p:childTnLst>
                              <p:par>
                                <p:cTn id="115" presetID="10" presetClass="entr" presetSubtype="0" fill="hold" nodeType="afterEffect">
                                  <p:stCondLst>
                                    <p:cond delay="0"/>
                                  </p:stCondLst>
                                  <p:childTnLst>
                                    <p:set>
                                      <p:cBhvr>
                                        <p:cTn id="116" dur="1" fill="hold">
                                          <p:stCondLst>
                                            <p:cond delay="0"/>
                                          </p:stCondLst>
                                        </p:cTn>
                                        <p:tgtEl>
                                          <p:spTgt spid="3">
                                            <p:txEl>
                                              <p:pRg st="14" end="14"/>
                                            </p:txEl>
                                          </p:spTgt>
                                        </p:tgtEl>
                                        <p:attrNameLst>
                                          <p:attrName>style.visibility</p:attrName>
                                        </p:attrNameLst>
                                      </p:cBhvr>
                                      <p:to>
                                        <p:strVal val="visible"/>
                                      </p:to>
                                    </p:set>
                                    <p:animEffect transition="in" filter="fade">
                                      <p:cBhvr>
                                        <p:cTn id="117" dur="500"/>
                                        <p:tgtEl>
                                          <p:spTgt spid="3">
                                            <p:txEl>
                                              <p:pRg st="14" end="14"/>
                                            </p:txEl>
                                          </p:spTgt>
                                        </p:tgtEl>
                                      </p:cBhvr>
                                    </p:animEffect>
                                  </p:childTnLst>
                                </p:cTn>
                              </p:par>
                            </p:childTnLst>
                          </p:cTn>
                        </p:par>
                        <p:par>
                          <p:cTn id="118" fill="hold">
                            <p:stCondLst>
                              <p:cond delay="20000"/>
                            </p:stCondLst>
                            <p:childTnLst>
                              <p:par>
                                <p:cTn id="119" presetID="10" presetClass="entr" presetSubtype="0" fill="hold" nodeType="afterEffect">
                                  <p:stCondLst>
                                    <p:cond delay="0"/>
                                  </p:stCondLst>
                                  <p:childTnLst>
                                    <p:set>
                                      <p:cBhvr>
                                        <p:cTn id="120" dur="1" fill="hold">
                                          <p:stCondLst>
                                            <p:cond delay="0"/>
                                          </p:stCondLst>
                                        </p:cTn>
                                        <p:tgtEl>
                                          <p:spTgt spid="3">
                                            <p:txEl>
                                              <p:pRg st="15" end="15"/>
                                            </p:txEl>
                                          </p:spTgt>
                                        </p:tgtEl>
                                        <p:attrNameLst>
                                          <p:attrName>style.visibility</p:attrName>
                                        </p:attrNameLst>
                                      </p:cBhvr>
                                      <p:to>
                                        <p:strVal val="visible"/>
                                      </p:to>
                                    </p:set>
                                    <p:animEffect transition="in" filter="fade">
                                      <p:cBhvr>
                                        <p:cTn id="121" dur="500"/>
                                        <p:tgtEl>
                                          <p:spTgt spid="3">
                                            <p:txEl>
                                              <p:pRg st="15" end="15"/>
                                            </p:txEl>
                                          </p:spTgt>
                                        </p:tgtEl>
                                      </p:cBhvr>
                                    </p:animEffect>
                                  </p:childTnLst>
                                </p:cTn>
                              </p:par>
                            </p:childTnLst>
                          </p:cTn>
                        </p:par>
                        <p:par>
                          <p:cTn id="122" fill="hold">
                            <p:stCondLst>
                              <p:cond delay="20500"/>
                            </p:stCondLst>
                            <p:childTnLst>
                              <p:par>
                                <p:cTn id="123" presetID="10" presetClass="entr" presetSubtype="0" fill="hold" nodeType="afterEffect">
                                  <p:stCondLst>
                                    <p:cond delay="0"/>
                                  </p:stCondLst>
                                  <p:childTnLst>
                                    <p:set>
                                      <p:cBhvr>
                                        <p:cTn id="124" dur="1" fill="hold">
                                          <p:stCondLst>
                                            <p:cond delay="0"/>
                                          </p:stCondLst>
                                        </p:cTn>
                                        <p:tgtEl>
                                          <p:spTgt spid="3">
                                            <p:txEl>
                                              <p:pRg st="16" end="16"/>
                                            </p:txEl>
                                          </p:spTgt>
                                        </p:tgtEl>
                                        <p:attrNameLst>
                                          <p:attrName>style.visibility</p:attrName>
                                        </p:attrNameLst>
                                      </p:cBhvr>
                                      <p:to>
                                        <p:strVal val="visible"/>
                                      </p:to>
                                    </p:set>
                                    <p:animEffect transition="in" filter="fade">
                                      <p:cBhvr>
                                        <p:cTn id="125" dur="500"/>
                                        <p:tgtEl>
                                          <p:spTgt spid="3">
                                            <p:txEl>
                                              <p:pRg st="16" end="16"/>
                                            </p:txEl>
                                          </p:spTgt>
                                        </p:tgtEl>
                                      </p:cBhvr>
                                    </p:animEffect>
                                  </p:childTnLst>
                                </p:cTn>
                              </p:par>
                            </p:childTnLst>
                          </p:cTn>
                        </p:par>
                        <p:par>
                          <p:cTn id="126" fill="hold">
                            <p:stCondLst>
                              <p:cond delay="21000"/>
                            </p:stCondLst>
                            <p:childTnLst>
                              <p:par>
                                <p:cTn id="127" presetID="10" presetClass="entr" presetSubtype="0" fill="hold" nodeType="afterEffect">
                                  <p:stCondLst>
                                    <p:cond delay="0"/>
                                  </p:stCondLst>
                                  <p:childTnLst>
                                    <p:set>
                                      <p:cBhvr>
                                        <p:cTn id="128" dur="1" fill="hold">
                                          <p:stCondLst>
                                            <p:cond delay="0"/>
                                          </p:stCondLst>
                                        </p:cTn>
                                        <p:tgtEl>
                                          <p:spTgt spid="3">
                                            <p:txEl>
                                              <p:pRg st="17" end="17"/>
                                            </p:txEl>
                                          </p:spTgt>
                                        </p:tgtEl>
                                        <p:attrNameLst>
                                          <p:attrName>style.visibility</p:attrName>
                                        </p:attrNameLst>
                                      </p:cBhvr>
                                      <p:to>
                                        <p:strVal val="visible"/>
                                      </p:to>
                                    </p:set>
                                    <p:animEffect transition="in" filter="fade">
                                      <p:cBhvr>
                                        <p:cTn id="129" dur="500"/>
                                        <p:tgtEl>
                                          <p:spTgt spid="3">
                                            <p:txEl>
                                              <p:pRg st="17" end="17"/>
                                            </p:txEl>
                                          </p:spTgt>
                                        </p:tgtEl>
                                      </p:cBhvr>
                                    </p:animEffect>
                                  </p:childTnLst>
                                </p:cTn>
                              </p:par>
                            </p:childTnLst>
                          </p:cTn>
                        </p:par>
                        <p:par>
                          <p:cTn id="130" fill="hold">
                            <p:stCondLst>
                              <p:cond delay="21500"/>
                            </p:stCondLst>
                            <p:childTnLst>
                              <p:par>
                                <p:cTn id="131" presetID="10" presetClass="entr" presetSubtype="0" fill="hold" nodeType="afterEffect">
                                  <p:stCondLst>
                                    <p:cond delay="0"/>
                                  </p:stCondLst>
                                  <p:childTnLst>
                                    <p:set>
                                      <p:cBhvr>
                                        <p:cTn id="132" dur="1" fill="hold">
                                          <p:stCondLst>
                                            <p:cond delay="0"/>
                                          </p:stCondLst>
                                        </p:cTn>
                                        <p:tgtEl>
                                          <p:spTgt spid="3">
                                            <p:txEl>
                                              <p:pRg st="18" end="18"/>
                                            </p:txEl>
                                          </p:spTgt>
                                        </p:tgtEl>
                                        <p:attrNameLst>
                                          <p:attrName>style.visibility</p:attrName>
                                        </p:attrNameLst>
                                      </p:cBhvr>
                                      <p:to>
                                        <p:strVal val="visible"/>
                                      </p:to>
                                    </p:set>
                                    <p:animEffect transition="in" filter="fade">
                                      <p:cBhvr>
                                        <p:cTn id="133" dur="500"/>
                                        <p:tgtEl>
                                          <p:spTgt spid="3">
                                            <p:txEl>
                                              <p:pRg st="18" end="18"/>
                                            </p:txEl>
                                          </p:spTgt>
                                        </p:tgtEl>
                                      </p:cBhvr>
                                    </p:animEffect>
                                  </p:childTnLst>
                                </p:cTn>
                              </p:par>
                            </p:childTnLst>
                          </p:cTn>
                        </p:par>
                        <p:par>
                          <p:cTn id="134" fill="hold">
                            <p:stCondLst>
                              <p:cond delay="22000"/>
                            </p:stCondLst>
                            <p:childTnLst>
                              <p:par>
                                <p:cTn id="135" presetID="10" presetClass="entr" presetSubtype="0" fill="hold" nodeType="afterEffect">
                                  <p:stCondLst>
                                    <p:cond delay="0"/>
                                  </p:stCondLst>
                                  <p:childTnLst>
                                    <p:set>
                                      <p:cBhvr>
                                        <p:cTn id="136" dur="1" fill="hold">
                                          <p:stCondLst>
                                            <p:cond delay="0"/>
                                          </p:stCondLst>
                                        </p:cTn>
                                        <p:tgtEl>
                                          <p:spTgt spid="3">
                                            <p:txEl>
                                              <p:pRg st="19" end="19"/>
                                            </p:txEl>
                                          </p:spTgt>
                                        </p:tgtEl>
                                        <p:attrNameLst>
                                          <p:attrName>style.visibility</p:attrName>
                                        </p:attrNameLst>
                                      </p:cBhvr>
                                      <p:to>
                                        <p:strVal val="visible"/>
                                      </p:to>
                                    </p:set>
                                    <p:animEffect transition="in" filter="fade">
                                      <p:cBhvr>
                                        <p:cTn id="137" dur="500"/>
                                        <p:tgtEl>
                                          <p:spTgt spid="3">
                                            <p:txEl>
                                              <p:pRg st="19" end="19"/>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animBg="1"/>
      <p:bldP spid="7" grpId="0" animBg="1"/>
      <p:bldP spid="8" grpId="0" animBg="1"/>
      <p:bldP spid="9" grpId="0" animBg="1"/>
      <p:bldP spid="21" grpId="0" animBg="1"/>
      <p:bldP spid="22"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388" y="498475"/>
            <a:ext cx="8274904" cy="327025"/>
          </a:xfrm>
          <a:noFill/>
          <a:ln w="9525">
            <a:noFill/>
            <a:miter lim="800000"/>
            <a:headEnd/>
            <a:tailEnd/>
          </a:ln>
        </p:spPr>
        <p:txBody>
          <a:bodyPr vert="horz" wrap="square" lIns="0" tIns="0" rIns="0" bIns="0" numCol="1" anchor="ctr" anchorCtr="0" compatLnSpc="1">
            <a:prstTxWarp prst="textNoShape">
              <a:avLst/>
            </a:prstTxWarp>
          </a:bodyPr>
          <a:lstStyle/>
          <a:p>
            <a:r>
              <a:rPr lang="en-US" b="0" spc="40" dirty="0">
                <a:solidFill>
                  <a:srgbClr val="0033CC"/>
                </a:solidFill>
                <a:cs typeface="Microsoft Sans Serif" pitchFamily="34" charset="0"/>
              </a:rPr>
              <a:t>Probability of Failure</a:t>
            </a:r>
          </a:p>
        </p:txBody>
      </p:sp>
      <mc:AlternateContent xmlns:mc="http://schemas.openxmlformats.org/markup-compatibility/2006">
        <mc:Choice xmlns="" xmlns:a14="http://schemas.microsoft.com/office/drawing/2010/main" Requires="a14">
          <p:sp>
            <p:nvSpPr>
              <p:cNvPr id="3" name="Content Placeholder 2"/>
              <p:cNvSpPr>
                <a:spLocks noGrp="1"/>
              </p:cNvSpPr>
              <p:nvPr>
                <p:ph idx="1"/>
              </p:nvPr>
            </p:nvSpPr>
            <p:spPr>
              <a:xfrm>
                <a:off x="306388" y="1100668"/>
                <a:ext cx="9358312" cy="5321300"/>
              </a:xfrm>
            </p:spPr>
            <p:txBody>
              <a:bodyPr/>
              <a:lstStyle/>
              <a:p>
                <a:pPr marL="360000" lvl="2" indent="-360000" algn="just">
                  <a:spcBef>
                    <a:spcPts val="600"/>
                  </a:spcBef>
                  <a:spcAft>
                    <a:spcPts val="600"/>
                  </a:spcAft>
                </a:pPr>
                <a:r>
                  <a:rPr lang="en-US" sz="1600" spc="50" dirty="0" smtClean="0">
                    <a:solidFill>
                      <a:srgbClr val="0033CC"/>
                    </a:solidFill>
                    <a:latin typeface="Microsoft Tai Le" pitchFamily="34" charset="0"/>
                    <a:cs typeface="Microsoft Tai Le" pitchFamily="34" charset="0"/>
                  </a:rPr>
                  <a:t>The </a:t>
                </a:r>
                <a:r>
                  <a:rPr lang="en-US" sz="1600" spc="50" dirty="0">
                    <a:solidFill>
                      <a:srgbClr val="0033CC"/>
                    </a:solidFill>
                    <a:latin typeface="Microsoft Tai Le" pitchFamily="34" charset="0"/>
                    <a:cs typeface="Microsoft Tai Le" pitchFamily="34" charset="0"/>
                  </a:rPr>
                  <a:t>probability of failure (POF) is determined using applicable damage factors (mechanisms), a generic failure frequency and a management system factor:</a:t>
                </a:r>
              </a:p>
              <a:p>
                <a:pPr marL="0" lvl="2" indent="0" algn="ctr">
                  <a:spcBef>
                    <a:spcPts val="0"/>
                  </a:spcBef>
                  <a:spcAft>
                    <a:spcPts val="0"/>
                  </a:spcAft>
                  <a:buNone/>
                </a:pPr>
                <a14:m>
                  <m:oMathPara xmlns:m="http://schemas.openxmlformats.org/officeDocument/2006/math">
                    <m:oMathParaPr>
                      <m:jc m:val="centerGroup"/>
                    </m:oMathParaPr>
                    <m:oMath xmlns:m="http://schemas.openxmlformats.org/officeDocument/2006/math">
                      <m:r>
                        <a:rPr lang="en-US" sz="2400" b="0" i="1" smtClean="0">
                          <a:latin typeface="Cambria Math"/>
                        </a:rPr>
                        <m:t>𝑃𝑂𝐹</m:t>
                      </m:r>
                      <m:d>
                        <m:dPr>
                          <m:ctrlPr>
                            <a:rPr lang="en-US" sz="2400" b="0" i="1" smtClean="0">
                              <a:latin typeface="Cambria Math"/>
                            </a:rPr>
                          </m:ctrlPr>
                        </m:dPr>
                        <m:e>
                          <m:r>
                            <a:rPr lang="en-US" sz="2400" b="0" i="1" smtClean="0">
                              <a:latin typeface="Cambria Math"/>
                            </a:rPr>
                            <m:t>𝑡</m:t>
                          </m:r>
                        </m:e>
                      </m:d>
                      <m:r>
                        <a:rPr lang="en-US" sz="2400" b="0" i="1" smtClean="0">
                          <a:latin typeface="Cambria Math"/>
                        </a:rPr>
                        <m:t>=1−</m:t>
                      </m:r>
                      <m:sSup>
                        <m:sSupPr>
                          <m:ctrlPr>
                            <a:rPr lang="en-US" sz="2400" b="0" i="1" smtClean="0">
                              <a:latin typeface="Cambria Math"/>
                            </a:rPr>
                          </m:ctrlPr>
                        </m:sSupPr>
                        <m:e>
                          <m:r>
                            <a:rPr lang="en-US" sz="2400" b="0" i="1" smtClean="0">
                              <a:latin typeface="Cambria Math"/>
                            </a:rPr>
                            <m:t>𝑒</m:t>
                          </m:r>
                        </m:e>
                        <m:sup>
                          <m:r>
                            <a:rPr lang="en-US" sz="2400" b="0" i="1" smtClean="0">
                              <a:latin typeface="Cambria Math"/>
                            </a:rPr>
                            <m:t>−</m:t>
                          </m:r>
                          <m:r>
                            <a:rPr lang="en-US" sz="2400" b="0" i="1" smtClean="0">
                              <a:latin typeface="Cambria Math"/>
                            </a:rPr>
                            <m:t>𝑔𝑓𝑓</m:t>
                          </m:r>
                          <m:r>
                            <a:rPr lang="en-US" sz="2400" b="0" i="1" smtClean="0">
                              <a:latin typeface="Cambria Math"/>
                            </a:rPr>
                            <m:t> ×</m:t>
                          </m:r>
                          <m:r>
                            <a:rPr lang="en-US" sz="2400" b="0" i="1" smtClean="0">
                              <a:latin typeface="Cambria Math"/>
                              <a:ea typeface="Cambria Math"/>
                            </a:rPr>
                            <m:t>𝐹𝑀𝑆</m:t>
                          </m:r>
                          <m:r>
                            <a:rPr lang="en-US" sz="2400" b="0" i="1" smtClean="0">
                              <a:latin typeface="Cambria Math"/>
                              <a:ea typeface="Cambria Math"/>
                            </a:rPr>
                            <m:t> × </m:t>
                          </m:r>
                          <m:r>
                            <a:rPr lang="en-US" sz="2400" b="0" i="1" smtClean="0">
                              <a:latin typeface="Cambria Math"/>
                              <a:ea typeface="Cambria Math"/>
                            </a:rPr>
                            <m:t>𝐷𝑓</m:t>
                          </m:r>
                          <m:d>
                            <m:dPr>
                              <m:ctrlPr>
                                <a:rPr lang="en-US" sz="2400" b="0" i="1" smtClean="0">
                                  <a:latin typeface="Cambria Math"/>
                                  <a:ea typeface="Cambria Math"/>
                                </a:rPr>
                              </m:ctrlPr>
                            </m:dPr>
                            <m:e>
                              <m:r>
                                <a:rPr lang="en-US" sz="2400" b="0" i="1" smtClean="0">
                                  <a:latin typeface="Cambria Math"/>
                                  <a:ea typeface="Cambria Math"/>
                                </a:rPr>
                                <m:t>𝑡</m:t>
                              </m:r>
                            </m:e>
                          </m:d>
                        </m:sup>
                      </m:sSup>
                    </m:oMath>
                  </m:oMathPara>
                </a14:m>
                <a:endParaRPr lang="en-US" sz="2400" dirty="0"/>
              </a:p>
              <a:p>
                <a:pPr marL="0" indent="0">
                  <a:buNone/>
                </a:pPr>
                <a:r>
                  <a:rPr lang="en-US" sz="1500" spc="50" dirty="0" smtClean="0">
                    <a:solidFill>
                      <a:srgbClr val="0033CC"/>
                    </a:solidFill>
                    <a:latin typeface="Microsoft Tai Le" pitchFamily="34" charset="0"/>
                    <a:cs typeface="Microsoft Tai Le" pitchFamily="34" charset="0"/>
                  </a:rPr>
                  <a:t> where</a:t>
                </a:r>
                <a:r>
                  <a:rPr lang="en-US" sz="1500" spc="50" dirty="0">
                    <a:solidFill>
                      <a:srgbClr val="0033CC"/>
                    </a:solidFill>
                    <a:latin typeface="Microsoft Tai Le" pitchFamily="34" charset="0"/>
                    <a:cs typeface="Microsoft Tai Le" pitchFamily="34" charset="0"/>
                  </a:rPr>
                  <a:t>:</a:t>
                </a:r>
              </a:p>
              <a:p>
                <a:pPr marL="982663" lvl="2" indent="-323850">
                  <a:lnSpc>
                    <a:spcPct val="150000"/>
                  </a:lnSpc>
                  <a:spcBef>
                    <a:spcPts val="0"/>
                  </a:spcBef>
                </a:pPr>
                <a14:m>
                  <m:oMath xmlns:m="http://schemas.openxmlformats.org/officeDocument/2006/math">
                    <m:r>
                      <a:rPr lang="en-US" sz="1600" spc="50">
                        <a:solidFill>
                          <a:srgbClr val="0033CC"/>
                        </a:solidFill>
                        <a:latin typeface="Microsoft Tai Le" pitchFamily="34" charset="0"/>
                        <a:cs typeface="Microsoft Tai Le" pitchFamily="34" charset="0"/>
                      </a:rPr>
                      <m:t>𝑔𝑓𝑓</m:t>
                    </m:r>
                    <m:r>
                      <a:rPr lang="en-US" sz="1600" spc="50">
                        <a:solidFill>
                          <a:srgbClr val="0033CC"/>
                        </a:solidFill>
                        <a:latin typeface="Microsoft Tai Le" pitchFamily="34" charset="0"/>
                        <a:cs typeface="Microsoft Tai Le" pitchFamily="34" charset="0"/>
                      </a:rPr>
                      <m:t> </m:t>
                    </m:r>
                  </m:oMath>
                </a14:m>
                <a:r>
                  <a:rPr lang="en-US" sz="1600" spc="50" dirty="0">
                    <a:solidFill>
                      <a:srgbClr val="0033CC"/>
                    </a:solidFill>
                    <a:latin typeface="Microsoft Tai Le" pitchFamily="34" charset="0"/>
                    <a:cs typeface="Microsoft Tai Le" pitchFamily="34" charset="0"/>
                  </a:rPr>
                  <a:t>is </a:t>
                </a:r>
                <a:r>
                  <a:rPr lang="en-US" sz="1600" spc="50" dirty="0">
                    <a:solidFill>
                      <a:srgbClr val="0033CC"/>
                    </a:solidFill>
                    <a:latin typeface="Microsoft Tai Le" pitchFamily="34" charset="0"/>
                    <a:cs typeface="Microsoft Tai Le" pitchFamily="34" charset="0"/>
                  </a:rPr>
                  <a:t>the generic failure frequency</a:t>
                </a:r>
                <a:r>
                  <a:rPr lang="en-US" sz="1600" spc="50" dirty="0">
                    <a:solidFill>
                      <a:srgbClr val="0033CC"/>
                    </a:solidFill>
                    <a:latin typeface="Microsoft Tai Le" pitchFamily="34" charset="0"/>
                    <a:cs typeface="Microsoft Tai Le" pitchFamily="34" charset="0"/>
                  </a:rPr>
                  <a:t>.</a:t>
                </a:r>
              </a:p>
              <a:p>
                <a:pPr marL="1258888" lvl="3" indent="-277813">
                  <a:lnSpc>
                    <a:spcPct val="150000"/>
                  </a:lnSpc>
                  <a:spcBef>
                    <a:spcPts val="0"/>
                  </a:spcBef>
                </a:pPr>
                <a:r>
                  <a:rPr lang="en-US" sz="1400" spc="50" dirty="0">
                    <a:solidFill>
                      <a:srgbClr val="0033CC"/>
                    </a:solidFill>
                    <a:latin typeface="Microsoft Tai Le" pitchFamily="34" charset="0"/>
                    <a:cs typeface="Microsoft Tai Le" pitchFamily="34" charset="0"/>
                  </a:rPr>
                  <a:t>The generic failure frequency is based on industry averages of equipment failure or design life.</a:t>
                </a:r>
              </a:p>
              <a:p>
                <a:pPr marL="982663" lvl="2" indent="-323850">
                  <a:lnSpc>
                    <a:spcPct val="150000"/>
                  </a:lnSpc>
                  <a:spcBef>
                    <a:spcPts val="0"/>
                  </a:spcBef>
                </a:pPr>
                <a14:m>
                  <m:oMath xmlns:m="http://schemas.openxmlformats.org/officeDocument/2006/math">
                    <m:r>
                      <a:rPr lang="en-US" sz="1600" i="1" smtClean="0">
                        <a:solidFill>
                          <a:srgbClr val="002060"/>
                        </a:solidFill>
                        <a:latin typeface="Cambria Math"/>
                        <a:ea typeface="Cambria Math"/>
                      </a:rPr>
                      <m:t>𝐹𝑀𝑆</m:t>
                    </m:r>
                    <m:r>
                      <a:rPr lang="en-US" sz="1600" i="1" smtClean="0">
                        <a:solidFill>
                          <a:srgbClr val="002060"/>
                        </a:solidFill>
                        <a:latin typeface="Cambria Math"/>
                        <a:ea typeface="Cambria Math"/>
                      </a:rPr>
                      <m:t> </m:t>
                    </m:r>
                  </m:oMath>
                </a14:m>
                <a:r>
                  <a:rPr lang="en-US" sz="1400" spc="50" dirty="0">
                    <a:solidFill>
                      <a:srgbClr val="002060"/>
                    </a:solidFill>
                    <a:latin typeface="Microsoft Tai Le" pitchFamily="34" charset="0"/>
                    <a:cs typeface="Microsoft Tai Le" pitchFamily="34" charset="0"/>
                  </a:rPr>
                  <a:t> is the management system factor</a:t>
                </a:r>
                <a:r>
                  <a:rPr lang="en-US" sz="1400" spc="50" dirty="0" smtClean="0">
                    <a:solidFill>
                      <a:srgbClr val="002060"/>
                    </a:solidFill>
                    <a:latin typeface="Microsoft Tai Le" pitchFamily="34" charset="0"/>
                    <a:cs typeface="Microsoft Tai Le" pitchFamily="34" charset="0"/>
                  </a:rPr>
                  <a:t>.</a:t>
                </a:r>
              </a:p>
              <a:p>
                <a:pPr marL="1260475" lvl="2" indent="-323850">
                  <a:spcBef>
                    <a:spcPts val="0"/>
                  </a:spcBef>
                </a:pPr>
                <a:r>
                  <a:rPr lang="en-US" sz="1400" spc="50" dirty="0">
                    <a:solidFill>
                      <a:srgbClr val="002060"/>
                    </a:solidFill>
                    <a:latin typeface="Microsoft Tai Le" pitchFamily="34" charset="0"/>
                    <a:cs typeface="Microsoft Tai Le" pitchFamily="34" charset="0"/>
                  </a:rPr>
                  <a:t>The management system factor is a measure of how well the management and labor force of the plant is trained to handle both the day-to-day activities of the plant and any emergencies that may arise due to an accident.</a:t>
                </a:r>
              </a:p>
              <a:p>
                <a:pPr marL="982663" lvl="2" indent="-323850">
                  <a:lnSpc>
                    <a:spcPct val="150000"/>
                  </a:lnSpc>
                  <a:spcBef>
                    <a:spcPts val="0"/>
                  </a:spcBef>
                </a:pPr>
                <a14:m>
                  <m:oMath xmlns:m="http://schemas.openxmlformats.org/officeDocument/2006/math">
                    <m:r>
                      <a:rPr lang="en-US" sz="1600" i="1" smtClean="0">
                        <a:solidFill>
                          <a:schemeClr val="accent2">
                            <a:lumMod val="50000"/>
                          </a:schemeClr>
                        </a:solidFill>
                        <a:latin typeface="Cambria Math"/>
                        <a:ea typeface="Cambria Math"/>
                      </a:rPr>
                      <m:t>𝐷𝑓</m:t>
                    </m:r>
                    <m:d>
                      <m:dPr>
                        <m:ctrlPr>
                          <a:rPr lang="en-US" sz="1600" i="1">
                            <a:solidFill>
                              <a:schemeClr val="accent2">
                                <a:lumMod val="50000"/>
                              </a:schemeClr>
                            </a:solidFill>
                            <a:latin typeface="Cambria Math"/>
                            <a:ea typeface="Cambria Math"/>
                          </a:rPr>
                        </m:ctrlPr>
                      </m:dPr>
                      <m:e>
                        <m:r>
                          <a:rPr lang="en-US" sz="1600" i="1">
                            <a:solidFill>
                              <a:schemeClr val="accent2">
                                <a:lumMod val="50000"/>
                              </a:schemeClr>
                            </a:solidFill>
                            <a:latin typeface="Cambria Math"/>
                            <a:ea typeface="Cambria Math"/>
                          </a:rPr>
                          <m:t>𝑡</m:t>
                        </m:r>
                      </m:e>
                    </m:d>
                    <m:r>
                      <a:rPr lang="en-US" sz="1600" i="1">
                        <a:solidFill>
                          <a:schemeClr val="accent2">
                            <a:lumMod val="50000"/>
                          </a:schemeClr>
                        </a:solidFill>
                        <a:latin typeface="Cambria Math"/>
                        <a:ea typeface="Cambria Math"/>
                      </a:rPr>
                      <m:t> </m:t>
                    </m:r>
                  </m:oMath>
                </a14:m>
                <a:r>
                  <a:rPr lang="en-US" sz="1400" spc="50" dirty="0">
                    <a:solidFill>
                      <a:schemeClr val="accent2">
                        <a:lumMod val="50000"/>
                      </a:schemeClr>
                    </a:solidFill>
                    <a:latin typeface="Microsoft Tai Le" pitchFamily="34" charset="0"/>
                    <a:cs typeface="Microsoft Tai Le" pitchFamily="34" charset="0"/>
                  </a:rPr>
                  <a:t> is the overall damage factor.</a:t>
                </a:r>
              </a:p>
              <a:p>
                <a:pPr marL="1260475" lvl="2" indent="-323850">
                  <a:spcBef>
                    <a:spcPts val="0"/>
                  </a:spcBef>
                </a:pPr>
                <a:r>
                  <a:rPr lang="en-US" sz="1400" spc="50" dirty="0">
                    <a:solidFill>
                      <a:schemeClr val="accent2">
                        <a:lumMod val="50000"/>
                      </a:schemeClr>
                    </a:solidFill>
                    <a:latin typeface="Microsoft Tai Le" pitchFamily="34" charset="0"/>
                    <a:cs typeface="Microsoft Tai Le" pitchFamily="34" charset="0"/>
                  </a:rPr>
                  <a:t>The </a:t>
                </a:r>
                <a:r>
                  <a:rPr lang="en-US" sz="1400" spc="50" dirty="0">
                    <a:solidFill>
                      <a:schemeClr val="accent2">
                        <a:lumMod val="50000"/>
                      </a:schemeClr>
                    </a:solidFill>
                    <a:latin typeface="Microsoft Tai Le" pitchFamily="34" charset="0"/>
                    <a:cs typeface="Microsoft Tai Le" pitchFamily="34" charset="0"/>
                  </a:rPr>
                  <a:t>overall damage factor is the combination of the various damage factors that are applicable to the particular piece of equipment being analyzed like CRC, SRC etc.,</a:t>
                </a:r>
              </a:p>
              <a:p>
                <a:endParaRPr lang="en-US" sz="1500" spc="50" dirty="0">
                  <a:solidFill>
                    <a:srgbClr val="0033CC"/>
                  </a:solidFill>
                  <a:latin typeface="Microsoft Tai Le" pitchFamily="34" charset="0"/>
                  <a:cs typeface="Microsoft Tai Le" pitchFamily="34" charset="0"/>
                </a:endParaRPr>
              </a:p>
            </p:txBody>
          </p:sp>
        </mc:Choice>
        <mc:Fallback>
          <p:sp>
            <p:nvSpPr>
              <p:cNvPr id="3" name="Content Placeholder 2"/>
              <p:cNvSpPr>
                <a:spLocks noGrp="1" noRot="1" noChangeAspect="1" noMove="1" noResize="1" noEditPoints="1" noAdjustHandles="1" noChangeArrowheads="1" noChangeShapeType="1" noTextEdit="1"/>
              </p:cNvSpPr>
              <p:nvPr>
                <p:ph idx="1"/>
              </p:nvPr>
            </p:nvSpPr>
            <p:spPr>
              <a:xfrm>
                <a:off x="306388" y="1100668"/>
                <a:ext cx="9358312" cy="5321300"/>
              </a:xfrm>
              <a:blipFill rotWithShape="1">
                <a:blip r:embed="rId3" cstate="print"/>
                <a:stretch>
                  <a:fillRect l="-1173" t="-1376" r="-1368"/>
                </a:stretch>
              </a:blipFill>
            </p:spPr>
            <p:txBody>
              <a:bodyPr/>
              <a:lstStyle/>
              <a:p>
                <a:r>
                  <a:rPr lang="en-US">
                    <a:noFill/>
                  </a:rPr>
                  <a:t> </a:t>
                </a:r>
              </a:p>
            </p:txBody>
          </p:sp>
        </mc:Fallback>
      </mc:AlternateContent>
      <p:graphicFrame>
        <p:nvGraphicFramePr>
          <p:cNvPr id="4" name="Table 3"/>
          <p:cNvGraphicFramePr>
            <a:graphicFrameLocks noGrp="1"/>
          </p:cNvGraphicFramePr>
          <p:nvPr>
            <p:extLst>
              <p:ext uri="{D42A27DB-BD31-4B8C-83A1-F6EECF244321}">
                <p14:modId xmlns="" xmlns:p14="http://schemas.microsoft.com/office/powerpoint/2010/main" val="3827625760"/>
              </p:ext>
            </p:extLst>
          </p:nvPr>
        </p:nvGraphicFramePr>
        <p:xfrm>
          <a:off x="1481667" y="4934373"/>
          <a:ext cx="6604000" cy="1483360"/>
        </p:xfrm>
        <a:graphic>
          <a:graphicData uri="http://schemas.openxmlformats.org/drawingml/2006/table">
            <a:tbl>
              <a:tblPr firstRow="1" bandRow="1">
                <a:tableStyleId>{5C22544A-7EE6-4342-B048-85BDC9FD1C3A}</a:tableStyleId>
              </a:tblPr>
              <a:tblGrid>
                <a:gridCol w="3302000"/>
                <a:gridCol w="3302000"/>
              </a:tblGrid>
              <a:tr h="370840">
                <a:tc>
                  <a:txBody>
                    <a:bodyPr/>
                    <a:lstStyle/>
                    <a:p>
                      <a:pPr algn="ctr"/>
                      <a:r>
                        <a:rPr lang="en-US" sz="1400" b="0" dirty="0" smtClean="0">
                          <a:solidFill>
                            <a:schemeClr val="tx1"/>
                          </a:solidFill>
                        </a:rPr>
                        <a:t>Possible Qualitative Rank</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Annual Failure Probability or Frequency</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b="0" dirty="0" smtClean="0">
                          <a:solidFill>
                            <a:schemeClr val="tx1"/>
                          </a:solidFill>
                        </a:rPr>
                        <a:t>Low</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&lt;0.0001</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b="0" dirty="0" smtClean="0">
                          <a:solidFill>
                            <a:schemeClr val="tx1"/>
                          </a:solidFill>
                        </a:rPr>
                        <a:t>Moderate</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0.0001 to 0.01</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r h="370840">
                <a:tc>
                  <a:txBody>
                    <a:bodyPr/>
                    <a:lstStyle/>
                    <a:p>
                      <a:pPr algn="ctr"/>
                      <a:r>
                        <a:rPr lang="en-US" sz="1400" b="0" dirty="0" smtClean="0">
                          <a:solidFill>
                            <a:schemeClr val="tx1"/>
                          </a:solidFill>
                        </a:rPr>
                        <a:t>High</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400" b="0" dirty="0" smtClean="0">
                          <a:solidFill>
                            <a:schemeClr val="tx1"/>
                          </a:solidFill>
                        </a:rPr>
                        <a:t>&gt;0.01</a:t>
                      </a:r>
                      <a:endParaRPr lang="en-US" sz="1400" b="0" dirty="0">
                        <a:solidFill>
                          <a:schemeClr val="tx1"/>
                        </a:solidFill>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Tree>
    <p:extLst>
      <p:ext uri="{BB962C8B-B14F-4D97-AF65-F5344CB8AC3E}">
        <p14:creationId xmlns="" xmlns:p14="http://schemas.microsoft.com/office/powerpoint/2010/main" val="315304777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0" tIns="0" rIns="0" bIns="0" numCol="1" anchor="ctr" anchorCtr="0" compatLnSpc="1">
            <a:prstTxWarp prst="textNoShape">
              <a:avLst/>
            </a:prstTxWarp>
          </a:bodyPr>
          <a:lstStyle/>
          <a:p>
            <a:r>
              <a:rPr lang="en-US" b="0" spc="40" dirty="0" smtClean="0">
                <a:solidFill>
                  <a:srgbClr val="0033CC"/>
                </a:solidFill>
                <a:cs typeface="Microsoft Sans Serif" pitchFamily="34" charset="0"/>
              </a:rPr>
              <a:t>Consequence of Failure</a:t>
            </a:r>
            <a:endParaRPr lang="en-US" b="0" spc="40" dirty="0">
              <a:solidFill>
                <a:srgbClr val="0033CC"/>
              </a:solidFill>
              <a:cs typeface="Microsoft Sans Serif" pitchFamily="34" charset="0"/>
            </a:endParaRPr>
          </a:p>
        </p:txBody>
      </p:sp>
      <p:sp>
        <p:nvSpPr>
          <p:cNvPr id="3" name="Content Placeholder 2"/>
          <p:cNvSpPr>
            <a:spLocks noGrp="1"/>
          </p:cNvSpPr>
          <p:nvPr>
            <p:ph idx="1"/>
          </p:nvPr>
        </p:nvSpPr>
        <p:spPr>
          <a:xfrm>
            <a:off x="306388" y="1231900"/>
            <a:ext cx="9187568" cy="5321300"/>
          </a:xfrm>
        </p:spPr>
        <p:txBody>
          <a:bodyPr/>
          <a:lstStyle/>
          <a:p>
            <a:pPr marL="360000" lvl="2" indent="-360000" algn="just">
              <a:spcBef>
                <a:spcPts val="600"/>
              </a:spcBef>
              <a:spcAft>
                <a:spcPts val="600"/>
              </a:spcAft>
            </a:pPr>
            <a:r>
              <a:rPr lang="en-US" sz="1600" spc="50" dirty="0">
                <a:solidFill>
                  <a:srgbClr val="0033CC"/>
                </a:solidFill>
                <a:latin typeface="Microsoft Tai Le" pitchFamily="34" charset="0"/>
                <a:cs typeface="Microsoft Tai Le" pitchFamily="34" charset="0"/>
              </a:rPr>
              <a:t>The consequence of failure is calculated as the combined values of the consequences for damage to the failed equipment, damage to the surrounding equipment, loss of production, the cost due to personnel injury and the damage to the environment</a:t>
            </a:r>
            <a:r>
              <a:rPr lang="en-US" sz="1600" spc="50" dirty="0" smtClean="0">
                <a:solidFill>
                  <a:srgbClr val="0033CC"/>
                </a:solidFill>
                <a:latin typeface="Microsoft Tai Le" pitchFamily="34" charset="0"/>
                <a:cs typeface="Microsoft Tai Le" pitchFamily="34" charset="0"/>
              </a:rPr>
              <a:t>.</a:t>
            </a:r>
          </a:p>
          <a:p>
            <a:pPr marL="1343025" lvl="2" indent="903288" algn="just">
              <a:spcBef>
                <a:spcPts val="600"/>
              </a:spcBef>
              <a:spcAft>
                <a:spcPts val="600"/>
              </a:spcAft>
              <a:buNone/>
            </a:pPr>
            <a:r>
              <a:rPr lang="en-US" sz="1600" b="1" i="1" dirty="0"/>
              <a:t>FC = </a:t>
            </a:r>
            <a:r>
              <a:rPr lang="en-US" sz="1600" b="1" i="1" dirty="0" err="1"/>
              <a:t>FC</a:t>
            </a:r>
            <a:r>
              <a:rPr lang="en-US" sz="1600" b="1" i="1" baseline="-25000" dirty="0" err="1"/>
              <a:t>cmd</a:t>
            </a:r>
            <a:r>
              <a:rPr lang="en-US" sz="1600" b="1" i="1" dirty="0"/>
              <a:t> + </a:t>
            </a:r>
            <a:r>
              <a:rPr lang="en-US" sz="1600" b="1" i="1" dirty="0" err="1"/>
              <a:t>FC</a:t>
            </a:r>
            <a:r>
              <a:rPr lang="en-US" sz="1600" b="1" i="1" baseline="-25000" dirty="0" err="1"/>
              <a:t>affa</a:t>
            </a:r>
            <a:r>
              <a:rPr lang="en-US" sz="1600" b="1" i="1" dirty="0"/>
              <a:t> + </a:t>
            </a:r>
            <a:r>
              <a:rPr lang="en-US" sz="1600" b="1" i="1" dirty="0" err="1"/>
              <a:t>FC</a:t>
            </a:r>
            <a:r>
              <a:rPr lang="en-US" sz="1600" b="1" i="1" baseline="-25000" dirty="0" err="1"/>
              <a:t>prod</a:t>
            </a:r>
            <a:r>
              <a:rPr lang="en-US" sz="1600" b="1" i="1" dirty="0"/>
              <a:t> + </a:t>
            </a:r>
            <a:r>
              <a:rPr lang="en-US" sz="1600" b="1" i="1" dirty="0" err="1"/>
              <a:t>FC</a:t>
            </a:r>
            <a:r>
              <a:rPr lang="en-US" sz="1600" b="1" i="1" baseline="-25000" dirty="0" err="1"/>
              <a:t>inj</a:t>
            </a:r>
            <a:r>
              <a:rPr lang="en-US" sz="1600" b="1" i="1" dirty="0"/>
              <a:t> + </a:t>
            </a:r>
            <a:r>
              <a:rPr lang="en-US" sz="1600" b="1" i="1" dirty="0" err="1" smtClean="0"/>
              <a:t>Fc</a:t>
            </a:r>
            <a:r>
              <a:rPr lang="en-US" sz="1600" b="1" i="1" baseline="-25000" dirty="0" err="1" smtClean="0"/>
              <a:t>environ</a:t>
            </a:r>
            <a:endParaRPr lang="en-US" sz="1600" b="1" i="1" baseline="-25000" dirty="0" smtClean="0"/>
          </a:p>
          <a:p>
            <a:pPr marL="1343025" lvl="2" indent="903288" algn="just">
              <a:spcBef>
                <a:spcPts val="600"/>
              </a:spcBef>
              <a:spcAft>
                <a:spcPts val="600"/>
              </a:spcAft>
              <a:buNone/>
            </a:pPr>
            <a:r>
              <a:rPr lang="en-US" sz="1600" b="1" i="1" dirty="0"/>
              <a:t>CA = max (</a:t>
            </a:r>
            <a:r>
              <a:rPr lang="en-US" sz="1600" b="1" i="1" dirty="0" err="1"/>
              <a:t>CA</a:t>
            </a:r>
            <a:r>
              <a:rPr lang="en-US" sz="1600" b="1" i="1" baseline="-25000" dirty="0" err="1"/>
              <a:t>equip</a:t>
            </a:r>
            <a:r>
              <a:rPr lang="en-US" sz="1600" b="1" i="1" dirty="0"/>
              <a:t>, </a:t>
            </a:r>
            <a:r>
              <a:rPr lang="en-US" sz="1600" b="1" i="1" dirty="0" err="1"/>
              <a:t>CA</a:t>
            </a:r>
            <a:r>
              <a:rPr lang="en-US" sz="1600" b="1" i="1" baseline="-25000" dirty="0" err="1"/>
              <a:t>personnel</a:t>
            </a:r>
            <a:r>
              <a:rPr lang="en-US" sz="1600" b="1" i="1" dirty="0" smtClean="0"/>
              <a:t>)</a:t>
            </a:r>
          </a:p>
          <a:p>
            <a:pPr marL="536575" lvl="1" indent="0">
              <a:spcBef>
                <a:spcPts val="1200"/>
              </a:spcBef>
              <a:spcAft>
                <a:spcPts val="0"/>
              </a:spcAft>
              <a:buNone/>
            </a:pPr>
            <a:r>
              <a:rPr lang="en-US" sz="1600" spc="50" dirty="0" smtClean="0">
                <a:solidFill>
                  <a:srgbClr val="002060"/>
                </a:solidFill>
                <a:latin typeface="Microsoft Tai Le" pitchFamily="34" charset="0"/>
                <a:cs typeface="Microsoft Tai Le" pitchFamily="34" charset="0"/>
              </a:rPr>
              <a:t>Where:</a:t>
            </a:r>
          </a:p>
          <a:p>
            <a:pPr marL="536575" lvl="1" indent="0">
              <a:spcBef>
                <a:spcPts val="1200"/>
              </a:spcBef>
              <a:spcAft>
                <a:spcPts val="0"/>
              </a:spcAft>
              <a:buNone/>
            </a:pPr>
            <a:r>
              <a:rPr lang="en-US" sz="1600" spc="50" dirty="0" err="1" smtClean="0">
                <a:solidFill>
                  <a:srgbClr val="002060"/>
                </a:solidFill>
                <a:latin typeface="Microsoft Tai Le" pitchFamily="34" charset="0"/>
                <a:cs typeface="Microsoft Tai Le" pitchFamily="34" charset="0"/>
              </a:rPr>
              <a:t>FC</a:t>
            </a:r>
            <a:r>
              <a:rPr lang="en-US" sz="1600" spc="50" baseline="-25000" dirty="0" err="1" smtClean="0">
                <a:solidFill>
                  <a:srgbClr val="002060"/>
                </a:solidFill>
                <a:latin typeface="Microsoft Tai Le" pitchFamily="34" charset="0"/>
                <a:cs typeface="Microsoft Tai Le" pitchFamily="34" charset="0"/>
              </a:rPr>
              <a:t>cmd</a:t>
            </a:r>
            <a:r>
              <a:rPr lang="en-US" sz="1600" spc="50" dirty="0">
                <a:solidFill>
                  <a:srgbClr val="002060"/>
                </a:solidFill>
                <a:latin typeface="Microsoft Tai Le" pitchFamily="34" charset="0"/>
                <a:cs typeface="Microsoft Tai Le" pitchFamily="34" charset="0"/>
              </a:rPr>
              <a:t> is the financial consequence to failed equipment.</a:t>
            </a:r>
          </a:p>
          <a:p>
            <a:pPr marL="536575" lvl="1" indent="0">
              <a:spcBef>
                <a:spcPts val="1200"/>
              </a:spcBef>
              <a:spcAft>
                <a:spcPts val="0"/>
              </a:spcAft>
              <a:buNone/>
            </a:pPr>
            <a:r>
              <a:rPr lang="en-US" sz="1600" spc="50" dirty="0" err="1">
                <a:solidFill>
                  <a:srgbClr val="002060"/>
                </a:solidFill>
                <a:latin typeface="Microsoft Tai Le" pitchFamily="34" charset="0"/>
                <a:cs typeface="Microsoft Tai Le" pitchFamily="34" charset="0"/>
              </a:rPr>
              <a:t>FC</a:t>
            </a:r>
            <a:r>
              <a:rPr lang="en-US" sz="1600" spc="50" baseline="-25000" dirty="0" err="1">
                <a:solidFill>
                  <a:srgbClr val="002060"/>
                </a:solidFill>
                <a:latin typeface="Microsoft Tai Le" pitchFamily="34" charset="0"/>
                <a:cs typeface="Microsoft Tai Le" pitchFamily="34" charset="0"/>
              </a:rPr>
              <a:t>affa</a:t>
            </a:r>
            <a:r>
              <a:rPr lang="en-US" sz="1600" spc="50" dirty="0">
                <a:solidFill>
                  <a:srgbClr val="002060"/>
                </a:solidFill>
                <a:latin typeface="Microsoft Tai Le" pitchFamily="34" charset="0"/>
                <a:cs typeface="Microsoft Tai Le" pitchFamily="34" charset="0"/>
              </a:rPr>
              <a:t> is the financial consequence to surrounding equipment.</a:t>
            </a:r>
          </a:p>
          <a:p>
            <a:pPr marL="536575" lvl="1" indent="0">
              <a:spcBef>
                <a:spcPts val="1200"/>
              </a:spcBef>
              <a:spcAft>
                <a:spcPts val="0"/>
              </a:spcAft>
              <a:buNone/>
            </a:pPr>
            <a:r>
              <a:rPr lang="en-US" sz="1600" spc="50" dirty="0" err="1">
                <a:solidFill>
                  <a:srgbClr val="002060"/>
                </a:solidFill>
                <a:latin typeface="Microsoft Tai Le" pitchFamily="34" charset="0"/>
                <a:cs typeface="Microsoft Tai Le" pitchFamily="34" charset="0"/>
              </a:rPr>
              <a:t>FC</a:t>
            </a:r>
            <a:r>
              <a:rPr lang="en-US" sz="1600" spc="50" baseline="-25000" dirty="0" err="1">
                <a:solidFill>
                  <a:srgbClr val="002060"/>
                </a:solidFill>
                <a:latin typeface="Microsoft Tai Le" pitchFamily="34" charset="0"/>
                <a:cs typeface="Microsoft Tai Le" pitchFamily="34" charset="0"/>
              </a:rPr>
              <a:t>prod</a:t>
            </a:r>
            <a:r>
              <a:rPr lang="en-US" sz="1600" spc="50" dirty="0">
                <a:solidFill>
                  <a:srgbClr val="002060"/>
                </a:solidFill>
                <a:latin typeface="Microsoft Tai Le" pitchFamily="34" charset="0"/>
                <a:cs typeface="Microsoft Tai Le" pitchFamily="34" charset="0"/>
              </a:rPr>
              <a:t> is the financial consequence due to production downtime.</a:t>
            </a:r>
          </a:p>
          <a:p>
            <a:pPr marL="536575" lvl="1" indent="0">
              <a:spcBef>
                <a:spcPts val="1200"/>
              </a:spcBef>
              <a:spcAft>
                <a:spcPts val="0"/>
              </a:spcAft>
              <a:buNone/>
            </a:pPr>
            <a:r>
              <a:rPr lang="en-US" sz="1600" spc="50" dirty="0" err="1">
                <a:solidFill>
                  <a:srgbClr val="002060"/>
                </a:solidFill>
                <a:latin typeface="Microsoft Tai Le" pitchFamily="34" charset="0"/>
                <a:cs typeface="Microsoft Tai Le" pitchFamily="34" charset="0"/>
              </a:rPr>
              <a:t>FC</a:t>
            </a:r>
            <a:r>
              <a:rPr lang="en-US" sz="1600" spc="50" baseline="-25000" dirty="0" err="1">
                <a:solidFill>
                  <a:srgbClr val="002060"/>
                </a:solidFill>
                <a:latin typeface="Microsoft Tai Le" pitchFamily="34" charset="0"/>
                <a:cs typeface="Microsoft Tai Le" pitchFamily="34" charset="0"/>
              </a:rPr>
              <a:t>inj</a:t>
            </a:r>
            <a:r>
              <a:rPr lang="en-US" sz="1600" spc="50" dirty="0">
                <a:solidFill>
                  <a:srgbClr val="002060"/>
                </a:solidFill>
                <a:latin typeface="Microsoft Tai Le" pitchFamily="34" charset="0"/>
                <a:cs typeface="Microsoft Tai Le" pitchFamily="34" charset="0"/>
              </a:rPr>
              <a:t> is the financial consequence due to personnel injury.</a:t>
            </a:r>
          </a:p>
          <a:p>
            <a:pPr marL="536575" lvl="1" indent="0">
              <a:spcBef>
                <a:spcPts val="1200"/>
              </a:spcBef>
              <a:spcAft>
                <a:spcPts val="0"/>
              </a:spcAft>
              <a:buNone/>
            </a:pPr>
            <a:r>
              <a:rPr lang="en-US" sz="1600" spc="50" dirty="0" err="1">
                <a:solidFill>
                  <a:srgbClr val="002060"/>
                </a:solidFill>
                <a:latin typeface="Microsoft Tai Le" pitchFamily="34" charset="0"/>
                <a:cs typeface="Microsoft Tai Le" pitchFamily="34" charset="0"/>
              </a:rPr>
              <a:t>FC</a:t>
            </a:r>
            <a:r>
              <a:rPr lang="en-US" sz="1600" spc="50" baseline="-25000" dirty="0" err="1">
                <a:solidFill>
                  <a:srgbClr val="002060"/>
                </a:solidFill>
                <a:latin typeface="Microsoft Tai Le" pitchFamily="34" charset="0"/>
                <a:cs typeface="Microsoft Tai Le" pitchFamily="34" charset="0"/>
              </a:rPr>
              <a:t>environ</a:t>
            </a:r>
            <a:r>
              <a:rPr lang="en-US" sz="1600" spc="50" dirty="0">
                <a:solidFill>
                  <a:srgbClr val="002060"/>
                </a:solidFill>
                <a:latin typeface="Microsoft Tai Le" pitchFamily="34" charset="0"/>
                <a:cs typeface="Microsoft Tai Le" pitchFamily="34" charset="0"/>
              </a:rPr>
              <a:t> is the financial consequence due to environmental damage/cleanup.</a:t>
            </a:r>
          </a:p>
          <a:p>
            <a:pPr marL="536575" lvl="1" indent="0">
              <a:spcBef>
                <a:spcPts val="1200"/>
              </a:spcBef>
              <a:spcAft>
                <a:spcPts val="0"/>
              </a:spcAft>
              <a:buNone/>
            </a:pPr>
            <a:r>
              <a:rPr lang="en-US" sz="1600" spc="50" dirty="0" err="1">
                <a:solidFill>
                  <a:srgbClr val="002060"/>
                </a:solidFill>
                <a:latin typeface="Microsoft Tai Le" pitchFamily="34" charset="0"/>
                <a:cs typeface="Microsoft Tai Le" pitchFamily="34" charset="0"/>
              </a:rPr>
              <a:t>CA</a:t>
            </a:r>
            <a:r>
              <a:rPr lang="en-US" sz="1600" spc="50" baseline="-25000" dirty="0" err="1">
                <a:solidFill>
                  <a:srgbClr val="002060"/>
                </a:solidFill>
                <a:latin typeface="Microsoft Tai Le" pitchFamily="34" charset="0"/>
                <a:cs typeface="Microsoft Tai Le" pitchFamily="34" charset="0"/>
              </a:rPr>
              <a:t>equip</a:t>
            </a:r>
            <a:r>
              <a:rPr lang="en-US" sz="1600" spc="50" dirty="0">
                <a:solidFill>
                  <a:srgbClr val="002060"/>
                </a:solidFill>
                <a:latin typeface="Microsoft Tai Le" pitchFamily="34" charset="0"/>
                <a:cs typeface="Microsoft Tai Le" pitchFamily="34" charset="0"/>
              </a:rPr>
              <a:t> is the area consequence to surrounding equipment.</a:t>
            </a:r>
          </a:p>
          <a:p>
            <a:pPr marL="536575" lvl="1" indent="0">
              <a:spcBef>
                <a:spcPts val="1200"/>
              </a:spcBef>
              <a:spcAft>
                <a:spcPts val="0"/>
              </a:spcAft>
              <a:buNone/>
            </a:pPr>
            <a:r>
              <a:rPr lang="en-US" sz="1600" spc="50" dirty="0" err="1">
                <a:solidFill>
                  <a:srgbClr val="002060"/>
                </a:solidFill>
                <a:latin typeface="Microsoft Tai Le" pitchFamily="34" charset="0"/>
                <a:cs typeface="Microsoft Tai Le" pitchFamily="34" charset="0"/>
              </a:rPr>
              <a:t>CA</a:t>
            </a:r>
            <a:r>
              <a:rPr lang="en-US" sz="1600" spc="50" baseline="-25000" dirty="0" err="1">
                <a:solidFill>
                  <a:srgbClr val="002060"/>
                </a:solidFill>
                <a:latin typeface="Microsoft Tai Le" pitchFamily="34" charset="0"/>
                <a:cs typeface="Microsoft Tai Le" pitchFamily="34" charset="0"/>
              </a:rPr>
              <a:t>personnel</a:t>
            </a:r>
            <a:r>
              <a:rPr lang="en-US" sz="1600" spc="50" dirty="0">
                <a:solidFill>
                  <a:srgbClr val="002060"/>
                </a:solidFill>
                <a:latin typeface="Microsoft Tai Le" pitchFamily="34" charset="0"/>
                <a:cs typeface="Microsoft Tai Le" pitchFamily="34" charset="0"/>
              </a:rPr>
              <a:t> is the area consequence to nearby personnel.</a:t>
            </a:r>
          </a:p>
          <a:p>
            <a:pPr marL="1343025" lvl="2" indent="903288" algn="just">
              <a:spcBef>
                <a:spcPts val="600"/>
              </a:spcBef>
              <a:spcAft>
                <a:spcPts val="600"/>
              </a:spcAft>
              <a:buNone/>
            </a:pPr>
            <a:endParaRPr lang="en-US" sz="1600" spc="50" dirty="0">
              <a:solidFill>
                <a:srgbClr val="0033CC"/>
              </a:solidFill>
              <a:latin typeface="Microsoft Tai Le" pitchFamily="34" charset="0"/>
              <a:cs typeface="Microsoft Tai Le" pitchFamily="34" charset="0"/>
            </a:endParaRPr>
          </a:p>
        </p:txBody>
      </p:sp>
    </p:spTree>
    <p:extLst>
      <p:ext uri="{BB962C8B-B14F-4D97-AF65-F5344CB8AC3E}">
        <p14:creationId xmlns="" xmlns:p14="http://schemas.microsoft.com/office/powerpoint/2010/main" val="193695687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6388" y="498475"/>
            <a:ext cx="8274904" cy="370769"/>
          </a:xfrm>
          <a:noFill/>
          <a:ln w="9525">
            <a:noFill/>
            <a:miter lim="800000"/>
            <a:headEnd/>
            <a:tailEnd/>
          </a:ln>
        </p:spPr>
        <p:txBody>
          <a:bodyPr vert="horz" wrap="square" lIns="0" tIns="0" rIns="0" bIns="0" numCol="1" anchor="ctr" anchorCtr="0" compatLnSpc="1">
            <a:prstTxWarp prst="textNoShape">
              <a:avLst/>
            </a:prstTxWarp>
          </a:bodyPr>
          <a:lstStyle/>
          <a:p>
            <a:r>
              <a:rPr lang="en-US" b="0" spc="40" dirty="0">
                <a:solidFill>
                  <a:srgbClr val="0033CC"/>
                </a:solidFill>
                <a:cs typeface="Microsoft Sans Serif" pitchFamily="34" charset="0"/>
              </a:rPr>
              <a:t>Risk Management with Inspection Activities</a:t>
            </a:r>
          </a:p>
        </p:txBody>
      </p:sp>
      <p:sp>
        <p:nvSpPr>
          <p:cNvPr id="3" name="Content Placeholder 2"/>
          <p:cNvSpPr>
            <a:spLocks noGrp="1"/>
          </p:cNvSpPr>
          <p:nvPr>
            <p:ph idx="1"/>
          </p:nvPr>
        </p:nvSpPr>
        <p:spPr>
          <a:noFill/>
          <a:ln w="9525">
            <a:noFill/>
            <a:miter lim="800000"/>
            <a:headEnd/>
            <a:tailEnd/>
          </a:ln>
        </p:spPr>
        <p:txBody>
          <a:bodyPr vert="horz" wrap="square" lIns="0" tIns="0" rIns="0" bIns="0" numCol="1" anchor="t" anchorCtr="0" compatLnSpc="1">
            <a:prstTxWarp prst="textNoShape">
              <a:avLst/>
            </a:prstTxWarp>
          </a:bodyPr>
          <a:lstStyle/>
          <a:p>
            <a:r>
              <a:rPr lang="en-US" sz="1500" spc="50" dirty="0" smtClean="0">
                <a:solidFill>
                  <a:srgbClr val="0033CC"/>
                </a:solidFill>
                <a:latin typeface="Microsoft Tai Le" pitchFamily="34" charset="0"/>
                <a:cs typeface="Microsoft Tai Le" pitchFamily="34" charset="0"/>
              </a:rPr>
              <a:t>Managing </a:t>
            </a:r>
            <a:r>
              <a:rPr lang="en-US" sz="1500" spc="50" dirty="0">
                <a:solidFill>
                  <a:srgbClr val="0033CC"/>
                </a:solidFill>
                <a:latin typeface="Microsoft Tai Le" pitchFamily="34" charset="0"/>
                <a:cs typeface="Microsoft Tai Le" pitchFamily="34" charset="0"/>
              </a:rPr>
              <a:t>Risk by Reducing Uncertainty Through </a:t>
            </a:r>
            <a:r>
              <a:rPr lang="en-US" sz="1500" spc="50" dirty="0" smtClean="0">
                <a:solidFill>
                  <a:srgbClr val="0033CC"/>
                </a:solidFill>
                <a:latin typeface="Microsoft Tai Le" pitchFamily="34" charset="0"/>
                <a:cs typeface="Microsoft Tai Le" pitchFamily="34" charset="0"/>
              </a:rPr>
              <a:t>Inspection</a:t>
            </a:r>
          </a:p>
          <a:p>
            <a:r>
              <a:rPr lang="en-US" sz="1500" spc="50" dirty="0">
                <a:solidFill>
                  <a:srgbClr val="0033CC"/>
                </a:solidFill>
                <a:latin typeface="Microsoft Tai Le" pitchFamily="34" charset="0"/>
                <a:cs typeface="Microsoft Tai Le" pitchFamily="34" charset="0"/>
              </a:rPr>
              <a:t>Identifying Risk Management Opportunities from RBI </a:t>
            </a:r>
            <a:r>
              <a:rPr lang="en-US" sz="1500" spc="50" dirty="0" smtClean="0">
                <a:solidFill>
                  <a:srgbClr val="0033CC"/>
                </a:solidFill>
                <a:latin typeface="Microsoft Tai Le" pitchFamily="34" charset="0"/>
                <a:cs typeface="Microsoft Tai Le" pitchFamily="34" charset="0"/>
              </a:rPr>
              <a:t>Results</a:t>
            </a:r>
          </a:p>
          <a:p>
            <a:r>
              <a:rPr lang="en-US" sz="1500" spc="50" dirty="0">
                <a:solidFill>
                  <a:srgbClr val="0033CC"/>
                </a:solidFill>
                <a:latin typeface="Microsoft Tai Le" pitchFamily="34" charset="0"/>
                <a:cs typeface="Microsoft Tai Le" pitchFamily="34" charset="0"/>
              </a:rPr>
              <a:t>Establishing an Inspection Strategy Based on Risk </a:t>
            </a:r>
            <a:r>
              <a:rPr lang="en-US" sz="1500" spc="50" dirty="0" smtClean="0">
                <a:solidFill>
                  <a:srgbClr val="0033CC"/>
                </a:solidFill>
                <a:latin typeface="Microsoft Tai Le" pitchFamily="34" charset="0"/>
                <a:cs typeface="Microsoft Tai Le" pitchFamily="34" charset="0"/>
              </a:rPr>
              <a:t>Assessment</a:t>
            </a:r>
          </a:p>
          <a:p>
            <a:r>
              <a:rPr lang="en-US" sz="1500" spc="50" dirty="0">
                <a:solidFill>
                  <a:srgbClr val="0033CC"/>
                </a:solidFill>
                <a:latin typeface="Microsoft Tai Le" pitchFamily="34" charset="0"/>
                <a:cs typeface="Microsoft Tai Le" pitchFamily="34" charset="0"/>
              </a:rPr>
              <a:t>Managing </a:t>
            </a:r>
            <a:r>
              <a:rPr lang="en-US" sz="1500" spc="50" dirty="0" smtClean="0">
                <a:solidFill>
                  <a:srgbClr val="0033CC"/>
                </a:solidFill>
                <a:latin typeface="Microsoft Tai Le" pitchFamily="34" charset="0"/>
                <a:cs typeface="Microsoft Tai Le" pitchFamily="34" charset="0"/>
              </a:rPr>
              <a:t>Risk </a:t>
            </a:r>
            <a:r>
              <a:rPr lang="en-US" sz="1500" spc="50" dirty="0">
                <a:solidFill>
                  <a:srgbClr val="0033CC"/>
                </a:solidFill>
                <a:latin typeface="Microsoft Tai Le" pitchFamily="34" charset="0"/>
                <a:cs typeface="Microsoft Tai Le" pitchFamily="34" charset="0"/>
              </a:rPr>
              <a:t>with Inspection </a:t>
            </a:r>
            <a:r>
              <a:rPr lang="en-US" sz="1500" spc="50" dirty="0" smtClean="0">
                <a:solidFill>
                  <a:srgbClr val="0033CC"/>
                </a:solidFill>
                <a:latin typeface="Microsoft Tai Le" pitchFamily="34" charset="0"/>
                <a:cs typeface="Microsoft Tai Le" pitchFamily="34" charset="0"/>
              </a:rPr>
              <a:t>Activities</a:t>
            </a:r>
          </a:p>
          <a:p>
            <a:pPr lvl="1"/>
            <a:r>
              <a:rPr lang="en-US" sz="1500" spc="50" dirty="0" smtClean="0">
                <a:solidFill>
                  <a:srgbClr val="0033CC"/>
                </a:solidFill>
                <a:latin typeface="Microsoft Tai Le" pitchFamily="34" charset="0"/>
                <a:cs typeface="Microsoft Tai Le" pitchFamily="34" charset="0"/>
              </a:rPr>
              <a:t>Frequency </a:t>
            </a:r>
            <a:r>
              <a:rPr lang="en-US" sz="1500" spc="50" dirty="0">
                <a:solidFill>
                  <a:srgbClr val="0033CC"/>
                </a:solidFill>
                <a:latin typeface="Microsoft Tai Le" pitchFamily="34" charset="0"/>
                <a:cs typeface="Microsoft Tai Le" pitchFamily="34" charset="0"/>
              </a:rPr>
              <a:t>of </a:t>
            </a:r>
            <a:r>
              <a:rPr lang="en-US" sz="1500" spc="50" dirty="0" smtClean="0">
                <a:solidFill>
                  <a:srgbClr val="0033CC"/>
                </a:solidFill>
                <a:latin typeface="Microsoft Tai Le" pitchFamily="34" charset="0"/>
                <a:cs typeface="Microsoft Tai Le" pitchFamily="34" charset="0"/>
              </a:rPr>
              <a:t>Inspection</a:t>
            </a:r>
          </a:p>
          <a:p>
            <a:pPr lvl="1"/>
            <a:r>
              <a:rPr lang="en-US" sz="1500" spc="50" dirty="0" smtClean="0">
                <a:solidFill>
                  <a:srgbClr val="0033CC"/>
                </a:solidFill>
                <a:latin typeface="Microsoft Tai Le" pitchFamily="34" charset="0"/>
                <a:cs typeface="Microsoft Tai Le" pitchFamily="34" charset="0"/>
              </a:rPr>
              <a:t>Coverage</a:t>
            </a:r>
          </a:p>
          <a:p>
            <a:pPr lvl="1"/>
            <a:r>
              <a:rPr lang="en-US" sz="1500" spc="50" dirty="0">
                <a:solidFill>
                  <a:srgbClr val="0033CC"/>
                </a:solidFill>
                <a:latin typeface="Microsoft Tai Le" pitchFamily="34" charset="0"/>
                <a:cs typeface="Microsoft Tai Le" pitchFamily="34" charset="0"/>
              </a:rPr>
              <a:t>Tools and </a:t>
            </a:r>
            <a:r>
              <a:rPr lang="en-US" sz="1500" spc="50" dirty="0" smtClean="0">
                <a:solidFill>
                  <a:srgbClr val="0033CC"/>
                </a:solidFill>
                <a:latin typeface="Microsoft Tai Le" pitchFamily="34" charset="0"/>
                <a:cs typeface="Microsoft Tai Le" pitchFamily="34" charset="0"/>
              </a:rPr>
              <a:t>Techniques</a:t>
            </a:r>
          </a:p>
          <a:p>
            <a:pPr lvl="1"/>
            <a:r>
              <a:rPr lang="en-US" sz="1500" spc="50" dirty="0">
                <a:solidFill>
                  <a:srgbClr val="0033CC"/>
                </a:solidFill>
                <a:latin typeface="Microsoft Tai Le" pitchFamily="34" charset="0"/>
                <a:cs typeface="Microsoft Tai Le" pitchFamily="34" charset="0"/>
              </a:rPr>
              <a:t>Procedures and </a:t>
            </a:r>
            <a:r>
              <a:rPr lang="en-US" sz="1500" spc="50" dirty="0" smtClean="0">
                <a:solidFill>
                  <a:srgbClr val="0033CC"/>
                </a:solidFill>
                <a:latin typeface="Microsoft Tai Le" pitchFamily="34" charset="0"/>
                <a:cs typeface="Microsoft Tai Le" pitchFamily="34" charset="0"/>
              </a:rPr>
              <a:t>Practices</a:t>
            </a:r>
          </a:p>
          <a:p>
            <a:pPr lvl="1"/>
            <a:r>
              <a:rPr lang="en-US" sz="1500" spc="50" dirty="0">
                <a:solidFill>
                  <a:srgbClr val="0033CC"/>
                </a:solidFill>
                <a:latin typeface="Microsoft Tai Le" pitchFamily="34" charset="0"/>
                <a:cs typeface="Microsoft Tai Le" pitchFamily="34" charset="0"/>
              </a:rPr>
              <a:t>Internal, On-stream, or External </a:t>
            </a:r>
            <a:r>
              <a:rPr lang="en-US" sz="1500" spc="50" dirty="0" smtClean="0">
                <a:solidFill>
                  <a:srgbClr val="0033CC"/>
                </a:solidFill>
                <a:latin typeface="Microsoft Tai Le" pitchFamily="34" charset="0"/>
                <a:cs typeface="Microsoft Tai Le" pitchFamily="34" charset="0"/>
              </a:rPr>
              <a:t>Inspection</a:t>
            </a:r>
          </a:p>
          <a:p>
            <a:pPr marL="0" lvl="1" indent="0">
              <a:buNone/>
            </a:pPr>
            <a:endParaRPr lang="en-US" sz="1500" spc="50" dirty="0">
              <a:solidFill>
                <a:srgbClr val="0033CC"/>
              </a:solidFill>
              <a:latin typeface="Microsoft Tai Le" pitchFamily="34" charset="0"/>
              <a:ea typeface="+mn-ea"/>
              <a:cs typeface="Microsoft Tai Le" pitchFamily="34" charset="0"/>
            </a:endParaRPr>
          </a:p>
        </p:txBody>
      </p:sp>
    </p:spTree>
    <p:extLst>
      <p:ext uri="{BB962C8B-B14F-4D97-AF65-F5344CB8AC3E}">
        <p14:creationId xmlns="" xmlns:p14="http://schemas.microsoft.com/office/powerpoint/2010/main" val="363260210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0" spc="40" dirty="0" smtClean="0">
                <a:solidFill>
                  <a:srgbClr val="0033CC"/>
                </a:solidFill>
                <a:cs typeface="Microsoft Sans Serif" pitchFamily="34" charset="0"/>
              </a:rPr>
              <a:t>DELIVERING  SAFE  &amp;  RELIABLE  OPERATION</a:t>
            </a:r>
            <a:endParaRPr lang="en-US" dirty="0"/>
          </a:p>
        </p:txBody>
      </p:sp>
      <p:sp>
        <p:nvSpPr>
          <p:cNvPr id="3" name="Content Placeholder 2"/>
          <p:cNvSpPr>
            <a:spLocks noGrp="1"/>
          </p:cNvSpPr>
          <p:nvPr>
            <p:ph idx="1"/>
          </p:nvPr>
        </p:nvSpPr>
        <p:spPr/>
        <p:txBody>
          <a:bodyPr/>
          <a:lstStyle/>
          <a:p>
            <a:pPr>
              <a:buNone/>
            </a:pPr>
            <a:endParaRPr lang="en-US" dirty="0" smtClean="0"/>
          </a:p>
          <a:p>
            <a:pPr>
              <a:buNone/>
            </a:pPr>
            <a:endParaRPr lang="en-US" dirty="0" smtClean="0"/>
          </a:p>
          <a:p>
            <a:pPr>
              <a:buNone/>
            </a:pPr>
            <a:endParaRPr lang="en-US" dirty="0" smtClean="0"/>
          </a:p>
          <a:p>
            <a:pPr>
              <a:buNone/>
            </a:pPr>
            <a:r>
              <a:rPr lang="en-US" sz="4400" dirty="0" smtClean="0"/>
              <a:t>                         </a:t>
            </a:r>
            <a:r>
              <a:rPr lang="en-US" sz="4400" b="1" dirty="0" smtClean="0"/>
              <a:t>THANK YOU</a:t>
            </a:r>
          </a:p>
          <a:p>
            <a:pPr>
              <a:buNone/>
            </a:pPr>
            <a:r>
              <a:rPr lang="en-US" sz="1800" dirty="0" smtClean="0"/>
              <a:t> </a:t>
            </a:r>
            <a:endParaRPr lang="en-US" sz="1800" dirty="0" smtClean="0"/>
          </a:p>
          <a:p>
            <a:pPr>
              <a:buNone/>
            </a:pPr>
            <a:endParaRPr lang="en-US" sz="1800" dirty="0" smtClean="0"/>
          </a:p>
          <a:p>
            <a:pPr>
              <a:buNone/>
            </a:pPr>
            <a:endParaRPr lang="en-US" sz="1800" dirty="0" smtClean="0"/>
          </a:p>
          <a:p>
            <a:pPr>
              <a:buNone/>
            </a:pPr>
            <a:r>
              <a:rPr lang="en-US" sz="1800" dirty="0" smtClean="0"/>
              <a:t> </a:t>
            </a:r>
            <a:r>
              <a:rPr lang="en-US" sz="1800" dirty="0" smtClean="0"/>
              <a:t>Presented By:  Anirban  Ghosh, Sr. Manager (QA/QC), Cairn India Limited </a:t>
            </a:r>
            <a:r>
              <a:rPr lang="en-US" sz="4400" dirty="0" smtClean="0"/>
              <a:t> </a:t>
            </a:r>
          </a:p>
          <a:p>
            <a:pPr>
              <a:buNone/>
            </a:pPr>
            <a:r>
              <a:rPr lang="en-US" sz="1800" dirty="0" smtClean="0"/>
              <a:t> </a:t>
            </a:r>
            <a:r>
              <a:rPr lang="en-US" sz="1800" dirty="0" err="1" smtClean="0"/>
              <a:t>E.mail</a:t>
            </a:r>
            <a:r>
              <a:rPr lang="en-US" sz="1800" dirty="0" smtClean="0"/>
              <a:t>: </a:t>
            </a:r>
            <a:r>
              <a:rPr lang="en-US" sz="1800" dirty="0" smtClean="0">
                <a:hlinkClick r:id="rId2"/>
              </a:rPr>
              <a:t>anirban.ghosh@cairnindia.com</a:t>
            </a:r>
            <a:r>
              <a:rPr lang="en-US" sz="1800" dirty="0" smtClean="0"/>
              <a:t>;  Mo: +91-8826392072 </a:t>
            </a:r>
          </a:p>
          <a:p>
            <a:pPr>
              <a:buNone/>
            </a:pPr>
            <a:r>
              <a:rPr lang="en-US" sz="1800" dirty="0" smtClean="0"/>
              <a:t> Web site:  www.cairnindia.com</a:t>
            </a:r>
          </a:p>
          <a:p>
            <a:pPr>
              <a:buNone/>
            </a:pPr>
            <a:endParaRPr lang="en-US" sz="4400" dirty="0"/>
          </a:p>
        </p:txBody>
      </p:sp>
    </p:spTree>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7.0&quot;&gt;&lt;object type=&quot;1&quot; unique_id=&quot;10001&quot;&gt;&lt;object type=&quot;8&quot; unique_id=&quot;10123&quot;&gt;&lt;/object&gt;&lt;object type=&quot;2&quot; unique_id=&quot;10124&quot;&gt;&lt;object type=&quot;3&quot; unique_id=&quot;10658&quot;&gt;&lt;property id=&quot;20148&quot; value=&quot;5&quot;/&gt;&lt;property id=&quot;20300&quot; value=&quot;Slide 1 - &amp;quot;Stakeholders Meeting&amp;#x0D;&amp;#x0A;26th August ’2011&amp;quot;&quot;/&gt;&lt;property id=&quot;20303&quot; value=&quot;-1&quot;/&gt;&lt;property id=&quot;20307&quot; value=&quot;270&quot;/&gt;&lt;/object&gt;&lt;object type=&quot;3&quot; unique_id=&quot;12388&quot;&gt;&lt;property id=&quot;20148&quot; value=&quot;5&quot;/&gt;&lt;property id=&quot;20300&quot; value=&quot;Slide 2 - &amp;quot;CSR – Rajasthan and Midstream&amp;quot;&quot;/&gt;&lt;property id=&quot;20307&quot; value=&quot;314&quot;/&gt;&lt;/object&gt;&lt;object type=&quot;3&quot; unique_id=&quot;12420&quot;&gt;&lt;property id=&quot;20148&quot; value=&quot;5&quot;/&gt;&lt;property id=&quot;20300&quot; value=&quot;Slide 3 - &amp;quot;Requests from DC, Barmer&amp;quot;&quot;/&gt;&lt;property id=&quot;20307&quot; value=&quot;315&quot;/&gt;&lt;/object&gt;&lt;/object&gt;&lt;object type=&quot;4&quot; unique_id=&quot;10732&quot;&gt;&lt;/object&gt;&lt;/object&gt;&lt;/database&gt;"/>
  <p:tag name="SECTOMILLISECCONVERTED" val="1"/>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zxVdHLksS02wa0oa_UznDg"/>
</p:tagLst>
</file>

<file path=ppt/theme/theme1.xml><?xml version="1.0" encoding="utf-8"?>
<a:theme xmlns:a="http://schemas.openxmlformats.org/drawingml/2006/main" name="Green_Template_2014">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Custom 1">
      <a:majorFont>
        <a:latin typeface="Calibri"/>
        <a:ea typeface=""/>
        <a:cs typeface=""/>
      </a:majorFont>
      <a:minorFont>
        <a:latin typeface="Microsoft Tai L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3399"/>
        </a:folHlink>
      </a:clrScheme>
      <a:clrMap bg1="lt1" tx1="dk1" bg2="lt2" tx2="dk2" accent1="accent1" accent2="accent2" accent3="accent3" accent4="accent4" accent5="accent5" accent6="accent6" hlink="hlink" folHlink="folHlink"/>
    </a:extraClrScheme>
    <a:extraClrScheme>
      <a:clrScheme name="Default Design 14">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00008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p:properties xmlns:p="http://schemas.microsoft.com/office/2006/metadata/properties" xmlns:xsi="http://www.w3.org/2001/XMLSchema-instance">
  <documentManagement>
    <SubTemplate_x0020_Type xmlns="af9035e6-076c-4428-b96c-87c1de65a28c">HSEQ</SubTemplate_x0020_Type>
    <Form_x0020_Type xmlns="b2f86159-8a91-45ca-8a75-7ea9d12b8799">CORPORATE TEMPLATES</Form_x0020_Type>
  </documentManagement>
</p:properties>
</file>

<file path=customXml/item3.xml><?xml version="1.0" encoding="utf-8"?>
<ct:contentTypeSchema xmlns:ct="http://schemas.microsoft.com/office/2006/metadata/contentType" xmlns:ma="http://schemas.microsoft.com/office/2006/metadata/properties/metaAttributes" ct:_="" ma:_="" ma:contentTypeName="Document" ma:contentTypeID="0x010100DB922B427B00C14DA02C75D45AF9FE00" ma:contentTypeVersion="14" ma:contentTypeDescription="Create a new document." ma:contentTypeScope="" ma:versionID="46e4a05bf9c5c2a436c5c6fc073f5295">
  <xsd:schema xmlns:xsd="http://www.w3.org/2001/XMLSchema" xmlns:p="http://schemas.microsoft.com/office/2006/metadata/properties" xmlns:ns2="b2f86159-8a91-45ca-8a75-7ea9d12b8799" xmlns:ns3="af9035e6-076c-4428-b96c-87c1de65a28c" targetNamespace="http://schemas.microsoft.com/office/2006/metadata/properties" ma:root="true" ma:fieldsID="ddbd61a047e4900d53a5b35c8317f3b0" ns2:_="" ns3:_="">
    <xsd:import namespace="b2f86159-8a91-45ca-8a75-7ea9d12b8799"/>
    <xsd:import namespace="af9035e6-076c-4428-b96c-87c1de65a28c"/>
    <xsd:element name="properties">
      <xsd:complexType>
        <xsd:sequence>
          <xsd:element name="documentManagement">
            <xsd:complexType>
              <xsd:all>
                <xsd:element ref="ns2:Form_x0020_Type" minOccurs="0"/>
                <xsd:element ref="ns3:SubTemplate_x0020_Type" minOccurs="0"/>
              </xsd:all>
            </xsd:complexType>
          </xsd:element>
        </xsd:sequence>
      </xsd:complexType>
    </xsd:element>
  </xsd:schema>
  <xsd:schema xmlns:xsd="http://www.w3.org/2001/XMLSchema" xmlns:dms="http://schemas.microsoft.com/office/2006/documentManagement/types" targetNamespace="b2f86159-8a91-45ca-8a75-7ea9d12b8799" elementFormDefault="qualified">
    <xsd:import namespace="http://schemas.microsoft.com/office/2006/documentManagement/types"/>
    <xsd:element name="Form_x0020_Type" ma:index="8" nillable="true" ma:displayName="Template Type" ma:default="--Select--" ma:format="Dropdown" ma:internalName="Form_x0020_Type">
      <xsd:simpleType>
        <xsd:union memberTypes="dms:Text">
          <xsd:simpleType>
            <xsd:restriction base="dms:Choice">
              <xsd:enumeration value="--Select--"/>
              <xsd:enumeration value="CORPORATE TEMPLATES"/>
              <xsd:enumeration value="DEPARTMENTAL TEMPLATES"/>
              <xsd:enumeration value="ASSET-SPECIFIC TEMPLATES"/>
              <xsd:enumeration value="CEIL TEMPLATES"/>
            </xsd:restriction>
          </xsd:simpleType>
        </xsd:union>
      </xsd:simpleType>
    </xsd:element>
  </xsd:schema>
  <xsd:schema xmlns:xsd="http://www.w3.org/2001/XMLSchema" xmlns:dms="http://schemas.microsoft.com/office/2006/documentManagement/types" targetNamespace="af9035e6-076c-4428-b96c-87c1de65a28c" elementFormDefault="qualified">
    <xsd:import namespace="http://schemas.microsoft.com/office/2006/documentManagement/types"/>
    <xsd:element name="SubTemplate_x0020_Type" ma:index="9" nillable="true" ma:displayName="SubTemplate Type" ma:default="--Select--" ma:format="Dropdown" ma:internalName="SubTemplate_x0020_Type">
      <xsd:simpleType>
        <xsd:union memberTypes="dms:Text">
          <xsd:simpleType>
            <xsd:restriction base="dms:Choice">
              <xsd:enumeration value="--Select--"/>
              <xsd:enumeration value="CB-ONN-2001/1"/>
              <xsd:enumeration value="CB-ONN-2002/1"/>
              <xsd:enumeration value="CB/OS-2"/>
              <xsd:enumeration value="GS-OSN-2003/1"/>
              <xsd:enumeration value="GV-ONN-97/1"/>
              <xsd:enumeration value="GV-ONN-2002/1"/>
              <xsd:enumeration value="GV-ONN-2003/1"/>
              <xsd:enumeration value="KG-ONN-2003/1"/>
              <xsd:enumeration value="Ravva"/>
              <xsd:enumeration value="RJ-ON-90/1"/>
              <xsd:enumeration value="RJ-ONN-2003/1"/>
              <xsd:enumeration value="VN-ONN-2003/1"/>
              <xsd:enumeration value="PROGRAM OFFICE"/>
              <xsd:enumeration value="PSCM"/>
              <xsd:enumeration value="LAND"/>
            </xsd:restriction>
          </xsd:simpleType>
        </xsd:un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office/internal/2005/internalDocumentation"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ma:readOnly="tru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lastPrinted" minOccurs="0" maxOccurs="1" type="xsd:dateTime"/>
        <xsd:element name="contentStatus" minOccurs="0" maxOccurs="1" type="xsd:string"/>
      </xsd:all>
    </xsd:complexType>
  </xsd:schema>
</ct:contentTypeSchema>
</file>

<file path=customXml/itemProps1.xml><?xml version="1.0" encoding="utf-8"?>
<ds:datastoreItem xmlns:ds="http://schemas.openxmlformats.org/officeDocument/2006/customXml" ds:itemID="{F29EC39E-A891-4774-A347-42FC16FAEE29}">
  <ds:schemaRefs>
    <ds:schemaRef ds:uri="http://schemas.microsoft.com/sharepoint/v3/contenttype/forms"/>
  </ds:schemaRefs>
</ds:datastoreItem>
</file>

<file path=customXml/itemProps2.xml><?xml version="1.0" encoding="utf-8"?>
<ds:datastoreItem xmlns:ds="http://schemas.openxmlformats.org/officeDocument/2006/customXml" ds:itemID="{58AE4208-5641-473A-ABF2-972FC7B9F5F9}">
  <ds:schemaRefs>
    <ds:schemaRef ds:uri="http://schemas.microsoft.com/office/2006/documentManagement/types"/>
    <ds:schemaRef ds:uri="af9035e6-076c-4428-b96c-87c1de65a28c"/>
    <ds:schemaRef ds:uri="http://purl.org/dc/dcmitype/"/>
    <ds:schemaRef ds:uri="http://schemas.microsoft.com/office/2006/metadata/properties"/>
    <ds:schemaRef ds:uri="http://purl.org/dc/elements/1.1/"/>
    <ds:schemaRef ds:uri="http://www.w3.org/XML/1998/namespace"/>
    <ds:schemaRef ds:uri="http://purl.org/dc/terms/"/>
    <ds:schemaRef ds:uri="http://schemas.openxmlformats.org/package/2006/metadata/core-properties"/>
    <ds:schemaRef ds:uri="b2f86159-8a91-45ca-8a75-7ea9d12b8799"/>
  </ds:schemaRefs>
</ds:datastoreItem>
</file>

<file path=customXml/itemProps3.xml><?xml version="1.0" encoding="utf-8"?>
<ds:datastoreItem xmlns:ds="http://schemas.openxmlformats.org/officeDocument/2006/customXml" ds:itemID="{6E77DEDA-9691-40C7-A064-8C9CA5D0F3B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b2f86159-8a91-45ca-8a75-7ea9d12b8799"/>
    <ds:schemaRef ds:uri="af9035e6-076c-4428-b96c-87c1de65a28c"/>
    <ds:schemaRef ds:uri="http://schemas.microsoft.com/office/2006/documentManagement/types"/>
    <ds:schemaRef ds:uri="http://schemas.openxmlformats.org/package/2006/metadata/core-properties"/>
    <ds:schemaRef ds:uri="http://purl.org/dc/elements/1.1/"/>
    <ds:schemaRef ds:uri="http://purl.org/dc/terms/"/>
    <ds:schemaRef ds:uri="http://schemas.microsoft.com/office/internal/2005/internalDocumentation"/>
  </ds:schemaRefs>
</ds:datastoreItem>
</file>

<file path=docProps/app.xml><?xml version="1.0" encoding="utf-8"?>
<Properties xmlns="http://schemas.openxmlformats.org/officeDocument/2006/extended-properties" xmlns:vt="http://schemas.openxmlformats.org/officeDocument/2006/docPropsVTypes">
  <Template>Green_Template_2014</Template>
  <TotalTime>1715</TotalTime>
  <Words>658</Words>
  <Application>Microsoft Office PowerPoint</Application>
  <PresentationFormat>A4 Paper (210x297 mm)</PresentationFormat>
  <Paragraphs>144</Paragraphs>
  <Slides>9</Slides>
  <Notes>2</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Green_Template_2014</vt:lpstr>
      <vt:lpstr>DELIVERING  SAFE &amp; RELIABLE  OPERATION</vt:lpstr>
      <vt:lpstr>DELIVERING  SAFE  &amp;  RELIABLE  OPERATION</vt:lpstr>
      <vt:lpstr>RISK MANAGEMENT – A BASIC IDEA</vt:lpstr>
      <vt:lpstr>Risk Based Asset Integrity Management – Key Elements</vt:lpstr>
      <vt:lpstr>Management System of Risk Based Asset Integrity </vt:lpstr>
      <vt:lpstr>Probability of Failure</vt:lpstr>
      <vt:lpstr>Consequence of Failure</vt:lpstr>
      <vt:lpstr>Risk Management with Inspection Activities</vt:lpstr>
      <vt:lpstr>DELIVERING  SAFE  &amp;  RELIABLE  OPERATION</vt:lpstr>
    </vt:vector>
  </TitlesOfParts>
  <Company>Cairn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Risk Based Inspection in Asset Integrity Management</dc:title>
  <dc:creator>Manraj Singh Kandari - Admin (TCS)</dc:creator>
  <cp:lastModifiedBy>Manraj Singh Kandari - Admin (TCS)</cp:lastModifiedBy>
  <cp:revision>138</cp:revision>
  <dcterms:created xsi:type="dcterms:W3CDTF">2014-04-30T06:33:07Z</dcterms:created>
  <dcterms:modified xsi:type="dcterms:W3CDTF">2014-06-12T04:12:56Z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NXPowerLiteLastOptimized">
    <vt:lpwstr>437408</vt:lpwstr>
  </property>
  <property fmtid="{D5CDD505-2E9C-101B-9397-08002B2CF9AE}" pid="3" name="NXPowerLiteSettings">
    <vt:lpwstr>F7000400038000</vt:lpwstr>
  </property>
  <property fmtid="{D5CDD505-2E9C-101B-9397-08002B2CF9AE}" pid="4" name="NXPowerLiteVersion">
    <vt:lpwstr>D5.0.3</vt:lpwstr>
  </property>
  <property fmtid="{D5CDD505-2E9C-101B-9397-08002B2CF9AE}" pid="5" name="ContentTypeId">
    <vt:lpwstr>0x010100DB922B427B00C14DA02C75D45AF9FE00</vt:lpwstr>
  </property>
</Properties>
</file>