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6" r:id="rId4"/>
    <p:sldId id="263" r:id="rId5"/>
    <p:sldId id="267" r:id="rId6"/>
    <p:sldId id="265" r:id="rId7"/>
    <p:sldId id="262" r:id="rId8"/>
    <p:sldId id="269" r:id="rId9"/>
    <p:sldId id="270" r:id="rId10"/>
    <p:sldId id="271" r:id="rId11"/>
    <p:sldId id="278" r:id="rId12"/>
    <p:sldId id="279" r:id="rId13"/>
    <p:sldId id="280" r:id="rId14"/>
    <p:sldId id="268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43DA9-4F63-4072-8172-25BD2CC563B5}" type="doc">
      <dgm:prSet loTypeId="urn:microsoft.com/office/officeart/2005/8/layout/funne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70D09-04BC-46C8-8C2B-A08E9AEA2B67}">
      <dgm:prSet phldrT="[Text]" custT="1"/>
      <dgm:spPr/>
      <dgm:t>
        <a:bodyPr/>
        <a:lstStyle/>
        <a:p>
          <a:r>
            <a:rPr lang="en-US" sz="1400" dirty="0" smtClean="0"/>
            <a:t>People</a:t>
          </a:r>
          <a:endParaRPr lang="en-US" sz="1400" dirty="0"/>
        </a:p>
      </dgm:t>
    </dgm:pt>
    <dgm:pt modelId="{74980653-B2C7-40A6-9E24-82654F21B4F4}" type="parTrans" cxnId="{8146D826-5D5B-42FC-BC7E-0E3D04A85A00}">
      <dgm:prSet/>
      <dgm:spPr/>
      <dgm:t>
        <a:bodyPr/>
        <a:lstStyle/>
        <a:p>
          <a:endParaRPr lang="en-US" sz="1400"/>
        </a:p>
      </dgm:t>
    </dgm:pt>
    <dgm:pt modelId="{251538BE-FD4A-4B85-910A-C3217C56999E}" type="sibTrans" cxnId="{8146D826-5D5B-42FC-BC7E-0E3D04A85A00}">
      <dgm:prSet/>
      <dgm:spPr/>
      <dgm:t>
        <a:bodyPr/>
        <a:lstStyle/>
        <a:p>
          <a:endParaRPr lang="en-US" sz="1400"/>
        </a:p>
      </dgm:t>
    </dgm:pt>
    <dgm:pt modelId="{8F44FEEF-D7F5-42BB-814C-9AE86DF71BAD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endParaRPr lang="en-US" sz="1400" dirty="0"/>
        </a:p>
      </dgm:t>
    </dgm:pt>
    <dgm:pt modelId="{C335F5C3-04F0-453A-9579-ED17CDD7DDEC}" type="parTrans" cxnId="{23C3F257-ABF0-48EA-9E59-5353F86AB891}">
      <dgm:prSet/>
      <dgm:spPr/>
      <dgm:t>
        <a:bodyPr/>
        <a:lstStyle/>
        <a:p>
          <a:endParaRPr lang="en-US" sz="1400"/>
        </a:p>
      </dgm:t>
    </dgm:pt>
    <dgm:pt modelId="{B4797445-EA7A-4E70-B457-2480FEB72832}" type="sibTrans" cxnId="{23C3F257-ABF0-48EA-9E59-5353F86AB891}">
      <dgm:prSet/>
      <dgm:spPr/>
      <dgm:t>
        <a:bodyPr/>
        <a:lstStyle/>
        <a:p>
          <a:endParaRPr lang="en-US" sz="1400"/>
        </a:p>
      </dgm:t>
    </dgm:pt>
    <dgm:pt modelId="{E440BE36-FAE9-42C4-9920-7A90071E7921}">
      <dgm:prSet phldrT="[Text]" custT="1"/>
      <dgm:spPr/>
      <dgm:t>
        <a:bodyPr/>
        <a:lstStyle/>
        <a:p>
          <a:r>
            <a:rPr lang="en-US" sz="1400" dirty="0" smtClean="0"/>
            <a:t>Systems</a:t>
          </a:r>
          <a:endParaRPr lang="en-US" sz="1400" dirty="0"/>
        </a:p>
      </dgm:t>
    </dgm:pt>
    <dgm:pt modelId="{43A9E8CF-9622-4121-A117-ECCC7CF771A8}" type="parTrans" cxnId="{855D608A-A750-4C5B-97BB-2A308F497AE1}">
      <dgm:prSet/>
      <dgm:spPr/>
      <dgm:t>
        <a:bodyPr/>
        <a:lstStyle/>
        <a:p>
          <a:endParaRPr lang="en-US" sz="1400"/>
        </a:p>
      </dgm:t>
    </dgm:pt>
    <dgm:pt modelId="{6DD43AB6-9077-4EE3-A343-093AE5E6E233}" type="sibTrans" cxnId="{855D608A-A750-4C5B-97BB-2A308F497AE1}">
      <dgm:prSet/>
      <dgm:spPr/>
      <dgm:t>
        <a:bodyPr/>
        <a:lstStyle/>
        <a:p>
          <a:endParaRPr lang="en-US" sz="1400"/>
        </a:p>
      </dgm:t>
    </dgm:pt>
    <dgm:pt modelId="{6855DF48-AA5B-479D-ACD1-08C7990EE5F1}">
      <dgm:prSet phldrT="[Text]" custT="1"/>
      <dgm:spPr/>
      <dgm:t>
        <a:bodyPr/>
        <a:lstStyle/>
        <a:p>
          <a:r>
            <a:rPr lang="en-US" sz="2800" dirty="0" smtClean="0"/>
            <a:t>Quality Product</a:t>
          </a:r>
          <a:endParaRPr lang="en-US" sz="2800" dirty="0"/>
        </a:p>
      </dgm:t>
    </dgm:pt>
    <dgm:pt modelId="{B4DF3CFB-3890-433D-8708-B6BDF18DC26C}" type="parTrans" cxnId="{4D59B7EA-E2E6-434B-A7C0-47A10DEE02DF}">
      <dgm:prSet/>
      <dgm:spPr/>
      <dgm:t>
        <a:bodyPr/>
        <a:lstStyle/>
        <a:p>
          <a:endParaRPr lang="en-US" sz="1400"/>
        </a:p>
      </dgm:t>
    </dgm:pt>
    <dgm:pt modelId="{AC9C470A-CCA0-4B6A-BF2D-298B1E5C04EE}" type="sibTrans" cxnId="{4D59B7EA-E2E6-434B-A7C0-47A10DEE02DF}">
      <dgm:prSet/>
      <dgm:spPr/>
      <dgm:t>
        <a:bodyPr/>
        <a:lstStyle/>
        <a:p>
          <a:endParaRPr lang="en-US" sz="1400"/>
        </a:p>
      </dgm:t>
    </dgm:pt>
    <dgm:pt modelId="{35388D12-0D90-4CA4-A85F-5AFFB74DE6A5}" type="pres">
      <dgm:prSet presAssocID="{12443DA9-4F63-4072-8172-25BD2CC563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4E9A0-9BB6-450D-B5A5-6C81FF5CE373}" type="pres">
      <dgm:prSet presAssocID="{12443DA9-4F63-4072-8172-25BD2CC563B5}" presName="ellipse" presStyleLbl="trBgShp" presStyleIdx="0" presStyleCnt="1"/>
      <dgm:spPr/>
    </dgm:pt>
    <dgm:pt modelId="{B7D74374-A184-45C8-AE6E-3C8B4A883B67}" type="pres">
      <dgm:prSet presAssocID="{12443DA9-4F63-4072-8172-25BD2CC563B5}" presName="arrow1" presStyleLbl="fgShp" presStyleIdx="0" presStyleCnt="1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34E12DE6-05C9-4789-9916-6EB27398D17F}" type="pres">
      <dgm:prSet presAssocID="{12443DA9-4F63-4072-8172-25BD2CC563B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08792-ADD5-46BF-8886-BA00D672762D}" type="pres">
      <dgm:prSet presAssocID="{8F44FEEF-D7F5-42BB-814C-9AE86DF71BAD}" presName="item1" presStyleLbl="node1" presStyleIdx="0" presStyleCnt="3" custLinFactNeighborX="-12296" custLinFactNeighborY="1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72E72-73D3-43A6-9800-462969150B43}" type="pres">
      <dgm:prSet presAssocID="{E440BE36-FAE9-42C4-9920-7A90071E7921}" presName="item2" presStyleLbl="node1" presStyleIdx="1" presStyleCnt="3" custLinFactNeighborX="-10991" custLinFactNeighborY="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F067B-C44B-4DAA-9910-F0EDA650F030}" type="pres">
      <dgm:prSet presAssocID="{6855DF48-AA5B-479D-ACD1-08C7990EE5F1}" presName="item3" presStyleLbl="node1" presStyleIdx="2" presStyleCnt="3" custLinFactNeighborX="29357" custLinFactNeighborY="2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E18EF-D27C-4C80-892C-347C5DC07FE0}" type="pres">
      <dgm:prSet presAssocID="{12443DA9-4F63-4072-8172-25BD2CC563B5}" presName="funnel" presStyleLbl="trAlignAcc1" presStyleIdx="0" presStyleCnt="1" custLinFactNeighborX="-52" custLinFactNeighborY="-125"/>
      <dgm:spPr/>
      <dgm:t>
        <a:bodyPr/>
        <a:lstStyle/>
        <a:p>
          <a:endParaRPr lang="en-US"/>
        </a:p>
      </dgm:t>
    </dgm:pt>
  </dgm:ptLst>
  <dgm:cxnLst>
    <dgm:cxn modelId="{0860317B-7135-4A20-859C-F11EF18F7D86}" type="presOf" srcId="{12443DA9-4F63-4072-8172-25BD2CC563B5}" destId="{35388D12-0D90-4CA4-A85F-5AFFB74DE6A5}" srcOrd="0" destOrd="0" presId="urn:microsoft.com/office/officeart/2005/8/layout/funnel1"/>
    <dgm:cxn modelId="{8146D826-5D5B-42FC-BC7E-0E3D04A85A00}" srcId="{12443DA9-4F63-4072-8172-25BD2CC563B5}" destId="{A7C70D09-04BC-46C8-8C2B-A08E9AEA2B67}" srcOrd="0" destOrd="0" parTransId="{74980653-B2C7-40A6-9E24-82654F21B4F4}" sibTransId="{251538BE-FD4A-4B85-910A-C3217C56999E}"/>
    <dgm:cxn modelId="{3AA4AE56-B8A0-444F-87EC-544D28CCB9DF}" type="presOf" srcId="{8F44FEEF-D7F5-42BB-814C-9AE86DF71BAD}" destId="{48572E72-73D3-43A6-9800-462969150B43}" srcOrd="0" destOrd="0" presId="urn:microsoft.com/office/officeart/2005/8/layout/funnel1"/>
    <dgm:cxn modelId="{23C3F257-ABF0-48EA-9E59-5353F86AB891}" srcId="{12443DA9-4F63-4072-8172-25BD2CC563B5}" destId="{8F44FEEF-D7F5-42BB-814C-9AE86DF71BAD}" srcOrd="1" destOrd="0" parTransId="{C335F5C3-04F0-453A-9579-ED17CDD7DDEC}" sibTransId="{B4797445-EA7A-4E70-B457-2480FEB72832}"/>
    <dgm:cxn modelId="{9FE9265A-B7D9-48A2-BC53-3B4BA11543E8}" type="presOf" srcId="{E440BE36-FAE9-42C4-9920-7A90071E7921}" destId="{6DA08792-ADD5-46BF-8886-BA00D672762D}" srcOrd="0" destOrd="0" presId="urn:microsoft.com/office/officeart/2005/8/layout/funnel1"/>
    <dgm:cxn modelId="{855D608A-A750-4C5B-97BB-2A308F497AE1}" srcId="{12443DA9-4F63-4072-8172-25BD2CC563B5}" destId="{E440BE36-FAE9-42C4-9920-7A90071E7921}" srcOrd="2" destOrd="0" parTransId="{43A9E8CF-9622-4121-A117-ECCC7CF771A8}" sibTransId="{6DD43AB6-9077-4EE3-A343-093AE5E6E233}"/>
    <dgm:cxn modelId="{45FEC659-F060-4D97-8180-293A975A420F}" type="presOf" srcId="{A7C70D09-04BC-46C8-8C2B-A08E9AEA2B67}" destId="{2A0F067B-C44B-4DAA-9910-F0EDA650F030}" srcOrd="0" destOrd="0" presId="urn:microsoft.com/office/officeart/2005/8/layout/funnel1"/>
    <dgm:cxn modelId="{AA83F543-B421-4AB5-96D6-D495E285EE4E}" type="presOf" srcId="{6855DF48-AA5B-479D-ACD1-08C7990EE5F1}" destId="{34E12DE6-05C9-4789-9916-6EB27398D17F}" srcOrd="0" destOrd="0" presId="urn:microsoft.com/office/officeart/2005/8/layout/funnel1"/>
    <dgm:cxn modelId="{4D59B7EA-E2E6-434B-A7C0-47A10DEE02DF}" srcId="{12443DA9-4F63-4072-8172-25BD2CC563B5}" destId="{6855DF48-AA5B-479D-ACD1-08C7990EE5F1}" srcOrd="3" destOrd="0" parTransId="{B4DF3CFB-3890-433D-8708-B6BDF18DC26C}" sibTransId="{AC9C470A-CCA0-4B6A-BF2D-298B1E5C04EE}"/>
    <dgm:cxn modelId="{E22419C1-27FB-4F00-8F7F-BF0237E85611}" type="presParOf" srcId="{35388D12-0D90-4CA4-A85F-5AFFB74DE6A5}" destId="{1C04E9A0-9BB6-450D-B5A5-6C81FF5CE373}" srcOrd="0" destOrd="0" presId="urn:microsoft.com/office/officeart/2005/8/layout/funnel1"/>
    <dgm:cxn modelId="{F6EF1788-B7E9-4434-9AEB-C8D011DFA765}" type="presParOf" srcId="{35388D12-0D90-4CA4-A85F-5AFFB74DE6A5}" destId="{B7D74374-A184-45C8-AE6E-3C8B4A883B67}" srcOrd="1" destOrd="0" presId="urn:microsoft.com/office/officeart/2005/8/layout/funnel1"/>
    <dgm:cxn modelId="{E863334A-F6F4-42C4-A1D9-18BAA116E027}" type="presParOf" srcId="{35388D12-0D90-4CA4-A85F-5AFFB74DE6A5}" destId="{34E12DE6-05C9-4789-9916-6EB27398D17F}" srcOrd="2" destOrd="0" presId="urn:microsoft.com/office/officeart/2005/8/layout/funnel1"/>
    <dgm:cxn modelId="{CA80EDC1-87B5-4632-A887-F14991B18449}" type="presParOf" srcId="{35388D12-0D90-4CA4-A85F-5AFFB74DE6A5}" destId="{6DA08792-ADD5-46BF-8886-BA00D672762D}" srcOrd="3" destOrd="0" presId="urn:microsoft.com/office/officeart/2005/8/layout/funnel1"/>
    <dgm:cxn modelId="{356FE6A1-9A8D-4839-8A49-76E621C5F4B6}" type="presParOf" srcId="{35388D12-0D90-4CA4-A85F-5AFFB74DE6A5}" destId="{48572E72-73D3-43A6-9800-462969150B43}" srcOrd="4" destOrd="0" presId="urn:microsoft.com/office/officeart/2005/8/layout/funnel1"/>
    <dgm:cxn modelId="{58CF4CCB-7D35-473F-893B-CBBB447A013E}" type="presParOf" srcId="{35388D12-0D90-4CA4-A85F-5AFFB74DE6A5}" destId="{2A0F067B-C44B-4DAA-9910-F0EDA650F030}" srcOrd="5" destOrd="0" presId="urn:microsoft.com/office/officeart/2005/8/layout/funnel1"/>
    <dgm:cxn modelId="{7FF13F8C-D99F-451F-864A-09D6651476A4}" type="presParOf" srcId="{35388D12-0D90-4CA4-A85F-5AFFB74DE6A5}" destId="{955E18EF-D27C-4C80-892C-347C5DC07FE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4E9A0-9BB6-450D-B5A5-6C81FF5CE373}">
      <dsp:nvSpPr>
        <dsp:cNvPr id="0" name=""/>
        <dsp:cNvSpPr/>
      </dsp:nvSpPr>
      <dsp:spPr>
        <a:xfrm>
          <a:off x="2086736" y="222885"/>
          <a:ext cx="4423410" cy="153619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74374-A184-45C8-AE6E-3C8B4A883B67}">
      <dsp:nvSpPr>
        <dsp:cNvPr id="0" name=""/>
        <dsp:cNvSpPr/>
      </dsp:nvSpPr>
      <dsp:spPr>
        <a:xfrm>
          <a:off x="3876675" y="3984498"/>
          <a:ext cx="857250" cy="548640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4E12DE6-05C9-4789-9916-6EB27398D17F}">
      <dsp:nvSpPr>
        <dsp:cNvPr id="0" name=""/>
        <dsp:cNvSpPr/>
      </dsp:nvSpPr>
      <dsp:spPr>
        <a:xfrm>
          <a:off x="2247900" y="4423410"/>
          <a:ext cx="4114800" cy="10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Quality Product</a:t>
          </a:r>
          <a:endParaRPr lang="en-US" sz="2800" kern="1200" dirty="0"/>
        </a:p>
      </dsp:txBody>
      <dsp:txXfrm>
        <a:off x="2247900" y="4423410"/>
        <a:ext cx="4114800" cy="1028700"/>
      </dsp:txXfrm>
    </dsp:sp>
    <dsp:sp modelId="{6DA08792-ADD5-46BF-8886-BA00D672762D}">
      <dsp:nvSpPr>
        <dsp:cNvPr id="0" name=""/>
        <dsp:cNvSpPr/>
      </dsp:nvSpPr>
      <dsp:spPr>
        <a:xfrm>
          <a:off x="3505204" y="1905001"/>
          <a:ext cx="1543050" cy="15430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Systems</a:t>
          </a:r>
          <a:endParaRPr lang="en-US" sz="1400" kern="1200" dirty="0"/>
        </a:p>
      </dsp:txBody>
      <dsp:txXfrm>
        <a:off x="3731178" y="2130975"/>
        <a:ext cx="1091102" cy="1091102"/>
      </dsp:txXfrm>
    </dsp:sp>
    <dsp:sp modelId="{48572E72-73D3-43A6-9800-462969150B43}">
      <dsp:nvSpPr>
        <dsp:cNvPr id="0" name=""/>
        <dsp:cNvSpPr/>
      </dsp:nvSpPr>
      <dsp:spPr>
        <a:xfrm>
          <a:off x="2421203" y="744809"/>
          <a:ext cx="1543050" cy="154305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endParaRPr lang="en-US" sz="1400" kern="1200" dirty="0"/>
        </a:p>
      </dsp:txBody>
      <dsp:txXfrm>
        <a:off x="2647177" y="970783"/>
        <a:ext cx="1091102" cy="1091102"/>
      </dsp:txXfrm>
    </dsp:sp>
    <dsp:sp modelId="{2A0F067B-C44B-4DAA-9910-F0EDA650F030}">
      <dsp:nvSpPr>
        <dsp:cNvPr id="0" name=""/>
        <dsp:cNvSpPr/>
      </dsp:nvSpPr>
      <dsp:spPr>
        <a:xfrm>
          <a:off x="4621133" y="774316"/>
          <a:ext cx="1543050" cy="154305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People</a:t>
          </a:r>
          <a:endParaRPr lang="en-US" sz="1400" kern="1200" dirty="0"/>
        </a:p>
      </dsp:txBody>
      <dsp:txXfrm>
        <a:off x="4847107" y="1000290"/>
        <a:ext cx="1091102" cy="1091102"/>
      </dsp:txXfrm>
    </dsp:sp>
    <dsp:sp modelId="{955E18EF-D27C-4C80-892C-347C5DC07FE0}">
      <dsp:nvSpPr>
        <dsp:cNvPr id="0" name=""/>
        <dsp:cNvSpPr/>
      </dsp:nvSpPr>
      <dsp:spPr>
        <a:xfrm>
          <a:off x="1902503" y="29489"/>
          <a:ext cx="4800600" cy="38404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FB4B-115C-4C7F-978E-16690339150A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C33A-6E0B-460A-A3BE-E4163610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C202D-0816-41BA-AF5F-7B726B0D9B82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381000"/>
            <a:ext cx="4573588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1"/>
            <a:ext cx="6172200" cy="4572000"/>
          </a:xfrm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291" y="4343441"/>
            <a:ext cx="6323772" cy="43937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These are our people and our systems.</a:t>
            </a:r>
          </a:p>
          <a:p>
            <a:endParaRPr lang="en-US" sz="1600" dirty="0" smtClean="0"/>
          </a:p>
          <a:p>
            <a:r>
              <a:rPr lang="en-US" sz="1600" dirty="0" smtClean="0"/>
              <a:t>I believe that Manufacturing is all about managing our people and systems efficiently and effectively as well</a:t>
            </a:r>
          </a:p>
          <a:p>
            <a:endParaRPr lang="en-US" sz="1600" dirty="0" smtClean="0"/>
          </a:p>
          <a:p>
            <a:r>
              <a:rPr lang="en-US" sz="1600" dirty="0" smtClean="0"/>
              <a:t>When so many parameters and human capital is involved, the journey towards excellence may always seems to be challenging.</a:t>
            </a:r>
          </a:p>
          <a:p>
            <a:endParaRPr lang="en-US" sz="1600" dirty="0" smtClean="0"/>
          </a:p>
          <a:p>
            <a:r>
              <a:rPr lang="en-US" sz="1600" dirty="0" smtClean="0"/>
              <a:t>But What I have learnt out of my 30 years of experience in </a:t>
            </a:r>
            <a:r>
              <a:rPr lang="en-US" sz="1600" dirty="0" err="1" smtClean="0"/>
              <a:t>Maruti</a:t>
            </a:r>
            <a:r>
              <a:rPr lang="en-US" sz="1600" dirty="0" smtClean="0"/>
              <a:t>, I believe that there are just 3 key elements which if practiced dedicatedly can result in Manufacturing Excellence.</a:t>
            </a:r>
          </a:p>
          <a:p>
            <a:endParaRPr lang="en-US" sz="1600" dirty="0" smtClean="0"/>
          </a:p>
          <a:p>
            <a:r>
              <a:rPr lang="en-US" sz="1600" dirty="0" smtClean="0"/>
              <a:t>I have brought about my own M3 philosophy incorporating what needs to be done .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4C9D2-B898-4221-9BC5-B5C98130B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1200" dirty="0" smtClean="0"/>
              <a:t>I would like to Thank You all once again and God bless.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7E439-4C96-46B5-AF69-F790B640AF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7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>
            <a:off x="524436" y="0"/>
            <a:ext cx="8619564" cy="685799"/>
          </a:xfrm>
          <a:prstGeom prst="snip1Rect">
            <a:avLst>
              <a:gd name="adj" fmla="val 33456"/>
            </a:avLst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How to choose the right marketing automation software solutio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482" y="6404160"/>
            <a:ext cx="376518" cy="4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733800" y="657831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onstantia" panose="02030602050306030303" pitchFamily="18" charset="0"/>
              </a:rPr>
              <a:t>Maruti Suzuki India Limited</a:t>
            </a:r>
            <a:endParaRPr lang="en-US" sz="1100" dirty="0">
              <a:latin typeface="Constantia" panose="02030602050306030303" pitchFamily="18" charset="0"/>
            </a:endParaRPr>
          </a:p>
        </p:txBody>
      </p:sp>
      <p:pic>
        <p:nvPicPr>
          <p:cNvPr id="2052" name="Picture 4" descr="Gear 12 icons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850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ear 12 icons"/>
          <p:cNvPicPr>
            <a:picLocks noChangeArrowheads="1"/>
          </p:cNvPicPr>
          <p:nvPr userDrawn="1"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04"/>
          <a:stretch/>
        </p:blipFill>
        <p:spPr bwMode="auto">
          <a:xfrm>
            <a:off x="-1" y="-248771"/>
            <a:ext cx="618565" cy="12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2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0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64B-F248-4419-9592-8606456DDF8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2718C-13D5-4DC4-8D7F-1CC9A680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marutisuzuki.com/Home_Maruti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docid=EE8z6UNAOrRbUM&amp;tbnid=4pXRFMNrTzO-2M:&amp;ved=0CAUQjRw&amp;url=http://www.corporatecomplianceinsights.com/whos-afraid-of-facebook-pharma-can-afford-to-speak-up-via-social-media/facebook-thumbs-up/&amp;ei=QL9AUve0MqW5igKwroGYAQ&amp;bvm=bv.52434380,d.cGE&amp;psig=AFQjCNHihXC81PU-sUzFsCjNo6Qv7MHfSw&amp;ust=1380061369172858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url?url=http://mmdl.org/view/rosterchange&amp;rct=j&amp;frm=1&amp;q=&amp;esrc=s&amp;sa=U&amp;ei=nXeYU5fSDcaMuASF2YGgCw&amp;ved=0CDsQ9QEwEw&amp;usg=AFQjCNHshDzdJgBRzhZBJuTG07ZnTwCKEA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url=http://www.fcpeffects.com/products/defect&amp;rct=j&amp;frm=1&amp;q=&amp;esrc=s&amp;sa=U&amp;ei=WneYU4GwCqmr0QWWnYDADA&amp;ved=0CDsQ9QEwEw&amp;usg=AFQjCNHjgINrDQGleg2SgazHZEwS08_h2w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google.co.in/url?url=http://www.clker.com/clipart-10842.html&amp;rct=j&amp;frm=1&amp;q=&amp;esrc=s&amp;sa=U&amp;ei=k3iYU5aIOZeHuATkkoGwCg&amp;ved=0CB8Q9QEwBQ&amp;usg=AFQjCNH-nwGvXHKBYSCX_qcCmHDX6jjXHA" TargetMode="External"/><Relationship Id="rId4" Type="http://schemas.openxmlformats.org/officeDocument/2006/relationships/image" Target="../media/image11.gi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google.co.in/url?sa=i&amp;rct=j&amp;q=SAFETY&amp;source=images&amp;cd=&amp;cad=rja&amp;docid=b2c6g_JLyShvhM&amp;tbnid=kAiFfnjkLVBBwM:&amp;ved=0CAUQjRw&amp;url=http://www.njaudubon.org/SectionCenters/SectionPlainsboro/SummerCamp/SafetyConsiderations.aspx&amp;ei=DkfyUciGD43JrQeE7oFo&amp;bvm=bv.49784469,d.bmk&amp;psig=AFQjCNHADjVU_zKbuE5abZD90Ae2MaZSfA&amp;ust=1374918656823188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sa=i&amp;rct=j&amp;q=QUALITY&amp;source=images&amp;cd=&amp;cad=rja&amp;docid=EZKRqNXWJ1RzuM&amp;tbnid=XSV15tdbbgSQnM:&amp;ved=0CAUQjRw&amp;url=http://www.cpredi.com/quality/&amp;ei=TUfyUef4H4SLrQfx3YHACg&amp;bvm=bv.49784469,d.bmk&amp;psig=AFQjCNGVaogGAwDftx402sHA-0mUKQt2PQ&amp;ust=1374918853960182" TargetMode="External"/><Relationship Id="rId11" Type="http://schemas.openxmlformats.org/officeDocument/2006/relationships/image" Target="../media/image21.jpeg"/><Relationship Id="rId5" Type="http://schemas.microsoft.com/office/2007/relationships/hdphoto" Target="../media/hdphoto2.wdp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google.co.in/url?sa=i&amp;rct=j&amp;q=safety&amp;source=images&amp;cd=&amp;cad=rja&amp;docid=hVo4KM4Dn2rtGM&amp;tbnid=DcUlGhvQQuxw4M:&amp;ved=0CAUQjRw&amp;url=http://www.subseauk.com/3425/safety-flashes-from-imca&amp;ei=HwLxUcOoLofLrQfehYDwDw&amp;bvm=bv.49784469,d.bmk&amp;psig=AFQjCNH4AFYj7dFnsqrZSTWsZcL-gnzTCQ&amp;ust=1374835605843983" TargetMode="External"/><Relationship Id="rId7" Type="http://schemas.openxmlformats.org/officeDocument/2006/relationships/hyperlink" Target="http://www.google.co.in/url?sa=i&amp;rct=j&amp;q=robot&amp;source=images&amp;cd=&amp;cad=rja&amp;docid=ijSuNP9seZ2j8M&amp;tbnid=9ZIPZlO_H8y3hM:&amp;ved=0CAUQjRw&amp;url=http://www.robotshop.com/clawbot-mobile-robot-w-gripper-kit-2.html&amp;ei=EQPxUbyPEcinrge324GYCg&amp;bvm=bv.49784469,d.bmk&amp;psig=AFQjCNFQlNth6uVr4nXy4093KeDulC2CKg&amp;ust=13748358424325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.in/url?sa=i&amp;rct=j&amp;q=ergonomics&amp;source=images&amp;cd=&amp;cad=rja&amp;docid=8CkdS-RPkOWYyM&amp;tbnid=qpPciOe8MQehoM:&amp;ved=0CAUQjRw&amp;url=http://blog.safetyglassesusa.com/safety-articles/understanding-ergonomics-part-ii&amp;ei=bQLxUfq7CIiQrgeE2oHoBQ&amp;bvm=bv.49784469,d.bmk&amp;psig=AFQjCNHrCHPX_hRWKBlt6xzNQMLKcWcqYA&amp;ust=1374835652316562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-21385"/>
            <a:ext cx="4495800" cy="68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565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Garamond" panose="02020404030301010803" pitchFamily="18" charset="0"/>
              </a:rPr>
              <a:t>Automation for </a:t>
            </a:r>
            <a:br>
              <a:rPr lang="en-US" b="1" dirty="0" smtClean="0">
                <a:latin typeface="Garamond" panose="02020404030301010803" pitchFamily="18" charset="0"/>
              </a:rPr>
            </a:br>
            <a:r>
              <a:rPr lang="en-US" b="1" dirty="0" smtClean="0">
                <a:latin typeface="Garamond" panose="02020404030301010803" pitchFamily="18" charset="0"/>
              </a:rPr>
              <a:t>Quality Growth of Organization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4" descr="http://marutistoragenew.blob.core.windows.net/msilintiwebimages/images_main_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485" y="1769806"/>
            <a:ext cx="27350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Enhancing Ergonomics – Lifting Components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914399"/>
            <a:ext cx="3738854" cy="2758440"/>
            <a:chOff x="229927" y="914399"/>
            <a:chExt cx="4413073" cy="2743201"/>
          </a:xfrm>
        </p:grpSpPr>
        <p:pic>
          <p:nvPicPr>
            <p:cNvPr id="4098" name="Picture 36" descr="image00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599" t="53962" r="3102" b="8927"/>
            <a:stretch/>
          </p:blipFill>
          <p:spPr bwMode="auto">
            <a:xfrm>
              <a:off x="229927" y="914399"/>
              <a:ext cx="4413073" cy="2743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609600" y="1905000"/>
              <a:ext cx="838200" cy="1143000"/>
            </a:xfrm>
            <a:prstGeom prst="roundRect">
              <a:avLst/>
            </a:prstGeom>
            <a:noFill/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25486" y="1128484"/>
              <a:ext cx="2041314" cy="1919515"/>
            </a:xfrm>
            <a:prstGeom prst="roundRect">
              <a:avLst/>
            </a:prstGeom>
            <a:noFill/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67455" y="1740262"/>
            <a:ext cx="5176546" cy="1106714"/>
          </a:xfrm>
          <a:prstGeom prst="rect">
            <a:avLst/>
          </a:prstGeom>
          <a:solidFill>
            <a:schemeClr val="accent6">
              <a:lumMod val="50000"/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u="sng" dirty="0">
                <a:solidFill>
                  <a:schemeClr val="bg1"/>
                </a:solidFill>
                <a:latin typeface="Constantia" panose="02030602050306030303" pitchFamily="18" charset="0"/>
              </a:rPr>
              <a:t>Seat Transfer  </a:t>
            </a:r>
            <a:r>
              <a:rPr lang="en-US" b="1" u="sng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System 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– To Aid Operator in Transferring Seat from Trolley to Vehicle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6" descr="DSC_7331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571" y="3685175"/>
            <a:ext cx="3581400" cy="274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419599"/>
            <a:ext cx="5533571" cy="1295401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u="sng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Auto Spare Tyre Loading 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– To reduce Operator Effort for Transferring Tyre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5344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Enhancing Ergonomics – Reduction in Walking</a:t>
            </a:r>
            <a:endParaRPr lang="en-US" sz="3200" dirty="0"/>
          </a:p>
        </p:txBody>
      </p:sp>
      <p:pic>
        <p:nvPicPr>
          <p:cNvPr id="5" name="Picture 4" descr="C:\Vendor CEO presentation\New Folder (2)\DSC04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73629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12486" y="4495799"/>
            <a:ext cx="2057400" cy="511629"/>
          </a:xfrm>
          <a:prstGeom prst="wedgeRoundRectCallout">
            <a:avLst>
              <a:gd name="adj1" fmla="val 95548"/>
              <a:gd name="adj2" fmla="val 4973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Synchro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trolley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4370" y="2554319"/>
            <a:ext cx="3559629" cy="1477328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b="1" u="sng">
                <a:solidFill>
                  <a:schemeClr val="bg1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Synchronized </a:t>
            </a:r>
            <a:r>
              <a:rPr lang="en-US" dirty="0"/>
              <a:t>Trolley </a:t>
            </a:r>
            <a:r>
              <a:rPr lang="en-US" dirty="0" smtClean="0"/>
              <a:t> with </a:t>
            </a:r>
            <a:r>
              <a:rPr lang="en-US" dirty="0"/>
              <a:t>Assembly Conveyor </a:t>
            </a:r>
            <a:r>
              <a:rPr lang="en-US" u="none" dirty="0"/>
              <a:t>- The manual walking distance eliminated by 10 steps per cycle (~7 meter)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Elimination of at least </a:t>
            </a:r>
            <a:r>
              <a:rPr lang="en-US" altLang="en-US" sz="2000" b="1" dirty="0">
                <a:solidFill>
                  <a:srgbClr val="FFFF00"/>
                </a:solidFill>
              </a:rPr>
              <a:t>3.7 km </a:t>
            </a:r>
            <a:r>
              <a:rPr lang="en-US" altLang="en-US" sz="2000" b="1" dirty="0">
                <a:solidFill>
                  <a:schemeClr val="bg1"/>
                </a:solidFill>
              </a:rPr>
              <a:t>walking per shift </a:t>
            </a:r>
          </a:p>
        </p:txBody>
      </p:sp>
      <p:sp>
        <p:nvSpPr>
          <p:cNvPr id="9" name="Up-Down Arrow 8"/>
          <p:cNvSpPr/>
          <p:nvPr/>
        </p:nvSpPr>
        <p:spPr>
          <a:xfrm rot="2804916" flipV="1">
            <a:off x="2827006" y="3216589"/>
            <a:ext cx="533400" cy="1719488"/>
          </a:xfrm>
          <a:prstGeom prst="upDownArrow">
            <a:avLst/>
          </a:prstGeom>
          <a:solidFill>
            <a:srgbClr val="002060">
              <a:alpha val="77000"/>
            </a:srgbClr>
          </a:solidFill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Imbibing Technology – Mistake Proofing</a:t>
            </a:r>
            <a:endParaRPr lang="en-US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613386" y="1990271"/>
            <a:ext cx="4530614" cy="10156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Pica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Pica (Blink – Blink) for right component </a:t>
            </a:r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picking – Ensuring Specification Control across </a:t>
            </a:r>
            <a:r>
              <a:rPr lang="en-US" sz="20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150+ variants</a:t>
            </a:r>
            <a:endParaRPr lang="en-US" sz="20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092200"/>
            <a:ext cx="4343400" cy="2971800"/>
            <a:chOff x="-18143" y="2276034"/>
            <a:chExt cx="4343400" cy="2971800"/>
          </a:xfrm>
        </p:grpSpPr>
        <p:pic>
          <p:nvPicPr>
            <p:cNvPr id="9" name="Picture 6" descr="G:\Picapica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43" y="2276034"/>
              <a:ext cx="4343400" cy="2971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743529" y="4107543"/>
              <a:ext cx="533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3591015"/>
            <a:ext cx="8416976" cy="2733585"/>
            <a:chOff x="228600" y="3591015"/>
            <a:chExt cx="8416976" cy="2733585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3591015"/>
              <a:ext cx="8416976" cy="2733585"/>
              <a:chOff x="-4783495" y="1134963"/>
              <a:chExt cx="8974495" cy="2914650"/>
            </a:xfrm>
          </p:grpSpPr>
          <p:pic>
            <p:nvPicPr>
              <p:cNvPr id="4" name="Picture 6" descr="G:\Selected\DSC03979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134963"/>
                <a:ext cx="3886200" cy="29146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-4783495" y="2372270"/>
                <a:ext cx="5088295" cy="75477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latin typeface="Garamond" panose="02020404030301010803" pitchFamily="18" charset="0"/>
                    <a:cs typeface="Arial" charset="0"/>
                  </a:rPr>
                  <a:t>Auto-Torque regulator to prevent over tightening 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324600" y="4419600"/>
              <a:ext cx="129540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7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Imbibing Technology – Mistake Proofing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1447800"/>
            <a:ext cx="7620000" cy="3846731"/>
            <a:chOff x="838200" y="1447800"/>
            <a:chExt cx="7620000" cy="3846731"/>
          </a:xfrm>
        </p:grpSpPr>
        <p:pic>
          <p:nvPicPr>
            <p:cNvPr id="4" name="Picture 22" descr="C:\Documents and Settings\192511\Desktop\Vendor CEO\Selected\DSC03968.JPG"/>
            <p:cNvPicPr>
              <a:picLocks noChangeAspect="1" noChangeArrowheads="1"/>
            </p:cNvPicPr>
            <p:nvPr/>
          </p:nvPicPr>
          <p:blipFill>
            <a:blip r:embed="rId2" cstate="email">
              <a:lum bright="2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447800"/>
              <a:ext cx="4191000" cy="3143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1447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dirty="0">
                  <a:latin typeface="+mj-lt"/>
                  <a:cs typeface="Arial" charset="0"/>
                </a:rPr>
                <a:t>Transmitter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76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dirty="0">
                  <a:latin typeface="+mj-lt"/>
                  <a:cs typeface="Arial" charset="0"/>
                </a:rPr>
                <a:t>Receiver with intelligent counters</a:t>
              </a:r>
            </a:p>
          </p:txBody>
        </p:sp>
        <p:pic>
          <p:nvPicPr>
            <p:cNvPr id="7" name="Picture 21" descr="C:\Documents and Settings\192511\Desktop\Vendor CEO\Selected\DSC0394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47800"/>
              <a:ext cx="2668588" cy="320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0" y="5434633"/>
            <a:ext cx="9144000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Fool-proofing of </a:t>
            </a:r>
            <a:r>
              <a:rPr lang="en-US" dirty="0">
                <a:solidFill>
                  <a:srgbClr val="FFFF00"/>
                </a:solidFill>
              </a:rPr>
              <a:t>100% </a:t>
            </a:r>
            <a:r>
              <a:rPr lang="en-US" dirty="0" smtClean="0"/>
              <a:t>critical to quality </a:t>
            </a:r>
            <a:r>
              <a:rPr lang="en-US" dirty="0"/>
              <a:t>bolts done</a:t>
            </a:r>
          </a:p>
        </p:txBody>
      </p:sp>
      <p:sp>
        <p:nvSpPr>
          <p:cNvPr id="10" name="Oval 9"/>
          <p:cNvSpPr/>
          <p:nvPr/>
        </p:nvSpPr>
        <p:spPr>
          <a:xfrm>
            <a:off x="2514600" y="3048000"/>
            <a:ext cx="8763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86500" y="2781300"/>
            <a:ext cx="8763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 smtClean="0"/>
              <a:t>Empowering Operators </a:t>
            </a:r>
            <a:r>
              <a:rPr lang="en-US" altLang="en-US" sz="3200" dirty="0"/>
              <a:t>- ANDON System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A7954DF-C1D8-4B22-B69D-1685895137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6" descr="DSC017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60" b="36000"/>
          <a:stretch>
            <a:fillRect/>
          </a:stretch>
        </p:blipFill>
        <p:spPr bwMode="auto">
          <a:xfrm>
            <a:off x="381000" y="1447800"/>
            <a:ext cx="2130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103346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Call from station</a:t>
            </a:r>
          </a:p>
        </p:txBody>
      </p:sp>
      <p:pic>
        <p:nvPicPr>
          <p:cNvPr id="8" name="Picture 10" descr="DSC01780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5" t="25397" r="15874" b="20988"/>
          <a:stretch>
            <a:fillRect/>
          </a:stretch>
        </p:blipFill>
        <p:spPr bwMode="auto">
          <a:xfrm>
            <a:off x="3810000" y="1600200"/>
            <a:ext cx="358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0" y="1219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Call prompted &amp; display on ANDON board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895600" y="1905000"/>
            <a:ext cx="762000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DSC052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8" t="12346" r="19260" b="13580"/>
          <a:stretch>
            <a:fillRect/>
          </a:stretch>
        </p:blipFill>
        <p:spPr bwMode="auto">
          <a:xfrm>
            <a:off x="6781800" y="3657600"/>
            <a:ext cx="21336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19800" y="56388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Call registered in the shop </a:t>
            </a:r>
          </a:p>
        </p:txBody>
      </p:sp>
      <p:pic>
        <p:nvPicPr>
          <p:cNvPr id="13" name="Picture 8" descr="DSC0177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24890" r="20000" b="28888"/>
          <a:stretch>
            <a:fillRect/>
          </a:stretch>
        </p:blipFill>
        <p:spPr bwMode="auto">
          <a:xfrm>
            <a:off x="4191000" y="38862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6477000" y="2819400"/>
            <a:ext cx="685800" cy="6953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 descr="DSC01787"/>
          <p:cNvPicPr>
            <a:picLocks noChangeAspect="1" noChangeArrowheads="1"/>
          </p:cNvPicPr>
          <p:nvPr/>
        </p:nvPicPr>
        <p:blipFill>
          <a:blip r:embed="rId6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09"/>
          <a:stretch>
            <a:fillRect/>
          </a:stretch>
        </p:blipFill>
        <p:spPr bwMode="auto">
          <a:xfrm>
            <a:off x="152400" y="3657600"/>
            <a:ext cx="3803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33400" y="586422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ANDON analysis call / pause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3581400" y="4419600"/>
            <a:ext cx="533400" cy="4572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5946060"/>
            <a:ext cx="9144000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Analysis of ANDON has improved line running to </a:t>
            </a:r>
            <a:r>
              <a:rPr lang="en-US" sz="2000" b="1" dirty="0">
                <a:solidFill>
                  <a:srgbClr val="FFFF00"/>
                </a:solidFill>
              </a:rPr>
              <a:t>97% </a:t>
            </a:r>
            <a:r>
              <a:rPr lang="en-US" sz="2000" b="1" dirty="0">
                <a:solidFill>
                  <a:schemeClr val="bg1"/>
                </a:solidFill>
              </a:rPr>
              <a:t>of time per 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733425"/>
            <a:ext cx="7543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FF0000"/>
                </a:solidFill>
                <a:latin typeface="+mj-lt"/>
                <a:cs typeface="Arial" charset="0"/>
              </a:rPr>
              <a:t>Any stoppage on line effects disturbs the natural rhythm of operator</a:t>
            </a:r>
          </a:p>
        </p:txBody>
      </p:sp>
    </p:spTree>
    <p:extLst>
      <p:ext uri="{BB962C8B-B14F-4D97-AF65-F5344CB8AC3E}">
        <p14:creationId xmlns:p14="http://schemas.microsoft.com/office/powerpoint/2010/main" val="2186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/>
      <p:bldP spid="14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Automations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89037"/>
            <a:ext cx="792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100% </a:t>
            </a:r>
            <a:r>
              <a:rPr lang="en-US" sz="2800" dirty="0" smtClean="0">
                <a:latin typeface="Garamond" panose="02020404030301010803" pitchFamily="18" charset="0"/>
              </a:rPr>
              <a:t>Spot Automation in Weld Shops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100% </a:t>
            </a:r>
            <a:r>
              <a:rPr lang="en-US" sz="2800" dirty="0" smtClean="0">
                <a:latin typeface="Garamond" panose="02020404030301010803" pitchFamily="18" charset="0"/>
              </a:rPr>
              <a:t>auto transfer of heavy components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Vehicle Direct Pass Improved to </a:t>
            </a:r>
            <a:r>
              <a:rPr lang="en-US" sz="28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93% </a:t>
            </a:r>
            <a:r>
              <a:rPr lang="en-US" sz="2800" dirty="0" smtClean="0">
                <a:latin typeface="Garamond" panose="02020404030301010803" pitchFamily="18" charset="0"/>
              </a:rPr>
              <a:t>in FY 13-14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Process Rejection Reduced to Below </a:t>
            </a:r>
            <a:r>
              <a:rPr lang="en-US" sz="28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5% </a:t>
            </a:r>
            <a:r>
              <a:rPr lang="en-US" sz="2800" dirty="0" smtClean="0">
                <a:latin typeface="Garamond" panose="02020404030301010803" pitchFamily="18" charset="0"/>
              </a:rPr>
              <a:t>in FY 13-14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Handling Defects reduced by </a:t>
            </a:r>
            <a:r>
              <a:rPr lang="en-US" sz="28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50% </a:t>
            </a:r>
            <a:r>
              <a:rPr lang="en-US" sz="2800" dirty="0" smtClean="0">
                <a:latin typeface="Garamond" panose="02020404030301010803" pitchFamily="18" charset="0"/>
              </a:rPr>
              <a:t>in 2 years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Total Cumulative Cost Savings of </a:t>
            </a:r>
            <a:r>
              <a:rPr lang="en-US" sz="28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115</a:t>
            </a:r>
            <a:r>
              <a:rPr lang="en-US" sz="2800" dirty="0" smtClean="0">
                <a:latin typeface="Garamond" panose="02020404030301010803" pitchFamily="18" charset="0"/>
              </a:rPr>
              <a:t> MRs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smtClean="0">
                <a:latin typeface="Garamond" panose="02020404030301010803" pitchFamily="18" charset="0"/>
              </a:rPr>
              <a:t>in FY 13-14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270907"/>
            <a:ext cx="609600" cy="4215493"/>
            <a:chOff x="914400" y="1270907"/>
            <a:chExt cx="609600" cy="4215493"/>
          </a:xfrm>
        </p:grpSpPr>
        <p:pic>
          <p:nvPicPr>
            <p:cNvPr id="5122" name="Picture 2" descr="http://www.corporatecomplianceinsights.com/wp-content/uploads/2013/06/Facebook-thumbs-u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70907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corporatecomplianceinsights.com/wp-content/uploads/2013/06/Facebook-thumbs-u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corporatecomplianceinsights.com/wp-content/uploads/2013/06/Facebook-thumbs-u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66700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corporatecomplianceinsights.com/wp-content/uploads/2013/06/Facebook-thumbs-u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2900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corporatecomplianceinsights.com/wp-content/uploads/2013/06/Facebook-thumbs-u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1480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orporatecomplianceinsights.com/wp-content/uploads/2013/06/Facebook-thumbs-u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7680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940" y="3134380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Ownership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688069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Perform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3134379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People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43740" y="4658379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Learn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39340" y="1688069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Connect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39340" y="4658380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Commit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3134380"/>
            <a:ext cx="20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Share</a:t>
            </a:r>
            <a:endParaRPr lang="en-US" sz="2800" b="1" dirty="0"/>
          </a:p>
        </p:txBody>
      </p:sp>
      <p:pic>
        <p:nvPicPr>
          <p:cNvPr id="19" name="Picture 2" descr="http://www.ramco.com/blog/wp-content/uploads/2013/02/grow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9987" y="-1246187"/>
            <a:ext cx="10313987" cy="103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738296" y="5479081"/>
            <a:ext cx="10638888" cy="830997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000099"/>
                </a:solidFill>
              </a:rPr>
              <a:t>Quality </a:t>
            </a:r>
            <a:r>
              <a:rPr lang="en-US" sz="3200" b="1" i="1" dirty="0">
                <a:solidFill>
                  <a:srgbClr val="000099"/>
                </a:solidFill>
              </a:rPr>
              <a:t>Excellence is a journey, </a:t>
            </a:r>
            <a:r>
              <a:rPr lang="en-US" sz="3200" b="1" i="1" dirty="0" smtClean="0">
                <a:solidFill>
                  <a:srgbClr val="000099"/>
                </a:solidFill>
              </a:rPr>
              <a:t>not </a:t>
            </a:r>
            <a:r>
              <a:rPr lang="en-US" sz="3200" b="1" i="1" dirty="0">
                <a:solidFill>
                  <a:srgbClr val="000099"/>
                </a:solidFill>
              </a:rPr>
              <a:t>a </a:t>
            </a:r>
            <a:r>
              <a:rPr lang="en-US" sz="3200" b="1" i="1" dirty="0" smtClean="0">
                <a:solidFill>
                  <a:srgbClr val="000099"/>
                </a:solidFill>
              </a:rPr>
              <a:t>destination . . . </a:t>
            </a:r>
            <a:endParaRPr lang="en-US" sz="3200" b="1" i="1" dirty="0">
              <a:solidFill>
                <a:srgbClr val="00009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06232" y="899652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white"/>
                </a:solidFill>
                <a:latin typeface="Century Gothic" pitchFamily="34" charset="0"/>
              </a:rPr>
              <a:t>|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Dream</a:t>
            </a:r>
            <a:endParaRPr lang="en-US" sz="4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4066" y="9525000"/>
            <a:ext cx="224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itchFamily="34" charset="0"/>
              </a:rPr>
              <a:t>Imagine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016955" y="892314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00B050"/>
                </a:solidFill>
                <a:latin typeface="Century Gothic" pitchFamily="34" charset="0"/>
              </a:rPr>
              <a:t>|</a:t>
            </a:r>
            <a:r>
              <a:rPr lang="en-US" sz="4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Century Gothic" pitchFamily="34" charset="0"/>
              </a:rPr>
              <a:t>Achieve</a:t>
            </a:r>
            <a:endParaRPr lang="en-US" sz="40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8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6597 -0.00162 L -0.20625 -0.33727 C -0.19305 -0.40741 -0.18472 -0.51389 -0.18472 -0.62245 C -0.18472 -0.74699 -0.19305 -0.84745 -0.20625 -0.91644 L -0.26597 -1.25162 " pathEditMode="fixed" rAng="0" ptsTypes="FffFF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62" y="-6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0" presetClass="path" presetSubtype="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7 0.00556 L -0.70399 0.00556 L -0.63159 0.00556 " pathEditMode="relative" rAng="0" ptsTypes="AAA" p14:bounceEnd="40000">
                                          <p:cBhvr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41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0" presetClass="path" presetSubtype="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7 0.00556 L -0.70399 0.00556 L -0.63159 0.00556 " pathEditMode="relative" rAng="0" ptsTypes="AAA" p14:bounceEnd="40000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41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8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6597 -0.00162 L -0.20625 -0.33727 C -0.19305 -0.40741 -0.18472 -0.51389 -0.18472 -0.62245 C -0.18472 -0.74699 -0.19305 -0.84745 -0.20625 -0.91644 L -0.26597 -1.25162 " pathEditMode="fixed" rAng="0" ptsTypes="FffFF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62" y="-6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7 0.00556 L -0.70399 0.00556 L -0.63159 0.00556 " pathEditMode="relative" rAng="0" ptsTypes="AAA">
                                          <p:cBhvr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41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7 0.00556 L -0.70399 0.00556 L -0.63159 0.00556 " pathEditMode="relative" rAng="0" ptsTypes="AAA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41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5" grpId="0"/>
          <p:bldP spid="27" grpId="0"/>
          <p:bldP spid="2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ages.cardekho.com/images/carnews/Maruti/New-Alto-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291840" cy="2057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5842" name="Picture 2" descr="http://static.ibnlive.in.com/ibnlive/pix/sitepix/08_2011/new-maruti-suzuki-swift-1708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19" b="16191"/>
          <a:stretch>
            <a:fillRect/>
          </a:stretch>
        </p:blipFill>
        <p:spPr bwMode="auto">
          <a:xfrm>
            <a:off x="5105400" y="1524000"/>
            <a:ext cx="3579019" cy="181791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0"/>
            <a:ext cx="8229600" cy="685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About Maruti Suzuki…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2" y="1030560"/>
            <a:ext cx="87630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Year of inception:	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          Setup in 1982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Equity Structure:	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56.2% Suzuki, 43.8% with Public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Market Share:   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	          43%(approx.)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Plants: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		          6 Plants in Gurgaon &amp; Manesar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Models:	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	          14 Models with over 160+ variants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Net Production/Sales :         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1.15 million units p.a./ 426,448 Million Rs.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Net Profit:	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	          </a:t>
            </a:r>
            <a:r>
              <a:rPr lang="en-IN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27,831 Million Rs. </a:t>
            </a:r>
            <a:endParaRPr lang="en-US" sz="2000" b="1" dirty="0" smtClean="0">
              <a:solidFill>
                <a:schemeClr val="hlink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Manpower:	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	          14000+ Employees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Joint ventures	</a:t>
            </a:r>
            <a:r>
              <a:rPr lang="en-US" sz="2000" b="1" dirty="0">
                <a:latin typeface="Garamond" pitchFamily="18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          	          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20 Joint ventures for components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Customer Satisfaction: </a:t>
            </a: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        No.1 in JD Power Customer Satisfaction  </a:t>
            </a: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Garamond" pitchFamily="18" charset="0"/>
                <a:cs typeface="Arial" pitchFamily="34" charset="0"/>
              </a:rPr>
              <a:t>                                                     for 13 years in a row</a:t>
            </a:r>
          </a:p>
        </p:txBody>
      </p:sp>
    </p:spTree>
    <p:extLst>
      <p:ext uri="{BB962C8B-B14F-4D97-AF65-F5344CB8AC3E}">
        <p14:creationId xmlns:p14="http://schemas.microsoft.com/office/powerpoint/2010/main" val="158244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Quality to Us? ?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4476699"/>
            <a:ext cx="8460432" cy="523220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 pitchFamily="18" charset="0"/>
              </a:rPr>
              <a:t>“ No Surprises during Production ”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5" name="Picture 4" descr="http://ts2.mm.bing.net/th?id=H.4911532387404413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46544"/>
            <a:ext cx="2647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152" y="2199759"/>
            <a:ext cx="7632848" cy="52322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/>
            </a:lvl1pPr>
          </a:lstStyle>
          <a:p>
            <a:r>
              <a:rPr lang="en-US" dirty="0">
                <a:latin typeface="Garamond" pitchFamily="18" charset="0"/>
              </a:rPr>
              <a:t>“ Creating </a:t>
            </a:r>
            <a:r>
              <a:rPr lang="en-US" dirty="0" smtClean="0">
                <a:latin typeface="Garamond" pitchFamily="18" charset="0"/>
              </a:rPr>
              <a:t>Product </a:t>
            </a:r>
            <a:r>
              <a:rPr lang="en-US" dirty="0">
                <a:latin typeface="Garamond" pitchFamily="18" charset="0"/>
              </a:rPr>
              <a:t>First Time OK ”</a:t>
            </a:r>
          </a:p>
        </p:txBody>
      </p:sp>
      <p:pic>
        <p:nvPicPr>
          <p:cNvPr id="7" name="Picture 2" descr="http://ultratechequipments.com/images/quality-stam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44287"/>
            <a:ext cx="2016224" cy="209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866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Constitutes a Quality Product ? ? 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60956" y="732504"/>
            <a:ext cx="1629696" cy="16296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Managing</a:t>
            </a:r>
          </a:p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7960544"/>
              </p:ext>
            </p:extLst>
          </p:nvPr>
        </p:nvGraphicFramePr>
        <p:xfrm>
          <a:off x="0" y="9144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7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Quality Output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68362" y="955283"/>
            <a:ext cx="6656438" cy="868680"/>
            <a:chOff x="592393" y="714345"/>
            <a:chExt cx="6656438" cy="868680"/>
          </a:xfrm>
        </p:grpSpPr>
        <p:pic>
          <p:nvPicPr>
            <p:cNvPr id="5" name="Picture 4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93" y="92008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78193" y="948630"/>
              <a:ext cx="438272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Process Inconsistency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026" name="Picture 2" descr="inconsistency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122" r="8671"/>
            <a:stretch/>
          </p:blipFill>
          <p:spPr bwMode="auto">
            <a:xfrm>
              <a:off x="6380151" y="714345"/>
              <a:ext cx="868680" cy="868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2" name="Group 21"/>
          <p:cNvGrpSpPr/>
          <p:nvPr/>
        </p:nvGrpSpPr>
        <p:grpSpPr>
          <a:xfrm>
            <a:off x="1268362" y="2004242"/>
            <a:ext cx="6656438" cy="868680"/>
            <a:chOff x="592393" y="1796322"/>
            <a:chExt cx="6656438" cy="868680"/>
          </a:xfrm>
        </p:grpSpPr>
        <p:pic>
          <p:nvPicPr>
            <p:cNvPr id="8" name="Picture 7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93" y="200206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78193" y="2030607"/>
              <a:ext cx="442943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Ergonomic Issues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028" name="Picture 4" descr="Lifting Ergonomics.- User Interface Design, Human Computer Interaction (HCI), Ergonomics"/>
            <p:cNvPicPr>
              <a:picLocks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2264"/>
            <a:stretch/>
          </p:blipFill>
          <p:spPr bwMode="auto">
            <a:xfrm>
              <a:off x="6380151" y="1796322"/>
              <a:ext cx="868680" cy="868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3" name="Group 22"/>
          <p:cNvGrpSpPr/>
          <p:nvPr/>
        </p:nvGrpSpPr>
        <p:grpSpPr>
          <a:xfrm>
            <a:off x="1268362" y="3053201"/>
            <a:ext cx="6656438" cy="868680"/>
            <a:chOff x="592393" y="2889915"/>
            <a:chExt cx="6656438" cy="868680"/>
          </a:xfrm>
        </p:grpSpPr>
        <p:pic>
          <p:nvPicPr>
            <p:cNvPr id="10" name="Picture 9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93" y="309565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78193" y="3124200"/>
              <a:ext cx="425491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Line Absenteeism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030" name="Picture 6" descr="absenteeism at work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151" y="2889915"/>
              <a:ext cx="868680" cy="868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4" name="Group 23"/>
          <p:cNvGrpSpPr/>
          <p:nvPr/>
        </p:nvGrpSpPr>
        <p:grpSpPr>
          <a:xfrm>
            <a:off x="1268362" y="4102160"/>
            <a:ext cx="6656438" cy="868680"/>
            <a:chOff x="592393" y="3758595"/>
            <a:chExt cx="6656438" cy="868680"/>
          </a:xfrm>
        </p:grpSpPr>
        <p:pic>
          <p:nvPicPr>
            <p:cNvPr id="12" name="Picture 11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93" y="396433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78193" y="3992880"/>
              <a:ext cx="428440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Handling and Transportation Concerns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032" name="Picture 8" descr="https://encrypted-tbn0.gstatic.com/images?q=tbn:ANd9GcR6X-05UO19aet-4g4_7yNmK6EMpO1EvUV94a7yJdmm54z7gN_jF6FX10A">
              <a:hlinkClick r:id="rId6"/>
            </p:cNvPr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151" y="3758595"/>
              <a:ext cx="868680" cy="868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5" name="Group 24"/>
          <p:cNvGrpSpPr/>
          <p:nvPr/>
        </p:nvGrpSpPr>
        <p:grpSpPr>
          <a:xfrm>
            <a:off x="1268362" y="5151120"/>
            <a:ext cx="6656438" cy="868680"/>
            <a:chOff x="592393" y="4910182"/>
            <a:chExt cx="6656438" cy="868680"/>
          </a:xfrm>
        </p:grpSpPr>
        <p:pic>
          <p:nvPicPr>
            <p:cNvPr id="14" name="Picture 13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93" y="511592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8193" y="5144467"/>
              <a:ext cx="375100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Frequent Changes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034" name="Picture 10" descr="https://encrypted-tbn2.gstatic.com/images?q=tbn:ANd9GcQ90vjwkgBnxCa5M_xbi80egMqwrge_XKonqV8y8ZpBC84N9FMmcZTkCg">
              <a:hlinkClick r:id="rId8"/>
            </p:cNvPr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151" y="4910182"/>
              <a:ext cx="868680" cy="868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26" name="Rectangle 25"/>
          <p:cNvSpPr/>
          <p:nvPr/>
        </p:nvSpPr>
        <p:spPr>
          <a:xfrm>
            <a:off x="0" y="838200"/>
            <a:ext cx="9144000" cy="5334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encrypted-tbn2.gstatic.com/images?q=tbn:ANd9GcR5X4ZJJGVVywDIigk98OQeN9vjKaXqeHXwPCGjsJNolmxg-0ZJrYhcNVM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295" y="2425604"/>
            <a:ext cx="1601409" cy="16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4" descr="Automation Lab logo_new_small.jpe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670" y="2719143"/>
            <a:ext cx="3632660" cy="1079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8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4DA4D71E-D49C-4D88-A816-86701C2172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886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Elements of Manufacturing</a:t>
            </a:r>
            <a:endParaRPr lang="en-US" dirty="0"/>
          </a:p>
        </p:txBody>
      </p:sp>
      <p:pic>
        <p:nvPicPr>
          <p:cNvPr id="7" name="Picture 6" descr="http://t3.gstatic.com/images?q=tbn:ANd9GcT_uiqPIkawpjQUYystmyY8Oc1xZBRhw9ub1tSbClBZkmYebL6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08155"/>
            <a:ext cx="1944217" cy="1835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http://t1.gstatic.com/images?q=tbn:ANd9GcQMVV0Ma_rsJGVxQwXG8H46-zPMuL7C70KmQZZCJ6DMgn5blPsD">
            <a:hlinkClick r:id="rId6"/>
          </p:cNvPr>
          <p:cNvPicPr>
            <a:picLocks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08155"/>
            <a:ext cx="1944092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C:\Documents and Settings\222356\Desktop\Plant Performance Feb'13\cost-cutting-101102-02.jpg"/>
          <p:cNvPicPr>
            <a:picLocks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91" y="4051144"/>
            <a:ext cx="1944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1" name="Group 10"/>
          <p:cNvGrpSpPr/>
          <p:nvPr/>
        </p:nvGrpSpPr>
        <p:grpSpPr>
          <a:xfrm>
            <a:off x="5791200" y="3962400"/>
            <a:ext cx="1944001" cy="1924744"/>
            <a:chOff x="2993575" y="4384576"/>
            <a:chExt cx="1944001" cy="1924744"/>
          </a:xfrm>
        </p:grpSpPr>
        <p:pic>
          <p:nvPicPr>
            <p:cNvPr id="12" name="Picture 3" descr="C:\Documents and Settings\222356\Desktop\Plant Performance Feb'13\Plant Performance Review.jpg"/>
            <p:cNvPicPr>
              <a:picLocks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575" y="4384576"/>
              <a:ext cx="1944000" cy="183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3" name="TextBox 12"/>
            <p:cNvSpPr txBox="1"/>
            <p:nvPr/>
          </p:nvSpPr>
          <p:spPr>
            <a:xfrm>
              <a:off x="2993576" y="5939988"/>
              <a:ext cx="19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PRODUCTIVITY</a:t>
              </a:r>
              <a:endParaRPr lang="en-US" dirty="0"/>
            </a:p>
          </p:txBody>
        </p:sp>
      </p:grpSp>
      <p:pic>
        <p:nvPicPr>
          <p:cNvPr id="14" name="Picture 54" descr="Automation Lab logo_new_small.jpe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409" y="3181918"/>
            <a:ext cx="2369791" cy="704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832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Automations – Focus Areas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6471" y="3804078"/>
            <a:ext cx="6851865" cy="968642"/>
            <a:chOff x="609600" y="990600"/>
            <a:chExt cx="6851865" cy="968642"/>
          </a:xfrm>
        </p:grpSpPr>
        <p:pic>
          <p:nvPicPr>
            <p:cNvPr id="5" name="Picture 4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463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95400" y="1274866"/>
              <a:ext cx="4953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Enhancing Safety &amp; Ergonomics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4" name="Picture 2" descr="http://www.subseauk.com/editorialimages/safety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990600"/>
              <a:ext cx="1213065" cy="9686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8" name="Group 17"/>
          <p:cNvGrpSpPr/>
          <p:nvPr/>
        </p:nvGrpSpPr>
        <p:grpSpPr>
          <a:xfrm>
            <a:off x="609600" y="5277835"/>
            <a:ext cx="7924800" cy="665765"/>
            <a:chOff x="609600" y="2209800"/>
            <a:chExt cx="7924800" cy="665765"/>
          </a:xfrm>
        </p:grpSpPr>
        <p:pic>
          <p:nvPicPr>
            <p:cNvPr id="8" name="Picture 7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31408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5400" y="2342627"/>
              <a:ext cx="7239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Empowering Operator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5" name="Picture 4" descr="http://t0.gstatic.com/images?q=tbn:ANd9GcQNunW_PQfED0WPu_FTH5dyoivS82VYllgW0x04DsdoCOC3VmcRK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64" y="2209800"/>
              <a:ext cx="919336" cy="6657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9" name="Group 18"/>
          <p:cNvGrpSpPr/>
          <p:nvPr/>
        </p:nvGrpSpPr>
        <p:grpSpPr>
          <a:xfrm>
            <a:off x="646471" y="2432145"/>
            <a:ext cx="7924800" cy="866819"/>
            <a:chOff x="609600" y="3224190"/>
            <a:chExt cx="7924800" cy="866819"/>
          </a:xfrm>
        </p:grpSpPr>
        <p:pic>
          <p:nvPicPr>
            <p:cNvPr id="10" name="Picture 9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290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95400" y="3457545"/>
              <a:ext cx="7239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Imbibing Technology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6" name="Picture 6" descr="http://www.robotshop.com/content/images/clawbot-mobile-robot-w-gripper-kit-1-large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64" y="3224190"/>
              <a:ext cx="866819" cy="866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0" name="Group 19"/>
          <p:cNvGrpSpPr/>
          <p:nvPr/>
        </p:nvGrpSpPr>
        <p:grpSpPr>
          <a:xfrm>
            <a:off x="646471" y="1058351"/>
            <a:ext cx="7924800" cy="868680"/>
            <a:chOff x="609600" y="4442460"/>
            <a:chExt cx="7924800" cy="868680"/>
          </a:xfrm>
        </p:grpSpPr>
        <p:pic>
          <p:nvPicPr>
            <p:cNvPr id="12" name="Picture 11" descr="Gear 12 icons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6482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95400" y="4676745"/>
              <a:ext cx="7239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>
                  <a:latin typeface="Garamond" panose="02020404030301010803" pitchFamily="18" charset="0"/>
                </a:rPr>
                <a:t>Improving Operations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pic>
          <p:nvPicPr>
            <p:cNvPr id="1028" name="Picture 4" descr="http://www.nasnad.com/img/NASNAD%20PICTURES%20AND%20GRAPHICS/Operational%20Excellence%20A%20Simple%20and%20pragmatic%20view.jpg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592" y="4442460"/>
              <a:ext cx="868680" cy="86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0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Improving </a:t>
            </a:r>
            <a:r>
              <a:rPr lang="en-US" altLang="en-US" dirty="0" smtClean="0"/>
              <a:t>Operations – Handling</a:t>
            </a:r>
            <a:endParaRPr lang="en-US" dirty="0"/>
          </a:p>
        </p:txBody>
      </p:sp>
      <p:pic>
        <p:nvPicPr>
          <p:cNvPr id="4" name="Picture 11" descr="cid:image004.jpg@01CC2107.4F5770C0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6" t="51836" r="39222" b="4494"/>
          <a:stretch/>
        </p:blipFill>
        <p:spPr bwMode="auto">
          <a:xfrm>
            <a:off x="533400" y="944880"/>
            <a:ext cx="3772800" cy="22932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00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5003" y="914400"/>
            <a:ext cx="3794760" cy="5257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9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6" t="31330" r="36630" b="38566"/>
          <a:stretch/>
        </p:blipFill>
        <p:spPr bwMode="auto">
          <a:xfrm>
            <a:off x="1068528" y="3413760"/>
            <a:ext cx="3253485" cy="275844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413760"/>
            <a:ext cx="535128" cy="27584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Multi-Level Car Parking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14400"/>
            <a:ext cx="535128" cy="23091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Material Transfer Shuttles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9875" y="914400"/>
            <a:ext cx="535128" cy="52578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Auto Cylinder Block Loading System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72145"/>
            <a:ext cx="9144000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Handling Defects reduced by more than </a:t>
            </a:r>
            <a:r>
              <a:rPr lang="en-US" sz="2000" b="1" dirty="0" smtClean="0">
                <a:solidFill>
                  <a:srgbClr val="FFFF00"/>
                </a:solidFill>
              </a:rPr>
              <a:t>70% </a:t>
            </a:r>
            <a:r>
              <a:rPr lang="en-US" sz="2000" b="1" dirty="0" smtClean="0">
                <a:solidFill>
                  <a:schemeClr val="bg1"/>
                </a:solidFill>
              </a:rPr>
              <a:t>after installation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Improving Operations – Process Consistency</a:t>
            </a:r>
            <a:endParaRPr lang="en-US" sz="3200" dirty="0"/>
          </a:p>
        </p:txBody>
      </p:sp>
      <p:pic>
        <p:nvPicPr>
          <p:cNvPr id="3074" name="Picture 9" descr="image00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068" y="914400"/>
            <a:ext cx="4518419" cy="314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mage00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6436" y="914398"/>
            <a:ext cx="3848100" cy="314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image00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8852" y="4191000"/>
            <a:ext cx="2819398" cy="213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039" y="4649753"/>
            <a:ext cx="5592961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Improving Process Consistency of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Stone Guard Coating Operation to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Ensure uniform thickness  across the surface.</a:t>
            </a:r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486</Words>
  <Application>Microsoft Office PowerPoint</Application>
  <PresentationFormat>On-screen Show (4:3)</PresentationFormat>
  <Paragraphs>100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Automation for  Quality Growth of Organization</vt:lpstr>
      <vt:lpstr>About Maruti Suzuki…</vt:lpstr>
      <vt:lpstr>What is Quality to Us? ? ?</vt:lpstr>
      <vt:lpstr>What Constitutes a Quality Product ? ? ?</vt:lpstr>
      <vt:lpstr>Factors Affecting Quality Output</vt:lpstr>
      <vt:lpstr>PowerPoint Presentation</vt:lpstr>
      <vt:lpstr>Automations – Focus Areas</vt:lpstr>
      <vt:lpstr>Improving Operations – Handling</vt:lpstr>
      <vt:lpstr>Improving Operations – Process Consistency</vt:lpstr>
      <vt:lpstr>Enhancing Ergonomics – Lifting Components</vt:lpstr>
      <vt:lpstr>Enhancing Ergonomics – Reduction in Walking</vt:lpstr>
      <vt:lpstr>Imbibing Technology – Mistake Proofing</vt:lpstr>
      <vt:lpstr>Imbibing Technology – Mistake Proofing</vt:lpstr>
      <vt:lpstr>Empowering Operators - ANDON System</vt:lpstr>
      <vt:lpstr>Automations - Highlights</vt:lpstr>
      <vt:lpstr>PowerPoint Presentation</vt:lpstr>
    </vt:vector>
  </TitlesOfParts>
  <Company>MSIL Gurgaon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G/Pandya Ishaan, L-11(PC-G)</dc:creator>
  <cp:lastModifiedBy>G/Mehndiratta Ajay, DPM(PC-G)</cp:lastModifiedBy>
  <cp:revision>50</cp:revision>
  <dcterms:created xsi:type="dcterms:W3CDTF">2014-06-07T09:56:49Z</dcterms:created>
  <dcterms:modified xsi:type="dcterms:W3CDTF">2014-06-12T04:54:24Z</dcterms:modified>
</cp:coreProperties>
</file>