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1"/>
  </p:notesMasterIdLst>
  <p:sldIdLst>
    <p:sldId id="311" r:id="rId2"/>
    <p:sldId id="312" r:id="rId3"/>
    <p:sldId id="313" r:id="rId4"/>
    <p:sldId id="271" r:id="rId5"/>
    <p:sldId id="304" r:id="rId6"/>
    <p:sldId id="275" r:id="rId7"/>
    <p:sldId id="296" r:id="rId8"/>
    <p:sldId id="302" r:id="rId9"/>
    <p:sldId id="300" r:id="rId10"/>
    <p:sldId id="298" r:id="rId11"/>
    <p:sldId id="299" r:id="rId12"/>
    <p:sldId id="297" r:id="rId13"/>
    <p:sldId id="276" r:id="rId14"/>
    <p:sldId id="282" r:id="rId15"/>
    <p:sldId id="295" r:id="rId16"/>
    <p:sldId id="294" r:id="rId17"/>
    <p:sldId id="280" r:id="rId18"/>
    <p:sldId id="279" r:id="rId19"/>
    <p:sldId id="277" r:id="rId20"/>
    <p:sldId id="278" r:id="rId21"/>
    <p:sldId id="306" r:id="rId22"/>
    <p:sldId id="307" r:id="rId23"/>
    <p:sldId id="293" r:id="rId24"/>
    <p:sldId id="303" r:id="rId25"/>
    <p:sldId id="314" r:id="rId26"/>
    <p:sldId id="273" r:id="rId27"/>
    <p:sldId id="284" r:id="rId28"/>
    <p:sldId id="288" r:id="rId29"/>
    <p:sldId id="285" r:id="rId30"/>
    <p:sldId id="286" r:id="rId31"/>
    <p:sldId id="289" r:id="rId32"/>
    <p:sldId id="315" r:id="rId33"/>
    <p:sldId id="316" r:id="rId34"/>
    <p:sldId id="310" r:id="rId35"/>
    <p:sldId id="309" r:id="rId36"/>
    <p:sldId id="317" r:id="rId37"/>
    <p:sldId id="287" r:id="rId38"/>
    <p:sldId id="308" r:id="rId39"/>
    <p:sldId id="272"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57143" autoAdjust="0"/>
  </p:normalViewPr>
  <p:slideViewPr>
    <p:cSldViewPr snapToGrid="0" snapToObjects="1">
      <p:cViewPr varScale="1">
        <p:scale>
          <a:sx n="44" d="100"/>
          <a:sy n="44" d="100"/>
        </p:scale>
        <p:origin x="-126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27C51F-2D15-45A2-B114-AFAEF215FE49}" type="datetimeFigureOut">
              <a:rPr lang="en-US"/>
              <a:pPr>
                <a:defRPr/>
              </a:pPr>
              <a:t>5/3/2014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2C5D2DF-D3B2-4DB4-98F9-8C138DFFE07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60CBD4-FB0A-428A-A84D-C65A85787513}" type="slidenum">
              <a:rPr lang="en-US"/>
              <a:pPr fontAlgn="base">
                <a:spcBef>
                  <a:spcPct val="0"/>
                </a:spcBef>
                <a:spcAft>
                  <a:spcPct val="0"/>
                </a:spcAft>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These are the common priorities in peoples lives.</a:t>
            </a:r>
          </a:p>
          <a:p>
            <a:pPr>
              <a:spcBef>
                <a:spcPct val="0"/>
              </a:spcBef>
            </a:pPr>
            <a:r>
              <a:rPr lang="en-GB" smtClean="0"/>
              <a:t>How much time do you spend with your kids and how much time do you spend at work</a:t>
            </a:r>
          </a:p>
          <a:p>
            <a:pPr>
              <a:spcBef>
                <a:spcPct val="0"/>
              </a:spcBef>
            </a:pPr>
            <a:r>
              <a:rPr lang="en-GB" smtClean="0"/>
              <a:t>Understand that you have to spend more time at work but how do you manage your time and energy with your kids</a:t>
            </a:r>
          </a:p>
          <a:p>
            <a:pPr>
              <a:spcBef>
                <a:spcPct val="0"/>
              </a:spcBef>
            </a:pPr>
            <a:endParaRPr lang="en-GB"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A2058A-2609-441B-A6AF-7645F1BD4CE5}" type="slidenum">
              <a:rPr lang="en-US"/>
              <a:pPr fontAlgn="base">
                <a:spcBef>
                  <a:spcPct val="0"/>
                </a:spcBef>
                <a:spcAft>
                  <a:spcPct val="0"/>
                </a:spcAft>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This is how the previous example looks</a:t>
            </a:r>
          </a:p>
          <a:p>
            <a:pPr>
              <a:spcBef>
                <a:spcPct val="0"/>
              </a:spcBef>
            </a:pPr>
            <a:r>
              <a:rPr lang="en-GB" smtClean="0"/>
              <a:t>Now we need to consider where we would like to be – NEXT SLIDE</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73B8E5-0592-4A37-98E9-6A6561F58EB6}" type="slidenum">
              <a:rPr lang="en-US"/>
              <a:pPr fontAlgn="base">
                <a:spcBef>
                  <a:spcPct val="0"/>
                </a:spcBef>
                <a:spcAft>
                  <a:spcPct val="0"/>
                </a:spcAft>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This is an example of where we want to be</a:t>
            </a:r>
          </a:p>
          <a:p>
            <a:pPr>
              <a:spcBef>
                <a:spcPct val="0"/>
              </a:spcBef>
            </a:pPr>
            <a:r>
              <a:rPr lang="en-GB" smtClean="0"/>
              <a:t>NEXT SLIDE</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661131-B5B6-4333-A10D-FD6676710437}" type="slidenum">
              <a:rPr lang="en-US"/>
              <a:pPr fontAlgn="base">
                <a:spcBef>
                  <a:spcPct val="0"/>
                </a:spcBef>
                <a:spcAft>
                  <a:spcPct val="0"/>
                </a:spcAft>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Where I am</a:t>
            </a:r>
          </a:p>
          <a:p>
            <a:pPr>
              <a:spcBef>
                <a:spcPct val="0"/>
              </a:spcBef>
            </a:pPr>
            <a:r>
              <a:rPr lang="en-GB" smtClean="0"/>
              <a:t>Where I want to be</a:t>
            </a:r>
          </a:p>
          <a:p>
            <a:pPr>
              <a:spcBef>
                <a:spcPct val="0"/>
              </a:spcBef>
            </a:pPr>
            <a:endParaRPr lang="en-GB" smtClean="0"/>
          </a:p>
          <a:p>
            <a:pPr>
              <a:spcBef>
                <a:spcPct val="0"/>
              </a:spcBef>
            </a:pPr>
            <a:r>
              <a:rPr lang="en-GB" smtClean="0"/>
              <a:t>The Wheel of Life is a great tool to help you improve your life balance. </a:t>
            </a:r>
          </a:p>
          <a:p>
            <a:pPr>
              <a:spcBef>
                <a:spcPct val="0"/>
              </a:spcBef>
            </a:pPr>
            <a:r>
              <a:rPr lang="en-GB" smtClean="0"/>
              <a:t>It helps you quickly and graphically identify the areas in your life to which you want to devote more energy</a:t>
            </a:r>
          </a:p>
          <a:p>
            <a:pPr>
              <a:spcBef>
                <a:spcPct val="0"/>
              </a:spcBef>
            </a:pPr>
            <a:r>
              <a:rPr lang="en-GB" smtClean="0"/>
              <a:t>helps you understand where you might want to cut back.</a:t>
            </a:r>
          </a:p>
          <a:p>
            <a:pPr>
              <a:spcBef>
                <a:spcPct val="0"/>
              </a:spcBef>
            </a:pPr>
            <a:r>
              <a:rPr lang="en-GB" smtClean="0"/>
              <a:t>The challenge now is to transform this knowledge and desire for a more balanced life into a positive programme of action.</a:t>
            </a:r>
          </a:p>
          <a:p>
            <a:pPr>
              <a:spcBef>
                <a:spcPct val="0"/>
              </a:spcBef>
            </a:pPr>
            <a:endParaRPr lang="en-GB" smtClean="0"/>
          </a:p>
          <a:p>
            <a:pPr>
              <a:spcBef>
                <a:spcPct val="0"/>
              </a:spcBef>
            </a:pPr>
            <a:r>
              <a:rPr lang="en-GB" smtClean="0"/>
              <a:t>DOES EVERYONE UNDERSTAND THE PROCESS - NEXT SLIDE GOALS VIDEO</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C513BE-88BA-4D2C-B937-FA51B29CB61A}" type="slidenum">
              <a:rPr lang="en-US"/>
              <a:pPr fontAlgn="base">
                <a:spcBef>
                  <a:spcPct val="0"/>
                </a:spcBef>
                <a:spcAft>
                  <a:spcPct val="0"/>
                </a:spcAft>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Here is a blank. Take a few minutes now to fill in the 8 key elements in your life</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AFDA30-97B6-499D-BD6D-95B9D0B757D5}" type="slidenum">
              <a:rPr lang="en-US"/>
              <a:pPr fontAlgn="base">
                <a:spcBef>
                  <a:spcPct val="0"/>
                </a:spcBef>
                <a:spcAft>
                  <a:spcPct val="0"/>
                </a:spcAft>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Ask the group to answer the question</a:t>
            </a:r>
          </a:p>
          <a:p>
            <a:pPr>
              <a:spcBef>
                <a:spcPct val="0"/>
              </a:spcBef>
            </a:pPr>
            <a:endParaRPr lang="en-GB" smtClean="0"/>
          </a:p>
          <a:p>
            <a:pPr>
              <a:spcBef>
                <a:spcPct val="0"/>
              </a:spcBef>
            </a:pPr>
            <a:r>
              <a:rPr lang="en-GB" smtClean="0"/>
              <a:t>Does anyone set goals ?</a:t>
            </a:r>
          </a:p>
          <a:p>
            <a:pPr>
              <a:spcBef>
                <a:spcPct val="0"/>
              </a:spcBef>
            </a:pPr>
            <a:r>
              <a:rPr lang="en-GB" smtClean="0"/>
              <a:t>How often?</a:t>
            </a:r>
          </a:p>
          <a:p>
            <a:pPr>
              <a:spcBef>
                <a:spcPct val="0"/>
              </a:spcBef>
            </a:pPr>
            <a:r>
              <a:rPr lang="en-GB" smtClean="0"/>
              <a:t>How far in the future?</a:t>
            </a:r>
          </a:p>
          <a:p>
            <a:pPr>
              <a:spcBef>
                <a:spcPct val="0"/>
              </a:spcBef>
            </a:pPr>
            <a:endParaRPr lang="en-GB"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18CA23-53D4-4455-AA5B-832A398487F7}" type="slidenum">
              <a:rPr lang="en-US"/>
              <a:pPr fontAlgn="base">
                <a:spcBef>
                  <a:spcPct val="0"/>
                </a:spcBef>
                <a:spcAft>
                  <a:spcPct val="0"/>
                </a:spcAft>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Goals have to be balanced</a:t>
            </a:r>
          </a:p>
          <a:p>
            <a:pPr>
              <a:spcBef>
                <a:spcPct val="0"/>
              </a:spcBef>
            </a:pPr>
            <a:r>
              <a:rPr lang="en-GB" smtClean="0"/>
              <a:t>Have to include all areas of like not just work</a:t>
            </a:r>
          </a:p>
          <a:p>
            <a:pPr>
              <a:spcBef>
                <a:spcPct val="0"/>
              </a:spcBef>
            </a:pPr>
            <a:endParaRPr lang="en-GB" smtClean="0"/>
          </a:p>
          <a:p>
            <a:pPr>
              <a:spcBef>
                <a:spcPct val="0"/>
              </a:spcBef>
            </a:pPr>
            <a:r>
              <a:rPr lang="en-GB" smtClean="0"/>
              <a:t>NEXT SLIDE</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F311E7-9519-4ECB-8A2F-3D17111BA752}" type="slidenum">
              <a:rPr lang="en-US"/>
              <a:pPr fontAlgn="base">
                <a:spcBef>
                  <a:spcPct val="0"/>
                </a:spcBef>
                <a:spcAft>
                  <a:spcPct val="0"/>
                </a:spcAft>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On a piece of paper write the 4 headings and then put 5 goals down for each heading</a:t>
            </a:r>
          </a:p>
          <a:p>
            <a:pPr>
              <a:spcBef>
                <a:spcPct val="0"/>
              </a:spcBef>
            </a:pPr>
            <a:endParaRPr lang="en-GB" smtClean="0"/>
          </a:p>
          <a:p>
            <a:pPr>
              <a:spcBef>
                <a:spcPct val="0"/>
              </a:spcBef>
            </a:pPr>
            <a:r>
              <a:rPr lang="en-GB" smtClean="0"/>
              <a:t>NEXT SLIDE – TOP 2</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A0297F-438B-4D04-BF9C-E5267DBB2D0D}" type="slidenum">
              <a:rPr lang="en-US"/>
              <a:pPr fontAlgn="base">
                <a:spcBef>
                  <a:spcPct val="0"/>
                </a:spcBef>
                <a:spcAft>
                  <a:spcPct val="0"/>
                </a:spcAft>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95B44A-C623-411E-BCFA-1332E3DC6768}" type="slidenum">
              <a:rPr lang="en-US"/>
              <a:pPr fontAlgn="base">
                <a:spcBef>
                  <a:spcPct val="0"/>
                </a:spcBef>
                <a:spcAft>
                  <a:spcPct val="0"/>
                </a:spcAft>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Give an example of a 12 year old that wants to become a top 10 player in 10 years</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44A85E-C634-461A-95ED-8CE2874A4797}" type="slidenum">
              <a:rPr lang="en-US"/>
              <a:pPr fontAlgn="base">
                <a:spcBef>
                  <a:spcPct val="0"/>
                </a:spcBef>
                <a:spcAft>
                  <a:spcPct val="0"/>
                </a:spcAft>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MISSION STATEMENT - Its prime function is internal – to define the key measure or measures of the organisation's success.</a:t>
            </a:r>
          </a:p>
          <a:p>
            <a:pPr>
              <a:spcBef>
                <a:spcPct val="0"/>
              </a:spcBef>
            </a:pPr>
            <a:endParaRPr lang="en-GB" smtClean="0"/>
          </a:p>
          <a:p>
            <a:pPr algn="just">
              <a:spcBef>
                <a:spcPct val="0"/>
              </a:spcBef>
            </a:pPr>
            <a:r>
              <a:rPr lang="en-GB" smtClean="0"/>
              <a:t>VISION STATEMENT - Gives direction about how the staff are expected to behave. Inspires them to give their best. </a:t>
            </a:r>
          </a:p>
          <a:p>
            <a:pPr algn="just">
              <a:spcBef>
                <a:spcPct val="0"/>
              </a:spcBef>
            </a:pPr>
            <a:r>
              <a:rPr lang="en-GB" smtClean="0"/>
              <a:t>Shared with customers, it shapes customers' understanding of why they should work with the organisation.</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C54055-23D7-4FB5-8F2C-059ABC38A036}" type="slidenum">
              <a:rPr lang="en-US"/>
              <a:pPr fontAlgn="base">
                <a:spcBef>
                  <a:spcPct val="0"/>
                </a:spcBef>
                <a:spcAft>
                  <a:spcPct val="0"/>
                </a:spcAft>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Dream Goal</a:t>
            </a:r>
          </a:p>
          <a:p>
            <a:pPr>
              <a:spcBef>
                <a:spcPct val="0"/>
              </a:spcBef>
            </a:pPr>
            <a:r>
              <a:rPr lang="en-GB" smtClean="0"/>
              <a:t>Long Term </a:t>
            </a:r>
          </a:p>
          <a:p>
            <a:pPr>
              <a:spcBef>
                <a:spcPct val="0"/>
              </a:spcBef>
            </a:pPr>
            <a:r>
              <a:rPr lang="en-GB" smtClean="0"/>
              <a:t>Medium</a:t>
            </a:r>
          </a:p>
          <a:p>
            <a:pPr>
              <a:spcBef>
                <a:spcPct val="0"/>
              </a:spcBef>
            </a:pPr>
            <a:r>
              <a:rPr lang="en-GB" smtClean="0"/>
              <a:t>Short</a:t>
            </a:r>
          </a:p>
          <a:p>
            <a:pPr>
              <a:spcBef>
                <a:spcPct val="0"/>
              </a:spcBef>
            </a:pPr>
            <a:endParaRPr lang="en-GB" smtClean="0"/>
          </a:p>
          <a:p>
            <a:pPr>
              <a:spcBef>
                <a:spcPct val="0"/>
              </a:spcBef>
            </a:pPr>
            <a:r>
              <a:rPr lang="en-GB" smtClean="0"/>
              <a:t>NEXT SLIDE PERIODISATION</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C5BD92-8A7B-4061-B246-71D7DEDDB29A}" type="slidenum">
              <a:rPr lang="en-US"/>
              <a:pPr fontAlgn="base">
                <a:spcBef>
                  <a:spcPct val="0"/>
                </a:spcBef>
                <a:spcAft>
                  <a:spcPct val="0"/>
                </a:spcAft>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NEXT SLIDE FEDERER GOALS</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D41C6B-B19B-48A5-AF35-1063BE76F5E4}" type="slidenum">
              <a:rPr lang="en-US"/>
              <a:pPr fontAlgn="base">
                <a:spcBef>
                  <a:spcPct val="0"/>
                </a:spcBef>
                <a:spcAft>
                  <a:spcPct val="0"/>
                </a:spcAft>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237 consecutive weeks as world number 1</a:t>
            </a:r>
          </a:p>
          <a:p>
            <a:pPr>
              <a:spcBef>
                <a:spcPct val="0"/>
              </a:spcBef>
            </a:pPr>
            <a:r>
              <a:rPr lang="en-GB" smtClean="0"/>
              <a:t>302 weeks in total as world number 1</a:t>
            </a:r>
          </a:p>
          <a:p>
            <a:pPr>
              <a:spcBef>
                <a:spcPct val="0"/>
              </a:spcBef>
            </a:pPr>
            <a:r>
              <a:rPr lang="en-GB" smtClean="0"/>
              <a:t>17 Grand Slam titles</a:t>
            </a:r>
          </a:p>
          <a:p>
            <a:pPr>
              <a:spcBef>
                <a:spcPct val="0"/>
              </a:spcBef>
            </a:pPr>
            <a:r>
              <a:rPr lang="en-GB" smtClean="0"/>
              <a:t>Played in at least 5 finals at each Grand Slam event</a:t>
            </a:r>
          </a:p>
          <a:p>
            <a:pPr>
              <a:spcBef>
                <a:spcPct val="0"/>
              </a:spcBef>
            </a:pPr>
            <a:r>
              <a:rPr lang="en-GB" smtClean="0"/>
              <a:t>35 consecutive quarter final appearances as a minimum </a:t>
            </a:r>
          </a:p>
          <a:p>
            <a:pPr>
              <a:spcBef>
                <a:spcPct val="0"/>
              </a:spcBef>
            </a:pPr>
            <a:r>
              <a:rPr lang="en-GB" smtClean="0"/>
              <a:t>At this years Australian Open 33</a:t>
            </a:r>
            <a:r>
              <a:rPr lang="en-GB" baseline="30000" smtClean="0"/>
              <a:t>rd</a:t>
            </a:r>
            <a:r>
              <a:rPr lang="en-GB" smtClean="0"/>
              <a:t> Grand Slam appearance</a:t>
            </a:r>
          </a:p>
          <a:p>
            <a:pPr>
              <a:spcBef>
                <a:spcPct val="0"/>
              </a:spcBef>
            </a:pPr>
            <a:r>
              <a:rPr lang="en-GB" smtClean="0"/>
              <a:t>76 Career titles winning almost 900 matches winning over 80% of all matches played</a:t>
            </a:r>
          </a:p>
          <a:p>
            <a:pPr>
              <a:spcBef>
                <a:spcPct val="0"/>
              </a:spcBef>
            </a:pPr>
            <a:r>
              <a:rPr lang="en-GB" smtClean="0"/>
              <a:t>Number 1 in prize money with total prize money to date $76.5million</a:t>
            </a:r>
          </a:p>
          <a:p>
            <a:pPr>
              <a:spcBef>
                <a:spcPct val="0"/>
              </a:spcBef>
            </a:pPr>
            <a:endParaRPr lang="en-GB" smtClean="0"/>
          </a:p>
          <a:p>
            <a:pPr>
              <a:spcBef>
                <a:spcPct val="0"/>
              </a:spcBef>
            </a:pPr>
            <a:r>
              <a:rPr lang="en-GB" smtClean="0"/>
              <a:t>HOW DO YOU WANT TO BE REMEMBERED – NEXT SLIDE GRAVESTONES</a:t>
            </a:r>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2B9CB-4D1C-4B0B-84F8-35BC32E09AD0}" type="slidenum">
              <a:rPr lang="en-US"/>
              <a:pPr fontAlgn="base">
                <a:spcBef>
                  <a:spcPct val="0"/>
                </a:spcBef>
                <a:spcAft>
                  <a:spcPct val="0"/>
                </a:spcAft>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biggest difference between successful people and others is that they have a vision</a:t>
            </a:r>
          </a:p>
          <a:p>
            <a:pPr>
              <a:spcBef>
                <a:spcPct val="0"/>
              </a:spcBef>
            </a:pPr>
            <a:r>
              <a:rPr lang="en-GB" smtClean="0"/>
              <a:t>They know what they want</a:t>
            </a:r>
          </a:p>
          <a:p>
            <a:pPr>
              <a:spcBef>
                <a:spcPct val="0"/>
              </a:spcBef>
            </a:pPr>
            <a:r>
              <a:rPr lang="en-GB" smtClean="0"/>
              <a:t>They set goals which helps them get what they want</a:t>
            </a:r>
          </a:p>
          <a:p>
            <a:pPr>
              <a:spcBef>
                <a:spcPct val="0"/>
              </a:spcBef>
            </a:pPr>
            <a:r>
              <a:rPr lang="en-GB" smtClean="0"/>
              <a:t>How do you want to be remembered ?</a:t>
            </a:r>
          </a:p>
          <a:p>
            <a:pPr>
              <a:spcBef>
                <a:spcPct val="0"/>
              </a:spcBef>
            </a:pPr>
            <a:r>
              <a:rPr lang="en-GB" smtClean="0"/>
              <a:t>Talk about the dash between your dates</a:t>
            </a: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598899-3525-457E-80D3-C5291AA550F3}" type="slidenum">
              <a:rPr lang="en-US"/>
              <a:pPr fontAlgn="base">
                <a:spcBef>
                  <a:spcPct val="0"/>
                </a:spcBef>
                <a:spcAft>
                  <a:spcPct val="0"/>
                </a:spcAft>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F3463-CB1E-423E-95C9-237991FBD821}" type="slidenum">
              <a:rPr lang="en-US"/>
              <a:pPr fontAlgn="base">
                <a:spcBef>
                  <a:spcPct val="0"/>
                </a:spcBef>
                <a:spcAft>
                  <a:spcPct val="0"/>
                </a:spcAft>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ADIDAS – </a:t>
            </a:r>
          </a:p>
          <a:p>
            <a:pPr>
              <a:spcBef>
                <a:spcPct val="0"/>
              </a:spcBef>
            </a:pPr>
            <a:r>
              <a:rPr lang="en-GB" smtClean="0"/>
              <a:t>Strive to be Global Leader in the Sports Industry</a:t>
            </a:r>
          </a:p>
          <a:p>
            <a:pPr>
              <a:spcBef>
                <a:spcPct val="0"/>
              </a:spcBef>
            </a:pPr>
            <a:r>
              <a:rPr lang="en-GB" smtClean="0"/>
              <a:t>Consumer focused</a:t>
            </a:r>
          </a:p>
          <a:p>
            <a:pPr>
              <a:spcBef>
                <a:spcPct val="0"/>
              </a:spcBef>
            </a:pPr>
            <a:r>
              <a:rPr lang="en-GB" smtClean="0"/>
              <a:t>See themselves as innovative and leaders in design</a:t>
            </a:r>
          </a:p>
          <a:p>
            <a:pPr>
              <a:spcBef>
                <a:spcPct val="0"/>
              </a:spcBef>
            </a:pPr>
            <a:r>
              <a:rPr lang="en-GB" smtClean="0"/>
              <a:t>Global organisation with social and environmental responsibilities</a:t>
            </a:r>
          </a:p>
          <a:p>
            <a:pPr>
              <a:spcBef>
                <a:spcPct val="0"/>
              </a:spcBef>
            </a:pPr>
            <a:r>
              <a:rPr lang="en-GB" smtClean="0"/>
              <a:t>Committed to improving their competitive and financial performance</a:t>
            </a:r>
          </a:p>
          <a:p>
            <a:pPr>
              <a:spcBef>
                <a:spcPct val="0"/>
              </a:spcBef>
            </a:pPr>
            <a:endParaRPr lang="en-GB" smtClean="0"/>
          </a:p>
          <a:p>
            <a:pPr>
              <a:spcBef>
                <a:spcPct val="0"/>
              </a:spcBef>
            </a:pPr>
            <a:r>
              <a:rPr lang="en-GB" smtClean="0"/>
              <a:t>NEXT SLIDE IS VISION STATEMENTS</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2833F6-98D7-45D5-B1E0-1452D9BA0E0C}" type="slidenum">
              <a:rPr lang="en-US"/>
              <a:pPr fontAlgn="base">
                <a:spcBef>
                  <a:spcPct val="0"/>
                </a:spcBef>
                <a:spcAft>
                  <a:spcPct val="0"/>
                </a:spcAft>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If you combined e-bays Mission statement with Amazons Vision statement you might be talking about the same company </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8A26B1-EEC5-438C-B60A-F96C19153414}" type="slidenum">
              <a:rPr lang="en-US"/>
              <a:pPr fontAlgn="base">
                <a:spcBef>
                  <a:spcPct val="0"/>
                </a:spcBef>
                <a:spcAft>
                  <a:spcPct val="0"/>
                </a:spcAft>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3000" smtClean="0"/>
              <a:t>Bollettieri story- Winning is the only thing</a:t>
            </a:r>
          </a:p>
          <a:p>
            <a:pPr>
              <a:spcBef>
                <a:spcPct val="0"/>
              </a:spcBef>
            </a:pPr>
            <a:endParaRPr lang="en-GB" sz="3000" smtClean="0"/>
          </a:p>
          <a:p>
            <a:pPr>
              <a:spcBef>
                <a:spcPct val="0"/>
              </a:spcBef>
            </a:pPr>
            <a:r>
              <a:rPr lang="en-GB" sz="3000" smtClean="0"/>
              <a:t>NEXT SLIDE PERSONAL MISSION AND VISION STATEMENT</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D0C418-D6A6-4D73-8D81-666BC51A04E0}" type="slidenum">
              <a:rPr lang="en-US"/>
              <a:pPr fontAlgn="base">
                <a:spcBef>
                  <a:spcPct val="0"/>
                </a:spcBef>
                <a:spcAft>
                  <a:spcPct val="0"/>
                </a:spcAft>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MISSION STATEMENT - It's what you ultimately want to achieve in your life or career, expressed in a specific, measurable way.</a:t>
            </a:r>
          </a:p>
          <a:p>
            <a:pPr>
              <a:spcBef>
                <a:spcPct val="0"/>
              </a:spcBef>
            </a:pPr>
            <a:r>
              <a:rPr lang="en-GB" smtClean="0"/>
              <a:t>A succinct, easy-to-remember statement that provides direction for your life</a:t>
            </a:r>
          </a:p>
          <a:p>
            <a:pPr>
              <a:spcBef>
                <a:spcPct val="0"/>
              </a:spcBef>
            </a:pPr>
            <a:endParaRPr lang="en-GB" smtClean="0"/>
          </a:p>
          <a:p>
            <a:pPr>
              <a:spcBef>
                <a:spcPct val="0"/>
              </a:spcBef>
            </a:pPr>
            <a:r>
              <a:rPr lang="en-GB" smtClean="0"/>
              <a:t>VISION STATEMENT - Define your core values, and how you'll apply those values to your mission. </a:t>
            </a:r>
          </a:p>
          <a:p>
            <a:pPr>
              <a:spcBef>
                <a:spcPct val="0"/>
              </a:spcBef>
            </a:pPr>
            <a:r>
              <a:rPr lang="en-US" smtClean="0"/>
              <a:t>A statement of three or four sentences describing a desired future – not a predicted future.</a:t>
            </a:r>
            <a:endParaRPr lang="en-GB"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707217-ADE3-4E16-884F-D6F36CD24EBE}" type="slidenum">
              <a:rPr lang="en-US"/>
              <a:pPr fontAlgn="base">
                <a:spcBef>
                  <a:spcPct val="0"/>
                </a:spcBef>
                <a:spcAft>
                  <a:spcPct val="0"/>
                </a:spcAft>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When life is busy, or all your energy is focused on a special project, it's all too easy to find yourself "off balance," not paying enough attention to important areas of your life. </a:t>
            </a:r>
          </a:p>
          <a:p>
            <a:pPr>
              <a:spcBef>
                <a:spcPct val="0"/>
              </a:spcBef>
            </a:pPr>
            <a:endParaRPr lang="en-GB" smtClean="0"/>
          </a:p>
          <a:p>
            <a:pPr>
              <a:spcBef>
                <a:spcPct val="0"/>
              </a:spcBef>
            </a:pPr>
            <a:r>
              <a:rPr lang="en-GB" smtClean="0"/>
              <a:t>While you need to have drive and focus if you're going to get things done, taking this too far can lead to frustration and intense stress.</a:t>
            </a:r>
          </a:p>
          <a:p>
            <a:pPr>
              <a:spcBef>
                <a:spcPct val="0"/>
              </a:spcBef>
            </a:pPr>
            <a:endParaRPr lang="en-GB" smtClean="0"/>
          </a:p>
          <a:p>
            <a:pPr>
              <a:spcBef>
                <a:spcPct val="0"/>
              </a:spcBef>
            </a:pPr>
            <a:r>
              <a:rPr lang="en-GB" smtClean="0"/>
              <a:t>That's when it's time to take a "helicopter view" of your life, so that you can bring things back into balance.</a:t>
            </a:r>
          </a:p>
          <a:p>
            <a:pPr>
              <a:spcBef>
                <a:spcPct val="0"/>
              </a:spcBef>
            </a:pPr>
            <a:r>
              <a:rPr lang="en-GB" smtClean="0"/>
              <a:t>This is where the Wheel of Life can help. </a:t>
            </a:r>
          </a:p>
          <a:p>
            <a:pPr>
              <a:spcBef>
                <a:spcPct val="0"/>
              </a:spcBef>
            </a:pPr>
            <a:endParaRPr lang="en-GB" smtClean="0"/>
          </a:p>
          <a:p>
            <a:pPr>
              <a:spcBef>
                <a:spcPct val="0"/>
              </a:spcBef>
            </a:pPr>
            <a:r>
              <a:rPr lang="en-GB" smtClean="0"/>
              <a:t>It helps you consider each area of your life in turn and assess what's off balance. </a:t>
            </a:r>
          </a:p>
          <a:p>
            <a:pPr>
              <a:spcBef>
                <a:spcPct val="0"/>
              </a:spcBef>
            </a:pPr>
            <a:r>
              <a:rPr lang="en-GB" smtClean="0"/>
              <a:t>And so, it helps you identify areas that need more attention.</a:t>
            </a:r>
          </a:p>
          <a:p>
            <a:pPr>
              <a:spcBef>
                <a:spcPct val="0"/>
              </a:spcBef>
            </a:pPr>
            <a:endParaRPr lang="en-GB"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D1662F-CCC7-4C29-8499-3E80492DC8D5}" type="slidenum">
              <a:rPr lang="en-US"/>
              <a:pPr fontAlgn="base">
                <a:spcBef>
                  <a:spcPct val="0"/>
                </a:spcBef>
                <a:spcAft>
                  <a:spcPct val="0"/>
                </a:spcAft>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Example of what we use in sport</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D534EA-8C77-4793-85D9-BE6C0971CBF6}" type="slidenum">
              <a:rPr lang="en-US"/>
              <a:pPr fontAlgn="base">
                <a:spcBef>
                  <a:spcPct val="0"/>
                </a:spcBef>
                <a:spcAft>
                  <a:spcPct val="0"/>
                </a:spcAft>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Examples of personal wheel of choice</a:t>
            </a:r>
          </a:p>
          <a:p>
            <a:pPr>
              <a:spcBef>
                <a:spcPct val="0"/>
              </a:spcBef>
            </a:pPr>
            <a:r>
              <a:rPr lang="en-GB" smtClean="0"/>
              <a:t>What order of priorities do you have in the group</a:t>
            </a:r>
          </a:p>
          <a:p>
            <a:pPr>
              <a:spcBef>
                <a:spcPct val="0"/>
              </a:spcBef>
            </a:pPr>
            <a:r>
              <a:rPr lang="en-GB" smtClean="0"/>
              <a:t>When we ask people this question we get very similar answers – NEXT SLIDE</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A44948-9025-4644-A18D-C4A5371304D8}" type="slidenum">
              <a:rPr lang="en-US"/>
              <a:pPr fontAlgn="base">
                <a:spcBef>
                  <a:spcPct val="0"/>
                </a:spcBef>
                <a:spcAft>
                  <a:spcPct val="0"/>
                </a:spcAft>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8459788" y="5516563"/>
            <a:ext cx="684212" cy="868362"/>
          </a:xfrm>
          <a:prstGeom prst="rect">
            <a:avLst/>
          </a:prstGeom>
          <a:noFill/>
          <a:ln w="9525">
            <a:noFill/>
            <a:miter lim="800000"/>
            <a:headEnd/>
            <a:tailEnd/>
          </a:ln>
        </p:spPr>
      </p:pic>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4C68881B-5F1F-4C34-934A-E4D54D023287}" type="datetimeFigureOut">
              <a:rPr lang="en-US"/>
              <a:pPr>
                <a:defRPr/>
              </a:pPr>
              <a:t>5/3/2014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762A75-7629-4D9B-938A-4B7504042A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D301D18-6632-4D32-B657-D39167226B4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6F9E8BFA-C6F6-4DED-8289-D3E7A10F19C8}" type="datetimeFigureOut">
              <a:rPr lang="en-US"/>
              <a:pPr>
                <a:defRPr/>
              </a:pPr>
              <a:t>5/3/2014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460E604-9839-4C1A-B138-1F0AE8E0205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1F12CB31-0ADE-4FF9-ABB2-7F0E159B2B4B}" type="datetimeFigureOut">
              <a:rPr lang="en-US"/>
              <a:pPr>
                <a:defRPr/>
              </a:pPr>
              <a:t>5/3/2014</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90D2A80-AE85-455D-A08A-6EBBA3B65A4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FCC0525A-E218-4543-AFD9-F1570B24A6FC}" type="datetimeFigureOut">
              <a:rPr lang="en-US"/>
              <a:pPr>
                <a:defRPr/>
              </a:pPr>
              <a:t>5/3/2014</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6B56FB75-1A38-4E25-9622-72BD3702662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70D52F01-2ED0-4F63-9B49-A177BF072E52}" type="datetimeFigureOut">
              <a:rPr lang="en-US"/>
              <a:pPr>
                <a:defRPr/>
              </a:pPr>
              <a:t>5/3/2014</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3B9BCAC7-4C66-4FFC-AEC0-85BECC12D2A1}"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A31228A7-DE0F-43AC-9E3B-3522AEBB6373}" type="datetimeFigureOut">
              <a:rPr lang="en-US"/>
              <a:pPr>
                <a:defRPr/>
              </a:pPr>
              <a:t>5/3/2014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2726D530-C398-467D-B4E4-F1C179D59397}"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A428A512-82FD-4778-A2E4-5C1753D389B9}" type="datetimeFigureOut">
              <a:rPr lang="en-US"/>
              <a:pPr>
                <a:defRPr/>
              </a:pPr>
              <a:t>5/3/2014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4447D622-7570-487F-8E7A-977B3B37ADD2}"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E5847CCF-BBB9-4480-99C2-0D2F054726E4}" type="datetimeFigureOut">
              <a:rPr lang="en-US"/>
              <a:pPr>
                <a:defRPr/>
              </a:pPr>
              <a:t>5/3/2014</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43E0005-27D4-4CE8-B217-8A28F812A4A9}"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356ACD63-D4A4-4A50-A17A-4F3C0FF68B17}" type="datetimeFigureOut">
              <a:rPr lang="en-US"/>
              <a:pPr>
                <a:defRPr/>
              </a:pPr>
              <a:t>5/3/2014</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257B3CC1-23B8-4D60-8438-7D8DF3F719BB}"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4C4CCFE8-A3B8-4DDF-B40F-DB6921CE3E8A}" type="datetimeFigureOut">
              <a:rPr lang="en-US"/>
              <a:pPr>
                <a:defRPr/>
              </a:pPr>
              <a:t>5/3/2014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FD1C15C-3662-4BA8-9A26-367B84317D2A}"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BB74436B-E089-4811-A6D2-6C1D3296659D}" type="datetimeFigureOut">
              <a:rPr lang="en-US"/>
              <a:pPr>
                <a:defRPr/>
              </a:pPr>
              <a:t>5/3/2014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smtClean="0">
                <a:solidFill>
                  <a:srgbClr val="FFFFFF"/>
                </a:solidFill>
                <a:latin typeface="+mn-lt"/>
              </a:defRPr>
            </a:lvl1pPr>
          </a:lstStyle>
          <a:p>
            <a:pPr>
              <a:defRPr/>
            </a:pPr>
            <a:fld id="{76F5E251-4FCE-4B18-BD8F-249C8551FCC4}"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defRPr>
            </a:lvl1pPr>
          </a:lstStyle>
          <a:p>
            <a:pPr>
              <a:defRPr/>
            </a:pPr>
            <a:fld id="{AD95F8E6-E74E-4D9F-8F21-C5CE57AB34B2}" type="datetimeFigureOut">
              <a:rPr lang="en-US"/>
              <a:pPr>
                <a:defRPr/>
              </a:pPr>
              <a:t>5/3/2014</a:t>
            </a:fld>
            <a:endParaRPr lang="en-US"/>
          </a:p>
        </p:txBody>
      </p:sp>
      <p:pic>
        <p:nvPicPr>
          <p:cNvPr id="1033" name="Picture 2"/>
          <p:cNvPicPr>
            <a:picLocks noChangeAspect="1" noChangeArrowheads="1"/>
          </p:cNvPicPr>
          <p:nvPr userDrawn="1"/>
        </p:nvPicPr>
        <p:blipFill>
          <a:blip r:embed="rId13"/>
          <a:srcRect/>
          <a:stretch>
            <a:fillRect/>
          </a:stretch>
        </p:blipFill>
        <p:spPr bwMode="auto">
          <a:xfrm>
            <a:off x="8459788" y="5516563"/>
            <a:ext cx="684212" cy="868362"/>
          </a:xfrm>
          <a:prstGeom prst="rect">
            <a:avLst/>
          </a:prstGeom>
          <a:noFill/>
          <a:ln w="9525">
            <a:noFill/>
            <a:miter lim="800000"/>
            <a:headEnd/>
            <a:tailEnd/>
          </a:ln>
        </p:spPr>
      </p:pic>
      <p:sp>
        <p:nvSpPr>
          <p:cNvPr id="10" name="TextBox 9"/>
          <p:cNvSpPr txBox="1"/>
          <p:nvPr userDrawn="1"/>
        </p:nvSpPr>
        <p:spPr>
          <a:xfrm>
            <a:off x="0" y="6524625"/>
            <a:ext cx="4067175" cy="369888"/>
          </a:xfrm>
          <a:prstGeom prst="rect">
            <a:avLst/>
          </a:prstGeom>
          <a:noFill/>
        </p:spPr>
        <p:txBody>
          <a:bodyPr>
            <a:spAutoFit/>
          </a:bodyPr>
          <a:lstStyle/>
          <a:p>
            <a:pPr fontAlgn="auto">
              <a:spcBef>
                <a:spcPts val="0"/>
              </a:spcBef>
              <a:spcAft>
                <a:spcPts val="0"/>
              </a:spcAft>
              <a:defRPr/>
            </a:pPr>
            <a:r>
              <a:rPr lang="en-GB" b="1" dirty="0">
                <a:solidFill>
                  <a:srgbClr val="FF0000"/>
                </a:solidFill>
                <a:latin typeface="+mn-lt"/>
              </a:rPr>
              <a:t>www.CorporateAthleteUK.com</a:t>
            </a:r>
            <a:endParaRPr lang="en-GB" b="1" dirty="0">
              <a:solidFill>
                <a:srgbClr val="FF0000"/>
              </a:solidFill>
              <a:latin typeface="+mn-lt"/>
            </a:endParaRP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fontAlgn="base">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08A1D9"/>
        </a:buClr>
        <a:buFont typeface="Arial"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7C984A"/>
        </a:buClr>
        <a:buFont typeface="Arial"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C2AD8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p:cNvPicPr>
          <p:nvPr/>
        </p:nvPicPr>
        <p:blipFill>
          <a:blip r:embed="rId2"/>
          <a:srcRect/>
          <a:stretch>
            <a:fillRect/>
          </a:stretch>
        </p:blipFill>
        <p:spPr bwMode="auto">
          <a:xfrm>
            <a:off x="2533650" y="4729163"/>
            <a:ext cx="1944688" cy="957262"/>
          </a:xfrm>
          <a:prstGeom prst="rect">
            <a:avLst/>
          </a:prstGeom>
          <a:noFill/>
          <a:ln w="9525">
            <a:noFill/>
            <a:miter lim="800000"/>
            <a:headEnd/>
            <a:tailEnd/>
          </a:ln>
        </p:spPr>
      </p:pic>
      <p:sp>
        <p:nvSpPr>
          <p:cNvPr id="14338" name="TextBox 5"/>
          <p:cNvSpPr txBox="1">
            <a:spLocks noChangeArrowheads="1"/>
          </p:cNvSpPr>
          <p:nvPr/>
        </p:nvSpPr>
        <p:spPr bwMode="auto">
          <a:xfrm>
            <a:off x="1719263" y="2708275"/>
            <a:ext cx="5543550" cy="369888"/>
          </a:xfrm>
          <a:prstGeom prst="rect">
            <a:avLst/>
          </a:prstGeom>
          <a:noFill/>
          <a:ln w="9525">
            <a:noFill/>
            <a:miter lim="800000"/>
            <a:headEnd/>
            <a:tailEnd/>
          </a:ln>
        </p:spPr>
        <p:txBody>
          <a:bodyPr>
            <a:spAutoFit/>
          </a:bodyPr>
          <a:lstStyle/>
          <a:p>
            <a:pPr algn="ctr"/>
            <a:r>
              <a:rPr lang="en-GB" b="1">
                <a:solidFill>
                  <a:srgbClr val="FF0000"/>
                </a:solidFill>
                <a:latin typeface="Eras Demi ITC" pitchFamily="34" charset="0"/>
              </a:rPr>
              <a:t>The Key to being Extraordinary</a:t>
            </a:r>
          </a:p>
        </p:txBody>
      </p:sp>
      <p:sp>
        <p:nvSpPr>
          <p:cNvPr id="14339" name="TextBox 6"/>
          <p:cNvSpPr txBox="1">
            <a:spLocks noChangeArrowheads="1"/>
          </p:cNvSpPr>
          <p:nvPr/>
        </p:nvSpPr>
        <p:spPr bwMode="auto">
          <a:xfrm>
            <a:off x="3132138" y="4143375"/>
            <a:ext cx="2717800" cy="277813"/>
          </a:xfrm>
          <a:prstGeom prst="rect">
            <a:avLst/>
          </a:prstGeom>
          <a:noFill/>
          <a:ln w="9525">
            <a:noFill/>
            <a:miter lim="800000"/>
            <a:headEnd/>
            <a:tailEnd/>
          </a:ln>
        </p:spPr>
        <p:txBody>
          <a:bodyPr>
            <a:spAutoFit/>
          </a:bodyPr>
          <a:lstStyle/>
          <a:p>
            <a:pPr algn="ctr"/>
            <a:r>
              <a:rPr lang="en-GB" sz="1200" b="1">
                <a:solidFill>
                  <a:srgbClr val="0070C0"/>
                </a:solidFill>
                <a:latin typeface="DokChampa"/>
                <a:ea typeface="DokChampa"/>
                <a:cs typeface="DokChampa"/>
              </a:rPr>
              <a:t>Presented by</a:t>
            </a:r>
          </a:p>
        </p:txBody>
      </p:sp>
      <p:pic>
        <p:nvPicPr>
          <p:cNvPr id="14340" name="Picture 7"/>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1471613" y="981075"/>
            <a:ext cx="6053137" cy="2232025"/>
          </a:xfrm>
          <a:prstGeom prst="rect">
            <a:avLst/>
          </a:prstGeom>
          <a:noFill/>
          <a:ln w="9525">
            <a:noFill/>
            <a:miter lim="800000"/>
            <a:headEnd/>
            <a:tailEnd/>
          </a:ln>
        </p:spPr>
      </p:pic>
      <p:pic>
        <p:nvPicPr>
          <p:cNvPr id="14341" name="Picture 1"/>
          <p:cNvPicPr>
            <a:picLocks noChangeAspect="1"/>
          </p:cNvPicPr>
          <p:nvPr/>
        </p:nvPicPr>
        <p:blipFill>
          <a:blip r:embed="rId4"/>
          <a:srcRect/>
          <a:stretch>
            <a:fillRect/>
          </a:stretch>
        </p:blipFill>
        <p:spPr bwMode="auto">
          <a:xfrm>
            <a:off x="5105400" y="4581525"/>
            <a:ext cx="143827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13" y="274638"/>
            <a:ext cx="7761287" cy="1143000"/>
          </a:xfrm>
        </p:spPr>
        <p:txBody>
          <a:bodyPr/>
          <a:lstStyle/>
          <a:p>
            <a:pPr fontAlgn="auto">
              <a:spcAft>
                <a:spcPts val="0"/>
              </a:spcAft>
              <a:defRPr/>
            </a:pPr>
            <a:r>
              <a:rPr lang="en-GB" b="1" dirty="0"/>
              <a:t>Corporate </a:t>
            </a:r>
            <a:r>
              <a:rPr lang="en-GB" b="1" dirty="0" smtClean="0"/>
              <a:t>Vision Statement</a:t>
            </a:r>
            <a:endParaRPr lang="en-GB" dirty="0"/>
          </a:p>
        </p:txBody>
      </p:sp>
      <p:sp>
        <p:nvSpPr>
          <p:cNvPr id="26626" name="Content Placeholder 2"/>
          <p:cNvSpPr>
            <a:spLocks noGrp="1"/>
          </p:cNvSpPr>
          <p:nvPr>
            <p:ph idx="1"/>
          </p:nvPr>
        </p:nvSpPr>
        <p:spPr/>
        <p:txBody>
          <a:bodyPr/>
          <a:lstStyle/>
          <a:p>
            <a:pPr marL="114300" indent="0" algn="ctr">
              <a:lnSpc>
                <a:spcPct val="150000"/>
              </a:lnSpc>
              <a:buFont typeface="Arial" charset="0"/>
              <a:buNone/>
            </a:pPr>
            <a:r>
              <a:rPr lang="en-GB" sz="2500" smtClean="0"/>
              <a:t>"To bring inspiration and innovation to every athlete*</a:t>
            </a:r>
            <a:br>
              <a:rPr lang="en-GB" sz="2500" smtClean="0"/>
            </a:br>
            <a:r>
              <a:rPr lang="en-GB" sz="2500" smtClean="0"/>
              <a:t>in the world"</a:t>
            </a:r>
            <a:br>
              <a:rPr lang="en-GB" sz="2500" smtClean="0"/>
            </a:br>
            <a:r>
              <a:rPr lang="en-GB" sz="2500" smtClean="0"/>
              <a:t>* If you have a body, you are an athlete.</a:t>
            </a:r>
          </a:p>
        </p:txBody>
      </p:sp>
      <p:pic>
        <p:nvPicPr>
          <p:cNvPr id="26627" name="Picture 3"/>
          <p:cNvPicPr>
            <a:picLocks noChangeAspect="1"/>
          </p:cNvPicPr>
          <p:nvPr/>
        </p:nvPicPr>
        <p:blipFill>
          <a:blip r:embed="rId2"/>
          <a:srcRect/>
          <a:stretch>
            <a:fillRect/>
          </a:stretch>
        </p:blipFill>
        <p:spPr bwMode="auto">
          <a:xfrm>
            <a:off x="2747963" y="4268788"/>
            <a:ext cx="3648075"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p:txBody>
          <a:bodyPr/>
          <a:lstStyle/>
          <a:p>
            <a:pPr marL="114300" indent="0" algn="ctr">
              <a:lnSpc>
                <a:spcPct val="150000"/>
              </a:lnSpc>
              <a:buFont typeface="Arial" charset="0"/>
              <a:buNone/>
            </a:pPr>
            <a:r>
              <a:rPr lang="en-GB" sz="2500" smtClean="0"/>
              <a:t>"Our vision is to be earth's most customer centric company; to build a place where people can come to find and discover anything they might want to buy online."</a:t>
            </a:r>
          </a:p>
        </p:txBody>
      </p:sp>
      <p:sp>
        <p:nvSpPr>
          <p:cNvPr id="4" name="Title 1"/>
          <p:cNvSpPr>
            <a:spLocks noGrp="1"/>
          </p:cNvSpPr>
          <p:nvPr>
            <p:ph type="title"/>
          </p:nvPr>
        </p:nvSpPr>
        <p:spPr>
          <a:xfrm>
            <a:off x="315913" y="274638"/>
            <a:ext cx="7761287" cy="1143000"/>
          </a:xfrm>
        </p:spPr>
        <p:txBody>
          <a:bodyPr/>
          <a:lstStyle/>
          <a:p>
            <a:pPr fontAlgn="auto">
              <a:spcAft>
                <a:spcPts val="0"/>
              </a:spcAft>
              <a:defRPr/>
            </a:pPr>
            <a:r>
              <a:rPr lang="en-GB" b="1" dirty="0"/>
              <a:t>Corporate </a:t>
            </a:r>
            <a:r>
              <a:rPr lang="en-GB" b="1" dirty="0" smtClean="0"/>
              <a:t>Vision Statement</a:t>
            </a:r>
            <a:endParaRPr lang="en-GB" dirty="0"/>
          </a:p>
        </p:txBody>
      </p:sp>
      <p:sp>
        <p:nvSpPr>
          <p:cNvPr id="27651" name="AutoShape 2" descr="data:image/jpeg;base64,/9j/4AAQSkZJRgABAQAAAQABAAD/2wCEAAkGBhISDxQUExEWFBMUFRgZGBUVFRIVGBcWFRUVFhUUFhcXGyceGBojGhUUHy8hIycpLCw4FR89NTAqNSYrLCkBCQoKDQwOGg8PGTQkHCQ1LDQsNTAvLjU1NSksNS4pNS8qKjU1NS8sMywsKSkuLyksKS4pKSwvKiwqKjUpLCwvMP/AABEIAIcBdAMBIgACEQEDEQH/xAAcAAEAAgMBAQEAAAAAAAAAAAAABgcEBQgDAQL/xABQEAACAQMABgQFDwgIBgMAAAABAgMABBEFBgcSITETQVFhIjVxgZEUMjM0QlJicnN0obGys7QXJFOCksHR0hUjQ5OUotPwCCVUVaPCY4Pi/8QAGQEBAQEBAQEAAAAAAAAAAAAAAAQFAwIB/8QAMREBAAIBAgMGBAUFAQAAAAAAAAECAwQRBRIhMTJBUZHwcYGh4RRCYbHRM1KCwfET/9oADAMBAAIRAxEAPwC8c1Wetu22CBzFaRi5deBkLbsKnjkKRkyEHswPhZGKxdt2uTRItjExVpk35mBIIiJKrGD8Mq+e5Me6qlgKCX3+1rSspz6qEQ97DFEo9Mgdv81YS7RNKA5/pCb0RH6ClYmr2qV3fMRbQFwpwzkhI1OM4Z268YOBk8Rwrb6Y2U6TtojI0CyIoy3QP0hUDiSVIViPig0GdojbTpKEjpWjuU6xIgjcjsDxAAedDVu6l7QLbSSHoyUmQZeF8b6jlvDHB0z1jz4PCuZgc1l6J0vJaXEdxEcSRNvDq3h7qM/BYZU+XuoOtK1ms+mfUllcXAXfMMTOFzjeKjIBPUKzbK7WWJJEOVkRXU9zAMPoNaDaV4mvvm8n2aCr/wAvN9/09t6Jv56lGzrapPf3pt5oYlBiZw0e+MFGQEEMTnO/3cqo6thoTTT2ryvGSHkt5IVYcCnSlMuD2hVbHeRQWzrxtp6CVoLFEkdCVeaTJjVgcFUVSDIRxBOQAffcagb7WdLlt71bj4Kw226O4ZjJx5ST31DjIq4BIHYCQK/YNBbmqG3FzIsekEQIxx6ojBXcJ5dKhJ8HtYEY7MZItq90jFDC00kipEi7zOTwC9uf95rkqt5pDXCebR1vZMT0VuxOcnLqMdCjd0eWAHHknWtBNNY9utw7lbKJI4geEkyl5HHvgmQsfXwO8eXLlUcg2s6XVg3qzf8AgvDbbp8u5Gp9BFQ9pVBwWAPZkZr90F3ak7aVuJFgvUWGRyAsqE9EzHgFYMSYyeQ4kHtHAG0K5AIzXSOyrTjXWiYWclpI96JmJJJMR3VZieJYpuEnrzQS6tdp3WC3s4TNcSiNBwGeJZjyVFHFmPYK2DMAMngBXMOvGtzaRvWmyehXKQJxwsefX4PJn4Mev1o9yKCYad28XDki0gSFOp5v6yQjt3FYKh87VFJtpWlW56Ql/VS3X7MYqNE4GTUv0Tsn0pcRhxAsSniOnfo2I6juAMw/WAPdQY1vtL0qhyL+Q9zJAwPdxjqY6ubeJVYLfQKyE+ywAqy97RMTvDmcqQexTVfaw6q3di4W5hKb2d1wQyPjnuuOvuOD3VqqDrbR+kI54klhdZI3GVdTkEVkVR2wvWJ0u5LNjmKVGkQdSypjfx8ZTk/J95q8aCC7Ute59GpB0EcbPMz5ModlVUC5wqspJJYdfUar38u2kv0dn/c3H+vUm286OlkjtGjikkVGlDdGjPulhHu5CgkZ3W491VD/AETcf9Lcf4ef+WgnH5dtJfo7P+5uP9en5dtJfo7P+5uP9eoP/RNx/wBLcf4ef+WseSNlJVlKsOasCrDyg8RQWB+XbSX6Oz/ubj/XqTbPNq93e36288UG66OQ0SyoQyDe478jAgjI6qpep3sVsnfS6uq5WKKQu3UN8biDPaSTgfBbsoOg68by9jhjaSV1SNBlnYgKoHWSa9q562q69Ne3TQRt+awOQADwlkXg0jdoDZCjlwz1jASTWXbwd4pYwAgf204bB71iBDY72YH4NQ+fazpZmz6s3PgpDb7o8m+jH0k1EqkWhdnekbuISw2pMTDKu7xxhx2oGYEjsOMHqNBu9F7bdJREdL0Nwo5h06Nz5HjwoP6h/fVrambR7XSPgoTFOBloZMb2OtkYcJF8nEZGQM1zvpXRE9tKYriF4ZAM7rgcR2qwJVh3qSK8Le4eN1kjcpIjBldThlYciDQddUqLbOtchpGyDtgTxncmUcBvgZDqPesMMOzJHVUpoKRv9u92JpFS2gCLI6rvdKWwjFckhgM8M8q99B7b7uW7gikt4NyWaOM7nSKw6V1TeBLEcN7OMccdVVbe+zTfLS/evXtoe7EV1byt62KeGRsc92OVHbHfhTQdAbQNpUWjQEVemuXGVi3t0Kucb8jYO6OBwMZOOoZIqW92v6WkbIuVhHvYoYsf+UO301F9MaWe4nluJj4crlm48BnAVQexVCqPiisRJAeRB8hzQWFoTbbpCJh0/R3SdeVWKTGepowE9Kefrq6NWdZ4L+3E8DZUnDK2A8bgAlHHUwyO45BBIINcr1O9jGnWg0osOT0d0jIV6ukRTJG/oWRf1+7gHQdKUoKh2hbKr+70hLcwvC6SBAFkd0ZNxApQYQgjILZyPXnh2w252SaWUgC1D560mh3R5d5lOPNXSFQ7WbarYWTFC5mmXgYoAHKnsZiQinuJz3UG91Y0ElnZw26AYjQAke6fGXc9pZsnz1tKpW/2/wAxJ6GyjUdRllZz51RQP8xrST7atKtyeBPiQn/3dqCPa52Sw6TvI0GEWdsDsD4kwO4b+B5BWnr30hfyTzPNK29JI287YAycAZwoAHADkK8KDpvZy+dD2PzaIehAP3V+dpXia++byfZr7s38TWPzaL7Ir5tK8TX3zeT7NBzNWTovRr3FxFAhw80ioDz3d44L4690ZbHwaxqk2zFc6asvlJD6LeY0HQGg9UrS0hEUMCAADLFVLOcYLOxGWY9pqpdtWp8Ns8NzAgjWZmSRFAC9IAXV1UcASA+fIO05vKqz2+Af0dB2+q1x/cT0FG1INQtWBpDSEcDEiMK0kpBwejTdBVT1Es6LnqBPWBUfqzdgSZvro9Yt0A/WkOfsD0UFu2uq9nHD0SWsKxYxudGhB7c5HhHvNUJtU1WjsdI7sK7sM0YkRepW3mWRF7FGFIHVv4HAADo+qQ2/+3LT5CX7xKCsKvHYEf8Al1x3XjfcW9UdV47AvF1x88b8PbUE+09YPPaTwo/RvLFIivx8EuhUNw48M1RU2xLSiclt3A95M30b8a10JWPf6QigjaSaRY41GS7sFUeUmgpjZ5stu00kkt5bdHDBlxvPC4eUcI8BGbgCS/HHFVq76rLTW3i0jJW3gkuCPdnEMZPlYF/8lRa828Xzex29vF8bpZT6d5B9FBYu1yyWTQ1yWHGILKp6w0bqeHlG8vkY1zlUp03tO0jdwvDNKnRSDdZUiVcr2ZOWHmIqLUEm2YvjTVl8pIPTbzD99dMVzNsz8dWXyj/cS10zQKUrwvr1IYnlkYJHGpZmPIKoyTQR/aFrkujrNpBgzyZSFDxBkx65gPcLzPmHMiua553d2d2Lu7FmZjkszHJY+UmtxrlrZJpG7adgVT1sUZ/s4+oEct5j4Td/DiAK0lB6W1s8kixxoXkkYKiDmzHkB/HkOuumNRNT00dZrEMNK3hzSD3chAzj4IGFA7B2k1Cti2o24gv5l8ORfzdT7iNhxl7mcHA7F+MRVr0Ea2j6dNpoq4lU4kKiOMjGQ8rCNWGfe729+rXMqrgADkOFXdt+uSLK2TPr7nJ7wkMvA9vFgfMKpKg3mo+glvNJW8DjMbOWkHbHEpdlPcxVUPx66hVQBgcAOqqA2HpnTB7rWU/+SAfvroCgr/bZoRZtFmbdBktnVw3DIRmVJRns3TvY+AOyqBrp/X+Le0RfDGfzSc+cRMR9IFcwUE32OabNvpVIyfAulMRHVvqDJEx8mHX/AOyuh65N0JdGO7tpAcblxC3DsEqE/RmusqDka99mm+Wl+9evGva99mm+Wl+9esW69jb4p+qgv7ZPqFDBaRXU0Qe5nUOC6g9FG/FEQH1p3SCx55JHICsratqbDcaPmmWJVuLeMyJIqgMyxjeeI49cGUMADyJB6qnEEQVVUclAA8gGKxdNLm1nB5GKT7BoOTq3GplwY9KWTDn6qhXzSOIz9DmtFbHwF+KPqrb6seMLL55bfiI6DqylKUFR7YdobxubG2co26DPIpwwDDKwoRxUlcMx5gMuOZxTiqAMDgKzNL3xmup5icmWaR8nsZyVHmXdHmFYUj4UnsBPooJLqfqDdaRY9EAkKnDTyZ3A3A7qgcXbiDgcB1kcM2Naf8P9uF/rb2dm6+jWGNfMGVz9NTzU3RS22jraFMYWFMke6dlDO572YsfPW5oOVNaNFLa39xbozMkMm6rPuliNxWy26AM+EeQFayttrheibSV5KvrWuJMd4Q9GCO4hM+etTQdNbOPE9j82i+wK+bSvE1983k+zXzZpIDoaxx1W6DzqN0j0g192leJr75vJ9mg5mqUbLvHdl8eT8NNUXqUbLvHdl8eT8NNQdLVWO37xfbfPF/D3FWdVY7fvF9t88X8PcUFH1Z+wH25d/IRfePVYVZ+wH25d/IRfePQXfVH7fvbtp8hJ94lXhVH7fvbtp8hJ94lBWNXlsC8XXHzxvw9tVG1eWwLxdcfPG/D21BYt9epDE8sjBY41LMx5BVGSfQK5n1010m0lcGRyVhUnoYc8EXlvMORkI5nqzgcOdvbcNImPRO4Mj1RPHGce9G9MwPcRFj9aqCoPn++HEkngAB1mrK1b2H3M6K9zKLZW49GF6SXB99xCoe7wu/FaTZNoxJ9MQBxkRK8wB4gtGAE4dzOGHegrpCgpjW7Y5a2ej7i4W4uHkhjLAMYNwkY9cFjBx5CKqiui9r98I9C3APOXcjA7S8ig+hd4+audKCS7M/HVl8o/3EtdM1zJs2cDTNkT+lYecwygfSRXTdAqjts2vPTy+oYWzFE2ZmHJ5VPCLPYhGT8LHvTU62p68+oLXcib86nBEfL+rUcHmOezOB2kjqBrnf8A3k8SSeJJPWaD7Uw2Zaj/ANIXeZB+awEGXsduawDy827vjA1DjVvaqbWdGWNrHbx212FX1zlLclnY5eR8TZySScAcOQGABQXAq4GBwAr7UP0btb0VMceqxEf/AJ1eEftyAL9NS6OQMAVIIPIg5BHaCKCqf+IJPzezPUJ3Hpib+Bqmav3bho0yaK6QA5t5o5OHvW3oWz3AS5/VqgqCf7DT/wA3bvtJfvber/rnHZFfiLTMGeUqyxedk6QfTEB566OoNPri4GjbwnkLWcnyCJ65YFdL7Tr0RaGvCTjfhaMd7Tf1Sj0uK5poPS2XMiAcy6AeUsAPpNddVy3qTo03Gk7SMdc6MfiwnpW+iMjz11JQcjXvs03y0v3r1i3XsbfFP1VlXvs03y0v3r1i3XsbfFP1UHYdYemPa03yT/YNZlYemPa03yT/AGDQckW3sa/FH1Ctvqx4wsvnlt+IjrUW3sa/FH1Ctvqx4wsvnlt+IjoOrKUpQckaQtTFPLEecUskZ8sbsn/rWPVtbX9ncpma+tozIrgdPGgJZWUACZVHFlKgBgOIwDg5YipFcEZByO6gu/Z3tWtBZxW93MIJoECb8mdyREAVG6TkG3cZBIOQcZFeevu2OAQNDYSdLK4KmZQQkSkcWRiPDfB4YyBzJ4bppas7Qmg57yboraIyPwzj1qA+6kbkg8vPHAE8KDAVcDA5CvtWxpzYiYtGhoXM17Gd+TGQsq48KKNScAjmpPFsEHmMVTBCzuqIjPIzbqooJYty3QvPPPyYOeVBbOxDXILnR8pxks8B7c5eWLy53nHbluwZn20rxNffN5Ps1HdmmysWZW5usNdYO4gOUhBBB4+6kIJBPIZwOsmRbSvE1983k+zQczVKNl3juy+PJ+GmqL1KNl3juy+PJ+GmoOlqrHb94vtvni/h7irOqsdv3i+2+eL9xcUFH1Z+wH25d/IRfePVYVZ+wD25d/IRfePQXfVH7fvbtp8hJ94lXhVH7fvbtp8hJ94lBWNXlsC8XXHzxvw9tVG1eOwLxdcfPG/D21Bk7dbIvopXHKG4jc+Rw8P1yrVC11npbRkdzBJBKMxyoyMOXBhjgeo9hrmXWzVG40dMY51JQnEcwHgSjqIPJXxzQ8Rx5jBIeeqmsDWN7Dcqu90ZO8owC0bAq6gnrwcjvUVfcO1jRTRdJ6sReGdxg4lHd0WN4nyA56s1zfXxmxz4UEx2kbQDpKZVjUpawkmNW4M7EYMrj3PDIVeoE54nAh9TTUPZjPfsskgaG04EuRhpR72IHqPvzw48M9X52mahHR1xvxqTaSn+rbi3Rt1wuxye0qTz5cxxCIW9w0bpIhw8bq6nsdGDKe/BArp7UzWqPSFmk6eC3rZEzno5QBvJ3jiCD1hga571R1MuNIzbkI3UXHSTMDuRg9XwnxyUecgca6J1W1WgsLYQwA4zvMzHLSOQAXY9vAcBwGABQUTtdui+mrgH+zWKMdy9EkmP2pWPnqH1O9o2rV3Np25ENrLIZTEyFUO6VEESFi5wigMjDiRyrZ6H2DXL4Nzcxwj3kSmVv2juqp8zCgrGlXrbbB7BR4c1zIe94l+xGK/VxsI0ew8GW5jPaJI2+2hoKIqVbNdY57XSFtHFIwhlmSN4c/1ZEh3N4LyVgWDZGCd3B4GpVpfYHMoJtbtZOxJ1KH+8TI/yCo1oDU++t9L2iS2kqlbiJt4LvIUSQMziRcrgAE8Tnu40HQmltGJcW8sEgyksbI3kcEHHfxrlXSmjJLaeWCUYkhco3fjBDDuZSrDuYV1rUD2m7NhpBBNBupdxjAzwWVBk9G56iCTut1ZPUeAUDa3LxyJJGd143V1PYyMGU9/EDhV/6B2x6PmhDTzC2lAG/HIGxvdfRvjDjsxx5ZAqgr6ykhlaKaNopV5o4Kt2ZHavYwyD1GvGgsDantITSG5Bbb3qaNg7OwZDK4BC4Q4IRck+EMk44DdBNf18LY51NtQtmM9+6ySq0NpwJcgq0o97EDxwff8ALjwyeQSjYTqucyXzjgQYoc9Y3v65x3byhB8VquGvGzs0ijSONQkaKFVVGAqqMAAV7UHI177NN8tL969Yt17G3xT9VZV77PN8tL969YtyMow6yD9VB2HWHpj2tN8k/wBg1mVh6Y9rTfJP9g0HJFt7GvxR9Qrb6seMLL55bfiI61Ft7GvxR9Qrb6seMLL55bfiI6DqylKUCtDpbUTR9y5eaziZzzcLuOfK6YJ9Nb6lBE4NlWiVPtJG+O0sg9DsRUksdHxQoEijSNByVFVFHkCjFZFKBWug1dtUuWuUt41uHGGlCKHPblu/Az24rY0oPhNfJYlZSrAMrAgggEEHgQQeYrWae0OZlDKcOmd3sOccO48Odaaz1kliO5MpbHA54OP3N5/TUOXWRhycuSu1fCf58lePTTlpzUnefGGf+T/Rn/brX/Dw/wAtZWjdVbK3ffgs4IXwRvxxRo2DzGVGccKyrHSkUo8BgT708GHmrLqyt63jes7wmtWaztaNpKxtIaNinjMc0SSxnGUkVXU4OQSGGOBrJpXp5aD8n+jP+3Wv+Hh/lrYaK0DbWwYW9vFCGxvdFGib2OWd0DNZ9KBWBpXQNtchRcW8UwXO70saPu5543gcZwPRWfSg0H5P9Gf9utf8PD/LW20fo2KCMRwxJFGM4SNVRRk5OAoxxNZNKBXldWiSoUkRXRhgq6hlI7CDwNetKCJz7KtFOcmyRe5GkjH7KMBWXo7Z9o2Bg8dlCHHJmXfYHtDPkipDSgV4XtlHNG0cqLJG4wyOAykdhBr3pQYujNFQ20QigiSKNc4RFCjjxJwOs9tZVKUHxnAGScAdZ4VqbnWiBOAJc/BHD0nArz0toOWd/ZgI+GFwTjtJGeJz11jJqaOuY+ZQPrJrNz5dXNprip085mPpG67Fj00Rvkv18o3fH1y7IfS+PqBr4uuXbD6H/wDzXqdTU/Sv6F/hWq0xoFoAG3t5SccsEHGRn0GoMt+I4457T0/xWY66K88sR1+aQ6O1iimYKAVY8g2OOOPAitrUE0AubqLyn6Fap3Wjw/UXz45m/bE7fsi1uGuG8RXyKUpWgiYGl9A210m5cQRzKOQkRWwe0E8Qe8VFpdjGiWOfU7rnqW4uAPMN/hU4pQRnRGzXRtswaO0QuDkPIWmYHtBlLbvmqTUpQKUpQaS51J0fI7PJYWzuxyzNBESxPMkleJr5BqNo5GV00fbKykFWEEQIYHIIO7wINbylApSlBoW1B0YSSdHWpJ4n83h5n9Wvay1NsIZFkisbeORfWukMSsvDGQQMjgTW4pQKUpQKUpQKUpQKUpQKwNKaHScceDDkw5juPaO6s+leL465K8to3h6pe1J5qztKAX+jZIG8IdfguM4PkPUe6suy1mmTgx6Rfhc/2h+/NTGWJWBVgCDzB4io3pLVPm0J/UJ+yx/f6awsuhzaeefTzO3l4/dr49XizRy546+/RsLTWeF/XExn4XL9ocPTitqjgjIII7RxquZYWVt1lKkdRGDX2C4dDlGKn4JI9PbXnFxbJXpkrv8AT39HrJw2luuOdlj0qGW2tU6+u3XHeMH0r/CtnBrgh9fGy+TDD9x+itHHxLT37Z2+PvZDfQ56+G/wSCla6HWG3b+1A+NlfrFZsVyjetZW8hB+qraZcd+7aJ+EpbY7170TD0pSldHgpSlApShNApWNNpGJPXSIPKw+qsGbWi3XkxY/BU/WcCuN9Rip3rRHzda4cl+7WW3pUYuNcT7iLzuf3D+Nau509O/OQqOxPB+kcfpqHJxTBXu7z7/VXTh+a3b0TO60hHH69wvcTx8w5mtJea3gcIkz8JuA9A4n6KjCqSeAJJ7Mkk/Wa32jNVWbDS+CvvR64+U9X1+Sovxuq1M8uGu3vxn7bqfwmnwRzZZ39+TM1d0vNNIwfBUDOQMYORgecZ9FfdcJsRIvWz58yg5+lhW7t7dUUKqhQOoVD9aLvfuCByQbvnPFv3DzVTqubBpOW9t7T/39nHT8ubU81Y2iHtqjbZmZ+pFx52P8AfTUurXaB0f0UIBHhN4TeU9XmGBWxqvQ4ZxYYie2es/NNq8sZMszHYUpSrUpSlKBSlKBSlKBSlKBSlKBSlKBSlKBSlKBSlKBSlKBSlKBSlKDwu7KOUYdQw7+Y8h5io/faodcT/qv+5h+8eepPSps2lw5u/HXz8XfFqMmLuyry60fJH69Cvf1ekcKx6soitfc6AgfnGAe1fB+rgayMvCLR/Tt6/z9mlj4lH56+iC0xUnn1OHuJSO5gD9IxWBLqrOOW63kbH1gVn30Gor20/2trrMFuyzVpcuOTsPIzD6jXsulJhymf9pj9dej6EuBzhbzYP1GvBrCUc4n/Yf+Fcts1PCY9YdN8VvKfR7DTU/6ZvSKHTM/6ZvTWP6lk/Rv+w38K/S2Mh5RP+w/8Kf+mb+6fWTkw+UfR9bSMx5yyftt/GvF5C3Mk+Uk/XWWmhZzyhbzjH14rKi1WuDzCr5W/lzXqMOfJ+WZ+Uvk5cNPGI9GoApUlg1N9/L5lX95/hWzttXIE9xvHtc730cvoqnHwvUW7Y2+P2T34hhr2dUMt7V5DhELeQcPOeQrd2WqLnjK26OxeJ9PIfTUqVABgDA7BX2tPDwrFXred/pHv5oMvEclulI2YllouKIeAoB6zzJ8pNZdKVq1pWkbVjaGfa02neZ3l5XU24jNgndUnA68DOKjmgNCMz9NKOveAPMsTneI6hnl/vMopXDLpq5b1vbsjw/V1x5px0mtfHx/QpSlUuBSlKBSlKBSlKBSlKBSlKBSlKBSlKBSlKBSlKBSlKBSlKBSlKBSlKBSlKBSlKBSlKBSlKBSlKBSlKBSlKBSlKBSlKBSlKBSlKBSlKBSlKBSlKBSlKBSlKBSlKBSlKBSlKBSlKBSlKBSlKBSlKBSlKBSlKBSlKBSlKBSlKBSlKBSlKBSlKBSlKBSlKBSlKBSlKBSlKBSlKBSlKBSlKBSlKBSlKBSlKBSlK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alibri" pitchFamily="34" charset="0"/>
            </a:endParaRPr>
          </a:p>
        </p:txBody>
      </p:sp>
      <p:pic>
        <p:nvPicPr>
          <p:cNvPr id="27652" name="Picture 4" descr="https://encrypted-tbn1.gstatic.com/images?q=tbn:ANd9GcTyWhFbeQ6RNxdnQUbjwFMNF_XBGsxxif0stUvZntIMkQhHKYi1"/>
          <p:cNvPicPr>
            <a:picLocks noChangeAspect="1" noChangeArrowheads="1"/>
          </p:cNvPicPr>
          <p:nvPr/>
        </p:nvPicPr>
        <p:blipFill>
          <a:blip r:embed="rId3"/>
          <a:srcRect/>
          <a:stretch>
            <a:fillRect/>
          </a:stretch>
        </p:blipFill>
        <p:spPr bwMode="auto">
          <a:xfrm>
            <a:off x="2614613" y="4616450"/>
            <a:ext cx="354330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4163" y="274638"/>
            <a:ext cx="7793037" cy="1143000"/>
          </a:xfrm>
        </p:spPr>
        <p:txBody>
          <a:bodyPr/>
          <a:lstStyle/>
          <a:p>
            <a:pPr algn="ctr" fontAlgn="auto">
              <a:spcAft>
                <a:spcPts val="0"/>
              </a:spcAft>
              <a:defRPr/>
            </a:pPr>
            <a:r>
              <a:rPr lang="en-GB" b="1" dirty="0" smtClean="0"/>
              <a:t>Corporate Vision Statement</a:t>
            </a:r>
            <a:endParaRPr lang="en-GB" b="1" dirty="0"/>
          </a:p>
        </p:txBody>
      </p:sp>
      <p:sp>
        <p:nvSpPr>
          <p:cNvPr id="29698" name="Content Placeholder 2"/>
          <p:cNvSpPr>
            <a:spLocks noGrp="1"/>
          </p:cNvSpPr>
          <p:nvPr>
            <p:ph idx="1"/>
          </p:nvPr>
        </p:nvSpPr>
        <p:spPr/>
        <p:txBody>
          <a:bodyPr/>
          <a:lstStyle/>
          <a:p>
            <a:pPr marL="114300" indent="0" algn="just">
              <a:lnSpc>
                <a:spcPct val="150000"/>
              </a:lnSpc>
              <a:buFont typeface="Arial" charset="0"/>
              <a:buNone/>
            </a:pPr>
            <a:r>
              <a:rPr lang="en-GB" sz="2500" smtClean="0"/>
              <a:t>To help to develop better people for a better world through combining the skills we learn through sport with education together with a professional and social responsibility.</a:t>
            </a:r>
          </a:p>
        </p:txBody>
      </p:sp>
      <p:pic>
        <p:nvPicPr>
          <p:cNvPr id="29699" name="Picture 5"/>
          <p:cNvPicPr>
            <a:picLocks noChangeAspect="1"/>
          </p:cNvPicPr>
          <p:nvPr/>
        </p:nvPicPr>
        <p:blipFill>
          <a:blip r:embed="rId3"/>
          <a:srcRect/>
          <a:stretch>
            <a:fillRect/>
          </a:stretch>
        </p:blipFill>
        <p:spPr bwMode="auto">
          <a:xfrm>
            <a:off x="3384550" y="4133850"/>
            <a:ext cx="1624013" cy="174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b="1" dirty="0" smtClean="0"/>
              <a:t>Personal Mission &amp; Vision</a:t>
            </a:r>
            <a:endParaRPr lang="en-GB" b="1" dirty="0"/>
          </a:p>
        </p:txBody>
      </p:sp>
      <p:sp>
        <p:nvSpPr>
          <p:cNvPr id="3" name="Content Placeholder 2"/>
          <p:cNvSpPr>
            <a:spLocks noGrp="1"/>
          </p:cNvSpPr>
          <p:nvPr>
            <p:ph idx="1"/>
          </p:nvPr>
        </p:nvSpPr>
        <p:spPr/>
        <p:txBody>
          <a:bodyPr rtlCol="0">
            <a:normAutofit/>
          </a:bodyPr>
          <a:lstStyle/>
          <a:p>
            <a:pPr marL="114300" indent="0" fontAlgn="auto">
              <a:spcAft>
                <a:spcPts val="0"/>
              </a:spcAft>
              <a:buFont typeface="Arial" pitchFamily="34" charset="0"/>
              <a:buNone/>
              <a:defRPr/>
            </a:pPr>
            <a:r>
              <a:rPr lang="en-GB" b="1" dirty="0"/>
              <a:t>Mission statement</a:t>
            </a:r>
            <a:r>
              <a:rPr lang="en-GB" dirty="0"/>
              <a:t> </a:t>
            </a:r>
          </a:p>
          <a:p>
            <a:pPr fontAlgn="auto">
              <a:spcAft>
                <a:spcPts val="0"/>
              </a:spcAft>
              <a:buFont typeface="Arial" pitchFamily="34" charset="0"/>
              <a:buChar char="•"/>
              <a:defRPr/>
            </a:pPr>
            <a:r>
              <a:rPr lang="en-GB" dirty="0"/>
              <a:t>D</a:t>
            </a:r>
            <a:r>
              <a:rPr lang="en-GB" dirty="0" smtClean="0"/>
              <a:t>efines </a:t>
            </a:r>
            <a:r>
              <a:rPr lang="en-GB" dirty="0"/>
              <a:t>your purpose. </a:t>
            </a:r>
            <a:endParaRPr lang="en-GB" dirty="0" smtClean="0"/>
          </a:p>
          <a:p>
            <a:pPr marL="114300" indent="0" fontAlgn="auto">
              <a:spcAft>
                <a:spcPts val="0"/>
              </a:spcAft>
              <a:buFont typeface="Arial" pitchFamily="34" charset="0"/>
              <a:buNone/>
              <a:defRPr/>
            </a:pPr>
            <a:endParaRPr lang="en-GB" dirty="0"/>
          </a:p>
          <a:p>
            <a:pPr marL="114300" indent="0" fontAlgn="auto">
              <a:spcAft>
                <a:spcPts val="0"/>
              </a:spcAft>
              <a:buFont typeface="Arial" pitchFamily="34" charset="0"/>
              <a:buNone/>
              <a:defRPr/>
            </a:pPr>
            <a:r>
              <a:rPr lang="en-GB" b="1" dirty="0"/>
              <a:t>Vision statement</a:t>
            </a:r>
            <a:r>
              <a:rPr lang="en-GB" dirty="0"/>
              <a:t> </a:t>
            </a:r>
          </a:p>
          <a:p>
            <a:pPr fontAlgn="auto">
              <a:spcAft>
                <a:spcPts val="0"/>
              </a:spcAft>
              <a:buFont typeface="Arial" pitchFamily="34" charset="0"/>
              <a:buChar char="•"/>
              <a:defRPr/>
            </a:pPr>
            <a:r>
              <a:rPr lang="en-GB" dirty="0" smtClean="0"/>
              <a:t>More emotional.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b="1" dirty="0"/>
              <a:t>Personal </a:t>
            </a:r>
            <a:r>
              <a:rPr lang="en-GB" b="1" dirty="0" smtClean="0"/>
              <a:t>Mission Statement</a:t>
            </a:r>
            <a:endParaRPr lang="en-GB" b="1" dirty="0"/>
          </a:p>
        </p:txBody>
      </p:sp>
      <p:sp>
        <p:nvSpPr>
          <p:cNvPr id="3" name="Content Placeholder 2"/>
          <p:cNvSpPr>
            <a:spLocks noGrp="1"/>
          </p:cNvSpPr>
          <p:nvPr>
            <p:ph idx="1"/>
          </p:nvPr>
        </p:nvSpPr>
        <p:spPr/>
        <p:txBody>
          <a:bodyPr rtlCol="0">
            <a:normAutofit/>
          </a:bodyPr>
          <a:lstStyle/>
          <a:p>
            <a:pPr marL="114300" indent="0" algn="just">
              <a:spcAft>
                <a:spcPts val="0"/>
              </a:spcAft>
              <a:buFont typeface="Arial" pitchFamily="34" charset="0"/>
              <a:buNone/>
              <a:defRPr/>
            </a:pPr>
            <a:r>
              <a:rPr lang="en-GB" b="1" dirty="0" smtClean="0"/>
              <a:t>Examples</a:t>
            </a:r>
          </a:p>
          <a:p>
            <a:pPr algn="just">
              <a:spcAft>
                <a:spcPts val="0"/>
              </a:spcAft>
              <a:buFont typeface="Arial" pitchFamily="34" charset="0"/>
              <a:buChar char="•"/>
              <a:defRPr/>
            </a:pPr>
            <a:r>
              <a:rPr lang="en-GB" dirty="0" smtClean="0"/>
              <a:t>I </a:t>
            </a:r>
            <a:r>
              <a:rPr lang="en-GB" dirty="0"/>
              <a:t>will live each day as if it were my last, building relationships that last a lifetime, focusing first on my marriage, second on my family and third on my friendships.</a:t>
            </a:r>
          </a:p>
          <a:p>
            <a:pPr algn="just">
              <a:spcAft>
                <a:spcPts val="0"/>
              </a:spcAft>
              <a:buFont typeface="Arial" pitchFamily="34" charset="0"/>
              <a:buChar char="•"/>
              <a:defRPr/>
            </a:pPr>
            <a:r>
              <a:rPr lang="en-GB" dirty="0"/>
              <a:t>I live to create, build, nourish and grow. I will live life within the constraints that are acceptable to me. I will never live life under the control of values that are not acceptable to anyone but myself.</a:t>
            </a:r>
          </a:p>
          <a:p>
            <a:pPr algn="just">
              <a:spcAft>
                <a:spcPts val="0"/>
              </a:spcAft>
              <a:buFont typeface="Arial" pitchFamily="34" charset="0"/>
              <a:buChar char="•"/>
              <a:defRPr/>
            </a:pPr>
            <a:r>
              <a:rPr lang="en-GB" dirty="0"/>
              <a:t>I will never fail in my mission to succeed.</a:t>
            </a:r>
          </a:p>
          <a:p>
            <a:pPr algn="just">
              <a:spcAft>
                <a:spcPts val="0"/>
              </a:spcAft>
              <a:buFont typeface="Arial" pitchFamily="34" charset="0"/>
              <a:buChar char="•"/>
              <a:defRPr/>
            </a:pPr>
            <a:r>
              <a:rPr lang="en-GB" dirty="0"/>
              <a:t>I </a:t>
            </a:r>
            <a:r>
              <a:rPr lang="en-GB" dirty="0" smtClean="0"/>
              <a:t>will </a:t>
            </a:r>
            <a:r>
              <a:rPr lang="en-GB" dirty="0"/>
              <a:t>never quit in my desire to achieve</a:t>
            </a:r>
            <a:r>
              <a:rPr lang="en-GB" dirty="0" smtClean="0"/>
              <a:t>.</a:t>
            </a:r>
          </a:p>
          <a:p>
            <a:pPr marL="114300" indent="0" algn="just">
              <a:spcAft>
                <a:spcPts val="0"/>
              </a:spcAft>
              <a:buFont typeface="Arial" pitchFamily="34" charset="0"/>
              <a:buNone/>
              <a:defRPr/>
            </a:pPr>
            <a:endParaRPr lang="en-GB" dirty="0"/>
          </a:p>
          <a:p>
            <a:pPr marL="114300" indent="0" algn="just">
              <a:spcAft>
                <a:spcPts val="0"/>
              </a:spcAft>
              <a:buFont typeface="Arial" pitchFamily="34" charset="0"/>
              <a:buNone/>
              <a:defRPr/>
            </a:pPr>
            <a:r>
              <a:rPr lang="en-GB" sz="2400" b="1" dirty="0"/>
              <a:t>What is your Mission </a:t>
            </a:r>
            <a:r>
              <a:rPr lang="en-GB" sz="2400" b="1" dirty="0" smtClean="0"/>
              <a:t>Statement?</a:t>
            </a:r>
            <a:endParaRPr lang="en-GB" sz="2400" b="1" dirty="0"/>
          </a:p>
          <a:p>
            <a:pPr marL="114300" indent="0" algn="just">
              <a:spcAft>
                <a:spcPts val="0"/>
              </a:spcAft>
              <a:buFont typeface="Arial" pitchFamily="34" charset="0"/>
              <a:buNone/>
              <a:defRPr/>
            </a:pPr>
            <a:endParaRPr lang="en-GB"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fontAlgn="auto">
              <a:spcAft>
                <a:spcPts val="0"/>
              </a:spcAft>
              <a:defRPr/>
            </a:pPr>
            <a:r>
              <a:rPr lang="en-GB" b="1" dirty="0"/>
              <a:t>Personal </a:t>
            </a:r>
            <a:r>
              <a:rPr lang="en-GB" b="1" dirty="0" smtClean="0"/>
              <a:t>Vision Statement</a:t>
            </a:r>
            <a:endParaRPr lang="en-GB" b="1" dirty="0"/>
          </a:p>
        </p:txBody>
      </p:sp>
      <p:sp>
        <p:nvSpPr>
          <p:cNvPr id="5" name="Content Placeholder 2"/>
          <p:cNvSpPr>
            <a:spLocks noGrp="1"/>
          </p:cNvSpPr>
          <p:nvPr>
            <p:ph idx="1"/>
          </p:nvPr>
        </p:nvSpPr>
        <p:spPr/>
        <p:txBody>
          <a:bodyPr rtlCol="0">
            <a:normAutofit fontScale="85000" lnSpcReduction="20000"/>
          </a:bodyPr>
          <a:lstStyle/>
          <a:p>
            <a:pPr marL="114300" indent="0" algn="just">
              <a:spcAft>
                <a:spcPts val="0"/>
              </a:spcAft>
              <a:buFont typeface="Arial" pitchFamily="34" charset="0"/>
              <a:buNone/>
              <a:defRPr/>
            </a:pPr>
            <a:r>
              <a:rPr lang="en-GB" b="1" dirty="0" smtClean="0"/>
              <a:t>Examples</a:t>
            </a:r>
          </a:p>
          <a:p>
            <a:pPr algn="just" fontAlgn="auto">
              <a:spcAft>
                <a:spcPts val="0"/>
              </a:spcAft>
              <a:buFont typeface="Arial" pitchFamily="34" charset="0"/>
              <a:buChar char="•"/>
              <a:defRPr/>
            </a:pPr>
            <a:r>
              <a:rPr lang="en-GB" sz="2600" dirty="0"/>
              <a:t>Personal </a:t>
            </a:r>
            <a:r>
              <a:rPr lang="en-GB" sz="2600" dirty="0" smtClean="0"/>
              <a:t>development is </a:t>
            </a:r>
            <a:r>
              <a:rPr lang="en-GB" sz="2600" dirty="0"/>
              <a:t>neither easy nor quick; it is filled with resistance, temptation, &amp; discomfort… so I am resilient; I am self-disciplined</a:t>
            </a:r>
            <a:r>
              <a:rPr lang="en-GB" sz="2600" dirty="0" smtClean="0"/>
              <a:t>.</a:t>
            </a:r>
          </a:p>
          <a:p>
            <a:pPr marL="114300" indent="0" algn="just" fontAlgn="auto">
              <a:spcAft>
                <a:spcPts val="0"/>
              </a:spcAft>
              <a:buFont typeface="Arial" pitchFamily="34" charset="0"/>
              <a:buNone/>
              <a:defRPr/>
            </a:pPr>
            <a:endParaRPr lang="en-GB" sz="1100" dirty="0"/>
          </a:p>
          <a:p>
            <a:pPr algn="just" fontAlgn="auto">
              <a:spcAft>
                <a:spcPts val="0"/>
              </a:spcAft>
              <a:buFont typeface="Arial" pitchFamily="34" charset="0"/>
              <a:buChar char="•"/>
              <a:defRPr/>
            </a:pPr>
            <a:r>
              <a:rPr lang="en-GB" sz="2600" dirty="0"/>
              <a:t>Everyone is going through the same </a:t>
            </a:r>
            <a:r>
              <a:rPr lang="en-GB" sz="2600" dirty="0" smtClean="0"/>
              <a:t>challenge of realising their best so</a:t>
            </a:r>
            <a:r>
              <a:rPr lang="en-GB" sz="2600" b="1" dirty="0"/>
              <a:t> </a:t>
            </a:r>
            <a:r>
              <a:rPr lang="en-GB" sz="2600" dirty="0"/>
              <a:t>I am compassionate; I am critical but </a:t>
            </a:r>
            <a:r>
              <a:rPr lang="en-GB" sz="2600" dirty="0" smtClean="0"/>
              <a:t>understanding;</a:t>
            </a:r>
            <a:r>
              <a:rPr lang="en-GB" sz="2600" dirty="0"/>
              <a:t> I am encouraging without </a:t>
            </a:r>
            <a:r>
              <a:rPr lang="en-GB" sz="2600" dirty="0" smtClean="0"/>
              <a:t>excuses with </a:t>
            </a:r>
            <a:r>
              <a:rPr lang="en-GB" sz="2600" dirty="0"/>
              <a:t>others and with myself</a:t>
            </a:r>
            <a:r>
              <a:rPr lang="en-GB" sz="2600" dirty="0" smtClean="0"/>
              <a:t>.</a:t>
            </a:r>
          </a:p>
          <a:p>
            <a:pPr algn="just" fontAlgn="auto">
              <a:spcAft>
                <a:spcPts val="0"/>
              </a:spcAft>
              <a:buFont typeface="Arial" pitchFamily="34" charset="0"/>
              <a:buChar char="•"/>
              <a:defRPr/>
            </a:pPr>
            <a:endParaRPr lang="en-GB" sz="1100" dirty="0"/>
          </a:p>
          <a:p>
            <a:pPr algn="just" fontAlgn="auto">
              <a:spcAft>
                <a:spcPts val="0"/>
              </a:spcAft>
              <a:buFont typeface="Arial" pitchFamily="34" charset="0"/>
              <a:buChar char="•"/>
              <a:defRPr/>
            </a:pPr>
            <a:r>
              <a:rPr lang="en-GB" sz="2500" dirty="0"/>
              <a:t>My life is my message... there will be obstacles and failures; I will learn from mistakes; I am honest about the difference between who I am and who I want to be; I continuously seek awareness of this </a:t>
            </a:r>
            <a:r>
              <a:rPr lang="en-GB" sz="2500" dirty="0" smtClean="0"/>
              <a:t>and work to </a:t>
            </a:r>
            <a:r>
              <a:rPr lang="en-GB" sz="2500" dirty="0"/>
              <a:t>align </a:t>
            </a:r>
            <a:r>
              <a:rPr lang="en-GB" sz="2500" dirty="0" smtClean="0"/>
              <a:t>myself with </a:t>
            </a:r>
            <a:r>
              <a:rPr lang="en-GB" sz="2500" dirty="0"/>
              <a:t>my vision of becoming </a:t>
            </a:r>
            <a:r>
              <a:rPr lang="en-GB" sz="2500" dirty="0" smtClean="0"/>
              <a:t>the best I can be</a:t>
            </a:r>
            <a:endParaRPr lang="en-GB" sz="2500" dirty="0"/>
          </a:p>
          <a:p>
            <a:pPr marL="114300" indent="0" algn="just" fontAlgn="auto">
              <a:spcAft>
                <a:spcPts val="0"/>
              </a:spcAft>
              <a:buFont typeface="Arial" pitchFamily="34" charset="0"/>
              <a:buNone/>
              <a:defRPr/>
            </a:pPr>
            <a:endParaRPr lang="en-GB" dirty="0"/>
          </a:p>
          <a:p>
            <a:pPr marL="114300" indent="0" algn="just">
              <a:spcAft>
                <a:spcPts val="0"/>
              </a:spcAft>
              <a:buFont typeface="Arial" pitchFamily="34" charset="0"/>
              <a:buNone/>
              <a:defRPr/>
            </a:pPr>
            <a:r>
              <a:rPr lang="en-GB" sz="2400" b="1" dirty="0"/>
              <a:t>What is your </a:t>
            </a:r>
            <a:r>
              <a:rPr lang="en-GB" sz="2400" b="1" dirty="0" smtClean="0"/>
              <a:t>Vision Statement?</a:t>
            </a:r>
            <a:endParaRPr lang="en-GB"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8288" y="274638"/>
            <a:ext cx="7620000" cy="1143000"/>
          </a:xfrm>
        </p:spPr>
        <p:txBody>
          <a:bodyPr/>
          <a:lstStyle/>
          <a:p>
            <a:pPr algn="ctr" fontAlgn="auto">
              <a:spcAft>
                <a:spcPts val="0"/>
              </a:spcAft>
              <a:defRPr/>
            </a:pPr>
            <a:r>
              <a:rPr lang="en-GB" b="1" dirty="0" smtClean="0"/>
              <a:t>Wheel of Life</a:t>
            </a:r>
            <a:endParaRPr lang="en-GB" b="1" dirty="0"/>
          </a:p>
        </p:txBody>
      </p:sp>
      <p:sp>
        <p:nvSpPr>
          <p:cNvPr id="5" name="Oval 4"/>
          <p:cNvSpPr/>
          <p:nvPr/>
        </p:nvSpPr>
        <p:spPr>
          <a:xfrm>
            <a:off x="1924050" y="1655763"/>
            <a:ext cx="4246563" cy="42481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6" name="Oval 5"/>
          <p:cNvSpPr/>
          <p:nvPr/>
        </p:nvSpPr>
        <p:spPr>
          <a:xfrm>
            <a:off x="2365375" y="2144713"/>
            <a:ext cx="3378200" cy="33067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7" name="Oval 6"/>
          <p:cNvSpPr/>
          <p:nvPr/>
        </p:nvSpPr>
        <p:spPr>
          <a:xfrm>
            <a:off x="2900363" y="2586038"/>
            <a:ext cx="2301875" cy="24193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8" name="Oval 7"/>
          <p:cNvSpPr/>
          <p:nvPr/>
        </p:nvSpPr>
        <p:spPr>
          <a:xfrm>
            <a:off x="3341688" y="3074988"/>
            <a:ext cx="1439862" cy="14398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9" name="Oval 8"/>
          <p:cNvSpPr/>
          <p:nvPr/>
        </p:nvSpPr>
        <p:spPr>
          <a:xfrm>
            <a:off x="4000500" y="3716338"/>
            <a:ext cx="142875" cy="14446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5" idx="2"/>
            <a:endCxn id="5" idx="6"/>
          </p:cNvCxnSpPr>
          <p:nvPr/>
        </p:nvCxnSpPr>
        <p:spPr>
          <a:xfrm>
            <a:off x="1924050" y="3779838"/>
            <a:ext cx="424656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4"/>
          </p:cNvCxnSpPr>
          <p:nvPr/>
        </p:nvCxnSpPr>
        <p:spPr>
          <a:xfrm flipH="1">
            <a:off x="4048125" y="1655763"/>
            <a:ext cx="19050" cy="42481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1"/>
            <a:endCxn id="5" idx="5"/>
          </p:cNvCxnSpPr>
          <p:nvPr/>
        </p:nvCxnSpPr>
        <p:spPr>
          <a:xfrm>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7"/>
            <a:endCxn id="5" idx="3"/>
          </p:cNvCxnSpPr>
          <p:nvPr/>
        </p:nvCxnSpPr>
        <p:spPr>
          <a:xfrm flipH="1">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14700" y="1233488"/>
            <a:ext cx="1501775"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15" name="TextBox 14"/>
          <p:cNvSpPr txBox="1"/>
          <p:nvPr/>
        </p:nvSpPr>
        <p:spPr>
          <a:xfrm>
            <a:off x="5549900" y="1908175"/>
            <a:ext cx="150177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16" name="TextBox 15"/>
          <p:cNvSpPr txBox="1"/>
          <p:nvPr/>
        </p:nvSpPr>
        <p:spPr>
          <a:xfrm>
            <a:off x="6178550" y="3609975"/>
            <a:ext cx="1501775"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17" name="TextBox 16"/>
          <p:cNvSpPr txBox="1"/>
          <p:nvPr/>
        </p:nvSpPr>
        <p:spPr>
          <a:xfrm>
            <a:off x="5549900" y="5267325"/>
            <a:ext cx="1717675"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18" name="TextBox 17"/>
          <p:cNvSpPr txBox="1"/>
          <p:nvPr/>
        </p:nvSpPr>
        <p:spPr>
          <a:xfrm>
            <a:off x="3311525" y="5969000"/>
            <a:ext cx="150177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19" name="TextBox 18"/>
          <p:cNvSpPr txBox="1"/>
          <p:nvPr/>
        </p:nvSpPr>
        <p:spPr>
          <a:xfrm>
            <a:off x="1042988" y="5276850"/>
            <a:ext cx="1501775"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20" name="TextBox 19"/>
          <p:cNvSpPr txBox="1"/>
          <p:nvPr/>
        </p:nvSpPr>
        <p:spPr>
          <a:xfrm>
            <a:off x="422275" y="3603625"/>
            <a:ext cx="150177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21" name="TextBox 20"/>
          <p:cNvSpPr txBox="1"/>
          <p:nvPr/>
        </p:nvSpPr>
        <p:spPr>
          <a:xfrm>
            <a:off x="1004888" y="1908175"/>
            <a:ext cx="150177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924050" y="1655763"/>
            <a:ext cx="4246563" cy="42481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6" name="Oval 5"/>
          <p:cNvSpPr/>
          <p:nvPr/>
        </p:nvSpPr>
        <p:spPr>
          <a:xfrm>
            <a:off x="2365375" y="2144713"/>
            <a:ext cx="3378200" cy="33067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7" name="Oval 6"/>
          <p:cNvSpPr/>
          <p:nvPr/>
        </p:nvSpPr>
        <p:spPr>
          <a:xfrm>
            <a:off x="2900363" y="2586038"/>
            <a:ext cx="2301875" cy="24193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8" name="Oval 7"/>
          <p:cNvSpPr/>
          <p:nvPr/>
        </p:nvSpPr>
        <p:spPr>
          <a:xfrm>
            <a:off x="3341688" y="3074988"/>
            <a:ext cx="1439862" cy="14398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9" name="Oval 8"/>
          <p:cNvSpPr/>
          <p:nvPr/>
        </p:nvSpPr>
        <p:spPr>
          <a:xfrm>
            <a:off x="4000500" y="3716338"/>
            <a:ext cx="142875" cy="14446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5" idx="2"/>
            <a:endCxn id="5" idx="6"/>
          </p:cNvCxnSpPr>
          <p:nvPr/>
        </p:nvCxnSpPr>
        <p:spPr>
          <a:xfrm>
            <a:off x="1924050" y="3779838"/>
            <a:ext cx="424656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4"/>
          </p:cNvCxnSpPr>
          <p:nvPr/>
        </p:nvCxnSpPr>
        <p:spPr>
          <a:xfrm flipH="1">
            <a:off x="4048125" y="1655763"/>
            <a:ext cx="19050" cy="42481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1"/>
            <a:endCxn id="5" idx="5"/>
          </p:cNvCxnSpPr>
          <p:nvPr/>
        </p:nvCxnSpPr>
        <p:spPr>
          <a:xfrm>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7"/>
            <a:endCxn id="5" idx="3"/>
          </p:cNvCxnSpPr>
          <p:nvPr/>
        </p:nvCxnSpPr>
        <p:spPr>
          <a:xfrm flipH="1">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898" name="TextBox 13"/>
          <p:cNvSpPr txBox="1">
            <a:spLocks noChangeArrowheads="1"/>
          </p:cNvSpPr>
          <p:nvPr/>
        </p:nvSpPr>
        <p:spPr bwMode="auto">
          <a:xfrm>
            <a:off x="3330575" y="1233488"/>
            <a:ext cx="1501775" cy="368300"/>
          </a:xfrm>
          <a:prstGeom prst="rect">
            <a:avLst/>
          </a:prstGeom>
          <a:noFill/>
          <a:ln w="9525">
            <a:noFill/>
            <a:miter lim="800000"/>
            <a:headEnd/>
            <a:tailEnd/>
          </a:ln>
        </p:spPr>
        <p:txBody>
          <a:bodyPr>
            <a:spAutoFit/>
          </a:bodyPr>
          <a:lstStyle/>
          <a:p>
            <a:pPr algn="ctr"/>
            <a:r>
              <a:rPr lang="en-GB">
                <a:latin typeface="Calibri" pitchFamily="34" charset="0"/>
              </a:rPr>
              <a:t>Technical</a:t>
            </a:r>
          </a:p>
        </p:txBody>
      </p:sp>
      <p:sp>
        <p:nvSpPr>
          <p:cNvPr id="37899" name="TextBox 14"/>
          <p:cNvSpPr txBox="1">
            <a:spLocks noChangeArrowheads="1"/>
          </p:cNvSpPr>
          <p:nvPr/>
        </p:nvSpPr>
        <p:spPr bwMode="auto">
          <a:xfrm>
            <a:off x="5549900" y="1908175"/>
            <a:ext cx="1501775" cy="369888"/>
          </a:xfrm>
          <a:prstGeom prst="rect">
            <a:avLst/>
          </a:prstGeom>
          <a:noFill/>
          <a:ln w="9525">
            <a:noFill/>
            <a:miter lim="800000"/>
            <a:headEnd/>
            <a:tailEnd/>
          </a:ln>
        </p:spPr>
        <p:txBody>
          <a:bodyPr>
            <a:spAutoFit/>
          </a:bodyPr>
          <a:lstStyle/>
          <a:p>
            <a:pPr algn="ctr"/>
            <a:r>
              <a:rPr lang="en-GB">
                <a:latin typeface="Calibri" pitchFamily="34" charset="0"/>
              </a:rPr>
              <a:t>Tactical</a:t>
            </a:r>
          </a:p>
        </p:txBody>
      </p:sp>
      <p:sp>
        <p:nvSpPr>
          <p:cNvPr id="37900" name="TextBox 15"/>
          <p:cNvSpPr txBox="1">
            <a:spLocks noChangeArrowheads="1"/>
          </p:cNvSpPr>
          <p:nvPr/>
        </p:nvSpPr>
        <p:spPr bwMode="auto">
          <a:xfrm>
            <a:off x="6178550" y="3609975"/>
            <a:ext cx="1501775" cy="368300"/>
          </a:xfrm>
          <a:prstGeom prst="rect">
            <a:avLst/>
          </a:prstGeom>
          <a:noFill/>
          <a:ln w="9525">
            <a:noFill/>
            <a:miter lim="800000"/>
            <a:headEnd/>
            <a:tailEnd/>
          </a:ln>
        </p:spPr>
        <p:txBody>
          <a:bodyPr>
            <a:spAutoFit/>
          </a:bodyPr>
          <a:lstStyle/>
          <a:p>
            <a:pPr algn="ctr"/>
            <a:r>
              <a:rPr lang="en-GB">
                <a:latin typeface="Calibri" pitchFamily="34" charset="0"/>
              </a:rPr>
              <a:t>Mental</a:t>
            </a:r>
          </a:p>
        </p:txBody>
      </p:sp>
      <p:sp>
        <p:nvSpPr>
          <p:cNvPr id="37901" name="TextBox 16"/>
          <p:cNvSpPr txBox="1">
            <a:spLocks noChangeArrowheads="1"/>
          </p:cNvSpPr>
          <p:nvPr/>
        </p:nvSpPr>
        <p:spPr bwMode="auto">
          <a:xfrm>
            <a:off x="5549900" y="5267325"/>
            <a:ext cx="1717675" cy="368300"/>
          </a:xfrm>
          <a:prstGeom prst="rect">
            <a:avLst/>
          </a:prstGeom>
          <a:noFill/>
          <a:ln w="9525">
            <a:noFill/>
            <a:miter lim="800000"/>
            <a:headEnd/>
            <a:tailEnd/>
          </a:ln>
        </p:spPr>
        <p:txBody>
          <a:bodyPr>
            <a:spAutoFit/>
          </a:bodyPr>
          <a:lstStyle/>
          <a:p>
            <a:pPr algn="ctr"/>
            <a:r>
              <a:rPr lang="en-GB">
                <a:latin typeface="Calibri" pitchFamily="34" charset="0"/>
              </a:rPr>
              <a:t>Physical</a:t>
            </a:r>
          </a:p>
        </p:txBody>
      </p:sp>
      <p:sp>
        <p:nvSpPr>
          <p:cNvPr id="37902" name="TextBox 17"/>
          <p:cNvSpPr txBox="1">
            <a:spLocks noChangeArrowheads="1"/>
          </p:cNvSpPr>
          <p:nvPr/>
        </p:nvSpPr>
        <p:spPr bwMode="auto">
          <a:xfrm>
            <a:off x="3311525" y="5969000"/>
            <a:ext cx="1501775" cy="369888"/>
          </a:xfrm>
          <a:prstGeom prst="rect">
            <a:avLst/>
          </a:prstGeom>
          <a:noFill/>
          <a:ln w="9525">
            <a:noFill/>
            <a:miter lim="800000"/>
            <a:headEnd/>
            <a:tailEnd/>
          </a:ln>
        </p:spPr>
        <p:txBody>
          <a:bodyPr>
            <a:spAutoFit/>
          </a:bodyPr>
          <a:lstStyle/>
          <a:p>
            <a:pPr algn="ctr"/>
            <a:r>
              <a:rPr lang="en-GB">
                <a:latin typeface="Calibri" pitchFamily="34" charset="0"/>
              </a:rPr>
              <a:t>Lifestyle</a:t>
            </a:r>
          </a:p>
        </p:txBody>
      </p:sp>
      <p:sp>
        <p:nvSpPr>
          <p:cNvPr id="37903" name="TextBox 18"/>
          <p:cNvSpPr txBox="1">
            <a:spLocks noChangeArrowheads="1"/>
          </p:cNvSpPr>
          <p:nvPr/>
        </p:nvSpPr>
        <p:spPr bwMode="auto">
          <a:xfrm>
            <a:off x="1042988" y="5276850"/>
            <a:ext cx="1501775" cy="368300"/>
          </a:xfrm>
          <a:prstGeom prst="rect">
            <a:avLst/>
          </a:prstGeom>
          <a:noFill/>
          <a:ln w="9525">
            <a:noFill/>
            <a:miter lim="800000"/>
            <a:headEnd/>
            <a:tailEnd/>
          </a:ln>
        </p:spPr>
        <p:txBody>
          <a:bodyPr>
            <a:spAutoFit/>
          </a:bodyPr>
          <a:lstStyle/>
          <a:p>
            <a:pPr algn="ctr"/>
            <a:r>
              <a:rPr lang="en-GB">
                <a:latin typeface="Calibri" pitchFamily="34" charset="0"/>
              </a:rPr>
              <a:t>Finance</a:t>
            </a:r>
          </a:p>
        </p:txBody>
      </p:sp>
      <p:sp>
        <p:nvSpPr>
          <p:cNvPr id="37904" name="TextBox 19"/>
          <p:cNvSpPr txBox="1">
            <a:spLocks noChangeArrowheads="1"/>
          </p:cNvSpPr>
          <p:nvPr/>
        </p:nvSpPr>
        <p:spPr bwMode="auto">
          <a:xfrm>
            <a:off x="422275" y="3603625"/>
            <a:ext cx="1501775" cy="369888"/>
          </a:xfrm>
          <a:prstGeom prst="rect">
            <a:avLst/>
          </a:prstGeom>
          <a:noFill/>
          <a:ln w="9525">
            <a:noFill/>
            <a:miter lim="800000"/>
            <a:headEnd/>
            <a:tailEnd/>
          </a:ln>
        </p:spPr>
        <p:txBody>
          <a:bodyPr>
            <a:spAutoFit/>
          </a:bodyPr>
          <a:lstStyle/>
          <a:p>
            <a:pPr algn="ctr"/>
            <a:r>
              <a:rPr lang="en-GB">
                <a:latin typeface="Calibri" pitchFamily="34" charset="0"/>
              </a:rPr>
              <a:t>Records</a:t>
            </a:r>
          </a:p>
        </p:txBody>
      </p:sp>
      <p:sp>
        <p:nvSpPr>
          <p:cNvPr id="37905" name="TextBox 20"/>
          <p:cNvSpPr txBox="1">
            <a:spLocks noChangeArrowheads="1"/>
          </p:cNvSpPr>
          <p:nvPr/>
        </p:nvSpPr>
        <p:spPr bwMode="auto">
          <a:xfrm>
            <a:off x="1004888" y="1908175"/>
            <a:ext cx="1501775" cy="369888"/>
          </a:xfrm>
          <a:prstGeom prst="rect">
            <a:avLst/>
          </a:prstGeom>
          <a:noFill/>
          <a:ln w="9525">
            <a:noFill/>
            <a:miter lim="800000"/>
            <a:headEnd/>
            <a:tailEnd/>
          </a:ln>
        </p:spPr>
        <p:txBody>
          <a:bodyPr>
            <a:spAutoFit/>
          </a:bodyPr>
          <a:lstStyle/>
          <a:p>
            <a:pPr algn="ctr"/>
            <a:r>
              <a:rPr lang="en-GB">
                <a:latin typeface="Calibri" pitchFamily="34" charset="0"/>
              </a:rPr>
              <a:t>Achievement</a:t>
            </a:r>
          </a:p>
        </p:txBody>
      </p:sp>
      <p:sp>
        <p:nvSpPr>
          <p:cNvPr id="22" name="Title 1"/>
          <p:cNvSpPr txBox="1">
            <a:spLocks/>
          </p:cNvSpPr>
          <p:nvPr/>
        </p:nvSpPr>
        <p:spPr>
          <a:xfrm>
            <a:off x="268288" y="274638"/>
            <a:ext cx="7620000" cy="11430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defRPr/>
            </a:pPr>
            <a:r>
              <a:rPr lang="en-GB" b="1" dirty="0" smtClean="0"/>
              <a:t>Wheel of Life - Sport</a:t>
            </a:r>
            <a:endParaRPr lang="en-GB"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b="1" dirty="0" smtClean="0"/>
              <a:t>List of Priorities</a:t>
            </a:r>
            <a:endParaRPr lang="en-GB" b="1" dirty="0"/>
          </a:p>
        </p:txBody>
      </p:sp>
      <p:sp>
        <p:nvSpPr>
          <p:cNvPr id="39938" name="Content Placeholder 2"/>
          <p:cNvSpPr>
            <a:spLocks noGrp="1"/>
          </p:cNvSpPr>
          <p:nvPr>
            <p:ph idx="1"/>
          </p:nvPr>
        </p:nvSpPr>
        <p:spPr/>
        <p:txBody>
          <a:bodyPr/>
          <a:lstStyle/>
          <a:p>
            <a:pPr>
              <a:lnSpc>
                <a:spcPct val="200000"/>
              </a:lnSpc>
            </a:pPr>
            <a:r>
              <a:rPr lang="en-GB" sz="2500" smtClean="0"/>
              <a:t>Personal Success</a:t>
            </a:r>
          </a:p>
          <a:p>
            <a:pPr>
              <a:lnSpc>
                <a:spcPct val="200000"/>
              </a:lnSpc>
            </a:pPr>
            <a:r>
              <a:rPr lang="en-GB" sz="2500" smtClean="0"/>
              <a:t>Win Trophies/Competitions</a:t>
            </a:r>
          </a:p>
          <a:p>
            <a:pPr>
              <a:lnSpc>
                <a:spcPct val="200000"/>
              </a:lnSpc>
            </a:pPr>
            <a:r>
              <a:rPr lang="en-GB" sz="2500" smtClean="0"/>
              <a:t>Break Records</a:t>
            </a:r>
          </a:p>
          <a:p>
            <a:pPr>
              <a:lnSpc>
                <a:spcPct val="200000"/>
              </a:lnSpc>
            </a:pPr>
            <a:r>
              <a:rPr lang="en-GB" sz="2500" smtClean="0"/>
              <a:t>Financial Reward</a:t>
            </a:r>
          </a:p>
          <a:p>
            <a:pPr>
              <a:lnSpc>
                <a:spcPct val="200000"/>
              </a:lnSpc>
            </a:pPr>
            <a:endParaRPr lang="en-GB" sz="25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924050" y="1655763"/>
            <a:ext cx="4246563" cy="42481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6" name="Oval 5"/>
          <p:cNvSpPr/>
          <p:nvPr/>
        </p:nvSpPr>
        <p:spPr>
          <a:xfrm>
            <a:off x="2365375" y="2144713"/>
            <a:ext cx="3378200" cy="33067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7" name="Oval 6"/>
          <p:cNvSpPr/>
          <p:nvPr/>
        </p:nvSpPr>
        <p:spPr>
          <a:xfrm>
            <a:off x="2900363" y="2586038"/>
            <a:ext cx="2301875" cy="24193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8" name="Oval 7"/>
          <p:cNvSpPr/>
          <p:nvPr/>
        </p:nvSpPr>
        <p:spPr>
          <a:xfrm>
            <a:off x="3341688" y="3074988"/>
            <a:ext cx="1439862" cy="14398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10" name="Oval 9"/>
          <p:cNvSpPr/>
          <p:nvPr/>
        </p:nvSpPr>
        <p:spPr>
          <a:xfrm>
            <a:off x="4000500" y="3716338"/>
            <a:ext cx="142875" cy="14446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cxnSp>
        <p:nvCxnSpPr>
          <p:cNvPr id="12" name="Straight Connector 11"/>
          <p:cNvCxnSpPr>
            <a:stCxn id="5" idx="2"/>
            <a:endCxn id="5" idx="6"/>
          </p:cNvCxnSpPr>
          <p:nvPr/>
        </p:nvCxnSpPr>
        <p:spPr>
          <a:xfrm>
            <a:off x="1924050" y="3779838"/>
            <a:ext cx="424656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5" idx="4"/>
          </p:cNvCxnSpPr>
          <p:nvPr/>
        </p:nvCxnSpPr>
        <p:spPr>
          <a:xfrm flipH="1">
            <a:off x="4048125" y="1655763"/>
            <a:ext cx="19050" cy="42481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1"/>
            <a:endCxn id="5" idx="5"/>
          </p:cNvCxnSpPr>
          <p:nvPr/>
        </p:nvCxnSpPr>
        <p:spPr>
          <a:xfrm>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7"/>
            <a:endCxn id="5" idx="3"/>
          </p:cNvCxnSpPr>
          <p:nvPr/>
        </p:nvCxnSpPr>
        <p:spPr>
          <a:xfrm flipH="1">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970" name="TextBox 22"/>
          <p:cNvSpPr txBox="1">
            <a:spLocks noChangeArrowheads="1"/>
          </p:cNvSpPr>
          <p:nvPr/>
        </p:nvSpPr>
        <p:spPr bwMode="auto">
          <a:xfrm>
            <a:off x="3392488" y="1233488"/>
            <a:ext cx="1501775" cy="368300"/>
          </a:xfrm>
          <a:prstGeom prst="rect">
            <a:avLst/>
          </a:prstGeom>
          <a:noFill/>
          <a:ln w="9525">
            <a:noFill/>
            <a:miter lim="800000"/>
            <a:headEnd/>
            <a:tailEnd/>
          </a:ln>
        </p:spPr>
        <p:txBody>
          <a:bodyPr>
            <a:spAutoFit/>
          </a:bodyPr>
          <a:lstStyle/>
          <a:p>
            <a:pPr algn="ctr"/>
            <a:r>
              <a:rPr lang="en-GB">
                <a:latin typeface="Calibri" pitchFamily="34" charset="0"/>
              </a:rPr>
              <a:t>Parent</a:t>
            </a:r>
          </a:p>
        </p:txBody>
      </p:sp>
      <p:sp>
        <p:nvSpPr>
          <p:cNvPr id="40971" name="TextBox 23"/>
          <p:cNvSpPr txBox="1">
            <a:spLocks noChangeArrowheads="1"/>
          </p:cNvSpPr>
          <p:nvPr/>
        </p:nvSpPr>
        <p:spPr bwMode="auto">
          <a:xfrm>
            <a:off x="5549900" y="1908175"/>
            <a:ext cx="1501775" cy="369888"/>
          </a:xfrm>
          <a:prstGeom prst="rect">
            <a:avLst/>
          </a:prstGeom>
          <a:noFill/>
          <a:ln w="9525">
            <a:noFill/>
            <a:miter lim="800000"/>
            <a:headEnd/>
            <a:tailEnd/>
          </a:ln>
        </p:spPr>
        <p:txBody>
          <a:bodyPr>
            <a:spAutoFit/>
          </a:bodyPr>
          <a:lstStyle/>
          <a:p>
            <a:pPr algn="ctr"/>
            <a:r>
              <a:rPr lang="en-GB">
                <a:latin typeface="Calibri" pitchFamily="34" charset="0"/>
              </a:rPr>
              <a:t>Friend</a:t>
            </a:r>
          </a:p>
        </p:txBody>
      </p:sp>
      <p:sp>
        <p:nvSpPr>
          <p:cNvPr id="40972" name="TextBox 24"/>
          <p:cNvSpPr txBox="1">
            <a:spLocks noChangeArrowheads="1"/>
          </p:cNvSpPr>
          <p:nvPr/>
        </p:nvSpPr>
        <p:spPr bwMode="auto">
          <a:xfrm>
            <a:off x="6178550" y="3609975"/>
            <a:ext cx="1501775" cy="368300"/>
          </a:xfrm>
          <a:prstGeom prst="rect">
            <a:avLst/>
          </a:prstGeom>
          <a:noFill/>
          <a:ln w="9525">
            <a:noFill/>
            <a:miter lim="800000"/>
            <a:headEnd/>
            <a:tailEnd/>
          </a:ln>
        </p:spPr>
        <p:txBody>
          <a:bodyPr>
            <a:spAutoFit/>
          </a:bodyPr>
          <a:lstStyle/>
          <a:p>
            <a:pPr algn="ctr"/>
            <a:r>
              <a:rPr lang="en-GB">
                <a:latin typeface="Calibri" pitchFamily="34" charset="0"/>
              </a:rPr>
              <a:t>Colleague</a:t>
            </a:r>
          </a:p>
        </p:txBody>
      </p:sp>
      <p:sp>
        <p:nvSpPr>
          <p:cNvPr id="40973" name="TextBox 25"/>
          <p:cNvSpPr txBox="1">
            <a:spLocks noChangeArrowheads="1"/>
          </p:cNvSpPr>
          <p:nvPr/>
        </p:nvSpPr>
        <p:spPr bwMode="auto">
          <a:xfrm>
            <a:off x="5549900" y="5267325"/>
            <a:ext cx="1717675" cy="368300"/>
          </a:xfrm>
          <a:prstGeom prst="rect">
            <a:avLst/>
          </a:prstGeom>
          <a:noFill/>
          <a:ln w="9525">
            <a:noFill/>
            <a:miter lim="800000"/>
            <a:headEnd/>
            <a:tailEnd/>
          </a:ln>
        </p:spPr>
        <p:txBody>
          <a:bodyPr>
            <a:spAutoFit/>
          </a:bodyPr>
          <a:lstStyle/>
          <a:p>
            <a:pPr algn="ctr"/>
            <a:r>
              <a:rPr lang="en-GB">
                <a:latin typeface="Calibri" pitchFamily="34" charset="0"/>
              </a:rPr>
              <a:t>Husband/Wife</a:t>
            </a:r>
          </a:p>
        </p:txBody>
      </p:sp>
      <p:sp>
        <p:nvSpPr>
          <p:cNvPr id="40974" name="TextBox 26"/>
          <p:cNvSpPr txBox="1">
            <a:spLocks noChangeArrowheads="1"/>
          </p:cNvSpPr>
          <p:nvPr/>
        </p:nvSpPr>
        <p:spPr bwMode="auto">
          <a:xfrm>
            <a:off x="3311525" y="5969000"/>
            <a:ext cx="1501775" cy="369888"/>
          </a:xfrm>
          <a:prstGeom prst="rect">
            <a:avLst/>
          </a:prstGeom>
          <a:noFill/>
          <a:ln w="9525">
            <a:noFill/>
            <a:miter lim="800000"/>
            <a:headEnd/>
            <a:tailEnd/>
          </a:ln>
        </p:spPr>
        <p:txBody>
          <a:bodyPr>
            <a:spAutoFit/>
          </a:bodyPr>
          <a:lstStyle/>
          <a:p>
            <a:pPr algn="ctr"/>
            <a:r>
              <a:rPr lang="en-GB">
                <a:latin typeface="Calibri" pitchFamily="34" charset="0"/>
              </a:rPr>
              <a:t>Manager</a:t>
            </a:r>
          </a:p>
        </p:txBody>
      </p:sp>
      <p:sp>
        <p:nvSpPr>
          <p:cNvPr id="40975" name="TextBox 27"/>
          <p:cNvSpPr txBox="1">
            <a:spLocks noChangeArrowheads="1"/>
          </p:cNvSpPr>
          <p:nvPr/>
        </p:nvSpPr>
        <p:spPr bwMode="auto">
          <a:xfrm>
            <a:off x="1042988" y="5276850"/>
            <a:ext cx="1501775" cy="368300"/>
          </a:xfrm>
          <a:prstGeom prst="rect">
            <a:avLst/>
          </a:prstGeom>
          <a:noFill/>
          <a:ln w="9525">
            <a:noFill/>
            <a:miter lim="800000"/>
            <a:headEnd/>
            <a:tailEnd/>
          </a:ln>
        </p:spPr>
        <p:txBody>
          <a:bodyPr>
            <a:spAutoFit/>
          </a:bodyPr>
          <a:lstStyle/>
          <a:p>
            <a:pPr algn="ctr"/>
            <a:r>
              <a:rPr lang="en-GB">
                <a:latin typeface="Calibri" pitchFamily="34" charset="0"/>
              </a:rPr>
              <a:t>Social</a:t>
            </a:r>
          </a:p>
        </p:txBody>
      </p:sp>
      <p:sp>
        <p:nvSpPr>
          <p:cNvPr id="40976" name="TextBox 28"/>
          <p:cNvSpPr txBox="1">
            <a:spLocks noChangeArrowheads="1"/>
          </p:cNvSpPr>
          <p:nvPr/>
        </p:nvSpPr>
        <p:spPr bwMode="auto">
          <a:xfrm>
            <a:off x="422275" y="3603625"/>
            <a:ext cx="1501775" cy="369888"/>
          </a:xfrm>
          <a:prstGeom prst="rect">
            <a:avLst/>
          </a:prstGeom>
          <a:noFill/>
          <a:ln w="9525">
            <a:noFill/>
            <a:miter lim="800000"/>
            <a:headEnd/>
            <a:tailEnd/>
          </a:ln>
        </p:spPr>
        <p:txBody>
          <a:bodyPr>
            <a:spAutoFit/>
          </a:bodyPr>
          <a:lstStyle/>
          <a:p>
            <a:pPr algn="ctr"/>
            <a:r>
              <a:rPr lang="en-GB">
                <a:latin typeface="Calibri" pitchFamily="34" charset="0"/>
              </a:rPr>
              <a:t>Community</a:t>
            </a:r>
          </a:p>
        </p:txBody>
      </p:sp>
      <p:sp>
        <p:nvSpPr>
          <p:cNvPr id="40977" name="TextBox 29"/>
          <p:cNvSpPr txBox="1">
            <a:spLocks noChangeArrowheads="1"/>
          </p:cNvSpPr>
          <p:nvPr/>
        </p:nvSpPr>
        <p:spPr bwMode="auto">
          <a:xfrm>
            <a:off x="1004888" y="1908175"/>
            <a:ext cx="1501775" cy="369888"/>
          </a:xfrm>
          <a:prstGeom prst="rect">
            <a:avLst/>
          </a:prstGeom>
          <a:noFill/>
          <a:ln w="9525">
            <a:noFill/>
            <a:miter lim="800000"/>
            <a:headEnd/>
            <a:tailEnd/>
          </a:ln>
        </p:spPr>
        <p:txBody>
          <a:bodyPr>
            <a:spAutoFit/>
          </a:bodyPr>
          <a:lstStyle/>
          <a:p>
            <a:pPr algn="ctr"/>
            <a:r>
              <a:rPr lang="en-GB">
                <a:latin typeface="Calibri" pitchFamily="34" charset="0"/>
              </a:rPr>
              <a:t>Financial</a:t>
            </a:r>
          </a:p>
        </p:txBody>
      </p:sp>
      <p:sp>
        <p:nvSpPr>
          <p:cNvPr id="21" name="Title 1"/>
          <p:cNvSpPr txBox="1">
            <a:spLocks/>
          </p:cNvSpPr>
          <p:nvPr/>
        </p:nvSpPr>
        <p:spPr>
          <a:xfrm>
            <a:off x="268288" y="274638"/>
            <a:ext cx="7620000" cy="11430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defRPr/>
            </a:pPr>
            <a:r>
              <a:rPr lang="en-GB" b="1" dirty="0" smtClean="0"/>
              <a:t>Wheel of Life - General</a:t>
            </a:r>
            <a:endParaRPr lang="en-GB"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5" y="533400"/>
            <a:ext cx="7915275" cy="990600"/>
          </a:xfrm>
        </p:spPr>
        <p:txBody>
          <a:bodyPr/>
          <a:lstStyle/>
          <a:p>
            <a:pPr algn="ctr" fontAlgn="auto">
              <a:spcAft>
                <a:spcPts val="0"/>
              </a:spcAft>
              <a:defRPr/>
            </a:pPr>
            <a:r>
              <a:rPr lang="en-GB" dirty="0" smtClean="0"/>
              <a:t>Background</a:t>
            </a:r>
            <a:endParaRPr lang="en-GB" dirty="0"/>
          </a:p>
        </p:txBody>
      </p:sp>
      <p:sp>
        <p:nvSpPr>
          <p:cNvPr id="15362" name="Content Placeholder 2"/>
          <p:cNvSpPr>
            <a:spLocks noGrp="1"/>
          </p:cNvSpPr>
          <p:nvPr>
            <p:ph idx="1"/>
          </p:nvPr>
        </p:nvSpPr>
        <p:spPr>
          <a:xfrm>
            <a:off x="250825" y="1600200"/>
            <a:ext cx="7915275" cy="4876800"/>
          </a:xfrm>
        </p:spPr>
        <p:txBody>
          <a:bodyPr/>
          <a:lstStyle/>
          <a:p>
            <a:pPr algn="just"/>
            <a:r>
              <a:rPr lang="en-GB" sz="2000" smtClean="0"/>
              <a:t>Corporate Athlete has been developed following on the from the successful coach education programmes developed by the International Coaches Institute.</a:t>
            </a:r>
          </a:p>
          <a:p>
            <a:pPr algn="just"/>
            <a:endParaRPr lang="en-US" sz="900" smtClean="0"/>
          </a:p>
          <a:p>
            <a:pPr algn="just"/>
            <a:r>
              <a:rPr lang="en-US" sz="2000" smtClean="0"/>
              <a:t>The ICI has become the first worldwide organisation dedicated to offering training programmes, international  certification   and   integral  professional services and   education in Sport.</a:t>
            </a:r>
          </a:p>
          <a:p>
            <a:pPr algn="just"/>
            <a:endParaRPr lang="en-US" sz="900" smtClean="0"/>
          </a:p>
          <a:p>
            <a:pPr algn="just"/>
            <a:r>
              <a:rPr lang="en-US" sz="2000" smtClean="0"/>
              <a:t>The ICI have  more than 25,000  qualified coaches in 121  countries that receive services from their three divisions: Europe/Africa, the Americas and Asia/Australia.</a:t>
            </a:r>
          </a:p>
          <a:p>
            <a:pPr algn="just"/>
            <a:endParaRPr lang="en-US" sz="900" smtClean="0"/>
          </a:p>
          <a:p>
            <a:pPr algn="just"/>
            <a:r>
              <a:rPr lang="en-US" sz="2000" smtClean="0"/>
              <a:t>Since entering the market the ICI has now trained more than 100,000 sports coaches.</a:t>
            </a:r>
            <a:endParaRPr lang="en-GB" sz="2000" smtClean="0"/>
          </a:p>
        </p:txBody>
      </p:sp>
      <p:sp>
        <p:nvSpPr>
          <p:cNvPr id="6" name="TextBox 5"/>
          <p:cNvSpPr txBox="1"/>
          <p:nvPr/>
        </p:nvSpPr>
        <p:spPr>
          <a:xfrm>
            <a:off x="250825" y="6237288"/>
            <a:ext cx="7915275" cy="738187"/>
          </a:xfrm>
          <a:prstGeom prst="rect">
            <a:avLst/>
          </a:prstGeom>
          <a:noFill/>
        </p:spPr>
        <p:txBody>
          <a:bodyPr>
            <a:spAutoFit/>
          </a:bodyPr>
          <a:lstStyle/>
          <a:p>
            <a:pPr algn="r" fontAlgn="auto">
              <a:spcBef>
                <a:spcPts val="0"/>
              </a:spcBef>
              <a:spcAft>
                <a:spcPts val="0"/>
              </a:spcAft>
              <a:defRPr/>
            </a:pPr>
            <a:r>
              <a:rPr lang="en-GB" sz="1400" i="1" dirty="0">
                <a:solidFill>
                  <a:schemeClr val="tx2">
                    <a:lumMod val="75000"/>
                  </a:schemeClr>
                </a:solidFill>
                <a:latin typeface="+mn-lt"/>
              </a:rPr>
              <a:t>“The strength of the group is the strength of the leaders</a:t>
            </a:r>
            <a:r>
              <a:rPr lang="en-GB" sz="1400" i="1" dirty="0">
                <a:solidFill>
                  <a:schemeClr val="tx2">
                    <a:lumMod val="75000"/>
                  </a:schemeClr>
                </a:solidFill>
                <a:latin typeface="+mn-lt"/>
              </a:rPr>
              <a:t>.” </a:t>
            </a:r>
          </a:p>
          <a:p>
            <a:pPr algn="r" fontAlgn="auto">
              <a:spcBef>
                <a:spcPts val="0"/>
              </a:spcBef>
              <a:spcAft>
                <a:spcPts val="0"/>
              </a:spcAft>
              <a:defRPr/>
            </a:pPr>
            <a:r>
              <a:rPr lang="en-GB" sz="1400" i="1" dirty="0">
                <a:solidFill>
                  <a:schemeClr val="tx2">
                    <a:lumMod val="75000"/>
                  </a:schemeClr>
                </a:solidFill>
                <a:latin typeface="+mn-lt"/>
              </a:rPr>
              <a:t>Vince Lombardi. NFL Hall of Fame Coach</a:t>
            </a:r>
            <a:endParaRPr lang="en-GB" sz="1400" i="1" dirty="0">
              <a:solidFill>
                <a:schemeClr val="tx2">
                  <a:lumMod val="75000"/>
                </a:schemeClr>
              </a:solidFill>
              <a:latin typeface="+mn-lt"/>
            </a:endParaRPr>
          </a:p>
          <a:p>
            <a:pPr algn="r" fontAlgn="auto">
              <a:spcBef>
                <a:spcPts val="0"/>
              </a:spcBef>
              <a:spcAft>
                <a:spcPts val="0"/>
              </a:spcAft>
              <a:defRPr/>
            </a:pPr>
            <a:endParaRPr lang="en-GB" sz="1400" i="1" dirty="0">
              <a:solidFill>
                <a:schemeClr val="tx2">
                  <a:lumMod val="75000"/>
                </a:schemeClr>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b="1" dirty="0" smtClean="0"/>
              <a:t>List of Priorities</a:t>
            </a:r>
            <a:endParaRPr lang="en-GB" b="1" dirty="0"/>
          </a:p>
        </p:txBody>
      </p:sp>
      <p:sp>
        <p:nvSpPr>
          <p:cNvPr id="43010" name="Content Placeholder 2"/>
          <p:cNvSpPr>
            <a:spLocks noGrp="1"/>
          </p:cNvSpPr>
          <p:nvPr>
            <p:ph idx="1"/>
          </p:nvPr>
        </p:nvSpPr>
        <p:spPr/>
        <p:txBody>
          <a:bodyPr/>
          <a:lstStyle/>
          <a:p>
            <a:pPr>
              <a:lnSpc>
                <a:spcPct val="200000"/>
              </a:lnSpc>
            </a:pPr>
            <a:r>
              <a:rPr lang="en-GB" smtClean="0"/>
              <a:t>Children</a:t>
            </a:r>
          </a:p>
          <a:p>
            <a:pPr>
              <a:lnSpc>
                <a:spcPct val="200000"/>
              </a:lnSpc>
            </a:pPr>
            <a:r>
              <a:rPr lang="en-GB" smtClean="0"/>
              <a:t>Husband/Wife/Partner</a:t>
            </a:r>
          </a:p>
          <a:p>
            <a:pPr>
              <a:lnSpc>
                <a:spcPct val="200000"/>
              </a:lnSpc>
            </a:pPr>
            <a:r>
              <a:rPr lang="en-GB" smtClean="0"/>
              <a:t>Health</a:t>
            </a:r>
          </a:p>
          <a:p>
            <a:pPr>
              <a:lnSpc>
                <a:spcPct val="200000"/>
              </a:lnSpc>
            </a:pPr>
            <a:r>
              <a:rPr lang="en-GB" smtClean="0"/>
              <a:t>Happiness</a:t>
            </a:r>
          </a:p>
          <a:p>
            <a:pPr>
              <a:lnSpc>
                <a:spcPct val="200000"/>
              </a:lnSpc>
            </a:pPr>
            <a:r>
              <a:rPr lang="en-GB" smtClean="0"/>
              <a:t>Finance</a:t>
            </a:r>
          </a:p>
          <a:p>
            <a:pPr>
              <a:lnSpc>
                <a:spcPct val="200000"/>
              </a:lnSpc>
            </a:pPr>
            <a:r>
              <a:rPr lang="en-GB" smtClean="0"/>
              <a:t>Job</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8288" y="274638"/>
            <a:ext cx="7620000" cy="1143000"/>
          </a:xfrm>
        </p:spPr>
        <p:txBody>
          <a:bodyPr/>
          <a:lstStyle/>
          <a:p>
            <a:pPr algn="ctr" fontAlgn="auto">
              <a:spcAft>
                <a:spcPts val="0"/>
              </a:spcAft>
              <a:defRPr/>
            </a:pPr>
            <a:r>
              <a:rPr lang="en-GB" b="1" dirty="0" smtClean="0"/>
              <a:t>Where I am</a:t>
            </a:r>
            <a:endParaRPr lang="en-GB" b="1" dirty="0"/>
          </a:p>
        </p:txBody>
      </p:sp>
      <p:sp>
        <p:nvSpPr>
          <p:cNvPr id="5" name="Oval 4"/>
          <p:cNvSpPr/>
          <p:nvPr/>
        </p:nvSpPr>
        <p:spPr>
          <a:xfrm>
            <a:off x="1924050" y="1655763"/>
            <a:ext cx="4246563" cy="42481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6" name="Oval 5"/>
          <p:cNvSpPr/>
          <p:nvPr/>
        </p:nvSpPr>
        <p:spPr>
          <a:xfrm>
            <a:off x="2365375" y="2144713"/>
            <a:ext cx="3378200" cy="33067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7" name="Oval 6"/>
          <p:cNvSpPr/>
          <p:nvPr/>
        </p:nvSpPr>
        <p:spPr>
          <a:xfrm>
            <a:off x="2900363" y="2586038"/>
            <a:ext cx="2301875" cy="24193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8" name="Oval 7"/>
          <p:cNvSpPr/>
          <p:nvPr/>
        </p:nvSpPr>
        <p:spPr>
          <a:xfrm>
            <a:off x="3341688" y="3074988"/>
            <a:ext cx="1439862" cy="14398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9" name="Oval 8"/>
          <p:cNvSpPr/>
          <p:nvPr/>
        </p:nvSpPr>
        <p:spPr>
          <a:xfrm>
            <a:off x="4000500" y="3716338"/>
            <a:ext cx="142875" cy="14446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5" idx="2"/>
            <a:endCxn id="5" idx="6"/>
          </p:cNvCxnSpPr>
          <p:nvPr/>
        </p:nvCxnSpPr>
        <p:spPr>
          <a:xfrm>
            <a:off x="1924050" y="3779838"/>
            <a:ext cx="424656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4"/>
          </p:cNvCxnSpPr>
          <p:nvPr/>
        </p:nvCxnSpPr>
        <p:spPr>
          <a:xfrm flipH="1">
            <a:off x="4048125" y="1655763"/>
            <a:ext cx="19050" cy="42481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1"/>
            <a:endCxn id="5" idx="5"/>
          </p:cNvCxnSpPr>
          <p:nvPr/>
        </p:nvCxnSpPr>
        <p:spPr>
          <a:xfrm>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7"/>
            <a:endCxn id="5" idx="3"/>
          </p:cNvCxnSpPr>
          <p:nvPr/>
        </p:nvCxnSpPr>
        <p:spPr>
          <a:xfrm flipH="1">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5067" name="TextBox 13"/>
          <p:cNvSpPr txBox="1">
            <a:spLocks noChangeArrowheads="1"/>
          </p:cNvSpPr>
          <p:nvPr/>
        </p:nvSpPr>
        <p:spPr bwMode="auto">
          <a:xfrm>
            <a:off x="3392488" y="1233488"/>
            <a:ext cx="1501775" cy="368300"/>
          </a:xfrm>
          <a:prstGeom prst="rect">
            <a:avLst/>
          </a:prstGeom>
          <a:noFill/>
          <a:ln w="9525">
            <a:noFill/>
            <a:miter lim="800000"/>
            <a:headEnd/>
            <a:tailEnd/>
          </a:ln>
        </p:spPr>
        <p:txBody>
          <a:bodyPr>
            <a:spAutoFit/>
          </a:bodyPr>
          <a:lstStyle/>
          <a:p>
            <a:pPr algn="ctr"/>
            <a:r>
              <a:rPr lang="en-GB">
                <a:latin typeface="Calibri" pitchFamily="34" charset="0"/>
              </a:rPr>
              <a:t>Parent</a:t>
            </a:r>
          </a:p>
        </p:txBody>
      </p:sp>
      <p:sp>
        <p:nvSpPr>
          <p:cNvPr id="45068" name="TextBox 14"/>
          <p:cNvSpPr txBox="1">
            <a:spLocks noChangeArrowheads="1"/>
          </p:cNvSpPr>
          <p:nvPr/>
        </p:nvSpPr>
        <p:spPr bwMode="auto">
          <a:xfrm>
            <a:off x="5549900" y="1908175"/>
            <a:ext cx="1501775" cy="369888"/>
          </a:xfrm>
          <a:prstGeom prst="rect">
            <a:avLst/>
          </a:prstGeom>
          <a:noFill/>
          <a:ln w="9525">
            <a:noFill/>
            <a:miter lim="800000"/>
            <a:headEnd/>
            <a:tailEnd/>
          </a:ln>
        </p:spPr>
        <p:txBody>
          <a:bodyPr>
            <a:spAutoFit/>
          </a:bodyPr>
          <a:lstStyle/>
          <a:p>
            <a:pPr algn="ctr"/>
            <a:r>
              <a:rPr lang="en-GB">
                <a:latin typeface="Calibri" pitchFamily="34" charset="0"/>
              </a:rPr>
              <a:t>Friend</a:t>
            </a:r>
          </a:p>
        </p:txBody>
      </p:sp>
      <p:sp>
        <p:nvSpPr>
          <p:cNvPr id="45069" name="TextBox 15"/>
          <p:cNvSpPr txBox="1">
            <a:spLocks noChangeArrowheads="1"/>
          </p:cNvSpPr>
          <p:nvPr/>
        </p:nvSpPr>
        <p:spPr bwMode="auto">
          <a:xfrm>
            <a:off x="6178550" y="3609975"/>
            <a:ext cx="1501775" cy="368300"/>
          </a:xfrm>
          <a:prstGeom prst="rect">
            <a:avLst/>
          </a:prstGeom>
          <a:noFill/>
          <a:ln w="9525">
            <a:noFill/>
            <a:miter lim="800000"/>
            <a:headEnd/>
            <a:tailEnd/>
          </a:ln>
        </p:spPr>
        <p:txBody>
          <a:bodyPr>
            <a:spAutoFit/>
          </a:bodyPr>
          <a:lstStyle/>
          <a:p>
            <a:pPr algn="ctr"/>
            <a:r>
              <a:rPr lang="en-GB">
                <a:latin typeface="Calibri" pitchFamily="34" charset="0"/>
              </a:rPr>
              <a:t>Colleague</a:t>
            </a:r>
          </a:p>
        </p:txBody>
      </p:sp>
      <p:sp>
        <p:nvSpPr>
          <p:cNvPr id="45070" name="TextBox 16"/>
          <p:cNvSpPr txBox="1">
            <a:spLocks noChangeArrowheads="1"/>
          </p:cNvSpPr>
          <p:nvPr/>
        </p:nvSpPr>
        <p:spPr bwMode="auto">
          <a:xfrm>
            <a:off x="5549900" y="5267325"/>
            <a:ext cx="1717675" cy="368300"/>
          </a:xfrm>
          <a:prstGeom prst="rect">
            <a:avLst/>
          </a:prstGeom>
          <a:noFill/>
          <a:ln w="9525">
            <a:noFill/>
            <a:miter lim="800000"/>
            <a:headEnd/>
            <a:tailEnd/>
          </a:ln>
        </p:spPr>
        <p:txBody>
          <a:bodyPr>
            <a:spAutoFit/>
          </a:bodyPr>
          <a:lstStyle/>
          <a:p>
            <a:pPr algn="ctr"/>
            <a:r>
              <a:rPr lang="en-GB">
                <a:latin typeface="Calibri" pitchFamily="34" charset="0"/>
              </a:rPr>
              <a:t>Husband/Wife</a:t>
            </a:r>
          </a:p>
        </p:txBody>
      </p:sp>
      <p:sp>
        <p:nvSpPr>
          <p:cNvPr id="45071" name="TextBox 17"/>
          <p:cNvSpPr txBox="1">
            <a:spLocks noChangeArrowheads="1"/>
          </p:cNvSpPr>
          <p:nvPr/>
        </p:nvSpPr>
        <p:spPr bwMode="auto">
          <a:xfrm>
            <a:off x="3311525" y="5969000"/>
            <a:ext cx="1501775" cy="369888"/>
          </a:xfrm>
          <a:prstGeom prst="rect">
            <a:avLst/>
          </a:prstGeom>
          <a:noFill/>
          <a:ln w="9525">
            <a:noFill/>
            <a:miter lim="800000"/>
            <a:headEnd/>
            <a:tailEnd/>
          </a:ln>
        </p:spPr>
        <p:txBody>
          <a:bodyPr>
            <a:spAutoFit/>
          </a:bodyPr>
          <a:lstStyle/>
          <a:p>
            <a:pPr algn="ctr"/>
            <a:r>
              <a:rPr lang="en-GB">
                <a:latin typeface="Calibri" pitchFamily="34" charset="0"/>
              </a:rPr>
              <a:t>Manager</a:t>
            </a:r>
          </a:p>
        </p:txBody>
      </p:sp>
      <p:sp>
        <p:nvSpPr>
          <p:cNvPr id="45072" name="TextBox 18"/>
          <p:cNvSpPr txBox="1">
            <a:spLocks noChangeArrowheads="1"/>
          </p:cNvSpPr>
          <p:nvPr/>
        </p:nvSpPr>
        <p:spPr bwMode="auto">
          <a:xfrm>
            <a:off x="1042988" y="5276850"/>
            <a:ext cx="1501775" cy="368300"/>
          </a:xfrm>
          <a:prstGeom prst="rect">
            <a:avLst/>
          </a:prstGeom>
          <a:noFill/>
          <a:ln w="9525">
            <a:noFill/>
            <a:miter lim="800000"/>
            <a:headEnd/>
            <a:tailEnd/>
          </a:ln>
        </p:spPr>
        <p:txBody>
          <a:bodyPr>
            <a:spAutoFit/>
          </a:bodyPr>
          <a:lstStyle/>
          <a:p>
            <a:pPr algn="ctr"/>
            <a:r>
              <a:rPr lang="en-GB">
                <a:latin typeface="Calibri" pitchFamily="34" charset="0"/>
              </a:rPr>
              <a:t>Social</a:t>
            </a:r>
          </a:p>
        </p:txBody>
      </p:sp>
      <p:sp>
        <p:nvSpPr>
          <p:cNvPr id="45073" name="TextBox 19"/>
          <p:cNvSpPr txBox="1">
            <a:spLocks noChangeArrowheads="1"/>
          </p:cNvSpPr>
          <p:nvPr/>
        </p:nvSpPr>
        <p:spPr bwMode="auto">
          <a:xfrm>
            <a:off x="422275" y="3603625"/>
            <a:ext cx="1501775" cy="369888"/>
          </a:xfrm>
          <a:prstGeom prst="rect">
            <a:avLst/>
          </a:prstGeom>
          <a:noFill/>
          <a:ln w="9525">
            <a:noFill/>
            <a:miter lim="800000"/>
            <a:headEnd/>
            <a:tailEnd/>
          </a:ln>
        </p:spPr>
        <p:txBody>
          <a:bodyPr>
            <a:spAutoFit/>
          </a:bodyPr>
          <a:lstStyle/>
          <a:p>
            <a:pPr algn="ctr"/>
            <a:r>
              <a:rPr lang="en-GB">
                <a:latin typeface="Calibri" pitchFamily="34" charset="0"/>
              </a:rPr>
              <a:t>Community</a:t>
            </a:r>
          </a:p>
        </p:txBody>
      </p:sp>
      <p:sp>
        <p:nvSpPr>
          <p:cNvPr id="45074" name="TextBox 20"/>
          <p:cNvSpPr txBox="1">
            <a:spLocks noChangeArrowheads="1"/>
          </p:cNvSpPr>
          <p:nvPr/>
        </p:nvSpPr>
        <p:spPr bwMode="auto">
          <a:xfrm>
            <a:off x="1004888" y="1908175"/>
            <a:ext cx="1501775" cy="369888"/>
          </a:xfrm>
          <a:prstGeom prst="rect">
            <a:avLst/>
          </a:prstGeom>
          <a:noFill/>
          <a:ln w="9525">
            <a:noFill/>
            <a:miter lim="800000"/>
            <a:headEnd/>
            <a:tailEnd/>
          </a:ln>
        </p:spPr>
        <p:txBody>
          <a:bodyPr>
            <a:spAutoFit/>
          </a:bodyPr>
          <a:lstStyle/>
          <a:p>
            <a:pPr algn="ctr"/>
            <a:r>
              <a:rPr lang="en-GB">
                <a:latin typeface="Calibri" pitchFamily="34" charset="0"/>
              </a:rPr>
              <a:t>Financial</a:t>
            </a:r>
          </a:p>
        </p:txBody>
      </p:sp>
      <p:cxnSp>
        <p:nvCxnSpPr>
          <p:cNvPr id="22" name="Straight Connector 21"/>
          <p:cNvCxnSpPr>
            <a:stCxn id="5" idx="0"/>
            <a:endCxn id="6" idx="7"/>
          </p:cNvCxnSpPr>
          <p:nvPr/>
        </p:nvCxnSpPr>
        <p:spPr>
          <a:xfrm>
            <a:off x="4048125" y="1655763"/>
            <a:ext cx="1200150" cy="973137"/>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5202238" y="2578100"/>
            <a:ext cx="541337" cy="1138238"/>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Connector 23"/>
          <p:cNvCxnSpPr>
            <a:endCxn id="6" idx="5"/>
          </p:cNvCxnSpPr>
          <p:nvPr/>
        </p:nvCxnSpPr>
        <p:spPr>
          <a:xfrm flipH="1">
            <a:off x="5248275" y="3759200"/>
            <a:ext cx="450850" cy="12080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Straight Connector 24"/>
          <p:cNvCxnSpPr>
            <a:stCxn id="7" idx="4"/>
          </p:cNvCxnSpPr>
          <p:nvPr/>
        </p:nvCxnSpPr>
        <p:spPr>
          <a:xfrm>
            <a:off x="4051300" y="5005388"/>
            <a:ext cx="12065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7" idx="3"/>
          </p:cNvCxnSpPr>
          <p:nvPr/>
        </p:nvCxnSpPr>
        <p:spPr>
          <a:xfrm>
            <a:off x="3238500" y="4649788"/>
            <a:ext cx="792163" cy="355600"/>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Straight Connector 26"/>
          <p:cNvCxnSpPr>
            <a:stCxn id="7" idx="2"/>
          </p:cNvCxnSpPr>
          <p:nvPr/>
        </p:nvCxnSpPr>
        <p:spPr>
          <a:xfrm>
            <a:off x="2900363" y="3795713"/>
            <a:ext cx="338137" cy="854075"/>
          </a:xfrm>
          <a:prstGeom prst="line">
            <a:avLst/>
          </a:prstGeom>
        </p:spPr>
        <p:style>
          <a:lnRef idx="2">
            <a:schemeClr val="accent2"/>
          </a:lnRef>
          <a:fillRef idx="0">
            <a:schemeClr val="accent2"/>
          </a:fillRef>
          <a:effectRef idx="1">
            <a:schemeClr val="accent2"/>
          </a:effectRef>
          <a:fontRef idx="minor">
            <a:schemeClr val="tx1"/>
          </a:fontRef>
        </p:style>
      </p:cxnSp>
      <p:cxnSp>
        <p:nvCxnSpPr>
          <p:cNvPr id="28" name="Straight Connector 27"/>
          <p:cNvCxnSpPr>
            <a:stCxn id="7" idx="1"/>
          </p:cNvCxnSpPr>
          <p:nvPr/>
        </p:nvCxnSpPr>
        <p:spPr>
          <a:xfrm flipH="1">
            <a:off x="2900363" y="2940050"/>
            <a:ext cx="338137" cy="866775"/>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Straight Connector 28"/>
          <p:cNvCxnSpPr>
            <a:endCxn id="5" idx="0"/>
          </p:cNvCxnSpPr>
          <p:nvPr/>
        </p:nvCxnSpPr>
        <p:spPr>
          <a:xfrm flipV="1">
            <a:off x="3225800" y="1655763"/>
            <a:ext cx="822325" cy="1296987"/>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8288" y="274638"/>
            <a:ext cx="7620000" cy="1143000"/>
          </a:xfrm>
        </p:spPr>
        <p:txBody>
          <a:bodyPr/>
          <a:lstStyle/>
          <a:p>
            <a:pPr algn="ctr" fontAlgn="auto">
              <a:spcAft>
                <a:spcPts val="0"/>
              </a:spcAft>
              <a:defRPr/>
            </a:pPr>
            <a:r>
              <a:rPr lang="en-GB" b="1" dirty="0" smtClean="0"/>
              <a:t>Where I want to be</a:t>
            </a:r>
            <a:endParaRPr lang="en-GB" b="1" dirty="0"/>
          </a:p>
        </p:txBody>
      </p:sp>
      <p:sp>
        <p:nvSpPr>
          <p:cNvPr id="5" name="Oval 4"/>
          <p:cNvSpPr/>
          <p:nvPr/>
        </p:nvSpPr>
        <p:spPr>
          <a:xfrm>
            <a:off x="1924050" y="1655763"/>
            <a:ext cx="4246563" cy="42481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6" name="Oval 5"/>
          <p:cNvSpPr/>
          <p:nvPr/>
        </p:nvSpPr>
        <p:spPr>
          <a:xfrm>
            <a:off x="2365375" y="2144713"/>
            <a:ext cx="3378200" cy="33067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7" name="Oval 6"/>
          <p:cNvSpPr/>
          <p:nvPr/>
        </p:nvSpPr>
        <p:spPr>
          <a:xfrm>
            <a:off x="2900363" y="2586038"/>
            <a:ext cx="2301875" cy="24193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8" name="Oval 7"/>
          <p:cNvSpPr/>
          <p:nvPr/>
        </p:nvSpPr>
        <p:spPr>
          <a:xfrm>
            <a:off x="3341688" y="3074988"/>
            <a:ext cx="1439862" cy="14398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9" name="Oval 8"/>
          <p:cNvSpPr/>
          <p:nvPr/>
        </p:nvSpPr>
        <p:spPr>
          <a:xfrm>
            <a:off x="4000500" y="3716338"/>
            <a:ext cx="142875" cy="14446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5" idx="2"/>
            <a:endCxn id="5" idx="6"/>
          </p:cNvCxnSpPr>
          <p:nvPr/>
        </p:nvCxnSpPr>
        <p:spPr>
          <a:xfrm>
            <a:off x="1924050" y="3779838"/>
            <a:ext cx="424656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4"/>
          </p:cNvCxnSpPr>
          <p:nvPr/>
        </p:nvCxnSpPr>
        <p:spPr>
          <a:xfrm flipH="1">
            <a:off x="4048125" y="1655763"/>
            <a:ext cx="19050" cy="42481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1"/>
            <a:endCxn id="5" idx="5"/>
          </p:cNvCxnSpPr>
          <p:nvPr/>
        </p:nvCxnSpPr>
        <p:spPr>
          <a:xfrm>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7"/>
            <a:endCxn id="5" idx="3"/>
          </p:cNvCxnSpPr>
          <p:nvPr/>
        </p:nvCxnSpPr>
        <p:spPr>
          <a:xfrm flipH="1">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7115" name="TextBox 13"/>
          <p:cNvSpPr txBox="1">
            <a:spLocks noChangeArrowheads="1"/>
          </p:cNvSpPr>
          <p:nvPr/>
        </p:nvSpPr>
        <p:spPr bwMode="auto">
          <a:xfrm>
            <a:off x="3392488" y="1233488"/>
            <a:ext cx="1501775" cy="368300"/>
          </a:xfrm>
          <a:prstGeom prst="rect">
            <a:avLst/>
          </a:prstGeom>
          <a:noFill/>
          <a:ln w="9525">
            <a:noFill/>
            <a:miter lim="800000"/>
            <a:headEnd/>
            <a:tailEnd/>
          </a:ln>
        </p:spPr>
        <p:txBody>
          <a:bodyPr>
            <a:spAutoFit/>
          </a:bodyPr>
          <a:lstStyle/>
          <a:p>
            <a:pPr algn="ctr"/>
            <a:r>
              <a:rPr lang="en-GB">
                <a:latin typeface="Calibri" pitchFamily="34" charset="0"/>
              </a:rPr>
              <a:t>Parent</a:t>
            </a:r>
          </a:p>
        </p:txBody>
      </p:sp>
      <p:sp>
        <p:nvSpPr>
          <p:cNvPr id="47116" name="TextBox 14"/>
          <p:cNvSpPr txBox="1">
            <a:spLocks noChangeArrowheads="1"/>
          </p:cNvSpPr>
          <p:nvPr/>
        </p:nvSpPr>
        <p:spPr bwMode="auto">
          <a:xfrm>
            <a:off x="5549900" y="1908175"/>
            <a:ext cx="1501775" cy="369888"/>
          </a:xfrm>
          <a:prstGeom prst="rect">
            <a:avLst/>
          </a:prstGeom>
          <a:noFill/>
          <a:ln w="9525">
            <a:noFill/>
            <a:miter lim="800000"/>
            <a:headEnd/>
            <a:tailEnd/>
          </a:ln>
        </p:spPr>
        <p:txBody>
          <a:bodyPr>
            <a:spAutoFit/>
          </a:bodyPr>
          <a:lstStyle/>
          <a:p>
            <a:pPr algn="ctr"/>
            <a:r>
              <a:rPr lang="en-GB">
                <a:latin typeface="Calibri" pitchFamily="34" charset="0"/>
              </a:rPr>
              <a:t>Friend</a:t>
            </a:r>
          </a:p>
        </p:txBody>
      </p:sp>
      <p:sp>
        <p:nvSpPr>
          <p:cNvPr id="47117" name="TextBox 15"/>
          <p:cNvSpPr txBox="1">
            <a:spLocks noChangeArrowheads="1"/>
          </p:cNvSpPr>
          <p:nvPr/>
        </p:nvSpPr>
        <p:spPr bwMode="auto">
          <a:xfrm>
            <a:off x="6178550" y="3609975"/>
            <a:ext cx="1501775" cy="368300"/>
          </a:xfrm>
          <a:prstGeom prst="rect">
            <a:avLst/>
          </a:prstGeom>
          <a:noFill/>
          <a:ln w="9525">
            <a:noFill/>
            <a:miter lim="800000"/>
            <a:headEnd/>
            <a:tailEnd/>
          </a:ln>
        </p:spPr>
        <p:txBody>
          <a:bodyPr>
            <a:spAutoFit/>
          </a:bodyPr>
          <a:lstStyle/>
          <a:p>
            <a:pPr algn="ctr"/>
            <a:r>
              <a:rPr lang="en-GB">
                <a:latin typeface="Calibri" pitchFamily="34" charset="0"/>
              </a:rPr>
              <a:t>Colleague</a:t>
            </a:r>
          </a:p>
        </p:txBody>
      </p:sp>
      <p:sp>
        <p:nvSpPr>
          <p:cNvPr id="47118" name="TextBox 16"/>
          <p:cNvSpPr txBox="1">
            <a:spLocks noChangeArrowheads="1"/>
          </p:cNvSpPr>
          <p:nvPr/>
        </p:nvSpPr>
        <p:spPr bwMode="auto">
          <a:xfrm>
            <a:off x="5549900" y="5267325"/>
            <a:ext cx="1717675" cy="368300"/>
          </a:xfrm>
          <a:prstGeom prst="rect">
            <a:avLst/>
          </a:prstGeom>
          <a:noFill/>
          <a:ln w="9525">
            <a:noFill/>
            <a:miter lim="800000"/>
            <a:headEnd/>
            <a:tailEnd/>
          </a:ln>
        </p:spPr>
        <p:txBody>
          <a:bodyPr>
            <a:spAutoFit/>
          </a:bodyPr>
          <a:lstStyle/>
          <a:p>
            <a:pPr algn="ctr"/>
            <a:r>
              <a:rPr lang="en-GB">
                <a:latin typeface="Calibri" pitchFamily="34" charset="0"/>
              </a:rPr>
              <a:t>Husband/Wife</a:t>
            </a:r>
          </a:p>
        </p:txBody>
      </p:sp>
      <p:sp>
        <p:nvSpPr>
          <p:cNvPr id="47119" name="TextBox 17"/>
          <p:cNvSpPr txBox="1">
            <a:spLocks noChangeArrowheads="1"/>
          </p:cNvSpPr>
          <p:nvPr/>
        </p:nvSpPr>
        <p:spPr bwMode="auto">
          <a:xfrm>
            <a:off x="3311525" y="5969000"/>
            <a:ext cx="1501775" cy="369888"/>
          </a:xfrm>
          <a:prstGeom prst="rect">
            <a:avLst/>
          </a:prstGeom>
          <a:noFill/>
          <a:ln w="9525">
            <a:noFill/>
            <a:miter lim="800000"/>
            <a:headEnd/>
            <a:tailEnd/>
          </a:ln>
        </p:spPr>
        <p:txBody>
          <a:bodyPr>
            <a:spAutoFit/>
          </a:bodyPr>
          <a:lstStyle/>
          <a:p>
            <a:pPr algn="ctr"/>
            <a:r>
              <a:rPr lang="en-GB">
                <a:latin typeface="Calibri" pitchFamily="34" charset="0"/>
              </a:rPr>
              <a:t>Manager</a:t>
            </a:r>
          </a:p>
        </p:txBody>
      </p:sp>
      <p:sp>
        <p:nvSpPr>
          <p:cNvPr id="47120" name="TextBox 18"/>
          <p:cNvSpPr txBox="1">
            <a:spLocks noChangeArrowheads="1"/>
          </p:cNvSpPr>
          <p:nvPr/>
        </p:nvSpPr>
        <p:spPr bwMode="auto">
          <a:xfrm>
            <a:off x="1042988" y="5276850"/>
            <a:ext cx="1501775" cy="368300"/>
          </a:xfrm>
          <a:prstGeom prst="rect">
            <a:avLst/>
          </a:prstGeom>
          <a:noFill/>
          <a:ln w="9525">
            <a:noFill/>
            <a:miter lim="800000"/>
            <a:headEnd/>
            <a:tailEnd/>
          </a:ln>
        </p:spPr>
        <p:txBody>
          <a:bodyPr>
            <a:spAutoFit/>
          </a:bodyPr>
          <a:lstStyle/>
          <a:p>
            <a:pPr algn="ctr"/>
            <a:r>
              <a:rPr lang="en-GB">
                <a:latin typeface="Calibri" pitchFamily="34" charset="0"/>
              </a:rPr>
              <a:t>Social</a:t>
            </a:r>
          </a:p>
        </p:txBody>
      </p:sp>
      <p:sp>
        <p:nvSpPr>
          <p:cNvPr id="47121" name="TextBox 19"/>
          <p:cNvSpPr txBox="1">
            <a:spLocks noChangeArrowheads="1"/>
          </p:cNvSpPr>
          <p:nvPr/>
        </p:nvSpPr>
        <p:spPr bwMode="auto">
          <a:xfrm>
            <a:off x="422275" y="3603625"/>
            <a:ext cx="1501775" cy="369888"/>
          </a:xfrm>
          <a:prstGeom prst="rect">
            <a:avLst/>
          </a:prstGeom>
          <a:noFill/>
          <a:ln w="9525">
            <a:noFill/>
            <a:miter lim="800000"/>
            <a:headEnd/>
            <a:tailEnd/>
          </a:ln>
        </p:spPr>
        <p:txBody>
          <a:bodyPr>
            <a:spAutoFit/>
          </a:bodyPr>
          <a:lstStyle/>
          <a:p>
            <a:pPr algn="ctr"/>
            <a:r>
              <a:rPr lang="en-GB">
                <a:latin typeface="Calibri" pitchFamily="34" charset="0"/>
              </a:rPr>
              <a:t>Community</a:t>
            </a:r>
          </a:p>
        </p:txBody>
      </p:sp>
      <p:sp>
        <p:nvSpPr>
          <p:cNvPr id="47122" name="TextBox 20"/>
          <p:cNvSpPr txBox="1">
            <a:spLocks noChangeArrowheads="1"/>
          </p:cNvSpPr>
          <p:nvPr/>
        </p:nvSpPr>
        <p:spPr bwMode="auto">
          <a:xfrm>
            <a:off x="1004888" y="1908175"/>
            <a:ext cx="1501775" cy="369888"/>
          </a:xfrm>
          <a:prstGeom prst="rect">
            <a:avLst/>
          </a:prstGeom>
          <a:noFill/>
          <a:ln w="9525">
            <a:noFill/>
            <a:miter lim="800000"/>
            <a:headEnd/>
            <a:tailEnd/>
          </a:ln>
        </p:spPr>
        <p:txBody>
          <a:bodyPr>
            <a:spAutoFit/>
          </a:bodyPr>
          <a:lstStyle/>
          <a:p>
            <a:pPr algn="ctr"/>
            <a:r>
              <a:rPr lang="en-GB">
                <a:latin typeface="Calibri" pitchFamily="34" charset="0"/>
              </a:rPr>
              <a:t>Financial</a:t>
            </a:r>
          </a:p>
        </p:txBody>
      </p:sp>
      <p:cxnSp>
        <p:nvCxnSpPr>
          <p:cNvPr id="31" name="Straight Connector 30"/>
          <p:cNvCxnSpPr/>
          <p:nvPr/>
        </p:nvCxnSpPr>
        <p:spPr>
          <a:xfrm>
            <a:off x="4117975" y="1671638"/>
            <a:ext cx="1130300" cy="914400"/>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32" name="Straight Connector 31"/>
          <p:cNvCxnSpPr>
            <a:endCxn id="6" idx="6"/>
          </p:cNvCxnSpPr>
          <p:nvPr/>
        </p:nvCxnSpPr>
        <p:spPr>
          <a:xfrm>
            <a:off x="5160963" y="2613025"/>
            <a:ext cx="582612" cy="1184275"/>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33" name="Straight Connector 32"/>
          <p:cNvCxnSpPr>
            <a:stCxn id="5" idx="5"/>
            <a:endCxn id="6" idx="6"/>
          </p:cNvCxnSpPr>
          <p:nvPr/>
        </p:nvCxnSpPr>
        <p:spPr>
          <a:xfrm flipV="1">
            <a:off x="5549900" y="3797300"/>
            <a:ext cx="193675" cy="1484313"/>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34" name="Straight Connector 33"/>
          <p:cNvCxnSpPr>
            <a:stCxn id="6" idx="4"/>
          </p:cNvCxnSpPr>
          <p:nvPr/>
        </p:nvCxnSpPr>
        <p:spPr>
          <a:xfrm flipV="1">
            <a:off x="4054475" y="5276850"/>
            <a:ext cx="1419225" cy="174625"/>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35" name="Straight Connector 34"/>
          <p:cNvCxnSpPr>
            <a:stCxn id="6" idx="3"/>
          </p:cNvCxnSpPr>
          <p:nvPr/>
        </p:nvCxnSpPr>
        <p:spPr>
          <a:xfrm>
            <a:off x="2859088" y="4967288"/>
            <a:ext cx="1169987" cy="493712"/>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36" name="Straight Connector 35"/>
          <p:cNvCxnSpPr>
            <a:stCxn id="6" idx="3"/>
            <a:endCxn id="7" idx="2"/>
          </p:cNvCxnSpPr>
          <p:nvPr/>
        </p:nvCxnSpPr>
        <p:spPr>
          <a:xfrm flipV="1">
            <a:off x="2859088" y="3795713"/>
            <a:ext cx="41275" cy="1171575"/>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37" name="Straight Connector 36"/>
          <p:cNvCxnSpPr>
            <a:stCxn id="6" idx="1"/>
          </p:cNvCxnSpPr>
          <p:nvPr/>
        </p:nvCxnSpPr>
        <p:spPr>
          <a:xfrm>
            <a:off x="2859088" y="2628900"/>
            <a:ext cx="69850" cy="1201738"/>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38" name="Straight Connector 37"/>
          <p:cNvCxnSpPr>
            <a:endCxn id="6" idx="1"/>
          </p:cNvCxnSpPr>
          <p:nvPr/>
        </p:nvCxnSpPr>
        <p:spPr>
          <a:xfrm flipH="1">
            <a:off x="2859088" y="1714500"/>
            <a:ext cx="1141412" cy="914400"/>
          </a:xfrm>
          <a:prstGeom prst="line">
            <a:avLst/>
          </a:prstGeom>
          <a:ln>
            <a:prstDash val="dash"/>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4163" y="274638"/>
            <a:ext cx="7620000" cy="1143000"/>
          </a:xfrm>
        </p:spPr>
        <p:txBody>
          <a:bodyPr/>
          <a:lstStyle/>
          <a:p>
            <a:pPr algn="ctr" fontAlgn="auto">
              <a:spcAft>
                <a:spcPts val="0"/>
              </a:spcAft>
              <a:defRPr/>
            </a:pPr>
            <a:r>
              <a:rPr lang="en-GB" b="1" dirty="0" smtClean="0"/>
              <a:t>Wheel of Life Comparison</a:t>
            </a:r>
            <a:endParaRPr lang="en-GB" b="1" dirty="0"/>
          </a:p>
        </p:txBody>
      </p:sp>
      <p:sp>
        <p:nvSpPr>
          <p:cNvPr id="5" name="Oval 4"/>
          <p:cNvSpPr/>
          <p:nvPr/>
        </p:nvSpPr>
        <p:spPr>
          <a:xfrm>
            <a:off x="1924050" y="1655763"/>
            <a:ext cx="4246563" cy="42481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6" name="Oval 5"/>
          <p:cNvSpPr/>
          <p:nvPr/>
        </p:nvSpPr>
        <p:spPr>
          <a:xfrm>
            <a:off x="2365375" y="2144713"/>
            <a:ext cx="3378200" cy="33067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7" name="Oval 6"/>
          <p:cNvSpPr/>
          <p:nvPr/>
        </p:nvSpPr>
        <p:spPr>
          <a:xfrm>
            <a:off x="2900363" y="2586038"/>
            <a:ext cx="2301875" cy="24193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8" name="Oval 7"/>
          <p:cNvSpPr/>
          <p:nvPr/>
        </p:nvSpPr>
        <p:spPr>
          <a:xfrm>
            <a:off x="3341688" y="3074988"/>
            <a:ext cx="1439862" cy="14398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9" name="Oval 8"/>
          <p:cNvSpPr/>
          <p:nvPr/>
        </p:nvSpPr>
        <p:spPr>
          <a:xfrm>
            <a:off x="4000500" y="3716338"/>
            <a:ext cx="142875" cy="14446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5" idx="2"/>
            <a:endCxn id="5" idx="6"/>
          </p:cNvCxnSpPr>
          <p:nvPr/>
        </p:nvCxnSpPr>
        <p:spPr>
          <a:xfrm>
            <a:off x="1924050" y="3779838"/>
            <a:ext cx="424656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4"/>
          </p:cNvCxnSpPr>
          <p:nvPr/>
        </p:nvCxnSpPr>
        <p:spPr>
          <a:xfrm flipH="1">
            <a:off x="4048125" y="1655763"/>
            <a:ext cx="19050" cy="42481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1"/>
            <a:endCxn id="5" idx="5"/>
          </p:cNvCxnSpPr>
          <p:nvPr/>
        </p:nvCxnSpPr>
        <p:spPr>
          <a:xfrm>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7"/>
            <a:endCxn id="5" idx="3"/>
          </p:cNvCxnSpPr>
          <p:nvPr/>
        </p:nvCxnSpPr>
        <p:spPr>
          <a:xfrm flipH="1">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9163" name="TextBox 13"/>
          <p:cNvSpPr txBox="1">
            <a:spLocks noChangeArrowheads="1"/>
          </p:cNvSpPr>
          <p:nvPr/>
        </p:nvSpPr>
        <p:spPr bwMode="auto">
          <a:xfrm>
            <a:off x="3392488" y="1233488"/>
            <a:ext cx="1501775" cy="368300"/>
          </a:xfrm>
          <a:prstGeom prst="rect">
            <a:avLst/>
          </a:prstGeom>
          <a:noFill/>
          <a:ln w="9525">
            <a:noFill/>
            <a:miter lim="800000"/>
            <a:headEnd/>
            <a:tailEnd/>
          </a:ln>
        </p:spPr>
        <p:txBody>
          <a:bodyPr>
            <a:spAutoFit/>
          </a:bodyPr>
          <a:lstStyle/>
          <a:p>
            <a:pPr algn="ctr"/>
            <a:r>
              <a:rPr lang="en-GB">
                <a:latin typeface="Calibri" pitchFamily="34" charset="0"/>
              </a:rPr>
              <a:t>Parent</a:t>
            </a:r>
          </a:p>
        </p:txBody>
      </p:sp>
      <p:sp>
        <p:nvSpPr>
          <p:cNvPr id="49164" name="TextBox 14"/>
          <p:cNvSpPr txBox="1">
            <a:spLocks noChangeArrowheads="1"/>
          </p:cNvSpPr>
          <p:nvPr/>
        </p:nvSpPr>
        <p:spPr bwMode="auto">
          <a:xfrm>
            <a:off x="5549900" y="1908175"/>
            <a:ext cx="1501775" cy="369888"/>
          </a:xfrm>
          <a:prstGeom prst="rect">
            <a:avLst/>
          </a:prstGeom>
          <a:noFill/>
          <a:ln w="9525">
            <a:noFill/>
            <a:miter lim="800000"/>
            <a:headEnd/>
            <a:tailEnd/>
          </a:ln>
        </p:spPr>
        <p:txBody>
          <a:bodyPr>
            <a:spAutoFit/>
          </a:bodyPr>
          <a:lstStyle/>
          <a:p>
            <a:pPr algn="ctr"/>
            <a:r>
              <a:rPr lang="en-GB">
                <a:latin typeface="Calibri" pitchFamily="34" charset="0"/>
              </a:rPr>
              <a:t>Friend</a:t>
            </a:r>
          </a:p>
        </p:txBody>
      </p:sp>
      <p:sp>
        <p:nvSpPr>
          <p:cNvPr id="49165" name="TextBox 15"/>
          <p:cNvSpPr txBox="1">
            <a:spLocks noChangeArrowheads="1"/>
          </p:cNvSpPr>
          <p:nvPr/>
        </p:nvSpPr>
        <p:spPr bwMode="auto">
          <a:xfrm>
            <a:off x="6178550" y="3609975"/>
            <a:ext cx="1501775" cy="368300"/>
          </a:xfrm>
          <a:prstGeom prst="rect">
            <a:avLst/>
          </a:prstGeom>
          <a:noFill/>
          <a:ln w="9525">
            <a:noFill/>
            <a:miter lim="800000"/>
            <a:headEnd/>
            <a:tailEnd/>
          </a:ln>
        </p:spPr>
        <p:txBody>
          <a:bodyPr>
            <a:spAutoFit/>
          </a:bodyPr>
          <a:lstStyle/>
          <a:p>
            <a:pPr algn="ctr"/>
            <a:r>
              <a:rPr lang="en-GB">
                <a:latin typeface="Calibri" pitchFamily="34" charset="0"/>
              </a:rPr>
              <a:t>Colleague</a:t>
            </a:r>
          </a:p>
        </p:txBody>
      </p:sp>
      <p:sp>
        <p:nvSpPr>
          <p:cNvPr id="49166" name="TextBox 16"/>
          <p:cNvSpPr txBox="1">
            <a:spLocks noChangeArrowheads="1"/>
          </p:cNvSpPr>
          <p:nvPr/>
        </p:nvSpPr>
        <p:spPr bwMode="auto">
          <a:xfrm>
            <a:off x="5549900" y="5267325"/>
            <a:ext cx="1717675" cy="368300"/>
          </a:xfrm>
          <a:prstGeom prst="rect">
            <a:avLst/>
          </a:prstGeom>
          <a:noFill/>
          <a:ln w="9525">
            <a:noFill/>
            <a:miter lim="800000"/>
            <a:headEnd/>
            <a:tailEnd/>
          </a:ln>
        </p:spPr>
        <p:txBody>
          <a:bodyPr>
            <a:spAutoFit/>
          </a:bodyPr>
          <a:lstStyle/>
          <a:p>
            <a:pPr algn="ctr"/>
            <a:r>
              <a:rPr lang="en-GB">
                <a:latin typeface="Calibri" pitchFamily="34" charset="0"/>
              </a:rPr>
              <a:t>Husband/Wife</a:t>
            </a:r>
          </a:p>
        </p:txBody>
      </p:sp>
      <p:sp>
        <p:nvSpPr>
          <p:cNvPr id="49167" name="TextBox 17"/>
          <p:cNvSpPr txBox="1">
            <a:spLocks noChangeArrowheads="1"/>
          </p:cNvSpPr>
          <p:nvPr/>
        </p:nvSpPr>
        <p:spPr bwMode="auto">
          <a:xfrm>
            <a:off x="3311525" y="5969000"/>
            <a:ext cx="1501775" cy="369888"/>
          </a:xfrm>
          <a:prstGeom prst="rect">
            <a:avLst/>
          </a:prstGeom>
          <a:noFill/>
          <a:ln w="9525">
            <a:noFill/>
            <a:miter lim="800000"/>
            <a:headEnd/>
            <a:tailEnd/>
          </a:ln>
        </p:spPr>
        <p:txBody>
          <a:bodyPr>
            <a:spAutoFit/>
          </a:bodyPr>
          <a:lstStyle/>
          <a:p>
            <a:pPr algn="ctr"/>
            <a:r>
              <a:rPr lang="en-GB">
                <a:latin typeface="Calibri" pitchFamily="34" charset="0"/>
              </a:rPr>
              <a:t>Manager</a:t>
            </a:r>
          </a:p>
        </p:txBody>
      </p:sp>
      <p:sp>
        <p:nvSpPr>
          <p:cNvPr id="49168" name="TextBox 18"/>
          <p:cNvSpPr txBox="1">
            <a:spLocks noChangeArrowheads="1"/>
          </p:cNvSpPr>
          <p:nvPr/>
        </p:nvSpPr>
        <p:spPr bwMode="auto">
          <a:xfrm>
            <a:off x="1042988" y="5276850"/>
            <a:ext cx="1501775" cy="368300"/>
          </a:xfrm>
          <a:prstGeom prst="rect">
            <a:avLst/>
          </a:prstGeom>
          <a:noFill/>
          <a:ln w="9525">
            <a:noFill/>
            <a:miter lim="800000"/>
            <a:headEnd/>
            <a:tailEnd/>
          </a:ln>
        </p:spPr>
        <p:txBody>
          <a:bodyPr>
            <a:spAutoFit/>
          </a:bodyPr>
          <a:lstStyle/>
          <a:p>
            <a:pPr algn="ctr"/>
            <a:r>
              <a:rPr lang="en-GB">
                <a:latin typeface="Calibri" pitchFamily="34" charset="0"/>
              </a:rPr>
              <a:t>Social</a:t>
            </a:r>
          </a:p>
        </p:txBody>
      </p:sp>
      <p:sp>
        <p:nvSpPr>
          <p:cNvPr id="49169" name="TextBox 19"/>
          <p:cNvSpPr txBox="1">
            <a:spLocks noChangeArrowheads="1"/>
          </p:cNvSpPr>
          <p:nvPr/>
        </p:nvSpPr>
        <p:spPr bwMode="auto">
          <a:xfrm>
            <a:off x="422275" y="3603625"/>
            <a:ext cx="1501775" cy="369888"/>
          </a:xfrm>
          <a:prstGeom prst="rect">
            <a:avLst/>
          </a:prstGeom>
          <a:noFill/>
          <a:ln w="9525">
            <a:noFill/>
            <a:miter lim="800000"/>
            <a:headEnd/>
            <a:tailEnd/>
          </a:ln>
        </p:spPr>
        <p:txBody>
          <a:bodyPr>
            <a:spAutoFit/>
          </a:bodyPr>
          <a:lstStyle/>
          <a:p>
            <a:pPr algn="ctr"/>
            <a:r>
              <a:rPr lang="en-GB">
                <a:latin typeface="Calibri" pitchFamily="34" charset="0"/>
              </a:rPr>
              <a:t>Community</a:t>
            </a:r>
          </a:p>
        </p:txBody>
      </p:sp>
      <p:sp>
        <p:nvSpPr>
          <p:cNvPr id="49170" name="TextBox 20"/>
          <p:cNvSpPr txBox="1">
            <a:spLocks noChangeArrowheads="1"/>
          </p:cNvSpPr>
          <p:nvPr/>
        </p:nvSpPr>
        <p:spPr bwMode="auto">
          <a:xfrm>
            <a:off x="1004888" y="1908175"/>
            <a:ext cx="1501775" cy="369888"/>
          </a:xfrm>
          <a:prstGeom prst="rect">
            <a:avLst/>
          </a:prstGeom>
          <a:noFill/>
          <a:ln w="9525">
            <a:noFill/>
            <a:miter lim="800000"/>
            <a:headEnd/>
            <a:tailEnd/>
          </a:ln>
        </p:spPr>
        <p:txBody>
          <a:bodyPr>
            <a:spAutoFit/>
          </a:bodyPr>
          <a:lstStyle/>
          <a:p>
            <a:pPr algn="ctr"/>
            <a:r>
              <a:rPr lang="en-GB">
                <a:latin typeface="Calibri" pitchFamily="34" charset="0"/>
              </a:rPr>
              <a:t>Financial</a:t>
            </a:r>
          </a:p>
        </p:txBody>
      </p:sp>
      <p:cxnSp>
        <p:nvCxnSpPr>
          <p:cNvPr id="22" name="Straight Connector 21"/>
          <p:cNvCxnSpPr>
            <a:stCxn id="5" idx="0"/>
            <a:endCxn id="6" idx="7"/>
          </p:cNvCxnSpPr>
          <p:nvPr/>
        </p:nvCxnSpPr>
        <p:spPr>
          <a:xfrm>
            <a:off x="4048125" y="1655763"/>
            <a:ext cx="1200150" cy="973137"/>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5202238" y="2578100"/>
            <a:ext cx="541337" cy="1138238"/>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Connector 23"/>
          <p:cNvCxnSpPr>
            <a:endCxn id="6" idx="5"/>
          </p:cNvCxnSpPr>
          <p:nvPr/>
        </p:nvCxnSpPr>
        <p:spPr>
          <a:xfrm flipH="1">
            <a:off x="5248275" y="3759200"/>
            <a:ext cx="450850" cy="12080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Straight Connector 24"/>
          <p:cNvCxnSpPr>
            <a:stCxn id="7" idx="4"/>
          </p:cNvCxnSpPr>
          <p:nvPr/>
        </p:nvCxnSpPr>
        <p:spPr>
          <a:xfrm>
            <a:off x="4051300" y="5005388"/>
            <a:ext cx="12065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7" idx="3"/>
          </p:cNvCxnSpPr>
          <p:nvPr/>
        </p:nvCxnSpPr>
        <p:spPr>
          <a:xfrm>
            <a:off x="3238500" y="4649788"/>
            <a:ext cx="792163" cy="355600"/>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Straight Connector 26"/>
          <p:cNvCxnSpPr>
            <a:stCxn id="7" idx="2"/>
          </p:cNvCxnSpPr>
          <p:nvPr/>
        </p:nvCxnSpPr>
        <p:spPr>
          <a:xfrm>
            <a:off x="2900363" y="3795713"/>
            <a:ext cx="338137" cy="854075"/>
          </a:xfrm>
          <a:prstGeom prst="line">
            <a:avLst/>
          </a:prstGeom>
        </p:spPr>
        <p:style>
          <a:lnRef idx="2">
            <a:schemeClr val="accent2"/>
          </a:lnRef>
          <a:fillRef idx="0">
            <a:schemeClr val="accent2"/>
          </a:fillRef>
          <a:effectRef idx="1">
            <a:schemeClr val="accent2"/>
          </a:effectRef>
          <a:fontRef idx="minor">
            <a:schemeClr val="tx1"/>
          </a:fontRef>
        </p:style>
      </p:cxnSp>
      <p:cxnSp>
        <p:nvCxnSpPr>
          <p:cNvPr id="28" name="Straight Connector 27"/>
          <p:cNvCxnSpPr>
            <a:stCxn id="7" idx="1"/>
          </p:cNvCxnSpPr>
          <p:nvPr/>
        </p:nvCxnSpPr>
        <p:spPr>
          <a:xfrm flipH="1">
            <a:off x="2900363" y="2940050"/>
            <a:ext cx="338137" cy="866775"/>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Straight Connector 28"/>
          <p:cNvCxnSpPr>
            <a:endCxn id="5" idx="0"/>
          </p:cNvCxnSpPr>
          <p:nvPr/>
        </p:nvCxnSpPr>
        <p:spPr>
          <a:xfrm flipV="1">
            <a:off x="3225800" y="1655763"/>
            <a:ext cx="822325" cy="1296987"/>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4048125" y="1639888"/>
            <a:ext cx="1200150" cy="973137"/>
          </a:xfrm>
          <a:prstGeom prst="line">
            <a:avLst/>
          </a:prstGeom>
          <a:ln>
            <a:noFill/>
            <a:prstDash val="dash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071938" y="1714500"/>
            <a:ext cx="1130300" cy="914400"/>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36" name="Straight Connector 35"/>
          <p:cNvCxnSpPr>
            <a:endCxn id="6" idx="6"/>
          </p:cNvCxnSpPr>
          <p:nvPr/>
        </p:nvCxnSpPr>
        <p:spPr>
          <a:xfrm>
            <a:off x="5160963" y="2613025"/>
            <a:ext cx="582612" cy="1184275"/>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38" name="Straight Connector 37"/>
          <p:cNvCxnSpPr>
            <a:stCxn id="5" idx="5"/>
            <a:endCxn id="6" idx="6"/>
          </p:cNvCxnSpPr>
          <p:nvPr/>
        </p:nvCxnSpPr>
        <p:spPr>
          <a:xfrm flipV="1">
            <a:off x="5549900" y="3797300"/>
            <a:ext cx="193675" cy="1484313"/>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42" name="Straight Connector 41"/>
          <p:cNvCxnSpPr>
            <a:stCxn id="6" idx="4"/>
          </p:cNvCxnSpPr>
          <p:nvPr/>
        </p:nvCxnSpPr>
        <p:spPr>
          <a:xfrm flipV="1">
            <a:off x="4054475" y="5276850"/>
            <a:ext cx="1419225" cy="174625"/>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44" name="Straight Connector 43"/>
          <p:cNvCxnSpPr>
            <a:stCxn id="6" idx="3"/>
          </p:cNvCxnSpPr>
          <p:nvPr/>
        </p:nvCxnSpPr>
        <p:spPr>
          <a:xfrm>
            <a:off x="2859088" y="4967288"/>
            <a:ext cx="1169987" cy="493712"/>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46" name="Straight Connector 45"/>
          <p:cNvCxnSpPr>
            <a:stCxn id="6" idx="3"/>
            <a:endCxn id="6" idx="2"/>
          </p:cNvCxnSpPr>
          <p:nvPr/>
        </p:nvCxnSpPr>
        <p:spPr>
          <a:xfrm flipH="1" flipV="1">
            <a:off x="2365375" y="3797300"/>
            <a:ext cx="493713" cy="1169988"/>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49" name="Straight Connector 48"/>
          <p:cNvCxnSpPr>
            <a:endCxn id="6" idx="2"/>
          </p:cNvCxnSpPr>
          <p:nvPr/>
        </p:nvCxnSpPr>
        <p:spPr>
          <a:xfrm flipH="1">
            <a:off x="2365375" y="2305050"/>
            <a:ext cx="141288" cy="1492250"/>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51" name="Straight Connector 50"/>
          <p:cNvCxnSpPr>
            <a:endCxn id="5" idx="1"/>
          </p:cNvCxnSpPr>
          <p:nvPr/>
        </p:nvCxnSpPr>
        <p:spPr>
          <a:xfrm flipH="1">
            <a:off x="2544763" y="1714500"/>
            <a:ext cx="1455737" cy="563563"/>
          </a:xfrm>
          <a:prstGeom prst="line">
            <a:avLst/>
          </a:prstGeom>
          <a:ln>
            <a:prstDash val="dash"/>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2413" y="274638"/>
            <a:ext cx="7620000" cy="1143000"/>
          </a:xfrm>
        </p:spPr>
        <p:txBody>
          <a:bodyPr/>
          <a:lstStyle/>
          <a:p>
            <a:pPr algn="ctr" fontAlgn="auto">
              <a:spcAft>
                <a:spcPts val="0"/>
              </a:spcAft>
              <a:defRPr/>
            </a:pPr>
            <a:r>
              <a:rPr lang="en-GB" b="1" dirty="0" smtClean="0"/>
              <a:t>Wheel of Life</a:t>
            </a:r>
            <a:endParaRPr lang="en-GB" b="1" dirty="0"/>
          </a:p>
        </p:txBody>
      </p:sp>
      <p:sp>
        <p:nvSpPr>
          <p:cNvPr id="5" name="Oval 4"/>
          <p:cNvSpPr/>
          <p:nvPr/>
        </p:nvSpPr>
        <p:spPr>
          <a:xfrm>
            <a:off x="1924050" y="1655763"/>
            <a:ext cx="4246563" cy="42481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6" name="Oval 5"/>
          <p:cNvSpPr/>
          <p:nvPr/>
        </p:nvSpPr>
        <p:spPr>
          <a:xfrm>
            <a:off x="2365375" y="2144713"/>
            <a:ext cx="3378200" cy="33067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7" name="Oval 6"/>
          <p:cNvSpPr/>
          <p:nvPr/>
        </p:nvSpPr>
        <p:spPr>
          <a:xfrm>
            <a:off x="2900363" y="2586038"/>
            <a:ext cx="2301875" cy="24193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8" name="Oval 7"/>
          <p:cNvSpPr/>
          <p:nvPr/>
        </p:nvSpPr>
        <p:spPr>
          <a:xfrm>
            <a:off x="3341688" y="3074988"/>
            <a:ext cx="1439862" cy="143986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9" name="Oval 8"/>
          <p:cNvSpPr/>
          <p:nvPr/>
        </p:nvSpPr>
        <p:spPr>
          <a:xfrm>
            <a:off x="4000500" y="3716338"/>
            <a:ext cx="142875" cy="14446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5" idx="2"/>
            <a:endCxn id="5" idx="6"/>
          </p:cNvCxnSpPr>
          <p:nvPr/>
        </p:nvCxnSpPr>
        <p:spPr>
          <a:xfrm>
            <a:off x="1924050" y="3779838"/>
            <a:ext cx="424656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4"/>
          </p:cNvCxnSpPr>
          <p:nvPr/>
        </p:nvCxnSpPr>
        <p:spPr>
          <a:xfrm flipH="1">
            <a:off x="4048125" y="1655763"/>
            <a:ext cx="19050" cy="42481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1"/>
            <a:endCxn id="5" idx="5"/>
          </p:cNvCxnSpPr>
          <p:nvPr/>
        </p:nvCxnSpPr>
        <p:spPr>
          <a:xfrm>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7"/>
            <a:endCxn id="5" idx="3"/>
          </p:cNvCxnSpPr>
          <p:nvPr/>
        </p:nvCxnSpPr>
        <p:spPr>
          <a:xfrm flipH="1">
            <a:off x="2544763" y="2278063"/>
            <a:ext cx="3005137" cy="30035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14700" y="1233488"/>
            <a:ext cx="1501775"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15" name="TextBox 14"/>
          <p:cNvSpPr txBox="1"/>
          <p:nvPr/>
        </p:nvSpPr>
        <p:spPr>
          <a:xfrm>
            <a:off x="5549900" y="1908175"/>
            <a:ext cx="150177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16" name="TextBox 15"/>
          <p:cNvSpPr txBox="1"/>
          <p:nvPr/>
        </p:nvSpPr>
        <p:spPr>
          <a:xfrm>
            <a:off x="6178550" y="3609975"/>
            <a:ext cx="1501775"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17" name="TextBox 16"/>
          <p:cNvSpPr txBox="1"/>
          <p:nvPr/>
        </p:nvSpPr>
        <p:spPr>
          <a:xfrm>
            <a:off x="5549900" y="5267325"/>
            <a:ext cx="1717675"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18" name="TextBox 17"/>
          <p:cNvSpPr txBox="1"/>
          <p:nvPr/>
        </p:nvSpPr>
        <p:spPr>
          <a:xfrm>
            <a:off x="3311525" y="5969000"/>
            <a:ext cx="150177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19" name="TextBox 18"/>
          <p:cNvSpPr txBox="1"/>
          <p:nvPr/>
        </p:nvSpPr>
        <p:spPr>
          <a:xfrm>
            <a:off x="1042988" y="5276850"/>
            <a:ext cx="1501775"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20" name="TextBox 19"/>
          <p:cNvSpPr txBox="1"/>
          <p:nvPr/>
        </p:nvSpPr>
        <p:spPr>
          <a:xfrm>
            <a:off x="422275" y="3603625"/>
            <a:ext cx="150177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
        <p:nvSpPr>
          <p:cNvPr id="21" name="TextBox 20"/>
          <p:cNvSpPr txBox="1"/>
          <p:nvPr/>
        </p:nvSpPr>
        <p:spPr>
          <a:xfrm>
            <a:off x="1004888" y="1908175"/>
            <a:ext cx="150177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fontAlgn="auto">
              <a:spcAft>
                <a:spcPts val="0"/>
              </a:spcAft>
              <a:defRPr/>
            </a:pPr>
            <a:r>
              <a:rPr lang="en-GB" b="1" dirty="0" smtClean="0"/>
              <a:t>Goal Setting</a:t>
            </a:r>
            <a:endParaRPr lang="en-GB" b="1" dirty="0"/>
          </a:p>
        </p:txBody>
      </p:sp>
      <p:sp>
        <p:nvSpPr>
          <p:cNvPr id="53250" name="Content Placeholder 2"/>
          <p:cNvSpPr>
            <a:spLocks noGrp="1"/>
          </p:cNvSpPr>
          <p:nvPr>
            <p:ph idx="1"/>
          </p:nvPr>
        </p:nvSpPr>
        <p:spPr/>
        <p:txBody>
          <a:bodyPr/>
          <a:lstStyle/>
          <a:p>
            <a:pPr marL="114300" indent="0">
              <a:lnSpc>
                <a:spcPct val="150000"/>
              </a:lnSpc>
              <a:buFont typeface="Arial" charset="0"/>
              <a:buNone/>
            </a:pPr>
            <a:r>
              <a:rPr lang="en-GB" sz="2500" smtClean="0"/>
              <a:t>Goal setting is an important method of:</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b="1" dirty="0" smtClean="0"/>
              <a:t>Goal Setting</a:t>
            </a:r>
            <a:endParaRPr lang="en-GB" b="1" dirty="0"/>
          </a:p>
        </p:txBody>
      </p:sp>
      <p:sp>
        <p:nvSpPr>
          <p:cNvPr id="3" name="Content Placeholder 2"/>
          <p:cNvSpPr>
            <a:spLocks noGrp="1"/>
          </p:cNvSpPr>
          <p:nvPr>
            <p:ph idx="1"/>
          </p:nvPr>
        </p:nvSpPr>
        <p:spPr/>
        <p:txBody>
          <a:bodyPr rtlCol="0">
            <a:normAutofit/>
          </a:bodyPr>
          <a:lstStyle/>
          <a:p>
            <a:pPr marL="114300" indent="0" fontAlgn="auto">
              <a:lnSpc>
                <a:spcPct val="150000"/>
              </a:lnSpc>
              <a:spcAft>
                <a:spcPts val="0"/>
              </a:spcAft>
              <a:buFont typeface="Arial" pitchFamily="34" charset="0"/>
              <a:buNone/>
              <a:defRPr/>
            </a:pPr>
            <a:r>
              <a:rPr lang="en-GB" sz="2500" dirty="0" smtClean="0"/>
              <a:t>Goal </a:t>
            </a:r>
            <a:r>
              <a:rPr lang="en-GB" sz="2500" dirty="0"/>
              <a:t>setting is an important method of:</a:t>
            </a:r>
          </a:p>
          <a:p>
            <a:pPr fontAlgn="auto">
              <a:lnSpc>
                <a:spcPct val="150000"/>
              </a:lnSpc>
              <a:spcAft>
                <a:spcPts val="0"/>
              </a:spcAft>
              <a:buFont typeface="Arial" pitchFamily="34" charset="0"/>
              <a:buChar char="•"/>
              <a:defRPr/>
            </a:pPr>
            <a:r>
              <a:rPr lang="en-GB" sz="2500" dirty="0"/>
              <a:t>Deciding what you want to achieve in your life.</a:t>
            </a:r>
          </a:p>
          <a:p>
            <a:pPr fontAlgn="auto">
              <a:spcAft>
                <a:spcPts val="0"/>
              </a:spcAft>
              <a:buFont typeface="Arial" pitchFamily="34" charset="0"/>
              <a:buChar char="•"/>
              <a:defRPr/>
            </a:pPr>
            <a:r>
              <a:rPr lang="en-GB" sz="2500" dirty="0"/>
              <a:t>Separating what's important from what's irrelevant, or a distraction.</a:t>
            </a:r>
          </a:p>
          <a:p>
            <a:pPr fontAlgn="auto">
              <a:lnSpc>
                <a:spcPct val="150000"/>
              </a:lnSpc>
              <a:spcAft>
                <a:spcPts val="0"/>
              </a:spcAft>
              <a:buFont typeface="Arial" pitchFamily="34" charset="0"/>
              <a:buChar char="•"/>
              <a:defRPr/>
            </a:pPr>
            <a:r>
              <a:rPr lang="en-GB" sz="2500" dirty="0"/>
              <a:t>Motivating yourself.</a:t>
            </a:r>
          </a:p>
          <a:p>
            <a:pPr fontAlgn="auto">
              <a:spcAft>
                <a:spcPts val="0"/>
              </a:spcAft>
              <a:buFont typeface="Arial" pitchFamily="34" charset="0"/>
              <a:buChar char="•"/>
              <a:defRPr/>
            </a:pPr>
            <a:r>
              <a:rPr lang="en-GB" sz="2500" dirty="0"/>
              <a:t>Building your self-confidence, based on successful achievement of goals.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dirty="0" smtClean="0"/>
              <a:t>Balanced Goals</a:t>
            </a:r>
            <a:endParaRPr lang="en-GB" dirty="0"/>
          </a:p>
        </p:txBody>
      </p:sp>
      <p:graphicFrame>
        <p:nvGraphicFramePr>
          <p:cNvPr id="4" name="Table 3"/>
          <p:cNvGraphicFramePr>
            <a:graphicFrameLocks noGrp="1"/>
          </p:cNvGraphicFramePr>
          <p:nvPr/>
        </p:nvGraphicFramePr>
        <p:xfrm>
          <a:off x="898525" y="1549400"/>
          <a:ext cx="6721475" cy="3683000"/>
        </p:xfrm>
        <a:graphic>
          <a:graphicData uri="http://schemas.openxmlformats.org/drawingml/2006/table">
            <a:tbl>
              <a:tblPr firstRow="1" bandRow="1">
                <a:tableStyleId>{5C22544A-7EE6-4342-B048-85BDC9FD1C3A}</a:tableStyleId>
              </a:tblPr>
              <a:tblGrid>
                <a:gridCol w="1680342"/>
                <a:gridCol w="1680342"/>
                <a:gridCol w="1680342"/>
                <a:gridCol w="1680342"/>
              </a:tblGrid>
              <a:tr h="452120">
                <a:tc>
                  <a:txBody>
                    <a:bodyPr/>
                    <a:lstStyle/>
                    <a:p>
                      <a:pPr algn="ctr"/>
                      <a:r>
                        <a:rPr lang="en-GB" dirty="0" smtClean="0"/>
                        <a:t>Professional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Personal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Financial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Social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77">
                <a:tc>
                  <a:txBody>
                    <a:bodyPr/>
                    <a:lstStyle/>
                    <a:p>
                      <a:r>
                        <a:rPr lang="en-GB" dirty="0" smtClean="0"/>
                        <a:t>1</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77">
                <a:tc>
                  <a:txBody>
                    <a:bodyPr/>
                    <a:lstStyle/>
                    <a:p>
                      <a:r>
                        <a:rPr lang="en-GB" dirty="0" smtClean="0"/>
                        <a:t>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77">
                <a:tc>
                  <a:txBody>
                    <a:bodyPr/>
                    <a:lstStyle/>
                    <a:p>
                      <a:r>
                        <a:rPr lang="en-GB" dirty="0" smtClean="0"/>
                        <a:t>3</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77">
                <a:tc>
                  <a:txBody>
                    <a:bodyPr/>
                    <a:lstStyle/>
                    <a:p>
                      <a:r>
                        <a:rPr lang="en-GB" dirty="0" smtClean="0"/>
                        <a:t>4</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4</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4</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4</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77">
                <a:tc>
                  <a:txBody>
                    <a:bodyPr/>
                    <a:lstStyle/>
                    <a:p>
                      <a:r>
                        <a:rPr lang="en-GB" dirty="0" smtClean="0"/>
                        <a:t>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dirty="0" smtClean="0"/>
              <a:t>Top Two</a:t>
            </a:r>
            <a:endParaRPr lang="en-GB" dirty="0"/>
          </a:p>
        </p:txBody>
      </p:sp>
      <p:graphicFrame>
        <p:nvGraphicFramePr>
          <p:cNvPr id="4" name="Table 3"/>
          <p:cNvGraphicFramePr>
            <a:graphicFrameLocks noGrp="1"/>
          </p:cNvGraphicFramePr>
          <p:nvPr/>
        </p:nvGraphicFramePr>
        <p:xfrm>
          <a:off x="898525" y="1549400"/>
          <a:ext cx="6721475" cy="2786063"/>
        </p:xfrm>
        <a:graphic>
          <a:graphicData uri="http://schemas.openxmlformats.org/drawingml/2006/table">
            <a:tbl>
              <a:tblPr firstRow="1" bandRow="1">
                <a:tableStyleId>{5C22544A-7EE6-4342-B048-85BDC9FD1C3A}</a:tableStyleId>
              </a:tblPr>
              <a:tblGrid>
                <a:gridCol w="1680342"/>
                <a:gridCol w="1680342"/>
                <a:gridCol w="1680342"/>
                <a:gridCol w="1680342"/>
              </a:tblGrid>
              <a:tr h="721904">
                <a:tc>
                  <a:txBody>
                    <a:bodyPr/>
                    <a:lstStyle/>
                    <a:p>
                      <a:pPr algn="ctr"/>
                      <a:r>
                        <a:rPr lang="en-GB" dirty="0" smtClean="0"/>
                        <a:t>Professional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Personal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Financial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Social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1756">
                <a:tc>
                  <a:txBody>
                    <a:bodyPr/>
                    <a:lstStyle/>
                    <a:p>
                      <a:r>
                        <a:rPr lang="en-GB" dirty="0" smtClean="0"/>
                        <a:t>1</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1756">
                <a:tc>
                  <a:txBody>
                    <a:bodyPr/>
                    <a:lstStyle/>
                    <a:p>
                      <a:r>
                        <a:rPr lang="en-GB" dirty="0" smtClean="0"/>
                        <a:t>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b="1" dirty="0" smtClean="0"/>
              <a:t>Priorities</a:t>
            </a:r>
            <a:endParaRPr lang="en-GB" b="1" dirty="0"/>
          </a:p>
        </p:txBody>
      </p:sp>
      <p:graphicFrame>
        <p:nvGraphicFramePr>
          <p:cNvPr id="4" name="Table 3"/>
          <p:cNvGraphicFramePr>
            <a:graphicFrameLocks noGrp="1"/>
          </p:cNvGraphicFramePr>
          <p:nvPr/>
        </p:nvGraphicFramePr>
        <p:xfrm>
          <a:off x="977900" y="1697038"/>
          <a:ext cx="6448425" cy="4078287"/>
        </p:xfrm>
        <a:graphic>
          <a:graphicData uri="http://schemas.openxmlformats.org/drawingml/2006/table">
            <a:tbl>
              <a:tblPr firstRow="1" bandRow="1">
                <a:tableStyleId>{5C22544A-7EE6-4342-B048-85BDC9FD1C3A}</a:tableStyleId>
              </a:tblPr>
              <a:tblGrid>
                <a:gridCol w="3224048"/>
                <a:gridCol w="3224048"/>
              </a:tblGrid>
              <a:tr h="370840">
                <a:tc>
                  <a:txBody>
                    <a:bodyPr/>
                    <a:lstStyle/>
                    <a:p>
                      <a:pPr algn="ctr"/>
                      <a:r>
                        <a:rPr lang="en-GB" dirty="0" smtClean="0"/>
                        <a:t>Priorities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Area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6</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10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2413" y="533400"/>
            <a:ext cx="7897812" cy="990600"/>
          </a:xfrm>
        </p:spPr>
        <p:txBody>
          <a:bodyPr/>
          <a:lstStyle/>
          <a:p>
            <a:pPr algn="ctr" fontAlgn="auto">
              <a:spcAft>
                <a:spcPts val="0"/>
              </a:spcAft>
              <a:defRPr/>
            </a:pPr>
            <a:r>
              <a:rPr lang="en-GB" dirty="0" smtClean="0"/>
              <a:t>Coaching</a:t>
            </a:r>
            <a:endParaRPr lang="en-GB" dirty="0"/>
          </a:p>
        </p:txBody>
      </p:sp>
      <p:sp>
        <p:nvSpPr>
          <p:cNvPr id="16386" name="Content Placeholder 2"/>
          <p:cNvSpPr>
            <a:spLocks noGrp="1"/>
          </p:cNvSpPr>
          <p:nvPr>
            <p:ph idx="1"/>
          </p:nvPr>
        </p:nvSpPr>
        <p:spPr>
          <a:xfrm>
            <a:off x="252413" y="1600200"/>
            <a:ext cx="7897812" cy="4876800"/>
          </a:xfrm>
        </p:spPr>
        <p:txBody>
          <a:bodyPr/>
          <a:lstStyle/>
          <a:p>
            <a:pPr algn="just"/>
            <a:r>
              <a:rPr lang="en-GB" sz="2000" smtClean="0"/>
              <a:t>Coaching is a true methodology which concentrates on directing, instructing and training either an individual or a group of people with the only aim to attain certain goals and objectives.</a:t>
            </a:r>
          </a:p>
          <a:p>
            <a:pPr algn="just"/>
            <a:endParaRPr lang="en-GB" sz="2000" smtClean="0"/>
          </a:p>
          <a:p>
            <a:pPr algn="just"/>
            <a:r>
              <a:rPr lang="en-GB" sz="2000" smtClean="0"/>
              <a:t>The origination of the term 'Coaching started in the latter part of the 1880s and has always been heavily associated with sport</a:t>
            </a:r>
          </a:p>
          <a:p>
            <a:pPr algn="just"/>
            <a:endParaRPr lang="en-GB" sz="2000" smtClean="0"/>
          </a:p>
          <a:p>
            <a:pPr algn="just"/>
            <a:r>
              <a:rPr lang="en-GB" sz="2000" smtClean="0"/>
              <a:t>Coaching in business didn’t reach any kind of prevalence in industry until the 1990s. </a:t>
            </a:r>
          </a:p>
          <a:p>
            <a:pPr algn="just"/>
            <a:endParaRPr lang="en-GB" sz="2000" smtClean="0"/>
          </a:p>
          <a:p>
            <a:pPr algn="just"/>
            <a:r>
              <a:rPr lang="en-GB" sz="2000" smtClean="0"/>
              <a:t>Sports coaches have more than 100 years of experience over their corporate compatriots.</a:t>
            </a:r>
          </a:p>
          <a:p>
            <a:pPr algn="just"/>
            <a:endParaRPr lang="en-GB" sz="2000" smtClean="0"/>
          </a:p>
        </p:txBody>
      </p:sp>
      <p:sp>
        <p:nvSpPr>
          <p:cNvPr id="6" name="TextBox 5"/>
          <p:cNvSpPr txBox="1"/>
          <p:nvPr/>
        </p:nvSpPr>
        <p:spPr>
          <a:xfrm>
            <a:off x="46038" y="6237288"/>
            <a:ext cx="8104187" cy="523875"/>
          </a:xfrm>
          <a:prstGeom prst="rect">
            <a:avLst/>
          </a:prstGeom>
          <a:noFill/>
        </p:spPr>
        <p:txBody>
          <a:bodyPr>
            <a:spAutoFit/>
          </a:bodyPr>
          <a:lstStyle/>
          <a:p>
            <a:pPr algn="r" fontAlgn="auto">
              <a:spcBef>
                <a:spcPts val="0"/>
              </a:spcBef>
              <a:spcAft>
                <a:spcPts val="0"/>
              </a:spcAft>
              <a:defRPr/>
            </a:pPr>
            <a:r>
              <a:rPr lang="en-GB" sz="1400" i="1" dirty="0">
                <a:solidFill>
                  <a:schemeClr val="tx2">
                    <a:lumMod val="75000"/>
                  </a:schemeClr>
                </a:solidFill>
                <a:latin typeface="+mn-lt"/>
              </a:rPr>
              <a:t>“Good</a:t>
            </a:r>
            <a:r>
              <a:rPr lang="en-GB" sz="1400" i="1" dirty="0">
                <a:solidFill>
                  <a:schemeClr val="tx2">
                    <a:lumMod val="75000"/>
                  </a:schemeClr>
                </a:solidFill>
                <a:latin typeface="+mn-lt"/>
              </a:rPr>
              <a:t>, better, best. Never let it rest. Until your good is better and your better is </a:t>
            </a:r>
            <a:r>
              <a:rPr lang="en-GB" sz="1400" i="1" dirty="0">
                <a:solidFill>
                  <a:schemeClr val="tx2">
                    <a:lumMod val="75000"/>
                  </a:schemeClr>
                </a:solidFill>
                <a:latin typeface="+mn-lt"/>
              </a:rPr>
              <a:t>best”</a:t>
            </a:r>
            <a:endParaRPr lang="en-GB" sz="1400" i="1" dirty="0">
              <a:solidFill>
                <a:schemeClr val="tx2">
                  <a:lumMod val="75000"/>
                </a:schemeClr>
              </a:solidFill>
              <a:latin typeface="+mn-lt"/>
            </a:endParaRPr>
          </a:p>
          <a:p>
            <a:pPr algn="r" fontAlgn="auto">
              <a:spcBef>
                <a:spcPts val="0"/>
              </a:spcBef>
              <a:spcAft>
                <a:spcPts val="0"/>
              </a:spcAft>
              <a:defRPr/>
            </a:pPr>
            <a:r>
              <a:rPr lang="en-GB" sz="1400" i="1" dirty="0">
                <a:solidFill>
                  <a:schemeClr val="tx2">
                    <a:lumMod val="75000"/>
                  </a:schemeClr>
                </a:solidFill>
                <a:latin typeface="+mn-lt"/>
              </a:rPr>
              <a:t>Tim Duncan</a:t>
            </a:r>
            <a:endParaRPr lang="en-GB" sz="1400" i="1" dirty="0">
              <a:solidFill>
                <a:schemeClr val="tx2">
                  <a:lumMod val="75000"/>
                </a:schemeClr>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b="1" dirty="0" smtClean="0"/>
              <a:t>SMART(ER)</a:t>
            </a:r>
            <a:endParaRPr lang="en-GB" b="1" dirty="0"/>
          </a:p>
        </p:txBody>
      </p:sp>
      <p:graphicFrame>
        <p:nvGraphicFramePr>
          <p:cNvPr id="4" name="Table 3"/>
          <p:cNvGraphicFramePr>
            <a:graphicFrameLocks noGrp="1"/>
          </p:cNvGraphicFramePr>
          <p:nvPr/>
        </p:nvGraphicFramePr>
        <p:xfrm>
          <a:off x="2443163" y="1417638"/>
          <a:ext cx="3532187" cy="4857750"/>
        </p:xfrm>
        <a:graphic>
          <a:graphicData uri="http://schemas.openxmlformats.org/drawingml/2006/table">
            <a:tbl>
              <a:tblPr firstRow="1" bandRow="1">
                <a:tableStyleId>{69CF1AB2-1976-4502-BF36-3FF5EA218861}</a:tableStyleId>
              </a:tblPr>
              <a:tblGrid>
                <a:gridCol w="996285"/>
                <a:gridCol w="2535190"/>
              </a:tblGrid>
              <a:tr h="693863">
                <a:tc>
                  <a:txBody>
                    <a:bodyPr/>
                    <a:lstStyle/>
                    <a:p>
                      <a:pPr algn="ctr"/>
                      <a:r>
                        <a:rPr lang="en-GB" b="1" dirty="0">
                          <a:effectLst/>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0" dirty="0">
                          <a:effectLst/>
                        </a:rPr>
                        <a:t>Specific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863">
                <a:tc>
                  <a:txBody>
                    <a:bodyPr/>
                    <a:lstStyle/>
                    <a:p>
                      <a:pPr algn="ctr"/>
                      <a:r>
                        <a:rPr lang="en-GB" b="1" dirty="0">
                          <a:effectLst/>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effectLst/>
                        </a:rPr>
                        <a:t>Measurable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863">
                <a:tc>
                  <a:txBody>
                    <a:bodyPr/>
                    <a:lstStyle/>
                    <a:p>
                      <a:pPr algn="ctr"/>
                      <a:r>
                        <a:rPr lang="en-GB" b="1" dirty="0">
                          <a:effectLst/>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effectLst/>
                        </a:rPr>
                        <a:t>Attainable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863">
                <a:tc>
                  <a:txBody>
                    <a:bodyPr/>
                    <a:lstStyle/>
                    <a:p>
                      <a:pPr algn="ctr"/>
                      <a:r>
                        <a:rPr lang="en-GB" b="1" dirty="0">
                          <a:effectLst/>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effectLst/>
                        </a:rPr>
                        <a:t>Relevant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863">
                <a:tc>
                  <a:txBody>
                    <a:bodyPr/>
                    <a:lstStyle/>
                    <a:p>
                      <a:pPr algn="ctr"/>
                      <a:r>
                        <a:rPr lang="en-GB" b="1" dirty="0">
                          <a:effectLst/>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effectLst/>
                        </a:rPr>
                        <a:t>Timely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863">
                <a:tc>
                  <a:txBody>
                    <a:bodyPr/>
                    <a:lstStyle/>
                    <a:p>
                      <a:pPr algn="ctr"/>
                      <a:r>
                        <a:rPr lang="en-GB" b="1" dirty="0">
                          <a:effectLst/>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effectLst/>
                        </a:rPr>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863">
                <a:tc>
                  <a:txBody>
                    <a:bodyPr/>
                    <a:lstStyle/>
                    <a:p>
                      <a:pPr algn="ctr"/>
                      <a:r>
                        <a:rPr lang="en-GB" b="1" dirty="0">
                          <a:effectLst/>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effectLst/>
                        </a:rPr>
                        <a:t>Re-evaluate</a:t>
                      </a:r>
                      <a:endParaRPr lang="en-GB"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b="1" dirty="0" smtClean="0"/>
              <a:t>Breaking </a:t>
            </a:r>
            <a:r>
              <a:rPr lang="en-GB" b="1" dirty="0"/>
              <a:t>d</a:t>
            </a:r>
            <a:r>
              <a:rPr lang="en-GB" b="1" dirty="0" smtClean="0"/>
              <a:t>own your Goals</a:t>
            </a:r>
            <a:endParaRPr lang="en-GB" b="1" dirty="0"/>
          </a:p>
        </p:txBody>
      </p:sp>
      <p:sp>
        <p:nvSpPr>
          <p:cNvPr id="64514" name="Content Placeholder 2"/>
          <p:cNvSpPr>
            <a:spLocks noGrp="1"/>
          </p:cNvSpPr>
          <p:nvPr>
            <p:ph idx="1"/>
          </p:nvPr>
        </p:nvSpPr>
        <p:spPr/>
        <p:txBody>
          <a:bodyPr/>
          <a:lstStyle/>
          <a:p>
            <a:pPr>
              <a:lnSpc>
                <a:spcPct val="150000"/>
              </a:lnSpc>
            </a:pPr>
            <a:r>
              <a:rPr lang="en-GB" sz="2500" smtClean="0"/>
              <a:t>Long </a:t>
            </a:r>
          </a:p>
          <a:p>
            <a:pPr>
              <a:lnSpc>
                <a:spcPct val="150000"/>
              </a:lnSpc>
            </a:pPr>
            <a:r>
              <a:rPr lang="en-GB" sz="2500" smtClean="0"/>
              <a:t>Medium</a:t>
            </a:r>
          </a:p>
          <a:p>
            <a:pPr>
              <a:lnSpc>
                <a:spcPct val="150000"/>
              </a:lnSpc>
            </a:pPr>
            <a:r>
              <a:rPr lang="en-GB" sz="2500" smtClean="0"/>
              <a:t>Short</a:t>
            </a:r>
          </a:p>
          <a:p>
            <a:pPr lvl="1">
              <a:lnSpc>
                <a:spcPct val="150000"/>
              </a:lnSpc>
            </a:pPr>
            <a:r>
              <a:rPr lang="en-GB" sz="2500" smtClean="0"/>
              <a:t>Monthly</a:t>
            </a:r>
          </a:p>
          <a:p>
            <a:pPr lvl="1">
              <a:lnSpc>
                <a:spcPct val="150000"/>
              </a:lnSpc>
            </a:pPr>
            <a:r>
              <a:rPr lang="en-GB" sz="2500" smtClean="0"/>
              <a:t>Weekly</a:t>
            </a:r>
          </a:p>
          <a:p>
            <a:pPr lvl="1">
              <a:lnSpc>
                <a:spcPct val="150000"/>
              </a:lnSpc>
            </a:pPr>
            <a:r>
              <a:rPr lang="en-GB" sz="2500" smtClean="0"/>
              <a:t>Daily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3"/>
          <a:srcRect/>
          <a:stretch>
            <a:fillRect/>
          </a:stretch>
        </p:blipFill>
        <p:spPr bwMode="auto">
          <a:xfrm>
            <a:off x="142875" y="536575"/>
            <a:ext cx="8193088" cy="561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a:hlinkClick r:id="" action="ppaction://media"/>
          </p:cNvPr>
          <p:cNvPicPr>
            <a:picLocks noGrp="1" noChangeAspect="1"/>
          </p:cNvPicPr>
          <p:nvPr>
            <p:ph idx="1"/>
            <a:videoFile r:link="rId1"/>
          </p:nvPr>
        </p:nvPicPr>
        <p:blipFill>
          <a:blip r:embed="rId3"/>
          <a:srcRect/>
          <a:stretch>
            <a:fillRect/>
          </a:stretch>
        </p:blipFill>
        <p:spPr>
          <a:xfrm>
            <a:off x="409575" y="1100138"/>
            <a:ext cx="7620000" cy="46228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3"/>
          <a:srcRect/>
          <a:stretch>
            <a:fillRect/>
          </a:stretch>
        </p:blipFill>
        <p:spPr bwMode="auto">
          <a:xfrm>
            <a:off x="2757488" y="360363"/>
            <a:ext cx="5553075" cy="2905125"/>
          </a:xfrm>
          <a:prstGeom prst="rect">
            <a:avLst/>
          </a:prstGeom>
          <a:noFill/>
          <a:ln w="9525">
            <a:noFill/>
            <a:miter lim="800000"/>
            <a:headEnd/>
            <a:tailEnd/>
          </a:ln>
        </p:spPr>
      </p:pic>
      <p:pic>
        <p:nvPicPr>
          <p:cNvPr id="69634" name="Picture 2"/>
          <p:cNvPicPr>
            <a:picLocks noChangeAspect="1" noChangeArrowheads="1"/>
          </p:cNvPicPr>
          <p:nvPr/>
        </p:nvPicPr>
        <p:blipFill>
          <a:blip r:embed="rId4"/>
          <a:srcRect/>
          <a:stretch>
            <a:fillRect/>
          </a:stretch>
        </p:blipFill>
        <p:spPr bwMode="auto">
          <a:xfrm>
            <a:off x="555625" y="2641600"/>
            <a:ext cx="45339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b="1" dirty="0" smtClean="0"/>
              <a:t>PERSONAL PERFORMANCE</a:t>
            </a:r>
            <a:endParaRPr lang="en-GB" b="1" dirty="0"/>
          </a:p>
        </p:txBody>
      </p:sp>
      <p:sp>
        <p:nvSpPr>
          <p:cNvPr id="71682" name="Content Placeholder 2"/>
          <p:cNvSpPr>
            <a:spLocks noGrp="1"/>
          </p:cNvSpPr>
          <p:nvPr>
            <p:ph idx="1"/>
          </p:nvPr>
        </p:nvSpPr>
        <p:spPr/>
        <p:txBody>
          <a:bodyPr/>
          <a:lstStyle/>
          <a:p>
            <a:r>
              <a:rPr lang="en-GB" smtClean="0"/>
              <a:t>What makes people successful?</a:t>
            </a:r>
          </a:p>
          <a:p>
            <a:r>
              <a:rPr lang="en-GB" smtClean="0"/>
              <a:t>Give your life a purpose</a:t>
            </a:r>
          </a:p>
          <a:p>
            <a:r>
              <a:rPr lang="en-GB" smtClean="0"/>
              <a:t>Leave a legacy</a:t>
            </a:r>
          </a:p>
          <a:p>
            <a:endParaRPr lang="en-GB" smtClean="0"/>
          </a:p>
          <a:p>
            <a:endParaRPr lang="en-GB" smtClean="0"/>
          </a:p>
        </p:txBody>
      </p:sp>
      <p:pic>
        <p:nvPicPr>
          <p:cNvPr id="71683" name="Picture 9"/>
          <p:cNvPicPr>
            <a:picLocks noChangeAspect="1" noChangeArrowheads="1"/>
          </p:cNvPicPr>
          <p:nvPr/>
        </p:nvPicPr>
        <p:blipFill>
          <a:blip r:embed="rId3"/>
          <a:srcRect/>
          <a:stretch>
            <a:fillRect/>
          </a:stretch>
        </p:blipFill>
        <p:spPr bwMode="auto">
          <a:xfrm>
            <a:off x="2930525" y="4498975"/>
            <a:ext cx="3105150" cy="1965325"/>
          </a:xfrm>
          <a:prstGeom prst="rect">
            <a:avLst/>
          </a:prstGeom>
          <a:noFill/>
          <a:ln w="9525">
            <a:noFill/>
            <a:miter lim="800000"/>
            <a:headEnd/>
            <a:tailEnd/>
          </a:ln>
        </p:spPr>
      </p:pic>
      <p:pic>
        <p:nvPicPr>
          <p:cNvPr id="71684" name="Picture 10"/>
          <p:cNvPicPr>
            <a:picLocks noChangeAspect="1" noChangeArrowheads="1"/>
          </p:cNvPicPr>
          <p:nvPr/>
        </p:nvPicPr>
        <p:blipFill>
          <a:blip r:embed="rId4"/>
          <a:srcRect/>
          <a:stretch>
            <a:fillRect/>
          </a:stretch>
        </p:blipFill>
        <p:spPr bwMode="auto">
          <a:xfrm>
            <a:off x="671513" y="2903538"/>
            <a:ext cx="2413000" cy="2189162"/>
          </a:xfrm>
          <a:prstGeom prst="rect">
            <a:avLst/>
          </a:prstGeom>
          <a:noFill/>
          <a:ln w="9525">
            <a:noFill/>
            <a:miter lim="800000"/>
            <a:headEnd/>
            <a:tailEnd/>
          </a:ln>
        </p:spPr>
      </p:pic>
      <p:pic>
        <p:nvPicPr>
          <p:cNvPr id="71685" name="Picture 11"/>
          <p:cNvPicPr>
            <a:picLocks noChangeAspect="1" noChangeArrowheads="1"/>
          </p:cNvPicPr>
          <p:nvPr/>
        </p:nvPicPr>
        <p:blipFill>
          <a:blip r:embed="rId5"/>
          <a:srcRect/>
          <a:stretch>
            <a:fillRect/>
          </a:stretch>
        </p:blipFill>
        <p:spPr bwMode="auto">
          <a:xfrm>
            <a:off x="4981575" y="2703513"/>
            <a:ext cx="3265488" cy="173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dirty="0" smtClean="0"/>
              <a:t>YOUR LEGACY</a:t>
            </a:r>
            <a:endParaRPr lang="en-GB" dirty="0"/>
          </a:p>
        </p:txBody>
      </p:sp>
      <p:pic>
        <p:nvPicPr>
          <p:cNvPr id="73730" name="Picture 2" descr="http://www.usgwarchives.net/mi/macomb/photos/tombstones/stpaullutheranch/blank152307nph.jpg"/>
          <p:cNvPicPr>
            <a:picLocks noChangeAspect="1" noChangeArrowheads="1"/>
          </p:cNvPicPr>
          <p:nvPr/>
        </p:nvPicPr>
        <p:blipFill>
          <a:blip r:embed="rId3"/>
          <a:srcRect/>
          <a:stretch>
            <a:fillRect/>
          </a:stretch>
        </p:blipFill>
        <p:spPr bwMode="auto">
          <a:xfrm>
            <a:off x="1865313" y="1900238"/>
            <a:ext cx="4803775" cy="360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a:hlinkClick r:id="" action="ppaction://media"/>
          </p:cNvPr>
          <p:cNvPicPr>
            <a:picLocks noGrp="1" noChangeAspect="1"/>
          </p:cNvPicPr>
          <p:nvPr>
            <p:ph idx="1"/>
            <a:videoFile r:link="rId1"/>
          </p:nvPr>
        </p:nvPicPr>
        <p:blipFill>
          <a:blip r:embed="rId3"/>
          <a:srcRect/>
          <a:stretch>
            <a:fillRect/>
          </a:stretch>
        </p:blipFill>
        <p:spPr>
          <a:xfrm>
            <a:off x="457200" y="1246188"/>
            <a:ext cx="7620000" cy="46593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b="1" dirty="0" smtClean="0"/>
              <a:t>ANY QUESTIONS?</a:t>
            </a:r>
            <a:endParaRPr lang="en-GB"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457200" y="2781300"/>
            <a:ext cx="7620000" cy="3619500"/>
          </a:xfrm>
        </p:spPr>
        <p:txBody>
          <a:bodyPr/>
          <a:lstStyle/>
          <a:p>
            <a:pPr marL="114300" indent="0" algn="ctr">
              <a:buFont typeface="Arial" charset="0"/>
              <a:buNone/>
            </a:pPr>
            <a:r>
              <a:rPr lang="en-GB" sz="2500" b="1" smtClean="0"/>
              <a:t>PO Box 111</a:t>
            </a:r>
          </a:p>
          <a:p>
            <a:pPr marL="114300" indent="0" algn="ctr">
              <a:buFont typeface="Arial" charset="0"/>
              <a:buNone/>
            </a:pPr>
            <a:r>
              <a:rPr lang="en-GB" sz="2500" b="1" smtClean="0"/>
              <a:t>Barnsley</a:t>
            </a:r>
          </a:p>
          <a:p>
            <a:pPr marL="114300" indent="0" algn="ctr">
              <a:buFont typeface="Arial" charset="0"/>
              <a:buNone/>
            </a:pPr>
            <a:r>
              <a:rPr lang="en-GB" sz="2500" b="1" smtClean="0"/>
              <a:t>South Yorkshire</a:t>
            </a:r>
          </a:p>
          <a:p>
            <a:pPr marL="114300" indent="0" algn="ctr">
              <a:buFont typeface="Arial" charset="0"/>
              <a:buNone/>
            </a:pPr>
            <a:r>
              <a:rPr lang="en-GB" sz="2500" b="1" smtClean="0"/>
              <a:t>S75 3YW</a:t>
            </a:r>
          </a:p>
          <a:p>
            <a:pPr marL="114300" indent="0" algn="ctr">
              <a:buFont typeface="Arial" charset="0"/>
              <a:buNone/>
            </a:pPr>
            <a:endParaRPr lang="en-GB" sz="2500" b="1" smtClean="0"/>
          </a:p>
          <a:p>
            <a:pPr marL="114300" indent="0" algn="ctr">
              <a:buFont typeface="Arial" charset="0"/>
              <a:buNone/>
            </a:pPr>
            <a:r>
              <a:rPr lang="en-GB" sz="2500" b="1" smtClean="0"/>
              <a:t>08445-877767</a:t>
            </a:r>
          </a:p>
          <a:p>
            <a:pPr marL="114300" indent="0" algn="ctr">
              <a:buFont typeface="Arial" charset="0"/>
              <a:buNone/>
            </a:pPr>
            <a:r>
              <a:rPr lang="en-GB" sz="2500" b="1" smtClean="0"/>
              <a:t>Info@CorporateAthleteUK.com</a:t>
            </a:r>
          </a:p>
        </p:txBody>
      </p:sp>
      <p:pic>
        <p:nvPicPr>
          <p:cNvPr id="77826" name="Picture 4"/>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971550" y="188913"/>
            <a:ext cx="6503988" cy="239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997200"/>
            <a:ext cx="8388350" cy="8001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defRPr/>
            </a:pPr>
            <a:r>
              <a:rPr lang="en-GB" sz="5000" b="1" dirty="0" smtClean="0"/>
              <a:t>MAKE IT PERSONAL</a:t>
            </a:r>
            <a:endParaRPr lang="en-GB" sz="5000" b="1" dirty="0"/>
          </a:p>
        </p:txBody>
      </p:sp>
      <p:sp>
        <p:nvSpPr>
          <p:cNvPr id="17410" name="Subtitle 2"/>
          <p:cNvSpPr txBox="1">
            <a:spLocks/>
          </p:cNvSpPr>
          <p:nvPr/>
        </p:nvSpPr>
        <p:spPr bwMode="auto">
          <a:xfrm>
            <a:off x="1835150" y="4005263"/>
            <a:ext cx="4827588" cy="855662"/>
          </a:xfrm>
          <a:prstGeom prst="rect">
            <a:avLst/>
          </a:prstGeom>
          <a:noFill/>
          <a:ln w="9525">
            <a:noFill/>
            <a:miter lim="800000"/>
            <a:headEnd/>
            <a:tailEnd/>
          </a:ln>
        </p:spPr>
        <p:txBody>
          <a:bodyPr/>
          <a:lstStyle/>
          <a:p>
            <a:pPr marL="114300" algn="ctr" defTabSz="914400">
              <a:spcBef>
                <a:spcPct val="20000"/>
              </a:spcBef>
              <a:buClr>
                <a:schemeClr val="accent1"/>
              </a:buClr>
              <a:buFont typeface="Arial" charset="0"/>
              <a:buNone/>
            </a:pPr>
            <a:r>
              <a:rPr lang="en-GB" sz="4000">
                <a:latin typeface="Calibri" pitchFamily="34" charset="0"/>
              </a:rPr>
              <a:t>Adrian Rattenbury</a:t>
            </a:r>
          </a:p>
        </p:txBody>
      </p:sp>
      <p:pic>
        <p:nvPicPr>
          <p:cNvPr id="17411" name="Picture 5"/>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947738" y="188913"/>
            <a:ext cx="6503987" cy="2398712"/>
          </a:xfrm>
          <a:prstGeom prst="rect">
            <a:avLst/>
          </a:prstGeom>
          <a:noFill/>
          <a:ln w="9525">
            <a:noFill/>
            <a:miter lim="800000"/>
            <a:headEnd/>
            <a:tailEnd/>
          </a:ln>
        </p:spPr>
      </p:pic>
      <p:sp>
        <p:nvSpPr>
          <p:cNvPr id="7" name="TextBox 6"/>
          <p:cNvSpPr txBox="1"/>
          <p:nvPr/>
        </p:nvSpPr>
        <p:spPr>
          <a:xfrm>
            <a:off x="8539117" y="476672"/>
            <a:ext cx="569387" cy="4608512"/>
          </a:xfrm>
          <a:prstGeom prst="rect">
            <a:avLst/>
          </a:prstGeom>
          <a:noFill/>
        </p:spPr>
        <p:txBody>
          <a:bodyPr vert="vert270">
            <a:spAutoFit/>
          </a:bodyPr>
          <a:lstStyle/>
          <a:p>
            <a:pPr fontAlgn="auto">
              <a:spcBef>
                <a:spcPts val="0"/>
              </a:spcBef>
              <a:spcAft>
                <a:spcPts val="0"/>
              </a:spcAft>
              <a:defRPr/>
            </a:pPr>
            <a:r>
              <a:rPr lang="en-GB" sz="2500" dirty="0">
                <a:solidFill>
                  <a:schemeClr val="bg1"/>
                </a:solidFill>
                <a:latin typeface="+mn-lt"/>
              </a:rPr>
              <a:t>The key to being Extraordinary</a:t>
            </a:r>
            <a:endParaRPr lang="en-GB" sz="2500" dirty="0">
              <a:solidFill>
                <a:schemeClr val="bg1"/>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b="1" dirty="0" smtClean="0"/>
              <a:t>INTRODUCTION</a:t>
            </a:r>
            <a:endParaRPr lang="en-GB" dirty="0"/>
          </a:p>
        </p:txBody>
      </p:sp>
      <p:sp>
        <p:nvSpPr>
          <p:cNvPr id="19458" name="Content Placeholder 2"/>
          <p:cNvSpPr>
            <a:spLocks noGrp="1"/>
          </p:cNvSpPr>
          <p:nvPr>
            <p:ph idx="1"/>
          </p:nvPr>
        </p:nvSpPr>
        <p:spPr/>
        <p:txBody>
          <a:bodyPr/>
          <a:lstStyle/>
          <a:p>
            <a:pPr>
              <a:lnSpc>
                <a:spcPct val="150000"/>
              </a:lnSpc>
            </a:pPr>
            <a:r>
              <a:rPr lang="en-GB" smtClean="0"/>
              <a:t>Corporate Mission and Vision</a:t>
            </a:r>
          </a:p>
          <a:p>
            <a:pPr>
              <a:lnSpc>
                <a:spcPct val="150000"/>
              </a:lnSpc>
            </a:pPr>
            <a:r>
              <a:rPr lang="en-GB" smtClean="0"/>
              <a:t>Personal Mission and Vision</a:t>
            </a:r>
          </a:p>
          <a:p>
            <a:pPr>
              <a:lnSpc>
                <a:spcPct val="150000"/>
              </a:lnSpc>
            </a:pPr>
            <a:r>
              <a:rPr lang="en-GB" smtClean="0"/>
              <a:t>Understanding your priorities</a:t>
            </a:r>
          </a:p>
          <a:p>
            <a:pPr>
              <a:lnSpc>
                <a:spcPct val="150000"/>
              </a:lnSpc>
            </a:pPr>
            <a:r>
              <a:rPr lang="en-GB" smtClean="0"/>
              <a:t>Planning for your priorities</a:t>
            </a:r>
          </a:p>
          <a:p>
            <a:pPr>
              <a:lnSpc>
                <a:spcPct val="150000"/>
              </a:lnSpc>
            </a:pPr>
            <a:r>
              <a:rPr lang="en-GB" smtClean="0"/>
              <a:t>Goal setting</a:t>
            </a:r>
          </a:p>
          <a:p>
            <a:pPr>
              <a:lnSpc>
                <a:spcPct val="150000"/>
              </a:lnSpc>
            </a:pPr>
            <a:r>
              <a:rPr lang="en-GB" smtClean="0"/>
              <a:t>Setting your Goals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b="1" dirty="0" smtClean="0"/>
              <a:t>Corporate Mission &amp; Vision</a:t>
            </a:r>
            <a:endParaRPr lang="en-GB" b="1" dirty="0"/>
          </a:p>
        </p:txBody>
      </p:sp>
      <p:sp>
        <p:nvSpPr>
          <p:cNvPr id="3" name="Content Placeholder 2"/>
          <p:cNvSpPr>
            <a:spLocks noGrp="1"/>
          </p:cNvSpPr>
          <p:nvPr>
            <p:ph idx="1"/>
          </p:nvPr>
        </p:nvSpPr>
        <p:spPr/>
        <p:txBody>
          <a:bodyPr rtlCol="0">
            <a:normAutofit/>
          </a:bodyPr>
          <a:lstStyle/>
          <a:p>
            <a:pPr marL="114300" indent="0" algn="just" fontAlgn="auto">
              <a:spcAft>
                <a:spcPts val="0"/>
              </a:spcAft>
              <a:buFont typeface="Arial" pitchFamily="34" charset="0"/>
              <a:buNone/>
              <a:defRPr/>
            </a:pPr>
            <a:r>
              <a:rPr lang="en-GB" b="1" dirty="0" smtClean="0"/>
              <a:t>Mission Statement. </a:t>
            </a:r>
          </a:p>
          <a:p>
            <a:pPr algn="just" fontAlgn="auto">
              <a:spcAft>
                <a:spcPts val="0"/>
              </a:spcAft>
              <a:buFont typeface="Arial" pitchFamily="34" charset="0"/>
              <a:buChar char="•"/>
              <a:defRPr/>
            </a:pPr>
            <a:r>
              <a:rPr lang="en-GB" dirty="0" smtClean="0"/>
              <a:t>Defines </a:t>
            </a:r>
            <a:r>
              <a:rPr lang="en-GB" dirty="0"/>
              <a:t>the </a:t>
            </a:r>
            <a:r>
              <a:rPr lang="en-GB" dirty="0" smtClean="0"/>
              <a:t>organisation's </a:t>
            </a:r>
            <a:r>
              <a:rPr lang="en-GB" dirty="0"/>
              <a:t>purpose and primary objectives. </a:t>
            </a:r>
            <a:endParaRPr lang="en-GB" dirty="0" smtClean="0"/>
          </a:p>
          <a:p>
            <a:pPr marL="114300" indent="0" algn="just" fontAlgn="auto">
              <a:spcAft>
                <a:spcPts val="0"/>
              </a:spcAft>
              <a:buFont typeface="Arial" pitchFamily="34" charset="0"/>
              <a:buNone/>
              <a:defRPr/>
            </a:pPr>
            <a:endParaRPr lang="en-GB" dirty="0" smtClean="0"/>
          </a:p>
          <a:p>
            <a:pPr marL="114300" indent="0" algn="just" fontAlgn="auto">
              <a:spcAft>
                <a:spcPts val="0"/>
              </a:spcAft>
              <a:buFont typeface="Arial" pitchFamily="34" charset="0"/>
              <a:buNone/>
              <a:defRPr/>
            </a:pPr>
            <a:r>
              <a:rPr lang="en-GB" b="1" dirty="0" smtClean="0"/>
              <a:t>Vision Statement. </a:t>
            </a:r>
          </a:p>
          <a:p>
            <a:pPr algn="just" fontAlgn="auto">
              <a:spcAft>
                <a:spcPts val="0"/>
              </a:spcAft>
              <a:buFont typeface="Arial" pitchFamily="34" charset="0"/>
              <a:buChar char="•"/>
              <a:defRPr/>
            </a:pPr>
            <a:r>
              <a:rPr lang="en-GB" dirty="0" smtClean="0"/>
              <a:t>Communicates </a:t>
            </a:r>
            <a:r>
              <a:rPr lang="en-GB" dirty="0"/>
              <a:t>both the purpose and values of the </a:t>
            </a:r>
            <a:r>
              <a:rPr lang="en-GB" dirty="0" smtClean="0"/>
              <a:t>organisation</a:t>
            </a:r>
            <a:r>
              <a:rPr lang="en-GB"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274638"/>
            <a:ext cx="7793037" cy="1143000"/>
          </a:xfrm>
        </p:spPr>
        <p:txBody>
          <a:bodyPr/>
          <a:lstStyle/>
          <a:p>
            <a:pPr algn="ctr" fontAlgn="auto">
              <a:spcAft>
                <a:spcPts val="0"/>
              </a:spcAft>
              <a:defRPr/>
            </a:pPr>
            <a:r>
              <a:rPr lang="en-GB" b="1" dirty="0" smtClean="0"/>
              <a:t>Corporate Mission Statement</a:t>
            </a:r>
            <a:endParaRPr lang="en-GB" b="1" dirty="0"/>
          </a:p>
        </p:txBody>
      </p:sp>
      <p:sp>
        <p:nvSpPr>
          <p:cNvPr id="22530" name="Content Placeholder 2"/>
          <p:cNvSpPr>
            <a:spLocks noGrp="1"/>
          </p:cNvSpPr>
          <p:nvPr>
            <p:ph idx="1"/>
          </p:nvPr>
        </p:nvSpPr>
        <p:spPr/>
        <p:txBody>
          <a:bodyPr/>
          <a:lstStyle/>
          <a:p>
            <a:pPr marL="114300" indent="0" algn="just">
              <a:lnSpc>
                <a:spcPct val="150000"/>
              </a:lnSpc>
              <a:buFont typeface="Arial" charset="0"/>
              <a:buNone/>
            </a:pPr>
            <a:r>
              <a:rPr lang="en-GB" sz="2500" smtClean="0"/>
              <a:t>Our mission is to lead by example through a commitment that empowers the organisation at every level to strive for the highest levels of quality, customer care and shareholder value.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533650" y="3171825"/>
            <a:ext cx="9144000" cy="0"/>
          </a:xfrm>
          <a:prstGeom prst="rect">
            <a:avLst/>
          </a:prstGeom>
          <a:noFill/>
          <a:ln w="9525">
            <a:noFill/>
            <a:miter lim="800000"/>
            <a:headEnd/>
            <a:tailEnd/>
          </a:ln>
        </p:spPr>
        <p:txBody>
          <a:bodyPr wrap="none" anchor="ctr">
            <a:spAutoFit/>
          </a:bodyPr>
          <a:lstStyle/>
          <a:p>
            <a:pPr defTabSz="914400"/>
            <a:r>
              <a:rPr lang="en-US">
                <a:cs typeface="Arial" charset="0"/>
              </a:rPr>
              <a:t/>
            </a:r>
            <a:br>
              <a:rPr lang="en-US">
                <a:cs typeface="Arial" charset="0"/>
              </a:rPr>
            </a:br>
            <a:endParaRPr lang="en-US">
              <a:cs typeface="Arial" charset="0"/>
            </a:endParaRPr>
          </a:p>
        </p:txBody>
      </p:sp>
      <p:sp>
        <p:nvSpPr>
          <p:cNvPr id="23554" name="Content Placeholder 5"/>
          <p:cNvSpPr>
            <a:spLocks noGrp="1"/>
          </p:cNvSpPr>
          <p:nvPr>
            <p:ph idx="1"/>
          </p:nvPr>
        </p:nvSpPr>
        <p:spPr/>
        <p:txBody>
          <a:bodyPr/>
          <a:lstStyle/>
          <a:p>
            <a:pPr marL="114300" indent="0" algn="ctr">
              <a:lnSpc>
                <a:spcPct val="150000"/>
              </a:lnSpc>
              <a:buFont typeface="Arial" charset="0"/>
              <a:buNone/>
            </a:pPr>
            <a:r>
              <a:rPr lang="en-GB" sz="2500" smtClean="0"/>
              <a:t>"eBay's mission is to provide a global trading platform where practically anyone can trade practically anything."</a:t>
            </a:r>
          </a:p>
          <a:p>
            <a:pPr marL="114300" indent="0" algn="ctr">
              <a:lnSpc>
                <a:spcPct val="150000"/>
              </a:lnSpc>
              <a:buFont typeface="Arial" charset="0"/>
              <a:buNone/>
            </a:pPr>
            <a:endParaRPr lang="en-GB" sz="2500" smtClean="0"/>
          </a:p>
        </p:txBody>
      </p:sp>
      <p:sp>
        <p:nvSpPr>
          <p:cNvPr id="7" name="Title 1"/>
          <p:cNvSpPr>
            <a:spLocks noGrp="1"/>
          </p:cNvSpPr>
          <p:nvPr>
            <p:ph type="title"/>
          </p:nvPr>
        </p:nvSpPr>
        <p:spPr>
          <a:xfrm>
            <a:off x="284163" y="274638"/>
            <a:ext cx="7793037" cy="1143000"/>
          </a:xfrm>
        </p:spPr>
        <p:txBody>
          <a:bodyPr/>
          <a:lstStyle/>
          <a:p>
            <a:pPr algn="ctr" fontAlgn="auto">
              <a:spcAft>
                <a:spcPts val="0"/>
              </a:spcAft>
              <a:defRPr/>
            </a:pPr>
            <a:r>
              <a:rPr lang="en-GB" b="1" dirty="0" smtClean="0"/>
              <a:t>Corporate Mission Statement</a:t>
            </a:r>
            <a:endParaRPr lang="en-GB" b="1" dirty="0"/>
          </a:p>
        </p:txBody>
      </p:sp>
      <p:sp>
        <p:nvSpPr>
          <p:cNvPr id="23556" name="AutoShape 3" descr="data:image/jpeg;base64,/9j/4AAQSkZJRgABAQAAAQABAAD/2wCEAAkGBhAQEBAQEhAQFRAQEBIXEBAQEhIVFhIVFhIVFBMVFBQXGycfFxokGhgWHy8gIycpLCwsFR8xNTAqNScrLCkBCQoKDgwOGg8PGiokHyQsLCwsMC40LCwsLSkpLC8sMiwsLCk1KSwtLCwsKiwsKSwsLCwsLCw0LCwsLCwpKiwpLP/AABEIAJEBXAMBIgACEQEDEQH/xAAcAAEAAgIDAQAAAAAAAAAAAAAABQYEBwIDCAH/xABMEAABAwIBBQsFDQUIAwAAAAABAAIDBBEFBhIhMVEHEyIyQWFxcoGRsUJSkqGyFhcjMzRTVHSis8HR0xQ1YoLSFSREk5TC4fBDc+P/xAAbAQABBQEBAAAAAAAAAAAAAAAAAgMEBQYHAf/EADYRAAEDAgIFCQgDAQEAAAAAAAEAAgMEEQUxEiFBUXETFDJhgZGxwdEGFSIzQlJToRY08OFy/9oADAMBAAIRAxEAPwDeKIiEIiIhCIiIQiIiEIiIhCIiIQiIiEIihss8Qkp8PrJ4nZssVPI6N1gc1waSDZwIPaF54O7Hjf00/wCRTfpqfS0ElS0uYRq3pLnAL1Ai8v8Avx439NP+RTfpp78eN/TT/kU36al+5Z97f36JPKBeoEWBgFS+WkpZHm75KeFz3WAu50bXONhoGknUs9UzhY2TiIiLxCIi4SzNYLucAOcrxzg0XJsF6BfJc0UZLj8Q1BzugWHrXQco9kfe7/hVcmMUTDYyDsufC6fFNKfpUxJGHAtIuCCCNoOgrXeJUZhlfGb8E6DtB0g9ytfujPzY9L/hQmU9c2RrZd7IczQ6xBu06u4+JVJilbR1cY5N/wAQy1EXB2ZJMlJKBe3goW6XXQysYeW3ToXes6QRmoRBGaXUvkzX71OATwZOCenyT36O1RCAp2CZ0MjZG7CgGy2giwsHrt+hY/yrWf1hoP59qzV0qOQSMD25HWn0RES0Iq5lhiFmthB0v4T+qDoHafZVhe8NBJNgASTsA1rXWJVpmlfIfKOgbANDR3Kjxqq5KDkxm7V2bfRIedSxrpdEWJTSXWZhVCZ5Wx6bHS47GjX+XasNXTJXDd7i3wjhy2I5m+T36+0Kww2l5zOGnIazw/6lNFyq9l9FK+WKna1rgWQ/s0D8zepXGoDanOD2uY5zIcwtzmuzQ97rHNu2qyYpjUDYWYdGXs3mM1TI4Q5lPVEXkha12iKzd7JY2zQ5zrAXsNwVlDFMwxyxxyMNrskY17TbVdrgQuVPSsjY1kbGsY0WaxjQ1rRsDRoC6Enl2oiIQiIiEIiIhCIiIQiIiEIiIhCIiIQq9uh/urEPqk3sFeTSvWW6H+6sQ+qTewV5NK0+CfLdx8kzJmviIivU0vYGS3yGi+qU/wByxSii8lvkNF9Up/uWKUXPpOmeKlBEREherDxLEBE3a48UfieZVqedzznOJJ/7q2LuxGo3yRx5L2b0D/t+1Yq5ti+Ivqpi0H4AdQ81eU8IjbfaiIpPDMI3wZ7iQ3kA1nb2KupqWSqk5OIXKekkbGNJyjF8ewOBB1EEEcxVkdgMVvKHPdQ+IUBhcBe7TxT4g86m1eEVNIzlHgW3jYmo6iOQ6IVEqqcxvcw8h0HaOQ9yQVBZ0bFM5QUl2iQa26HdB1dx8VApcTxIy5UCaPRcWnJTEcgcARqK5LAw+TSW7dI6f++Cz0y9uibKse3RNlYcj6/NkdETokF29YDT3j2Vb1rKCYsc17eM0gjpButj0lSJGNkbqc0Ec3MtfgVTpxGE5ty4H0KUw7F3IiErQpagcrcQzIhEDwpdfM0a+82Heqas7Ga/fpnv8nUzqjV36T2rBXPcSquc1BcMhqHAeuaZcblERFXJKz8Fw7f5ms8kaX9Ucnbq7VsABRGTOG71CHEcOSxPMPJHdp7VMLeYRSc3gu7pO1nyCeaLBERFbpSIiIQiIiEIiLi+QAXJAG0myELkij5coaRvGqqZvWmjHiV0Oyvw8f42m7JWHwKTptG1Pimmdkw9xUuihDlrh/0yn9MLk3LHDz/jKbtlaPErzlGbwlc0qPxu7iplFGMynonaqylPRPF/Us2CsjfxJGO6jg7wSg4HIpp0UjOk0jsXciIvU2q9uh/urEPqk3sFeTSvWW6H+6sQ+qTewV5NK0+CfLdx8kzJmviIivU0vYGS3yGi+qU/3LFKKLyW+Q0X1Sn+5YpRc+k6Z4qUEXCV1muOwE+pcroU24EggJQVLRXD9lj8xnohP2WPzGeiFiv4xJ+Qdys+fj7VT1bcPbaKMfwN9Yuuf7LH5jPRC55wGwDuVvheEmge57nA3Ftyj1FRywAAXJReULfg2nY8esFSBqWee30go3HZmmIAOaeGNRB5CpWKvY6jkFxkm6cESNVfkYHAtOoggjmKqFVTmN7mHyT3jkPcrgofKCkuBINbdDujkPf4rnlLJou0TtVpUs0m33KHpTw29KlVE0/Hb1gpZS5s1Rz5hFa8jq+7Xwk6W8JnQeMO+x/mVUWThtaYZWSeadI2tOhw7lIoKnm07X7MjwP+umAbFbHUPlPiG9QloPCl4I6PKPdo7VLtcCAQbgi4O1UPKLEN+ndY8BnBb2az2m/qWvxaq5CnNs3ah5nuTrjYKMREWCTKKTyfw3f5gCOAzhP6OQdp9V1GK+ZPYbvMIuOG/hP5tg7B67q1wqk5zOL9Fus+nalNFypRERb5PIiIhCIuqpqWRsdI9waxjSXOOoAaSStMZabos1Y50UJdHTaRYaHSja88g/h778jE07Yhcq0w3C5q9+izUBmdg9T1LYWPbpFDSktzzLIPIhs6x/ifxR6zzKj4nuwVclxDHFE3kJG+PHabN+yqEiq31cjsjZb6l9nqKAfE3TO8+mXipitywr5r59XPp1hryweiywUTJK5xu4knaTc+tcUUUuJzKu44Y4hZjQOAsiXXKOMuIa0EuJsABcknUABrVpw7cyxGYA702MHUZnBp7Wi7h2hetY5/RF0ieqhpxeV4bxNlVLpdX4bjdbyzU3pS/wBCx6ncixBgu008nMyQg/baB607zeX7SoQxmhJtyrVSUBWdiuB1FK7NnhfGTqzhod1XDQ7sKwUyQQbFWTHte3SaQR1LPpMoKuH4upnYByNleB3XsrDh26riMXGfHK3ZKwX9Jlj33VPRLbK9uRKjTUNNN8yNp7BfvWx8c3UYavDqyB8T45paaVrLHPY5xaQBfQRc83atCvaQbEW6Vb5+K7oKiZoGvFiOg8oWrwTFDE0tkFxfPasTjHs/E1wNPq1ZHWPXxUIi7ainLDY9h2rqW5Y9sjQ5puCsO9jo3FrhYhem67LymwrC6KSW75X0kG8wNIDpCIWXN/JaOV3idC0tlHutYpWOP94dBETwYqYmMAc7xwndptzBVvFsYmqntkldcsjjjYORjI2BrGtHILC/SSdZWFZV9Nh8cXxOF3H/AGpBcSu6WulebukkcdrnuJ7yVnYZlVXUxBhq6iO3I2V+aelt7HtCikVgWNIsQkree51u2OnkZS17Rnu0R1MbbAnZKwaG9ZthtA1rYtXlAdUYsPOdr7ByLReTWCCniBI+FkALyfJGsMH48/QFsbJ2vMkeaTwo7Dpb5J8R2LjXtJipMrhRfCwaiRt6xuHDj1LRU9Boxh8ms7tynJa6R2t7jzXsO4LpXxcmtJNgCTsGlYNz3yG7iSe9TAA3JcUWU3DJj/43dujxXyfD5GDOc2wva9x+BTppJw3SLHW32NknlGXtcLGXGSMOBadRBB7VyRR0tVIwFkuYdbXjt2HuUku/GKS7o5RyOAd0X0Hv0dq6FY6emAVnqxmg+yIiJKhqyUmPZtE5t/hGcBm2zgbHsF/RCraIpU9U+cND/pFgvSboiIAoq8Uvk1hu/TAkcCOznc58kd+nsV5UfgeHbxC1p450v6x5OzV2KQXQMMpObQAHpHWfTsTzRYIiIrNKRERCFq7dfyjN2ULDosHz25dPwbD3Z1uduxaxUtlbXGeuqpCb3meGn+FpzGfZAUSs/O8veSuwYVStpaVkYztc8TmiIiZVkiIuUTLuaNpA7zZC8Jst07nGSEdNTx1D2g1MzA7OI0xscLta3YbWJ6bciui4sAAAA0DQBzLldaONgY0NC4xV1L6qZ0sh1n9Dd2IiXS6WoqxsRw2KojdFKxr43jS13iDyEchGkLz7lPghoqqWnJJDHcBx8pjhnNJ57HTzgr0Xdab3YmAV0R86lZfsklHhZQK5gLNLatZ7L1L21Jhv8JBNusbVRERFULoy65+K7oKjVJT8V3QVGq2oOieKosT6beC6qmHPaRy8nSoYqeUPWMs9w579+lbHBZjd0R4jzWGxyAWbMOB8vNbZ3E9zuCpY+vqoxIxryynieLsJbbPkc06HaTmgHRcO0arbonwenezenwQujtbe3RsLbbM0iyhNzOiEOEUDR5VO1/bKTKfaVnVXW1D5ZnG+R1dioWiwXm7dhyBjw2ojmp2kU1TnWZpIikbbOaCfJIII/mHIqdk7SCWpiadWdnHoaC78Ldq3/u60Ikwhz+WCeF47SYj94tH5ENvUk7InH1tH4q1dWP8Adckl/iDXC/XbV4pUEYdO1uy4V8Upk3Pmzgcj2lp7s4eHrUWsjDn5s0R2SN9oBcclbpMI6ls3C4KvbW3IA1nUrXQ0TYmgAafKdyk/kq3h4+Fj67fFW1WHszTsIfMRryHUs/XPOpqKNx/4r+YfipJRmUB+CHO8eBWgxTVRycCoVP8ANbxVdREXLVfrtpoQ97WOHBc4A9BULWUropHRu1tNunYe0WPap3D/AI2Prt8V3ZYYdcNnA1Wa/o8k9+jtCu6Sl5WjfK3Nrv1byz71T4iPiB6lVkRFEVUiIiEIpvJbDd8l3wjgRWPS7yR2a+wKFa0kgAXJNgByk6gth4Th4giazl1vO1x1/l2K5wek5efSd0W6+3YlNFysxERbpPIiIhCIiIQvMUr85xO0k95XFfXtsSNhIXxZldxGWpEREL1ERco2XIG0gd6F4m+O2nvKb47ae8q9e83W/PUvpS/pr77zdd89S+lL+mn+by/aqn3zQflaqJvjtp7ym+O2nvKvfvN13z1L6Uv6ae83XfPUvpS/po5vL9qPfNB+Vqom+O2nvK+FxOsq+e83XfPUvpS/pp7zdd89S+lL+mjm8v2o980H5QqEivvvN13z1L6Uv6ae83XfPUvpS/po5tL9q999UP5QtfT8V3QVGrYmPbl1XTUs9Q+WnLIYnvcGOkziGi5tdgF+1aw/tNux3q/NXOHUc7mGzTmqbEMVo3vBbIMllqLxIcPsCyP7Tbsd6vzWHVzh7ri+rlWlwylmin0ntIFis1itXBLBoscCbhetskGWw+hGyjph3QsUuovJb5DRfVKf7lilFSSdM8VQBU3dgbfBa7qxHuqIivPuRL7VNvOjePB34L0Lut/uau/9bPvo15owSsENRFIdQeM7qngu9RKtoITPhs8bczpW46IslRPDJ2OO8LZ65wGzmnY5viFwXKPjDpHiuUHJbNbGpZM2RjuQPBPRfSreqWVLUWO5rQ17SbanDXbnBRgOIxU2lHMbA6wetUVXC6Sxap5QWUNRctYOTSe3V+PeuyfKEW4DDfa62jsGtQz3OeSTck3JPrKm4zi8UsPIQG5OZ6k1S0zmu036lwREWMVmsjD/AI2Prt8VaKmnbIxzHcVwIPaqvQH4WPrt8VbVuPZoB0EgO/yVVX9IcFrSqpzG9zDrY4g9nKupZ2OfKZuuVgrOTMDJHNGwkftU5RERNIU9klh2fIZTxYtXO46u4eIVyVcyL+Ll649lWNb3B42spGkbbkp5uSIiK2SkREQhEREIXnHKOk3msqY7cSeQDozzmnuso5X3ddwMx1TaoDgVDQHHZIwBp6LtzT2FUJZ2Zmg8tXZMOqBUUscg2gX4jUf2iIibU5F9a6xB2L4iEL03TzB7GvHFe0OB5iLhdipu5jlI2ppGQFw36maGFp1mMaI3DmtZvSOcK5LRxvD2hwXF6undTTOidsP62HtRERLUVFBVmW+HwyPikqWNewkOaQ/QRrGhql6yrZFG+WRwaxjS5zjyADSvOOL15nqJpyLb7K99tmc4kDs1KJUzmIC2a0OCYS3EHP5QkNG7eeN1vH3w8M+ls9GT+lPfDwz6Wz0ZP6VoNFD5+/cFpP4pS/e/9ei3FltltQTYdWxR1LHSSU0rWNAfwnFpAGlq84Gik80+pWmfiu6Co1XuGYrLGxwAGfX6qrrfZynicAHOy6vRQ/7FJ5p9S6nsINjrCnXOsLnUFByvznE7StRh9bLVF2kAAN181nMSoYqVrdAkk77ZL15kqf7hRfVKf7lilVC5FSZ2G4edtFTfcsU0srL0zxKgBU/dcNsGrupH9/GvLa9P7sj7YLWc+8DvqYl5gWmwX5Dv/XkEzJmr9kpjgmjETj8LGLafLaNRHOBr71YY+MOkeK1FHIWkOaSCDcEGxB5irZgGWErpYYpGB5fIxoeDmu0uA06LH1LK417LyGR01JYg6y3Kx6r6rdWzYr2jxRoaGTbNvqt5FfFKnJ6Tzmd5/Jco8nXeU9o6AT42XMW4PWk25M/pSOcxD6lEgX0DWVO0eF5kUhdx3McLeaLaulZlHhkcWkC7vOdr7NiynC4ttWmw3AuQvJNYutqGwX8/BQJ6vS1NyVLRWD3Ox+e/7P5J7nY/Pf8AZ/JUX8frdw7wpfPIt6g6d1nsOxzT6wrior3PR+e/7P5KVWlwShno2vbKM7W271BqpWSEFq17jnymbrlYKzsc+UzdcrBWUqfnP4nxVYc0REUdeK25F/Fy9ceyrGq5kX8XL1x7Ksa6DhX9RnDzKebkiIiskpEREIRERCFHZQYHHW074JNTtLXDWxw4rhzj1gkcq0Hj+T81FM6GZtiOK4cV7eRzTyjw5V6NWDi+CwVcZinja9vJfW07WuGlp6FFqKcSi4zV/g+MuoHaDhdhzG0HePRebkWw8f3IJmEupXiVnJHIQ2QcwdxXfZVHxDCJ6c5s0MkZ/jaQD0E6D2KofE+PpBdFpcQpqoXieD1be7NYiIiaU5ZOHYjLTyNlhe5kjdTm+sEaiOY6FsXCd2UgBtTT3I1yQEC/8juX+ZaxROxzPj6JVfWYbTVnzm3O/I94W527r+HkcWpHMY2fg9YtZuy0oHwUE73fx5jB3guPqWokT5rZVVt9maEG5BPb6KxZUZdVVfwXkMhBuIY72OwuJ0uPq5lXURRXOLjdxV9BBHAwRxNAHUiIsmhwuac5sMUkh2Rsc63TbUkgXyTjnBou42Cwp+K7oKjSVfq3c3rIqOpqpsyNsMD372TnPdmtuBZugd9+ZaonqnP1nRsGpajBsNlnaSdQv/tSxeNY1TMeBGdI22Zd/pdd9bWZ3Bbq5Tt/4WGviLeQQMgZoMyWAqKh9Q8vfmvVG5VW77g9C7zYiw829vdH4NCti0ruB5YxtbJh0rw1zpN8ps48bOAEkY59AcBy3dsW6iVja6IxTuB33HAr1puFrfd7rczCgy+mapibbmaHyH1tHevOa2Xu35ZR1tVHTwPD4aQOzntN2vldbOsRoIaGgX2ly1otPhkRipxpZnWmXm5RTWRVPvmJUDPOrKe/QJWk+oFQqvu4nhRnxeF1uDTxySu9He2/ae09ilVL9CFzuopIzXpdERYJSkREQhEREIRERCFr3HPlM3XKwVnY58pm65WCuaVPzn8T4pg5oiIo68VtyL+Ll649lWNVzIv4uXrj2VY10HCv6jOHmU83JERFZJSIiIQiIiEIiIhCLi+MOBBAIOsEXB6QuSIQoOtyIw+bj0kN9rG72e9llD1O5Lhz+KJ2dSS/thyuiJowxuzaFOjxGri6Erh2la8l3GaY8WonHWEbvABYztxVnJWO7YQf962YibNLEfpUtuPYg3KU9w9FrD3lB9NP+n/+i5N3FW8ta7sgA/3rZqI5pDu8Uv8AkGI/k/TfRa8h3GaYcapnPVEbfEFZ9NuS4czjCd/Xkt7AaroiUKeIfSmH4zXPzlPZq8LKDo8iMPi4tJD0vbvh733U1HE1oAaAANQAAA7AuSJ0NDcgq+SeSU3kcTxJPiq9uh/urEPqk3sFeTSvWuXkD5MMr2Ma5z3UsoaxgLnOJabAAaSV5hOR2I/QK3/TT/0rT4M9rY3XO1RJM1DrvoqUyyxxAgOke1gLr2Bc4NBNuTSpH3HYj9Arf9NP/Ss7AsksQbVUznUNYGtqIiSaaYAASNJJOboCunTMAJDgm7KCr6GSnmkhkaWywvc17djmmx0/ismfKSskZvT6updHa29vnlc22zNLrLf26fuVNxP+8wFrK1rbHO0MnaNQeeRwGgO2aDosRoDGcnaqjfvdTBJE6+jPbod1X8Vw5wSotLVxVTQdWlu9EpzSFHIi7IKd8jgxjXOe42a1gLnE7ABpKn3SF1r0NuE5KGmo31cjbSVhaWA6xC2+YebOJLucZpVT3PNxOaV7KjEGGOBpBbTO+Ml5QJB5DdoPCOqw1rfLGAAAAAAWAGgADUAFnMUrmubyMZvv9E8xu0r6iIs8nUREQhEREIRERCFWcQyUfLLJIJGAPcSAQdCx/cXJ86zucrciqn4RSvcXFus9ZSdEKo+4uT51nc5PcXJ86zucrciT7lpPtPeUaAUXgOEOp2va5wdnOB0AjktyqURFZQxNhYI2ZBegWREROr1EREIRERCEREQhEREIRERCEREQhEREIRERCEREQhEREIRERCEUXlL8km6pREuPpDigry1jfx7ut+K3buK/Ev6PxXxFp8S/rJhma2YF9RFlU+iIiEIiIhCIiIQiIiEIiIhCIiIQiIiEIiIhCIiIQiIiEL//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alibri" pitchFamily="34" charset="0"/>
            </a:endParaRPr>
          </a:p>
        </p:txBody>
      </p:sp>
      <p:pic>
        <p:nvPicPr>
          <p:cNvPr id="23557" name="Picture 5" descr="ebay Logo"/>
          <p:cNvPicPr>
            <a:picLocks noChangeAspect="1" noChangeArrowheads="1"/>
          </p:cNvPicPr>
          <p:nvPr/>
        </p:nvPicPr>
        <p:blipFill>
          <a:blip r:embed="rId2"/>
          <a:srcRect/>
          <a:stretch>
            <a:fillRect/>
          </a:stretch>
        </p:blipFill>
        <p:spPr bwMode="auto">
          <a:xfrm>
            <a:off x="1931988" y="4130675"/>
            <a:ext cx="5335587" cy="157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457200" y="1458913"/>
            <a:ext cx="7740650" cy="4800600"/>
          </a:xfrm>
        </p:spPr>
        <p:txBody>
          <a:bodyPr/>
          <a:lstStyle/>
          <a:p>
            <a:pPr marL="0" indent="0" algn="just">
              <a:spcBef>
                <a:spcPct val="0"/>
              </a:spcBef>
              <a:buFont typeface="Arial" charset="0"/>
              <a:buNone/>
            </a:pPr>
            <a:r>
              <a:rPr lang="en-GB" sz="1900" smtClean="0"/>
              <a:t>"Adidas-Salomon strives to be the global leader in the sporting goods industry with sports brands built on a passion for sports and a sporting lifestyle. </a:t>
            </a:r>
          </a:p>
          <a:p>
            <a:pPr marL="0" indent="0" algn="just">
              <a:spcBef>
                <a:spcPct val="0"/>
              </a:spcBef>
              <a:buFont typeface="Arial" charset="0"/>
              <a:buNone/>
            </a:pPr>
            <a:r>
              <a:rPr lang="en-GB" sz="900" smtClean="0"/>
              <a:t/>
            </a:r>
            <a:br>
              <a:rPr lang="en-GB" sz="900" smtClean="0"/>
            </a:br>
            <a:r>
              <a:rPr lang="en-GB" sz="1900" smtClean="0"/>
              <a:t>We are consumer focused. That means we continuously improve the quality, look, feel and image of our products and our organizational structures to match and exceed consumer expectations and to provide them with the highest value.</a:t>
            </a:r>
          </a:p>
          <a:p>
            <a:pPr marL="0" indent="0" algn="just">
              <a:spcBef>
                <a:spcPct val="0"/>
              </a:spcBef>
              <a:buFont typeface="Arial" charset="0"/>
              <a:buNone/>
            </a:pPr>
            <a:r>
              <a:rPr lang="en-GB" sz="900" smtClean="0"/>
              <a:t/>
            </a:r>
            <a:br>
              <a:rPr lang="en-GB" sz="900" smtClean="0"/>
            </a:br>
            <a:r>
              <a:rPr lang="en-GB" sz="1900" smtClean="0"/>
              <a:t>We are innovation and design leaders who seek to help athletes of all skill levels achieve peak performance with every product we bring to the market.</a:t>
            </a:r>
          </a:p>
          <a:p>
            <a:pPr marL="0" indent="0" algn="just">
              <a:spcBef>
                <a:spcPct val="0"/>
              </a:spcBef>
              <a:buFont typeface="Arial" charset="0"/>
              <a:buNone/>
            </a:pPr>
            <a:r>
              <a:rPr lang="en-GB" sz="900" smtClean="0"/>
              <a:t/>
            </a:r>
            <a:br>
              <a:rPr lang="en-GB" sz="900" smtClean="0"/>
            </a:br>
            <a:r>
              <a:rPr lang="en-GB" sz="1900" smtClean="0"/>
              <a:t>We are a global organisation that is socially and environmentally responsible, creative and financially rewarding for our employees and shareholders.</a:t>
            </a:r>
          </a:p>
          <a:p>
            <a:pPr marL="0" indent="0" algn="just">
              <a:spcBef>
                <a:spcPct val="0"/>
              </a:spcBef>
              <a:buFont typeface="Arial" charset="0"/>
              <a:buNone/>
            </a:pPr>
            <a:r>
              <a:rPr lang="en-GB" sz="900" smtClean="0"/>
              <a:t/>
            </a:r>
            <a:br>
              <a:rPr lang="en-GB" sz="900" smtClean="0"/>
            </a:br>
            <a:r>
              <a:rPr lang="en-GB" sz="1900" smtClean="0"/>
              <a:t>We are committed to continuously strengthening our brands and products to improve our competitive position and financial performance.</a:t>
            </a:r>
          </a:p>
          <a:p>
            <a:pPr marL="0" indent="0" algn="just">
              <a:spcBef>
                <a:spcPct val="0"/>
              </a:spcBef>
              <a:buFont typeface="Arial" charset="0"/>
              <a:buNone/>
            </a:pPr>
            <a:endParaRPr lang="en-GB" sz="1900" smtClean="0"/>
          </a:p>
        </p:txBody>
      </p:sp>
      <p:sp>
        <p:nvSpPr>
          <p:cNvPr id="4" name="Title 1"/>
          <p:cNvSpPr>
            <a:spLocks noGrp="1"/>
          </p:cNvSpPr>
          <p:nvPr>
            <p:ph type="title"/>
          </p:nvPr>
        </p:nvSpPr>
        <p:spPr>
          <a:xfrm>
            <a:off x="284163" y="274638"/>
            <a:ext cx="7793037" cy="1143000"/>
          </a:xfrm>
        </p:spPr>
        <p:txBody>
          <a:bodyPr/>
          <a:lstStyle/>
          <a:p>
            <a:pPr algn="ctr" fontAlgn="auto">
              <a:spcAft>
                <a:spcPts val="0"/>
              </a:spcAft>
              <a:defRPr/>
            </a:pPr>
            <a:r>
              <a:rPr lang="en-GB" b="1" dirty="0" smtClean="0"/>
              <a:t>Corporate Mission Statement</a:t>
            </a:r>
            <a:endParaRPr lang="en-GB" b="1" dirty="0"/>
          </a:p>
        </p:txBody>
      </p:sp>
      <p:sp>
        <p:nvSpPr>
          <p:cNvPr id="24579" name="AutoShape 2" descr="data:image/jpeg;base64,/9j/4AAQSkZJRgABAQAAAQABAAD/2wCEAAkGBhQSEBUPDxAWFBQUFxcXFxYVFRobFhUWFRYVFxQZGBgZGyYfGhwjGRkcHzsiJSkpLC0tFx4xNTEqNScrLCwBCQoKBQUFDQUFDSkYEhgpKSkpKSkpKSkpKSkpKSkpKSkpKSkpKSkpKSkpKSkpKSkpKSkpKSkpKSkpKSkpKSkpKf/AABEIALgBEQMBIgACEQEDEQH/xAAcAAEAAgMBAQEAAAAAAAAAAAAABwgEBQYDAQL/xABMEAACAQMABwMFDAYIBQUAAAABAgMABBEFBgcSITFBE1FhCBQicYEVIzI1QlJzgpGSodE0U2JydLOEk6KxssLE0hcYM1TBFiRDRPD/xAAUAQEAAAAAAAAAAAAAAAAAAAAA/8QAFBEBAAAAAAAAAAAAAAAAAAAAAP/aAAwDAQACEQMRAD8AnGlKUClKUClKUClKUClKUClKUClKUClKUClfiaZUUu7BVUEkscAAcySeAFRNrvt+gg3odGqLiTl2pz2Knw6yezA8TQSdpjTcFpEZ7qZIox8pzjJ7gObHwGTUI67+UFJJvQ6KQxryM8gHaH9xDwT1nJ8FNRXp/WW4vZe2vJ2lfpk+ioPRFHBR4AVrKCZNhW0NxdPYXkrOLli8byMSe3x6QLHj6YHfzUfOqf6pBBOyMroxVlIZWBwQQcgg9CDVt9nOuK6SsI7jh2q+hMo+TKoGTjuYYYeDY6UHUUpSgUpSgUpSgUpSgUpSgUpSgUpSgUpSgUpSgUpSgUpSgUpSgUpSgUpSgVxGvu1i10ZmJg01xgEQrwwD8Eu5GFB8Mnwrt6izbxqP51aC/hXM1qDvY5vBzb7hy/qL0EMa5bSLzSTYuJd2LOVhjyIx3ZHNz4tnwxXLUpQKUpQK7vY/rx7n34ErYt7jEcueSnPvcn1SeP7LN4VwlKC8dKjbYhrx57ZeazNme1AU5PF4uUbeJGN0+oE/CqSaBSlKBSlKBSlKBSlKBSlKBSlKBSlKBSlKBSlKBSlKBSlKBSlKBSlczrhtEs9Gr/7mXMhGVhTDSt3ejn0R4tgUHTV8ZQQQRkHgQeRqD9Wtvsk+lES4RIbSX3sKOJRmI3Hdzz4+ieQAbPSpxoKnbVNSTo2/aNB7xLmSE9ApPFM96Hh6t09a42rZbVNSRpKwaNB7/FmSE9SwHFM9zjh6909KqcykEgjBHAg8waD5SlKBSlKDfaka1Po69iu0yQpxIo+XE3w19eOI8QD0q31hfJNEk8TBo5FDqw5FWGQfsqkdTt5PmvGVbRM7cV3pLcnqOcsY9R9Met+6gm2lKUClKUClKUClKUClKUClKUClKUClKUClKUClKUClK857hUUvIwVVGWZiAqgcySeAFB6Vr9OawW9nEZ7uZYkHVjxJ7lUcWPgATUX68eUBDDvQ6MUTycjM2eyU/sjgZD48B+9UG6c1guLyUz3czSuerHgB3Ko4KPAACglDXjygJZt6HRamCPkZmA7Vh+yOIjHjxP7tRFcXDOxeRi7McszElmJ5kk8Sa86UCrR7GdePP7ERytm4tsJJnm6497k8cgYPipPUVVyuk2fa3to2+juhkp8CVR8qJiN4esYDDxUUFv6rft51H81uxfwriG6J3sckn5t98el6w9WLtrlZEWWNgyOoZWHJlYZUjwIOa1mturcd/Zy2cvKRfRbHFHHFHHqbB8RkdaCmlKy9LaLktp5Ladd2SJijDxU44d4PMHqCKxKBSlKBWXorSclvPHcQtuyRMHU+KnPHvHTHUE1iUoLl6o6yx39nFeRcBIvpLnijjg6H1N9owetbiq3bCNePNbvzGZsQ3RAXPJJ+SH649D17ndVkaBSlKBSlKBSlKBSlKBSlKBSlKBSlKBSlKBSlKBXFbW9UW0ho144S3axHtUUE4kKg5QjkSRnH7QHjXa0oKOmvlSXtx1H8zvfO4VxBdEtwHBJuci+APwx62A+DUaUClKUClKUE/wDk/a8dpE2i529OIF4CT8KMn009ak5Hgx6LUyVSvQemZLS5iuoDiSJgy9xxzB8CMgjuJq4OrWn4721ivIT6Eqg46qeTKfFWBHsoIl8oPUfeVdLQrxXdjuAOq8opD6j6B9ad1QTV3L+xSaJ4JVDRyKUZTyKsMEfZVQdd9VX0dey2j5IU5jY/LibijfZwPiCOlBoaUpQKUpQfVbByOBFWv2U67DSVgru3v8OI5h1LAei/qccfWGHSqn11+y/XU6Nv0lYnsJPe5h+wTwfHeh9L1bw60FtKV+UcEBlIIIyCOIIPIg1+qBSlKBSlKBSlKBSlKBSlKBSlKBSlfl3ABJOAOJJ5ADmTQfqsTSmlobaJp7mVYo15s5wPAeJPcOJqNteNvNtbb0NgBdTDhv594Q/vDjJ9Xh+1UD6ya2XN/L2t5O0h+SOSID0RBwX/AM9c0E3zeULbm+igiiPmpfdknkyDg5AZU6KDgktxxngDUuA1R2rLbDNePPLLzOZsz2oC8ebw8o28SvwD6lPWg7HXTVZNIWUtnJgFhlG+ZIvFG9h4HvBI61UDSFg8ErwTKVkjYoynoynBFXbqDPKE1H4rpaBee7HcY+yKQ/gh+p40EH0pSgUpSgVLewLXjsLk6Nmb3q4OYieSz4xj64GPWq95qJK/cUpVg6kqykEEHBBHEEHoc0F4KjXbhqP55ZedQrme1BYYHF4uci+JGN4eogfCrf7NNcxpKwSckdsnvcyjpIoGWx3MMMPWR0rqzQUcpXdbX9SPc6/JjXFvcZkixyXj75H9Unh+yy1wtApSlApSlBYzYJrx5zanR8zZmtgNzPN4M4H3DhfUU8aleqY6raxSWN3FeQ/CjbJHR1PB0Pgykj256VcHQ2lo7q3juoG3o5VDKeuD0PcQeBHQg0GbSlKBSlKBSlKBSlKBSlKBSlaHXjRk89hPFZzNFOVyjIcEkcdze5jeHo5BGMig1Wu21az0aCjv20/SCMgsD+23KMevj3A1X/XXaleaSJWWTsoM8IIyQnhvnm59fDuArkpQQxD53snOeeeuc9c1+KBSlKBW81M1ofR97FeR5O4cOufhxtwdfaOXcQD0rR0oLtaO0gk8KTwtvRyKHVh1VhkU0lo5LiGS3mXejkUoy96sMH1Hx6VDHk968fC0TO3zpLfP2yxj8XH1/CpwoKb646sSaPvZbOXjuHKNj4cbcUcesfYQR0rSVZXbpqP53Z+eQrme1BJxzeHm6+JX4Y+t31WqgUpSgUpSg7jZHrv7nX6mRsW8+I5u5ePoSfVJ+6Wq1QNUdqy2wzXjzyy8zmbM9qAvE8Xh5Rt4lfgH1KetB0m0nU0aSsHtwB2q+nCx6SKDgZ7mGVPrz0qpE0JRijqVZSQQRggg4II6EGrwVXnb9qP2FwNJQr73cHdlA5LNj4X11GfWrd9BEVKUoFKUoFTR5PuvG5I2ip29GTLwE9HxmRPrAbw8Q3Vqhevazu3ikSWJirowZWHNWUgqR6iKC7tK57UPW1NI2Md2uAxG7Ko+RKuN8erkw8GFdDQKUpQKUpQKUpQKUpQKUpQV1266gtBdi/toyYrknfCqTuTc25Dk49L1h/Cov9zZf1L/AHG/KrtV8xQUm9zZf1L/AHG/KnubL+pf7jflV2cUxQUm9zZf1L/cb8qe5sv6l/uN+VXZxTFBS/RguLeaO4hSRZImDqdxuDKcjpxHh1q2WrWuEN1aRXLOsTSLlo3YKyOODrhsHAYHB6jBrfYquPlGfGsX8LH/ADrigsKmkoXO6s0bE8AA6kn2Z41V3a3qR7nX7CNcW8+ZIe5Rn04/qk/dK1jbJ/jqz+l/yNUieUxysP6R/p6CDgM8BWR7my/qX+435V7aA/S4Ppov8a1dPFBSb3Nl/Uv9xvyp7my/qX+435VdnFMUFJvc2X9S/wBxvyrd6maXuNH3sV5HDIdw4dd1vTjbg68uo5dxAPSrfYpigwLbWC3dFkWdMOqsN5gDhgCMqTkHB5GsXTlhb6QtpbJ5EdZUIO6ysynhuuADzVsH1gVWba78dXn0i/y0rpvJy+NJv4V/50FBH+mdWLi2uJLaWF96JipIVipxyZTjiCMEeBFYXubL+pf7jflV2sV8xQUm9zZf1L/cb8qe5sv6l/uN+VXZxTFBSb3Nl/Uv9xvyp7my/qX+435VdnFMUFadi2s8thfCGZHFvckI+VbCSco35cBk7p8Gyfg1ZevmK+0ClKUClcNrtpOTduWDER2ogXswZAJZJ3UFpOyIkZERhhFI3iWznAFeGqOlHHZyKx7N7mS1ePelK7yozpLGk5MsByu6Yzwwd7HIkJApTNKBSsHTemorSB7q5cJHGMkn7AAOpJ4AdSarbr1tnu75mjt3a2tuICI2Hcd8jjjx+aOHTjzoLGaR1qtLc7txeQRN82SZFb7pOa87LXGymYLDfW7seSrMhY+zezVNc0oLu3V2kSGSV1RBjLOwVRk4GSeA4nFa/wD9WWf/AH1v/Xx/7qqZFrldi0ksDOz28oUGNzvBdx1dSmeKcV5Dhz4VpRQXegnV1DxsGVhkMpBUjvBHAivSuY2ZfE9l9An91avaZtTi0WgjQCW6cZSMn0UHIPJjjjuA4nHTnQdxLKFBZ2CqOJJOAB4k8q0kuvujlO62kbUHu7ePh68NVU9Y9cLu/ftLy4eTjkJnEafuoPRH2Z781p6C62jtMQXA3reeKYDrFIrj+yTVfPKM+NYv4WP+bcVGNrePE4kikaN14hkYqwPgRxFZ+sOs9xfPHJdydo8cYiDkAMVVnYb2OZ9M8efLNBudk3x1Z/S/5Gqf9pGp1jf9h7o3Zt+z7Ts8SxJv7/Z7/wD1FOcbq8u+oA2TfHVn9L/kapE8pj/6H9I/09BmWGyPQqSo6aUZmV1ZR5zbHLBgQMBMnjUy1SvQH6XB9NF/jWrqUCvC7vY4l35pFjUc2dgqj2k4qMdqe2YWLNZ2O69yODueKQ56Y+U/hyHXPKq/6X05PdSGW6neVz1diceAHJR4DAoLbf8AEDR2d33Stc/xEePt3sVt7O/jmXfhlSRfnIwZftUkVSWsvRWmZraQS20zxOPlIxU+o45jwPCg6Ta78dXn0i/y0rpvJy+NJv4V/wCdBUcab01JdzvdXBBkkwWIAAJChc4HAZx0qR/Jy+NJv4V/50FBY2lYulNKRW0L3Fw4jjjG8zHkB/5JPAAcSSAKrhr7tsurxmis2a2tuQCnEsg73ccVz81TjjxLUFhtI6zWlud25u4Ij3SSop+wnNeFnrpYytuxX9s7HkqzoWPqG9mqbliTk8zSgu7c3SRoZJHVEHNmYKo6cSeArX/+rLP/AL63/r4/91VLtdcLpLWSxE7NbyqFaJzvKMMGBTPwDkdMeNaWgu9bXSSIJInV0bkyMGU8ccCOB4161xmx34ktP3X/AJ0lR1tZ2zSiZ7DRsnZrGSks6/DZxwZYz8lQeG8OJI4EDmE06R09b2/6Tcww/SyIn+IisCLX7RzHdXSNqT3dvH/5aqfSys7FmYszHJJJLEnvJ4k1+pLV1GWRgO8qQPxoLd6Z0ALk9vbyId8IHVstDMsT9pESUYFWV8kMp6kEMMY+6K1ZZZzc3DIW32kWOIMI1ldBG0pLsS79mNwH0VALejkk1VXVzW26sZBJaTtGc8VByj+DoeDf/sYqzuzbaCmlbYyBQk8eFmjB4AnO6y9dxsHGeIwRxxkh11KUoK47fdcWnvfc+NvebbG8AeDTMMsT+6p3fA7/AH1Hmrur019cpaWy70kh68FUDizMeigcfzOBTWS7Mt5cStzeaVj62kY1Mfk16KXdu7sgF8pED1VcF2+07v3BQdRqxsL0fbIPOI/OpflNISEz13YwcY/e3j41m6a2MaMuEKi1EDdHhJUj6vFT7RXc0oKha+6hzaLuexmO+jgtFKBgSKDx4dGHDK9MjmCDXNCrObetFJLoeSVh6UDxup6+k6xMPUQ/4CqxigtXqlplLTV2C7k+DDaByPnYXgo8ScD21WHTWmJLq4kup23pJWLMenHkB3ADAA6ACpo1wuymp1qo/wDkW3Q+oEv/AHoKgmgkPZdsmfSZNxOxitUO6WHw5WHNUzwAHVjnuAPHE42WyTRcSbgsI28ZN52PjlifwxW41S0UttY29vGABHEg4dSVBdvWWJPtrb0EQ68bAreSNpdFjsZgMiIsTFJ4AsSUY9+d3wHMV+ngZGaN1KspKspGCrA4II6EHhV36rFt60UsOmGZBjt4o5WA5bxLIx9u5n1k0Gn2TfHVn9L/AJGqRPKY5WH9I/09R3sm+OrP6X/I1SJ5THKw/pH+noIc0B+lwfTRf41q1e0vWz3O0dLcqR2pxHFn9Y+cHx3QC2Ou7VVNAfpcH00X+NamrylroiKyiB9Fnmc+tFjVfwc/bQQTLKWYsxLMxJJJySSckk9STUr7Ldivnsa3ukCyQNxjiXg8o+czfJQ9McTz4DBMZaEsRNcwwE4EsscZPcHdVP8AfV0oIFRFjRQqqAqqOQVRgAeAFBy6bKNFhOz9z4sd53i33y29+NRptJ2FLFE95orewgLPbsSx3RzMTHicDjunJPHB6Gd6UFHKlbycvjSb+Ff+dBXF7RNFLbaUu4IwAiysVA5Kr4cKPABseyuz8nL40m/hX/nQUGX5QmuLSXK6MjbEcIV5QPlSuMqD4KhB9bnuFRZofREt1PHbW6F5JG3VUfaST0AGST0AJrYa93Rk0peOx4m5mHsWRlUewACpI8mzRaNcXVywy0SRovh2pcsR44jA9poOx1T2D2VvGpvF86mxlixIiU9QqAjI8WznuHKtvpfY5oudCvmiwnHB4SUZfHHwT7Qa7alBUfaHs+l0VcCNzvxSZMUoGN4DGQR0YZGR4g9a5SrSbcdGLLoaZ2HpQtHIh7jvqh+1XYVVugtBs9u2i1YjlT4UdvcOv7ytMy/iKrATniatZsiiDaCtVYZDJICDyIMsoI+yq76+6lS6Nu3gkUmMkmGTpJHnhx+cBwI6HwIJCRfJ90lYRiVZ2jS8ZxuNLgExbowsbNyO9vZA4n0eeOE6yRK6lWAZWGCCMgg94PAiqQVsNH6w3MH6PdTRfRyuv4KRQSTrzsSvDfzPo20U2zEMgEsShSyguoVnBAD5xw5Yrc7Idn+k9H6REtxbhIJI3SQ9tE2OG8h3VcknfUDl8o1xehdt2k7cjeuBOo+TMgbP11w/41N+zvanBpRSgXsbhRlomOcjq0bcN4ewEfjQdtSlKCnu0DRBttJ3UDDGJnZf3JDvx/2WFdrsA1wS2u5LKdgqXW7uMTwEyZCr4bwYj1qo612W3XZ211GNI2qb00K7sqAcZIhkhgOrJk8OoP7IBrxQXipVYtWdut/aoIpClyi8B22e0AHTtFIJ+tvGs3TXlDX0qFLeOK3z8tQXceosd0fdoOs8oXXFFt10XGwMkjLJKB8iNfSQN3Fmw2O5fEVAIr0ubp5HaSV2d2JLMxJZieZJPEmvMUFhNNaINxqdEEGWigimA8Izl/7G8fZVeqt1s2jDaGs1YAg26Ag8QQRggjuqvG0/Z++jLshVJtpCTC/hz7Nj85eXiMHvwE97JdcUv9HRDeHbQKsUy59LKjdV/U4Gc9+8OldrVLNB6ens5hcWkzRSDqvUdQwPBh4EEVJtl5R92qbstrBIwHwgXTPiRkj7MUFg5plRS7sFVQSzMcBQBkkk8gB1qpO03WsaQ0lLcx/9IYjiz1jTgD9Y5bH7VZGuO1a+0ivZTOscJ5xQgqrY5b5JLN6icZGcVxtB12yb46s/pf8AI1SJ5THKw/pH+nqO9k3x1Z/S/wCRqkTymOVh/SP9PQQ5oD9Lg+mi/wAa1PHlGaHMljBdKM9hKQ3gswAz95FH1hUD6A/S4Ppov8a1cbTeh47u2ltZxmOVSrd4zyI8QcEeIFBS+2uGjdZEOGRgynuKkEH7RVxNUNaItIWkd3CR6Qw654xyADfQ+IP2gg8jVUdb9U5tHXT2twvEcUfHoyIT6Lr4Hu6HI6U1W1xutHy9rZzFM43lPFHA5BlPA+vmMnBFBcisHTWmYrWCS5uHCRxrvMf7gB1YngB1JFQSnlJXe5g2cBf5wLhfu72f7VcHrdr/AHmkmBu5copysSDdjU94XqfFiTx50Gt1h0w13dzXbjBmkZ8fNDEkL7BgeypE8nL40m/hX/nQVFVSt5OXxpN/Cv8AzoKDldqmiDb6Xu0I4PK0q9xWb3wY9RYj2Gt3sN1xSyvzFOwWK6UIWPALIpzEWPQcWXw3weQNSZtv2eNfQLeWqb1xbqQVHwpYs5KgdWU5IHXLDicVW2gvFSqt6qba7+yjEJZbiJQAqzAllA5BXBBx4HOOmK2+l/KJvZEKW8MMBI+GAXcfu73oj2qaDsfKC1wSO0GjUYGWcq0gHyIkYMM9xZwMeCt4VXive9vXmkaaZ2kkc5ZmJLMe8k14UFptl+k4rfV+2nuJFjjRG3nY4UZndRk+sge2snSuu+hrmMw3N3ayofkuQwz3jI4HxHGtXqLoQXmq8doTjtoJVBPJWMsu43sbB9lVt0hYSQSvBMhSSNirKeYYHBFBYFtieib6PziwmkRGyFMUgePIODwkBPA/tVz+kPJqkAJt79GPQSxFftZWb+6tBsq2ue5ita3MbSW7NvgpjfjYgBsAkBlOBwyMHJ61Kz7eNFBN8TSE4+AIX3vVkgL+NBXbWnVS40fcG2u0CvgMCDlXUkgMp6jII7+FfjVbTD2t7Bcxkho5FPDqM4dfUVJX1GtvtK17OlbztxH2caL2caE5bdBJLMRw3iT04DgOOMnH2d6uNe6St7dVyu+ryHosUZDOT3cPR9bAdaC32K+18pQfajDXvYZb3rNcWjC2nbJYbuYZG7yo4oT3r9hPGlKCJ9JbEdKxMQLYSgfKikQg+xirfhXnZbF9KyEDzMoPnSSRqB7N7P2ClKDsU8nORbORmuFe7IXs0UlYVO+u+WcrvN6GccBx760f/L5pLvt/60/7KUoJ81M0S9ro+2tZsb8USo26cjIHHB61m6Z0LDdwtb3USyRvzVvwII4gjvHEUpQQhrT5OsqsX0bOsic+ymO648A4G63t3fbXFS7H9Kqd02Dn914yPtD4pSg3OhNgOkZmHnAjtk6l3DtjwWMnJ8CRW41j8nidXjXR8iOgjHaPM+6zS7z7xCqpAXd3cDJ686UoMjUTYtf2mkbe7mMPZxPvNuyEtjdYcBu8eddbtl2e3OlPNfNOz957be7Ryv8A1Oy3cYU5+Ca+UoI/0XsE0jHPFKxgwkiMcSnOFYE/I8KsZSlBpdatULbSMPYXce8Bkqw4PGT1Runq5HHEGoO1j8nm8iYtYyJcp0ViI5R4EN6B9e8PUKUoOY/4QaV3t3zCTP70ePt38V0mr3k9XsrA3jx2ydQCJJPYFO79rew19pQeunPJ7u/OHFkYzACOzMsvvhG6MlsJjJbPKuq2Q7LbzRt7JcXXZbjQNGNxyx3jJEw4FRwwppSgl6o31+2J21+zXFu3m1w3FiFzHIepdBjDH5w8SQTSlBEWk9h2lIWIW3WZR8qKRSD9VyrfhXhZ7GNKyHHmRQd8kkagf2s/YK+UoOzt/JzlW1kaS4R7oqOyjQkRK28Ml3Iy3o54BRx760f/AC96S77f+tP+ylKCdNnugZLLRtvaT7vaRKwbdOV4yOwwcDoRWq2gbKLbSnvpJhuAMCZQDvAchIvDfA78gjvxwpSghnS2wXScLHso47hfnRyKDjxWTdOfVmtSuyLSpOPc+T2sgH2l8UpQb/Qfk+6QlYecmK2TrvMJHx4LGSD7WFTfqRqBbaLiMdspZ3x2kr/Dcjly4BR0UfieNKUHS0pSg//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alibri" pitchFamily="34" charset="0"/>
            </a:endParaRPr>
          </a:p>
        </p:txBody>
      </p:sp>
      <p:sp>
        <p:nvSpPr>
          <p:cNvPr id="24580" name="AutoShape 4" descr="data:image/jpeg;base64,/9j/4AAQSkZJRgABAQAAAQABAAD/2wCEAAkGBhQSEBUPDxAWFBQUFxcXFxYVFRobFhUWFRYVFxQZGBgZGyYfGhwjGRkcHzsiJSkpLC0tFx4xNTEqNScrLCwBCQoKBQUFDQUFDSkYEhgpKSkpKSkpKSkpKSkpKSkpKSkpKSkpKSkpKSkpKSkpKSkpKSkpKSkpKSkpKSkpKSkpKf/AABEIALgBEQMBIgACEQEDEQH/xAAcAAEAAgMBAQEAAAAAAAAAAAAABwgEBQYDAQL/xABMEAACAQMABwMFDAYIBQUAAAABAgMABBEFBgcSITFBE1FhCBQicYEVIzI1QlJzgpGSodE0U2JydLOEk6KxssLE0hcYM1TBFiRDRPD/xAAUAQEAAAAAAAAAAAAAAAAAAAAA/8QAFBEBAAAAAAAAAAAAAAAAAAAAAP/aAAwDAQACEQMRAD8AnGlKUClKUClKUClKUClKUClKUClKUClKUClfiaZUUu7BVUEkscAAcySeAFRNrvt+gg3odGqLiTl2pz2Knw6yezA8TQSdpjTcFpEZ7qZIox8pzjJ7gObHwGTUI67+UFJJvQ6KQxryM8gHaH9xDwT1nJ8FNRXp/WW4vZe2vJ2lfpk+ioPRFHBR4AVrKCZNhW0NxdPYXkrOLli8byMSe3x6QLHj6YHfzUfOqf6pBBOyMroxVlIZWBwQQcgg9CDVt9nOuK6SsI7jh2q+hMo+TKoGTjuYYYeDY6UHUUpSgUpSgUpSgUpSgUpSgUpSgUpSgUpSgUpSgUpSgUpSgUpSgUpSgUpSgVxGvu1i10ZmJg01xgEQrwwD8Eu5GFB8Mnwrt6izbxqP51aC/hXM1qDvY5vBzb7hy/qL0EMa5bSLzSTYuJd2LOVhjyIx3ZHNz4tnwxXLUpQKUpQK7vY/rx7n34ErYt7jEcueSnPvcn1SeP7LN4VwlKC8dKjbYhrx57ZeazNme1AU5PF4uUbeJGN0+oE/CqSaBSlKBSlKBSlKBSlKBSlKBSlKBSlKBSlKBSlKBSlKBSlKBSlKBSlczrhtEs9Gr/7mXMhGVhTDSt3ejn0R4tgUHTV8ZQQQRkHgQeRqD9Wtvsk+lES4RIbSX3sKOJRmI3Hdzz4+ieQAbPSpxoKnbVNSTo2/aNB7xLmSE9ApPFM96Hh6t09a42rZbVNSRpKwaNB7/FmSE9SwHFM9zjh6909KqcykEgjBHAg8waD5SlKBSlKDfaka1Po69iu0yQpxIo+XE3w19eOI8QD0q31hfJNEk8TBo5FDqw5FWGQfsqkdTt5PmvGVbRM7cV3pLcnqOcsY9R9Met+6gm2lKUClKUClKUClKUClKUClKUClKUClKUClKUClKUClK857hUUvIwVVGWZiAqgcySeAFB6Vr9OawW9nEZ7uZYkHVjxJ7lUcWPgATUX68eUBDDvQ6MUTycjM2eyU/sjgZD48B+9UG6c1guLyUz3czSuerHgB3Ko4KPAACglDXjygJZt6HRamCPkZmA7Vh+yOIjHjxP7tRFcXDOxeRi7McszElmJ5kk8Sa86UCrR7GdePP7ERytm4tsJJnm6497k8cgYPipPUVVyuk2fa3to2+juhkp8CVR8qJiN4esYDDxUUFv6rft51H81uxfwriG6J3sckn5t98el6w9WLtrlZEWWNgyOoZWHJlYZUjwIOa1mturcd/Zy2cvKRfRbHFHHFHHqbB8RkdaCmlKy9LaLktp5Ladd2SJijDxU44d4PMHqCKxKBSlKBWXorSclvPHcQtuyRMHU+KnPHvHTHUE1iUoLl6o6yx39nFeRcBIvpLnijjg6H1N9owetbiq3bCNePNbvzGZsQ3RAXPJJ+SH649D17ndVkaBSlKBSlKBSlKBSlKBSlKBSlKBSlKBSlKBSlKBXFbW9UW0ho144S3axHtUUE4kKg5QjkSRnH7QHjXa0oKOmvlSXtx1H8zvfO4VxBdEtwHBJuci+APwx62A+DUaUClKUClKUE/wDk/a8dpE2i529OIF4CT8KMn009ak5Hgx6LUyVSvQemZLS5iuoDiSJgy9xxzB8CMgjuJq4OrWn4721ivIT6Eqg46qeTKfFWBHsoIl8oPUfeVdLQrxXdjuAOq8opD6j6B9ad1QTV3L+xSaJ4JVDRyKUZTyKsMEfZVQdd9VX0dey2j5IU5jY/LibijfZwPiCOlBoaUpQKUpQfVbByOBFWv2U67DSVgru3v8OI5h1LAei/qccfWGHSqn11+y/XU6Nv0lYnsJPe5h+wTwfHeh9L1bw60FtKV+UcEBlIIIyCOIIPIg1+qBSlKBSlKBSlKBSlKBSlKBSlKBSlfl3ABJOAOJJ5ADmTQfqsTSmlobaJp7mVYo15s5wPAeJPcOJqNteNvNtbb0NgBdTDhv594Q/vDjJ9Xh+1UD6ya2XN/L2t5O0h+SOSID0RBwX/AM9c0E3zeULbm+igiiPmpfdknkyDg5AZU6KDgktxxngDUuA1R2rLbDNePPLLzOZsz2oC8ebw8o28SvwD6lPWg7HXTVZNIWUtnJgFhlG+ZIvFG9h4HvBI61UDSFg8ErwTKVkjYoynoynBFXbqDPKE1H4rpaBee7HcY+yKQ/gh+p40EH0pSgUpSgVLewLXjsLk6Nmb3q4OYieSz4xj64GPWq95qJK/cUpVg6kqykEEHBBHEEHoc0F4KjXbhqP55ZedQrme1BYYHF4uci+JGN4eogfCrf7NNcxpKwSckdsnvcyjpIoGWx3MMMPWR0rqzQUcpXdbX9SPc6/JjXFvcZkixyXj75H9Unh+yy1wtApSlApSlBYzYJrx5zanR8zZmtgNzPN4M4H3DhfUU8aleqY6raxSWN3FeQ/CjbJHR1PB0Pgykj256VcHQ2lo7q3juoG3o5VDKeuD0PcQeBHQg0GbSlKBSlKBSlKBSlKBSlKBSlaHXjRk89hPFZzNFOVyjIcEkcdze5jeHo5BGMig1Wu21az0aCjv20/SCMgsD+23KMevj3A1X/XXaleaSJWWTsoM8IIyQnhvnm59fDuArkpQQxD53snOeeeuc9c1+KBSlKBW81M1ofR97FeR5O4cOufhxtwdfaOXcQD0rR0oLtaO0gk8KTwtvRyKHVh1VhkU0lo5LiGS3mXejkUoy96sMH1Hx6VDHk968fC0TO3zpLfP2yxj8XH1/CpwoKb646sSaPvZbOXjuHKNj4cbcUcesfYQR0rSVZXbpqP53Z+eQrme1BJxzeHm6+JX4Y+t31WqgUpSgUpSg7jZHrv7nX6mRsW8+I5u5ePoSfVJ+6Wq1QNUdqy2wzXjzyy8zmbM9qAvE8Xh5Rt4lfgH1KetB0m0nU0aSsHtwB2q+nCx6SKDgZ7mGVPrz0qpE0JRijqVZSQQRggg4II6EGrwVXnb9qP2FwNJQr73cHdlA5LNj4X11GfWrd9BEVKUoFKUoFTR5PuvG5I2ip29GTLwE9HxmRPrAbw8Q3Vqhevazu3ikSWJirowZWHNWUgqR6iKC7tK57UPW1NI2Md2uAxG7Ko+RKuN8erkw8GFdDQKUpQKUpQKUpQKUpQKUpQV1266gtBdi/toyYrknfCqTuTc25Dk49L1h/Cov9zZf1L/AHG/KrtV8xQUm9zZf1L/AHG/KnubL+pf7jflV2cUxQUm9zZf1L/cb8qe5sv6l/uN+VXZxTFBS/RguLeaO4hSRZImDqdxuDKcjpxHh1q2WrWuEN1aRXLOsTSLlo3YKyOODrhsHAYHB6jBrfYquPlGfGsX8LH/ADrigsKmkoXO6s0bE8AA6kn2Z41V3a3qR7nX7CNcW8+ZIe5Rn04/qk/dK1jbJ/jqz+l/yNUieUxysP6R/p6CDgM8BWR7my/qX+435V7aA/S4Ppov8a1dPFBSb3Nl/Uv9xvyp7my/qX+435VdnFMUFJvc2X9S/wBxvyrd6maXuNH3sV5HDIdw4dd1vTjbg68uo5dxAPSrfYpigwLbWC3dFkWdMOqsN5gDhgCMqTkHB5GsXTlhb6QtpbJ5EdZUIO6ysynhuuADzVsH1gVWba78dXn0i/y0rpvJy+NJv4V/50FBH+mdWLi2uJLaWF96JipIVipxyZTjiCMEeBFYXubL+pf7jflV2sV8xQUm9zZf1L/cb8qe5sv6l/uN+VXZxTFBSb3Nl/Uv9xvyp7my/qX+435VdnFMUFadi2s8thfCGZHFvckI+VbCSco35cBk7p8Gyfg1ZevmK+0ClKUClcNrtpOTduWDER2ogXswZAJZJ3UFpOyIkZERhhFI3iWznAFeGqOlHHZyKx7N7mS1ePelK7yozpLGk5MsByu6Yzwwd7HIkJApTNKBSsHTemorSB7q5cJHGMkn7AAOpJ4AdSarbr1tnu75mjt3a2tuICI2Hcd8jjjx+aOHTjzoLGaR1qtLc7txeQRN82SZFb7pOa87LXGymYLDfW7seSrMhY+zezVNc0oLu3V2kSGSV1RBjLOwVRk4GSeA4nFa/wD9WWf/AH1v/Xx/7qqZFrldi0ksDOz28oUGNzvBdx1dSmeKcV5Dhz4VpRQXegnV1DxsGVhkMpBUjvBHAivSuY2ZfE9l9An91avaZtTi0WgjQCW6cZSMn0UHIPJjjjuA4nHTnQdxLKFBZ2CqOJJOAB4k8q0kuvujlO62kbUHu7ePh68NVU9Y9cLu/ftLy4eTjkJnEafuoPRH2Z781p6C62jtMQXA3reeKYDrFIrj+yTVfPKM+NYv4WP+bcVGNrePE4kikaN14hkYqwPgRxFZ+sOs9xfPHJdydo8cYiDkAMVVnYb2OZ9M8efLNBudk3x1Z/S/5Gqf9pGp1jf9h7o3Zt+z7Ts8SxJv7/Z7/wD1FOcbq8u+oA2TfHVn9L/kapE8pj/6H9I/09BmWGyPQqSo6aUZmV1ZR5zbHLBgQMBMnjUy1SvQH6XB9NF/jWrqUCvC7vY4l35pFjUc2dgqj2k4qMdqe2YWLNZ2O69yODueKQ56Y+U/hyHXPKq/6X05PdSGW6neVz1diceAHJR4DAoLbf8AEDR2d33Stc/xEePt3sVt7O/jmXfhlSRfnIwZftUkVSWsvRWmZraQS20zxOPlIxU+o45jwPCg6Ta78dXn0i/y0rpvJy+NJv4V/wCdBUcab01JdzvdXBBkkwWIAAJChc4HAZx0qR/Jy+NJv4V/50FBY2lYulNKRW0L3Fw4jjjG8zHkB/5JPAAcSSAKrhr7tsurxmis2a2tuQCnEsg73ccVz81TjjxLUFhtI6zWlud25u4Ij3SSop+wnNeFnrpYytuxX9s7HkqzoWPqG9mqbliTk8zSgu7c3SRoZJHVEHNmYKo6cSeArX/+rLP/AL63/r4/91VLtdcLpLWSxE7NbyqFaJzvKMMGBTPwDkdMeNaWgu9bXSSIJInV0bkyMGU8ccCOB4161xmx34ktP3X/AJ0lR1tZ2zSiZ7DRsnZrGSks6/DZxwZYz8lQeG8OJI4EDmE06R09b2/6Tcww/SyIn+IisCLX7RzHdXSNqT3dvH/5aqfSys7FmYszHJJJLEnvJ4k1+pLV1GWRgO8qQPxoLd6Z0ALk9vbyId8IHVstDMsT9pESUYFWV8kMp6kEMMY+6K1ZZZzc3DIW32kWOIMI1ldBG0pLsS79mNwH0VALejkk1VXVzW26sZBJaTtGc8VByj+DoeDf/sYqzuzbaCmlbYyBQk8eFmjB4AnO6y9dxsHGeIwRxxkh11KUoK47fdcWnvfc+NvebbG8AeDTMMsT+6p3fA7/AH1Hmrur019cpaWy70kh68FUDizMeigcfzOBTWS7Mt5cStzeaVj62kY1Mfk16KXdu7sgF8pED1VcF2+07v3BQdRqxsL0fbIPOI/OpflNISEz13YwcY/e3j41m6a2MaMuEKi1EDdHhJUj6vFT7RXc0oKha+6hzaLuexmO+jgtFKBgSKDx4dGHDK9MjmCDXNCrObetFJLoeSVh6UDxup6+k6xMPUQ/4CqxigtXqlplLTV2C7k+DDaByPnYXgo8ScD21WHTWmJLq4kup23pJWLMenHkB3ADAA6ACpo1wuymp1qo/wDkW3Q+oEv/AHoKgmgkPZdsmfSZNxOxitUO6WHw5WHNUzwAHVjnuAPHE42WyTRcSbgsI28ZN52PjlifwxW41S0UttY29vGABHEg4dSVBdvWWJPtrb0EQ68bAreSNpdFjsZgMiIsTFJ4AsSUY9+d3wHMV+ngZGaN1KspKspGCrA4II6EHhV36rFt60UsOmGZBjt4o5WA5bxLIx9u5n1k0Gn2TfHVn9L/AJGqRPKY5WH9I/09R3sm+OrP6X/I1SJ5THKw/pH+noIc0B+lwfTRf41q1e0vWz3O0dLcqR2pxHFn9Y+cHx3QC2Ou7VVNAfpcH00X+NamrylroiKyiB9Fnmc+tFjVfwc/bQQTLKWYsxLMxJJJySSckk9STUr7Ldivnsa3ukCyQNxjiXg8o+czfJQ9McTz4DBMZaEsRNcwwE4EsscZPcHdVP8AfV0oIFRFjRQqqAqqOQVRgAeAFBy6bKNFhOz9z4sd53i33y29+NRptJ2FLFE95orewgLPbsSx3RzMTHicDjunJPHB6Gd6UFHKlbycvjSb+Ff+dBXF7RNFLbaUu4IwAiysVA5Kr4cKPABseyuz8nL40m/hX/nQUGX5QmuLSXK6MjbEcIV5QPlSuMqD4KhB9bnuFRZofREt1PHbW6F5JG3VUfaST0AGST0AJrYa93Rk0peOx4m5mHsWRlUewACpI8mzRaNcXVywy0SRovh2pcsR44jA9poOx1T2D2VvGpvF86mxlixIiU9QqAjI8WznuHKtvpfY5oudCvmiwnHB4SUZfHHwT7Qa7alBUfaHs+l0VcCNzvxSZMUoGN4DGQR0YZGR4g9a5SrSbcdGLLoaZ2HpQtHIh7jvqh+1XYVVugtBs9u2i1YjlT4UdvcOv7ytMy/iKrATniatZsiiDaCtVYZDJICDyIMsoI+yq76+6lS6Nu3gkUmMkmGTpJHnhx+cBwI6HwIJCRfJ90lYRiVZ2jS8ZxuNLgExbowsbNyO9vZA4n0eeOE6yRK6lWAZWGCCMgg94PAiqQVsNH6w3MH6PdTRfRyuv4KRQSTrzsSvDfzPo20U2zEMgEsShSyguoVnBAD5xw5Yrc7Idn+k9H6REtxbhIJI3SQ9tE2OG8h3VcknfUDl8o1xehdt2k7cjeuBOo+TMgbP11w/41N+zvanBpRSgXsbhRlomOcjq0bcN4ewEfjQdtSlKCnu0DRBttJ3UDDGJnZf3JDvx/2WFdrsA1wS2u5LKdgqXW7uMTwEyZCr4bwYj1qo612W3XZ211GNI2qb00K7sqAcZIhkhgOrJk8OoP7IBrxQXipVYtWdut/aoIpClyi8B22e0AHTtFIJ+tvGs3TXlDX0qFLeOK3z8tQXceosd0fdoOs8oXXFFt10XGwMkjLJKB8iNfSQN3Fmw2O5fEVAIr0ubp5HaSV2d2JLMxJZieZJPEmvMUFhNNaINxqdEEGWigimA8Izl/7G8fZVeqt1s2jDaGs1YAg26Ag8QQRggjuqvG0/Z++jLshVJtpCTC/hz7Nj85eXiMHvwE97JdcUv9HRDeHbQKsUy59LKjdV/U4Gc9+8OldrVLNB6ens5hcWkzRSDqvUdQwPBh4EEVJtl5R92qbstrBIwHwgXTPiRkj7MUFg5plRS7sFVQSzMcBQBkkk8gB1qpO03WsaQ0lLcx/9IYjiz1jTgD9Y5bH7VZGuO1a+0ivZTOscJ5xQgqrY5b5JLN6icZGcVxtB12yb46s/pf8AI1SJ5THKw/pH+nqO9k3x1Z/S/wCRqkTymOVh/SP9PQQ5oD9Lg+mi/wAa1PHlGaHMljBdKM9hKQ3gswAz95FH1hUD6A/S4Ppov8a1cbTeh47u2ltZxmOVSrd4zyI8QcEeIFBS+2uGjdZEOGRgynuKkEH7RVxNUNaItIWkd3CR6Qw654xyADfQ+IP2gg8jVUdb9U5tHXT2twvEcUfHoyIT6Lr4Hu6HI6U1W1xutHy9rZzFM43lPFHA5BlPA+vmMnBFBcisHTWmYrWCS5uHCRxrvMf7gB1YngB1JFQSnlJXe5g2cBf5wLhfu72f7VcHrdr/AHmkmBu5copysSDdjU94XqfFiTx50Gt1h0w13dzXbjBmkZ8fNDEkL7BgeypE8nL40m/hX/nQVFVSt5OXxpN/Cv8AzoKDldqmiDb6Xu0I4PK0q9xWb3wY9RYj2Gt3sN1xSyvzFOwWK6UIWPALIpzEWPQcWXw3weQNSZtv2eNfQLeWqb1xbqQVHwpYs5KgdWU5IHXLDicVW2gvFSqt6qba7+yjEJZbiJQAqzAllA5BXBBx4HOOmK2+l/KJvZEKW8MMBI+GAXcfu73oj2qaDsfKC1wSO0GjUYGWcq0gHyIkYMM9xZwMeCt4VXive9vXmkaaZ2kkc5ZmJLMe8k14UFptl+k4rfV+2nuJFjjRG3nY4UZndRk+sge2snSuu+hrmMw3N3ayofkuQwz3jI4HxHGtXqLoQXmq8doTjtoJVBPJWMsu43sbB9lVt0hYSQSvBMhSSNirKeYYHBFBYFtieib6PziwmkRGyFMUgePIODwkBPA/tVz+kPJqkAJt79GPQSxFftZWb+6tBsq2ue5ita3MbSW7NvgpjfjYgBsAkBlOBwyMHJ61Kz7eNFBN8TSE4+AIX3vVkgL+NBXbWnVS40fcG2u0CvgMCDlXUkgMp6jII7+FfjVbTD2t7Bcxkho5FPDqM4dfUVJX1GtvtK17OlbztxH2caL2caE5bdBJLMRw3iT04DgOOMnH2d6uNe6St7dVyu+ryHosUZDOT3cPR9bAdaC32K+18pQfajDXvYZb3rNcWjC2nbJYbuYZG7yo4oT3r9hPGlKCJ9JbEdKxMQLYSgfKikQg+xirfhXnZbF9KyEDzMoPnSSRqB7N7P2ClKDsU8nORbORmuFe7IXs0UlYVO+u+WcrvN6GccBx760f/L5pLvt/60/7KUoJ81M0S9ro+2tZsb8USo26cjIHHB61m6Z0LDdwtb3USyRvzVvwII4gjvHEUpQQhrT5OsqsX0bOsic+ymO648A4G63t3fbXFS7H9Kqd02Dn914yPtD4pSg3OhNgOkZmHnAjtk6l3DtjwWMnJ8CRW41j8nidXjXR8iOgjHaPM+6zS7z7xCqpAXd3cDJ686UoMjUTYtf2mkbe7mMPZxPvNuyEtjdYcBu8eddbtl2e3OlPNfNOz957be7Ryv8A1Oy3cYU5+Ca+UoI/0XsE0jHPFKxgwkiMcSnOFYE/I8KsZSlBpdatULbSMPYXce8Bkqw4PGT1Runq5HHEGoO1j8nm8iYtYyJcp0ViI5R4EN6B9e8PUKUoOY/4QaV3t3zCTP70ePt38V0mr3k9XsrA3jx2ydQCJJPYFO79rew19pQeunPJ7u/OHFkYzACOzMsvvhG6MlsJjJbPKuq2Q7LbzRt7JcXXZbjQNGNxyx3jJEw4FRwwppSgl6o31+2J21+zXFu3m1w3FiFzHIepdBjDH5w8SQTSlBEWk9h2lIWIW3WZR8qKRSD9VyrfhXhZ7GNKyHHmRQd8kkagf2s/YK+UoOzt/JzlW1kaS4R7oqOyjQkRK28Ml3Iy3o54BRx760f/AC96S77f+tP+ylKCdNnugZLLRtvaT7vaRKwbdOV4yOwwcDoRWq2gbKLbSnvpJhuAMCZQDvAchIvDfA78gjvxwpSghnS2wXScLHso47hfnRyKDjxWTdOfVmtSuyLSpOPc+T2sgH2l8UpQb/Qfk+6QlYecmK2TrvMJHx4LGSD7WFTfqRqBbaLiMdspZ3x2kr/Dcjly4BR0UfieNKUHS0pSg//Z"/>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GB">
              <a:latin typeface="Calibri" pitchFamily="34" charset="0"/>
            </a:endParaRPr>
          </a:p>
        </p:txBody>
      </p:sp>
      <p:pic>
        <p:nvPicPr>
          <p:cNvPr id="24581" name="Picture 6" descr="https://encrypted-tbn1.gstatic.com/images?q=tbn:ANd9GcRn4pr6hVfVCbDf3MS3dvqf6kw2h7zmm2gG7uGpo035rkqXsA-y"/>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69013" y="5576888"/>
            <a:ext cx="1341437" cy="90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2829</TotalTime>
  <Words>1735</Words>
  <Application>Microsoft Office PowerPoint</Application>
  <PresentationFormat>On-screen Show (4:3)</PresentationFormat>
  <Paragraphs>341</Paragraphs>
  <Slides>39</Slides>
  <Notes>24</Notes>
  <HiddenSlides>0</HiddenSlides>
  <MMClips>2</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39</vt:i4>
      </vt:variant>
    </vt:vector>
  </HeadingPairs>
  <TitlesOfParts>
    <vt:vector size="46" baseType="lpstr">
      <vt:lpstr>Calibri</vt:lpstr>
      <vt:lpstr>Arial</vt:lpstr>
      <vt:lpstr>Cambria</vt:lpstr>
      <vt:lpstr>Eras Demi ITC</vt:lpstr>
      <vt:lpstr>DokChampa</vt:lpstr>
      <vt:lpstr>Adjacency</vt:lpstr>
      <vt:lpstr>Adjacency</vt:lpstr>
      <vt:lpstr>Slide 1</vt:lpstr>
      <vt:lpstr>Background</vt:lpstr>
      <vt:lpstr>Coaching</vt:lpstr>
      <vt:lpstr>Slide 4</vt:lpstr>
      <vt:lpstr>INTRODUCTION</vt:lpstr>
      <vt:lpstr>Corporate Mission &amp; Vision</vt:lpstr>
      <vt:lpstr>Corporate Mission Statement</vt:lpstr>
      <vt:lpstr>Corporate Mission Statement</vt:lpstr>
      <vt:lpstr>Corporate Mission Statement</vt:lpstr>
      <vt:lpstr>Corporate Vision Statement</vt:lpstr>
      <vt:lpstr>Corporate Vision Statement</vt:lpstr>
      <vt:lpstr>Corporate Vision Statement</vt:lpstr>
      <vt:lpstr>Personal Mission &amp; Vision</vt:lpstr>
      <vt:lpstr>Personal Mission Statement</vt:lpstr>
      <vt:lpstr>Personal Vision Statement</vt:lpstr>
      <vt:lpstr>Wheel of Life</vt:lpstr>
      <vt:lpstr>Slide 17</vt:lpstr>
      <vt:lpstr>List of Priorities</vt:lpstr>
      <vt:lpstr>Slide 19</vt:lpstr>
      <vt:lpstr>List of Priorities</vt:lpstr>
      <vt:lpstr>Where I am</vt:lpstr>
      <vt:lpstr>Where I want to be</vt:lpstr>
      <vt:lpstr>Wheel of Life Comparison</vt:lpstr>
      <vt:lpstr>Wheel of Life</vt:lpstr>
      <vt:lpstr>Goal Setting</vt:lpstr>
      <vt:lpstr>Goal Setting</vt:lpstr>
      <vt:lpstr>Balanced Goals</vt:lpstr>
      <vt:lpstr>Top Two</vt:lpstr>
      <vt:lpstr>Priorities</vt:lpstr>
      <vt:lpstr>SMART(ER)</vt:lpstr>
      <vt:lpstr>Breaking down your Goals</vt:lpstr>
      <vt:lpstr>Slide 32</vt:lpstr>
      <vt:lpstr>Slide 33</vt:lpstr>
      <vt:lpstr>Slide 34</vt:lpstr>
      <vt:lpstr>PERSONAL PERFORMANCE</vt:lpstr>
      <vt:lpstr>YOUR LEGACY</vt:lpstr>
      <vt:lpstr>Slide 37</vt:lpstr>
      <vt:lpstr>ANY QUESTIONS?</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Bounce-back-ability</dc:title>
  <dc:creator>Paul Eales</dc:creator>
  <cp:lastModifiedBy>admin</cp:lastModifiedBy>
  <cp:revision>71</cp:revision>
  <dcterms:created xsi:type="dcterms:W3CDTF">2013-01-16T10:36:28Z</dcterms:created>
  <dcterms:modified xsi:type="dcterms:W3CDTF">2014-05-03T01:03:22Z</dcterms:modified>
</cp:coreProperties>
</file>