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0" r:id="rId5"/>
    <p:sldId id="264" r:id="rId6"/>
    <p:sldId id="262" r:id="rId7"/>
    <p:sldId id="263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0BE4-B867-4BA8-B5EC-5629AFE6057A}" type="datetimeFigureOut">
              <a:rPr lang="en-GB" smtClean="0"/>
              <a:t>07/04/2015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26A0-2B5C-422D-BBBE-C82ED286D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661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0BE4-B867-4BA8-B5EC-5629AFE6057A}" type="datetimeFigureOut">
              <a:rPr lang="en-GB" smtClean="0"/>
              <a:t>07/04/2015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26A0-2B5C-422D-BBBE-C82ED286D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674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0BE4-B867-4BA8-B5EC-5629AFE6057A}" type="datetimeFigureOut">
              <a:rPr lang="en-GB" smtClean="0"/>
              <a:t>07/04/2015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26A0-2B5C-422D-BBBE-C82ED286D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870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 userDrawn="1"/>
        </p:nvGrpSpPr>
        <p:grpSpPr bwMode="auto">
          <a:xfrm>
            <a:off x="0" y="15875"/>
            <a:ext cx="12192000" cy="6508750"/>
            <a:chOff x="0" y="0"/>
            <a:chExt cx="9144000" cy="6508740"/>
          </a:xfrm>
        </p:grpSpPr>
        <p:sp>
          <p:nvSpPr>
            <p:cNvPr id="3" name="Rectangle 1"/>
            <p:cNvSpPr>
              <a:spLocks/>
            </p:cNvSpPr>
            <p:nvPr/>
          </p:nvSpPr>
          <p:spPr bwMode="auto">
            <a:xfrm>
              <a:off x="0" y="2214560"/>
              <a:ext cx="9144000" cy="429418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 eaLnBrk="1" hangingPunct="1">
                <a:defRPr/>
              </a:pPr>
              <a:endParaRPr lang="en-US" sz="2800" cap="small" dirty="0">
                <a:latin typeface="Arial" charset="0"/>
                <a:cs typeface="Arial" charset="0"/>
              </a:endParaRPr>
            </a:p>
            <a:p>
              <a:pPr algn="ctr" eaLnBrk="1" hangingPunct="1">
                <a:defRPr/>
              </a:pPr>
              <a:endParaRPr lang="en-US" sz="2800" cap="small" dirty="0">
                <a:latin typeface="Arial" charset="0"/>
                <a:cs typeface="Arial" charset="0"/>
              </a:endParaRPr>
            </a:p>
          </p:txBody>
        </p:sp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8413" y="748440"/>
              <a:ext cx="3351884" cy="1040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4643438" cy="2214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7610475" y="0"/>
              <a:ext cx="1533525" cy="5460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8076971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0BE4-B867-4BA8-B5EC-5629AFE6057A}" type="datetimeFigureOut">
              <a:rPr lang="en-GB" smtClean="0"/>
              <a:t>07/04/2015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26A0-2B5C-422D-BBBE-C82ED286D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653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0BE4-B867-4BA8-B5EC-5629AFE6057A}" type="datetimeFigureOut">
              <a:rPr lang="en-GB" smtClean="0"/>
              <a:t>07/04/2015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26A0-2B5C-422D-BBBE-C82ED286D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939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0BE4-B867-4BA8-B5EC-5629AFE6057A}" type="datetimeFigureOut">
              <a:rPr lang="en-GB" smtClean="0"/>
              <a:t>07/04/2015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26A0-2B5C-422D-BBBE-C82ED286D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238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0BE4-B867-4BA8-B5EC-5629AFE6057A}" type="datetimeFigureOut">
              <a:rPr lang="en-GB" smtClean="0"/>
              <a:t>07/04/2015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26A0-2B5C-422D-BBBE-C82ED286D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897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0BE4-B867-4BA8-B5EC-5629AFE6057A}" type="datetimeFigureOut">
              <a:rPr lang="en-GB" smtClean="0"/>
              <a:t>07/04/2015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26A0-2B5C-422D-BBBE-C82ED286D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978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0BE4-B867-4BA8-B5EC-5629AFE6057A}" type="datetimeFigureOut">
              <a:rPr lang="en-GB" smtClean="0"/>
              <a:t>07/04/2015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26A0-2B5C-422D-BBBE-C82ED286D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55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0BE4-B867-4BA8-B5EC-5629AFE6057A}" type="datetimeFigureOut">
              <a:rPr lang="en-GB" smtClean="0"/>
              <a:t>07/04/2015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26A0-2B5C-422D-BBBE-C82ED286D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326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0BE4-B867-4BA8-B5EC-5629AFE6057A}" type="datetimeFigureOut">
              <a:rPr lang="en-GB" smtClean="0"/>
              <a:t>07/04/2015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26A0-2B5C-422D-BBBE-C82ED286D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49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C0BE4-B867-4BA8-B5EC-5629AFE6057A}" type="datetimeFigureOut">
              <a:rPr lang="en-GB" smtClean="0"/>
              <a:t>07/04/2015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E26A0-2B5C-422D-BBBE-C82ED286D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373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1709" y="2743200"/>
            <a:ext cx="82711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/>
              <a:t>WTO Compliant Schemes for the Textiles Sector</a:t>
            </a:r>
          </a:p>
          <a:p>
            <a:pPr algn="ctr"/>
            <a:r>
              <a:rPr lang="en-GB" sz="3200" dirty="0" smtClean="0"/>
              <a:t>A Presentation by</a:t>
            </a:r>
          </a:p>
          <a:p>
            <a:pPr algn="ctr"/>
            <a:r>
              <a:rPr lang="en-GB" sz="4400" dirty="0" smtClean="0"/>
              <a:t>Jayant Dasgupta</a:t>
            </a:r>
          </a:p>
          <a:p>
            <a:pPr algn="ctr"/>
            <a:r>
              <a:rPr lang="en-GB" sz="2800" dirty="0" smtClean="0"/>
              <a:t>Executive Partner</a:t>
            </a:r>
          </a:p>
          <a:p>
            <a:pPr algn="ctr"/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4913978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 WTO Definition of Subsidies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sz="3200" dirty="0" smtClean="0"/>
              <a:t> Financial contribution by the government or any public body</a:t>
            </a:r>
          </a:p>
          <a:p>
            <a:pPr algn="just"/>
            <a:r>
              <a:rPr lang="en-GB" sz="3200" dirty="0" smtClean="0"/>
              <a:t>Direct or potential direct transfer of funds</a:t>
            </a:r>
          </a:p>
          <a:p>
            <a:pPr algn="just"/>
            <a:r>
              <a:rPr lang="en-GB" sz="3200" dirty="0" smtClean="0"/>
              <a:t>Government revenue foregone or not collected</a:t>
            </a:r>
          </a:p>
          <a:p>
            <a:pPr algn="just"/>
            <a:r>
              <a:rPr lang="en-GB" sz="3200" dirty="0" smtClean="0"/>
              <a:t>Government provides goods or services other than general infrastructure, or purchase of goods</a:t>
            </a:r>
          </a:p>
          <a:p>
            <a:pPr algn="just"/>
            <a:r>
              <a:rPr lang="en-GB" sz="3200" dirty="0" smtClean="0"/>
              <a:t>Government makes payments to a funding mechanism</a:t>
            </a:r>
          </a:p>
          <a:p>
            <a:pPr algn="just"/>
            <a:r>
              <a:rPr lang="en-GB" sz="3200" dirty="0" smtClean="0"/>
              <a:t>Any form of income or price support </a:t>
            </a:r>
          </a:p>
          <a:p>
            <a:pPr algn="just"/>
            <a:r>
              <a:rPr lang="en-GB" sz="3200" dirty="0" smtClean="0"/>
              <a:t>Must result in a BENEFIT CONFERRED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989139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WTO Permissible Subsidies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ACTIONABLE</a:t>
            </a:r>
          </a:p>
          <a:p>
            <a:r>
              <a:rPr lang="en-GB" dirty="0" smtClean="0"/>
              <a:t>NON-ACTIONABLE: </a:t>
            </a:r>
          </a:p>
          <a:p>
            <a:pPr marL="0" indent="0">
              <a:buNone/>
            </a:pPr>
            <a:r>
              <a:rPr lang="en-GB" dirty="0" smtClean="0"/>
              <a:t>(a) Subsidies which are NOT SPECIFIC, i.e. not available only to an enterprise or industry or group of enterprises or industries,</a:t>
            </a:r>
          </a:p>
          <a:p>
            <a:pPr marL="0" indent="0">
              <a:buNone/>
            </a:pPr>
            <a:r>
              <a:rPr lang="en-GB" dirty="0" smtClean="0"/>
              <a:t>(b) Assistance for research activities,</a:t>
            </a:r>
          </a:p>
          <a:p>
            <a:pPr marL="0" indent="0">
              <a:buNone/>
            </a:pPr>
            <a:r>
              <a:rPr lang="en-GB" dirty="0" smtClean="0"/>
              <a:t>(c) Assistance to disadvantaged regions,</a:t>
            </a:r>
          </a:p>
          <a:p>
            <a:pPr marL="0" indent="0">
              <a:buNone/>
            </a:pPr>
            <a:r>
              <a:rPr lang="en-GB" dirty="0" smtClean="0"/>
              <a:t>(d) Assistance for adaptation to new environmental requirements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68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Prohibited Subsidies- WTO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SUBSIDIES CONTINGENT UPON EXPORT PERFORMANCE, </a:t>
            </a:r>
            <a:r>
              <a:rPr lang="en-GB" dirty="0" err="1" smtClean="0"/>
              <a:t>i.e</a:t>
            </a:r>
            <a:r>
              <a:rPr lang="en-GB" dirty="0" smtClean="0"/>
              <a:t> tied to actual or anticipated exportation or export earnings</a:t>
            </a:r>
            <a:r>
              <a:rPr lang="en-GB" b="1" dirty="0" smtClean="0"/>
              <a:t>*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SUBSIDIES CONTINGENT UPON USE OF DOMESTIC OVER IMPORTED GOODS</a:t>
            </a:r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*Developing countries are exempted if: (a) they are LDCs or (ii) their annual per capita income is less than US$ 1000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488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Phase out of Export Subsidies by Developing Countries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</a:t>
            </a:r>
            <a:r>
              <a:rPr lang="en-GB" dirty="0" smtClean="0"/>
              <a:t>f </a:t>
            </a:r>
            <a:r>
              <a:rPr lang="en-GB" dirty="0"/>
              <a:t>a developing country attains </a:t>
            </a:r>
            <a:r>
              <a:rPr lang="en-GB" dirty="0" smtClean="0"/>
              <a:t>EXPORT COMPETITIVENESS </a:t>
            </a:r>
            <a:r>
              <a:rPr lang="en-GB" dirty="0"/>
              <a:t>in a product, i.e. a share of at least 3.25% in world trade in that product for two consecutive calendar years,  export subsidies in that product will have to be phased out over a period of 8 years. </a:t>
            </a:r>
            <a:endParaRPr lang="en-GB" dirty="0" smtClean="0"/>
          </a:p>
          <a:p>
            <a:r>
              <a:rPr lang="en-GB" dirty="0" smtClean="0"/>
              <a:t>A </a:t>
            </a:r>
            <a:r>
              <a:rPr lang="en-GB" dirty="0"/>
              <a:t>product is </a:t>
            </a:r>
            <a:r>
              <a:rPr lang="en-GB" dirty="0" smtClean="0"/>
              <a:t>defined as a SECTION HEADING </a:t>
            </a:r>
            <a:r>
              <a:rPr lang="en-GB" dirty="0"/>
              <a:t>of the ITC HS system</a:t>
            </a:r>
            <a:r>
              <a:rPr lang="en-GB" dirty="0" smtClean="0"/>
              <a:t>.</a:t>
            </a:r>
          </a:p>
          <a:p>
            <a:r>
              <a:rPr lang="en-GB" dirty="0" smtClean="0"/>
              <a:t>Export </a:t>
            </a:r>
            <a:r>
              <a:rPr lang="en-GB" dirty="0"/>
              <a:t>competitiveness could be </a:t>
            </a:r>
            <a:r>
              <a:rPr lang="en-GB" dirty="0" smtClean="0"/>
              <a:t>declared by a Member through filing its schedules or computed </a:t>
            </a:r>
            <a:r>
              <a:rPr lang="en-GB" dirty="0"/>
              <a:t>by the Secretariat at the request of any Member.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763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Present status of Indian Export Subsidies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For Section XI, India has attained export competitiveness in 2006 and 2007, though it did not notify it</a:t>
            </a:r>
          </a:p>
          <a:p>
            <a:r>
              <a:rPr lang="en-GB" dirty="0" smtClean="0"/>
              <a:t>The US asserted in 2011 that India had attained export  competitiveness in the textiles and clothing sector and requested the Secretariat to compute India’s share in global trade</a:t>
            </a:r>
          </a:p>
          <a:p>
            <a:r>
              <a:rPr lang="en-GB" dirty="0" smtClean="0"/>
              <a:t>The WTO Secretariat’s calculations showed that India had crossed 3.25% for two consecutive calendar years 2010 </a:t>
            </a:r>
            <a:r>
              <a:rPr lang="en-GB" dirty="0"/>
              <a:t>and </a:t>
            </a:r>
            <a:r>
              <a:rPr lang="en-GB" dirty="0" smtClean="0"/>
              <a:t>2011 for Section XI</a:t>
            </a:r>
          </a:p>
          <a:p>
            <a:r>
              <a:rPr lang="en-GB" dirty="0"/>
              <a:t>In the ITC HS nomenclature, there are SECTIONS (e.g. Section XI dealing with all textile and clothing products in Chapters 50 to 63), CHAPTERS or TARIFF HEADINGS (at 4 digit level</a:t>
            </a:r>
            <a:r>
              <a:rPr lang="en-GB" dirty="0" smtClean="0"/>
              <a:t>)</a:t>
            </a:r>
          </a:p>
          <a:p>
            <a:r>
              <a:rPr lang="en-GB" dirty="0" smtClean="0"/>
              <a:t>India </a:t>
            </a:r>
            <a:r>
              <a:rPr lang="en-GB" dirty="0"/>
              <a:t>sought a clarification on the interpretation of “Section Heading</a:t>
            </a:r>
            <a:r>
              <a:rPr lang="en-GB" dirty="0" smtClean="0"/>
              <a:t>”. For a large number of Cotton Based Tariff Headings, India has crossed 3.25%, though not for some Non-Cotton Tariff Headings</a:t>
            </a:r>
          </a:p>
          <a:p>
            <a:r>
              <a:rPr lang="en-GB" dirty="0" smtClean="0"/>
              <a:t>India will perhaps have to phase out its export subsidies by 2018 or face dispute action.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950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 WTO Compliant Schemes-some suggestions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 During the phase-out period, a developing country is not expected to introduce new schemes or increase the quantum of export subsidies.</a:t>
            </a:r>
          </a:p>
          <a:p>
            <a:r>
              <a:rPr lang="en-GB" dirty="0" smtClean="0"/>
              <a:t>By amalgamating five existing export subsidy schemes, India has just announced the Merchandise Exports from India Scheme (MEIS), which can be considered to be a re-designation of old schemes and thus can continue till 2018. </a:t>
            </a:r>
          </a:p>
          <a:p>
            <a:r>
              <a:rPr lang="en-GB" dirty="0" smtClean="0"/>
              <a:t>Existing Schemes such as EPCG (duty foregone for future exports) are likely to come under attack after </a:t>
            </a:r>
            <a:r>
              <a:rPr lang="en-GB" dirty="0" smtClean="0"/>
              <a:t>2018 being a prohibited export subsidy. </a:t>
            </a:r>
            <a:r>
              <a:rPr lang="en-GB" dirty="0" smtClean="0"/>
              <a:t>(RRTUFS to be phased out by 2017 according to guidelines).</a:t>
            </a:r>
          </a:p>
          <a:p>
            <a:r>
              <a:rPr lang="en-GB" dirty="0" smtClean="0"/>
              <a:t>Any new schemes would have to be either general (and not specific) or come under one of the exceptions (research/disadvantaged regions/environmental </a:t>
            </a:r>
            <a:r>
              <a:rPr lang="en-GB" dirty="0" smtClean="0"/>
              <a:t>adaptation)for not being countervailed. </a:t>
            </a:r>
          </a:p>
          <a:p>
            <a:r>
              <a:rPr lang="en-GB" dirty="0" smtClean="0"/>
              <a:t>Specific subsidies are actionable subsidies and are likely to be countervailed, thus eroding any advantage for our exporters in the </a:t>
            </a:r>
            <a:r>
              <a:rPr lang="en-GB" smtClean="0"/>
              <a:t>importing country.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51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9600" smtClean="0"/>
              <a:t>Thank You</a:t>
            </a:r>
            <a:endParaRPr lang="en-GB" sz="9600"/>
          </a:p>
        </p:txBody>
      </p:sp>
    </p:spTree>
    <p:extLst>
      <p:ext uri="{BB962C8B-B14F-4D97-AF65-F5344CB8AC3E}">
        <p14:creationId xmlns:p14="http://schemas.microsoft.com/office/powerpoint/2010/main" val="225065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612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 WTO Definition of Subsidies </vt:lpstr>
      <vt:lpstr>WTO Permissible Subsidies</vt:lpstr>
      <vt:lpstr>Prohibited Subsidies- WTO</vt:lpstr>
      <vt:lpstr>Phase out of Export Subsidies by Developing Countries </vt:lpstr>
      <vt:lpstr>Present status of Indian Export Subsidies</vt:lpstr>
      <vt:lpstr> WTO Compliant Schemes-some suggestions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Jayant Dasgupta</dc:creator>
  <cp:lastModifiedBy>Jayant Dasgupta</cp:lastModifiedBy>
  <cp:revision>27</cp:revision>
  <dcterms:created xsi:type="dcterms:W3CDTF">2015-04-03T12:27:33Z</dcterms:created>
  <dcterms:modified xsi:type="dcterms:W3CDTF">2015-04-07T08:18:52Z</dcterms:modified>
</cp:coreProperties>
</file>