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84" r:id="rId3"/>
    <p:sldId id="299" r:id="rId4"/>
    <p:sldId id="278" r:id="rId5"/>
    <p:sldId id="274" r:id="rId6"/>
    <p:sldId id="280" r:id="rId7"/>
    <p:sldId id="260" r:id="rId8"/>
    <p:sldId id="276" r:id="rId9"/>
    <p:sldId id="275" r:id="rId10"/>
    <p:sldId id="265" r:id="rId11"/>
    <p:sldId id="282" r:id="rId12"/>
    <p:sldId id="285" r:id="rId13"/>
    <p:sldId id="286" r:id="rId14"/>
    <p:sldId id="287" r:id="rId15"/>
    <p:sldId id="288" r:id="rId16"/>
    <p:sldId id="289" r:id="rId17"/>
    <p:sldId id="290" r:id="rId18"/>
    <p:sldId id="293" r:id="rId19"/>
    <p:sldId id="294" r:id="rId20"/>
    <p:sldId id="295" r:id="rId21"/>
    <p:sldId id="296" r:id="rId22"/>
    <p:sldId id="297" r:id="rId23"/>
    <p:sldId id="283" r:id="rId24"/>
    <p:sldId id="305" r:id="rId25"/>
    <p:sldId id="306" r:id="rId26"/>
    <p:sldId id="307" r:id="rId27"/>
    <p:sldId id="308" r:id="rId28"/>
    <p:sldId id="309" r:id="rId29"/>
    <p:sldId id="310" r:id="rId30"/>
    <p:sldId id="277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9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E:\My%20Documents\Strategy%20Paper\Final%2030%20July%202014\Tab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Documents%20and%20Settings\Mr.PNAYAK\Desktop\zero-defe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 Defects in Production process of Knitted garments</a:t>
            </a:r>
          </a:p>
        </c:rich>
      </c:tx>
      <c:layout>
        <c:manualLayout>
          <c:xMode val="edge"/>
          <c:yMode val="edge"/>
          <c:x val="0.174311425357545"/>
          <c:y val="0.0400000000000001"/>
        </c:manualLayout>
      </c:layout>
      <c:overlay val="0"/>
      <c:spPr>
        <a:solidFill>
          <a:srgbClr val="FFC000"/>
        </a:solidFill>
      </c:spPr>
    </c:title>
    <c:autoTitleDeleted val="0"/>
    <c:plotArea>
      <c:layout>
        <c:manualLayout>
          <c:layoutTarget val="inner"/>
          <c:xMode val="edge"/>
          <c:yMode val="edge"/>
          <c:x val="0.0183299949348437"/>
          <c:y val="0.175323194894756"/>
          <c:w val="0.973087903485748"/>
          <c:h val="0.55164927821523"/>
        </c:manualLayout>
      </c:layout>
      <c:barChart>
        <c:barDir val="col"/>
        <c:grouping val="clustered"/>
        <c:varyColors val="0"/>
        <c:ser>
          <c:idx val="0"/>
          <c:order val="0"/>
          <c:tx>
            <c:v>% of Defects</c:v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/>
                      <a:t>34.94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/>
                      <a:t>15.90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/>
                      <a:t>12.62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/>
                      <a:t>12.09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00"/>
                      <a:t>9.04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00"/>
                      <a:t>7.28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00"/>
                      <a:t>6.64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000"/>
                      <a:t>0.31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000"/>
                      <a:t>0.31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000"/>
                      <a:t>0.30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000"/>
                      <a:t>0.26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000"/>
                      <a:t>0.05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000"/>
                      <a:t>0.00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(Sheet3!$A$1:$A$11,Sheet3!$A$13,Sheet3!$A$15)</c:f>
              <c:strCache>
                <c:ptCount val="13"/>
                <c:pt idx="0">
                  <c:v>Talioring</c:v>
                </c:pt>
                <c:pt idx="1">
                  <c:v>Washing (Stain)</c:v>
                </c:pt>
                <c:pt idx="2">
                  <c:v>Overlock</c:v>
                </c:pt>
                <c:pt idx="3">
                  <c:v>Folding</c:v>
                </c:pt>
                <c:pt idx="4">
                  <c:v>Pressing</c:v>
                </c:pt>
                <c:pt idx="5">
                  <c:v>Mending</c:v>
                </c:pt>
                <c:pt idx="6">
                  <c:v>Button fault</c:v>
                </c:pt>
                <c:pt idx="7">
                  <c:v>Knitting fault</c:v>
                </c:pt>
                <c:pt idx="8">
                  <c:v>Embroidery</c:v>
                </c:pt>
                <c:pt idx="9">
                  <c:v>Size fault</c:v>
                </c:pt>
                <c:pt idx="10">
                  <c:v>Discolor</c:v>
                </c:pt>
                <c:pt idx="11">
                  <c:v>Washing (Oil)</c:v>
                </c:pt>
                <c:pt idx="12">
                  <c:v>Lj</c:v>
                </c:pt>
              </c:strCache>
            </c:strRef>
          </c:cat>
          <c:val>
            <c:numRef>
              <c:f>(Sheet3!$B$1:$B$11,Sheet3!$B$13,Sheet3!$B$15)</c:f>
              <c:numCache>
                <c:formatCode>0.00%</c:formatCode>
                <c:ptCount val="13"/>
                <c:pt idx="0">
                  <c:v>0.349435640603977</c:v>
                </c:pt>
                <c:pt idx="1">
                  <c:v>0.159029750336375</c:v>
                </c:pt>
                <c:pt idx="2">
                  <c:v>0.126233368216475</c:v>
                </c:pt>
                <c:pt idx="3">
                  <c:v>0.120860741515923</c:v>
                </c:pt>
                <c:pt idx="4">
                  <c:v>0.0903535655553908</c:v>
                </c:pt>
                <c:pt idx="5">
                  <c:v>0.0727500373747945</c:v>
                </c:pt>
                <c:pt idx="6">
                  <c:v>0.0663682912243991</c:v>
                </c:pt>
                <c:pt idx="7">
                  <c:v>0.00312079533562568</c:v>
                </c:pt>
                <c:pt idx="8">
                  <c:v>0.00305538944535806</c:v>
                </c:pt>
                <c:pt idx="9">
                  <c:v>0.00299932725370014</c:v>
                </c:pt>
                <c:pt idx="10">
                  <c:v>0.00257886081626553</c:v>
                </c:pt>
                <c:pt idx="11">
                  <c:v>0.000495216026311856</c:v>
                </c:pt>
                <c:pt idx="12">
                  <c:v>4.67184930482894E-5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250744"/>
        <c:axId val="2140781496"/>
      </c:barChart>
      <c:catAx>
        <c:axId val="2097250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140781496"/>
        <c:crosses val="autoZero"/>
        <c:auto val="1"/>
        <c:lblAlgn val="ctr"/>
        <c:lblOffset val="100"/>
        <c:noMultiLvlLbl val="0"/>
      </c:catAx>
      <c:valAx>
        <c:axId val="21407814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2097250744"/>
        <c:crosses val="autoZero"/>
        <c:crossBetween val="between"/>
      </c:valAx>
    </c:plotArea>
    <c:legend>
      <c:legendPos val="t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Selected units</a:t>
            </a:r>
          </a:p>
        </c:rich>
      </c:tx>
      <c:layout>
        <c:manualLayout>
          <c:xMode val="edge"/>
          <c:yMode val="edge"/>
          <c:x val="0.380496180954911"/>
          <c:y val="0.0575292761352408"/>
        </c:manualLayout>
      </c:layout>
      <c:overlay val="0"/>
      <c:spPr>
        <a:solidFill>
          <a:srgbClr val="FFC000"/>
        </a:solidFill>
      </c:spPr>
    </c:title>
    <c:autoTitleDeleted val="0"/>
    <c:plotArea>
      <c:layout>
        <c:manualLayout>
          <c:layoutTarget val="inner"/>
          <c:xMode val="edge"/>
          <c:yMode val="edge"/>
          <c:x val="0.287352724442568"/>
          <c:y val="0.218201224846896"/>
          <c:w val="0.412675923396013"/>
          <c:h val="0.622944131983507"/>
        </c:manualLayout>
      </c:layout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selected units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-0.0724575043261548"/>
                  <c:y val="0.05425921759780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Sheet1!$C$4:$C$5</c:f>
              <c:strCache>
                <c:ptCount val="2"/>
                <c:pt idx="0">
                  <c:v>Export</c:v>
                </c:pt>
                <c:pt idx="1">
                  <c:v>Domestic</c:v>
                </c:pt>
              </c:strCache>
            </c:strRef>
          </c:cat>
          <c:val>
            <c:numRef>
              <c:f>Sheet1!$D$4:$D$5</c:f>
              <c:numCache>
                <c:formatCode>0.00%</c:formatCode>
                <c:ptCount val="2"/>
                <c:pt idx="0">
                  <c:v>0.9225</c:v>
                </c:pt>
                <c:pt idx="1">
                  <c:v>0.0775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277541916093296"/>
          <c:y val="0.866140232470947"/>
          <c:w val="0.444916167813411"/>
          <c:h val="0.114812148481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Sheet8!$D$49</c:f>
              <c:strCache>
                <c:ptCount val="1"/>
                <c:pt idx="0">
                  <c:v>Pre-Sewing 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Sheet8!$E$48:$F$48</c:f>
              <c:strCache>
                <c:ptCount val="2"/>
                <c:pt idx="0">
                  <c:v>Overall Apparel Industry (%)</c:v>
                </c:pt>
                <c:pt idx="1">
                  <c:v>Selected units (%)</c:v>
                </c:pt>
              </c:strCache>
            </c:strRef>
          </c:cat>
          <c:val>
            <c:numRef>
              <c:f>Sheet8!$E$49:$F$49</c:f>
              <c:numCache>
                <c:formatCode>General</c:formatCode>
                <c:ptCount val="2"/>
                <c:pt idx="0">
                  <c:v>2.75</c:v>
                </c:pt>
                <c:pt idx="1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Sheet8!$D$50</c:f>
              <c:strCache>
                <c:ptCount val="1"/>
                <c:pt idx="0">
                  <c:v>Sewing  &amp; others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Sheet8!$E$48:$F$48</c:f>
              <c:strCache>
                <c:ptCount val="2"/>
                <c:pt idx="0">
                  <c:v>Overall Apparel Industry (%)</c:v>
                </c:pt>
                <c:pt idx="1">
                  <c:v>Selected units (%)</c:v>
                </c:pt>
              </c:strCache>
            </c:strRef>
          </c:cat>
          <c:val>
            <c:numRef>
              <c:f>Sheet8!$E$50:$F$50</c:f>
              <c:numCache>
                <c:formatCode>General</c:formatCode>
                <c:ptCount val="2"/>
                <c:pt idx="0">
                  <c:v>11.18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3638344"/>
        <c:axId val="2143641320"/>
      </c:barChart>
      <c:catAx>
        <c:axId val="21436383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641320"/>
        <c:crosses val="autoZero"/>
        <c:auto val="1"/>
        <c:lblAlgn val="ctr"/>
        <c:lblOffset val="100"/>
        <c:noMultiLvlLbl val="0"/>
      </c:catAx>
      <c:valAx>
        <c:axId val="2143641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43638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9141830402041"/>
          <c:y val="0.934435695538058"/>
          <c:w val="0.361716216547698"/>
          <c:h val="0.06556430446194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9060F5D2-B9A4-4405-8220-2C79F25E8A82}" type="datetimeFigureOut">
              <a:rPr lang="en-IN"/>
              <a:pPr>
                <a:defRPr/>
              </a:pPr>
              <a:t>07/04/15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06B8453A-1394-461D-9E47-1F88371088A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038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068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4C4B-1E46-49AF-911E-59FAD4EF2AE5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32C09-34B4-4B4E-9D15-1C546C58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7F7B-0216-4674-9056-51779FDC9D87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B6BC-51AC-4077-AB4A-401387578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A44B-297D-44EB-ACBC-D467A825127D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1E28-2C7F-4195-9B0F-A4E40319F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226E9-5057-45A9-95E4-269836B17CC3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646D-0FFE-4285-83EF-640BE9836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8713-19C6-4703-8DF3-3858C413448E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965F-BF40-4CD3-B6AB-E726E0875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2253-8584-4654-8BC0-4A046D3C6DCF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82F1-7A19-49BB-AB38-F5A75A7AB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3361-ECB4-4BF5-B8E8-D48EF875E421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E3F6-E674-44B8-83CC-A563DDDAD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A95A-717D-49A6-B446-314EC2AAC037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5B631-1690-42B6-A1FB-A10366701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CB48-B546-4B0E-9EE7-2787A8347D00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4F6E-615C-42D0-AA96-CC045FAF7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733F1-37E2-4CA5-AAE6-F98B3990FA20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0878-166D-40A6-BD5E-1E7FE5ABD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8417-C813-45C5-8DC2-D19ADD8BE752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6BD78-798A-4950-8C83-7004DA236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CE4B46A-E75F-4B7D-B87E-D5A7968092B1}" type="datetimeFigureOut">
              <a:rPr lang="en-US"/>
              <a:pPr>
                <a:defRPr/>
              </a:pPr>
              <a:t>07/04/15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2323C0F-5D15-4FA5-BEBA-B7874AED5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2971800" y="5112603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Textiles Committee,</a:t>
            </a:r>
          </a:p>
          <a:p>
            <a:pPr algn="ctr"/>
            <a:r>
              <a:rPr lang="en-US" sz="2400" dirty="0"/>
              <a:t>Mumbai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5146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>Strategy for Approaching Zero Defects for RMGs: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b="1" dirty="0" smtClean="0"/>
              <a:t>Initiatives &amp; Bench Marking</a:t>
            </a:r>
            <a:r>
              <a:rPr lang="en-IN" sz="3600" b="1" dirty="0" smtClean="0"/>
              <a:t/>
            </a:r>
            <a:br>
              <a:rPr lang="en-IN" sz="3600" b="1" dirty="0" smtClean="0"/>
            </a:br>
            <a:endParaRPr lang="en-IN" b="1" dirty="0" smtClean="0"/>
          </a:p>
        </p:txBody>
      </p:sp>
      <p:sp>
        <p:nvSpPr>
          <p:cNvPr id="2052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</a:rPr>
              <a:t>Proposed Strategic Initiatives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733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US" sz="1800" dirty="0" smtClean="0"/>
              <a:t>Facilitating modern  technology in weaving, processing, fabricating </a:t>
            </a:r>
            <a:endParaRPr lang="en-US" sz="1800" b="1" dirty="0" smtClean="0"/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US" sz="1800" dirty="0" smtClean="0"/>
              <a:t>Developing the Indigenous industry for Trims &amp; Accessories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US" sz="1800" dirty="0" smtClean="0"/>
              <a:t>Addressing the Skill requirement for defect free manufacturing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US" sz="1800" dirty="0" smtClean="0"/>
              <a:t>Promote Quality Management Systems (QMS)</a:t>
            </a:r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US" sz="1800" dirty="0" smtClean="0"/>
              <a:t>Regular assessment of change in technology &amp; product quality</a:t>
            </a:r>
            <a:endParaRPr lang="en-US" sz="1800" b="1" dirty="0" smtClean="0"/>
          </a:p>
          <a:p>
            <a:pPr eaLnBrk="1" hangingPunct="1">
              <a:lnSpc>
                <a:spcPct val="200000"/>
              </a:lnSpc>
              <a:buFont typeface="Arial" charset="0"/>
              <a:buAutoNum type="arabicPeriod"/>
            </a:pPr>
            <a:endParaRPr lang="en-US" sz="1800" dirty="0" smtClean="0"/>
          </a:p>
        </p:txBody>
      </p:sp>
      <p:sp>
        <p:nvSpPr>
          <p:cNvPr id="11268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Part-B</a:t>
            </a:r>
            <a:endParaRPr lang="en-IN" b="1" smtClean="0">
              <a:solidFill>
                <a:srgbClr val="C00000"/>
              </a:solidFill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1752600"/>
          </a:xfrm>
        </p:spPr>
        <p:txBody>
          <a:bodyPr/>
          <a:lstStyle/>
          <a:p>
            <a:r>
              <a:rPr lang="en-US" b="1" dirty="0" smtClean="0"/>
              <a:t>TC </a:t>
            </a:r>
            <a:r>
              <a:rPr lang="en-US" b="1" dirty="0" smtClean="0"/>
              <a:t>Benchmarking </a:t>
            </a:r>
            <a:r>
              <a:rPr lang="en-US" b="1" dirty="0"/>
              <a:t>S</a:t>
            </a:r>
            <a:r>
              <a:rPr lang="en-US" b="1" dirty="0" smtClean="0"/>
              <a:t>urvey </a:t>
            </a:r>
            <a:r>
              <a:rPr lang="en-US" b="1" dirty="0" smtClean="0"/>
              <a:t>on Man, Machine &amp; Management (3Ms) for approaching</a:t>
            </a:r>
          </a:p>
          <a:p>
            <a:r>
              <a:rPr lang="en-US" b="1" dirty="0" smtClean="0"/>
              <a:t> Zero Defects</a:t>
            </a:r>
            <a:endParaRPr lang="en-IN" dirty="0" smtClean="0"/>
          </a:p>
          <a:p>
            <a:endParaRPr lang="en-IN" dirty="0" smtClean="0"/>
          </a:p>
        </p:txBody>
      </p:sp>
      <p:sp>
        <p:nvSpPr>
          <p:cNvPr id="12292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Methodology</a:t>
            </a:r>
            <a:endParaRPr lang="en-IN" sz="3200" b="1" smtClean="0">
              <a:solidFill>
                <a:srgbClr val="C0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798638"/>
            <a:ext cx="8915400" cy="45259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sz="1800" b="1" smtClean="0"/>
          </a:p>
          <a:p>
            <a:r>
              <a:rPr lang="en-US" sz="1600" b="1" smtClean="0"/>
              <a:t>A core team of experts constituted</a:t>
            </a:r>
          </a:p>
          <a:p>
            <a:r>
              <a:rPr lang="en-US" sz="1600" b="1" smtClean="0"/>
              <a:t>RMG units selected on the basis of…</a:t>
            </a:r>
            <a:endParaRPr lang="en-IN" sz="1600" b="1" smtClean="0"/>
          </a:p>
          <a:p>
            <a:pPr lvl="1"/>
            <a:r>
              <a:rPr lang="en-US" sz="1200" b="1" smtClean="0"/>
              <a:t>The exposure to export markets. </a:t>
            </a:r>
          </a:p>
          <a:p>
            <a:pPr lvl="1"/>
            <a:r>
              <a:rPr lang="en-US" sz="1200" b="1" smtClean="0"/>
              <a:t>The RMG manufacturers having tie up with international brands. </a:t>
            </a:r>
            <a:endParaRPr lang="en-IN" sz="1200" b="1" smtClean="0"/>
          </a:p>
          <a:p>
            <a:pPr lvl="1"/>
            <a:r>
              <a:rPr lang="en-US" sz="1200" b="1" smtClean="0"/>
              <a:t>Units were also selected from woven &amp; knitted segments </a:t>
            </a:r>
          </a:p>
          <a:p>
            <a:pPr lvl="1"/>
            <a:r>
              <a:rPr lang="en-US" sz="1200" b="1" smtClean="0"/>
              <a:t>Efforts were also made to select best units from each segment. </a:t>
            </a:r>
          </a:p>
          <a:p>
            <a:r>
              <a:rPr lang="en-US" sz="1600" b="1" smtClean="0"/>
              <a:t>A structured questionnaire administered for collecting data on Man, Machine &amp; Management</a:t>
            </a:r>
            <a:endParaRPr lang="en-IN" sz="1800" b="1" smtClean="0"/>
          </a:p>
        </p:txBody>
      </p:sp>
      <p:sp>
        <p:nvSpPr>
          <p:cNvPr id="13316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86200"/>
            <a:ext cx="480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562600" y="4648200"/>
            <a:ext cx="1524000" cy="914400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78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Bench-marking &amp; Key Findings</a:t>
            </a:r>
            <a:endParaRPr lang="en-IN" sz="3200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000" b="1" dirty="0" smtClean="0"/>
              <a:t>Selected Centers: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 smtClean="0"/>
              <a:t>Ludhiana and </a:t>
            </a:r>
            <a:r>
              <a:rPr lang="en-US" sz="1400" dirty="0" err="1" smtClean="0"/>
              <a:t>Tirupur</a:t>
            </a:r>
            <a:r>
              <a:rPr lang="en-US" sz="1400" dirty="0" smtClean="0"/>
              <a:t> for Knitted RMGs</a:t>
            </a:r>
            <a:endParaRPr lang="en-IN" sz="1400" dirty="0" smtClean="0"/>
          </a:p>
          <a:p>
            <a:pPr>
              <a:lnSpc>
                <a:spcPct val="150000"/>
              </a:lnSpc>
              <a:defRPr/>
            </a:pPr>
            <a:r>
              <a:rPr lang="en-US" sz="1400" dirty="0" err="1" smtClean="0"/>
              <a:t>Bengaluru</a:t>
            </a:r>
            <a:r>
              <a:rPr lang="en-US" sz="1400" dirty="0" smtClean="0"/>
              <a:t> and </a:t>
            </a:r>
            <a:r>
              <a:rPr lang="en-US" sz="1400" dirty="0" err="1" smtClean="0"/>
              <a:t>Tirupur</a:t>
            </a:r>
            <a:r>
              <a:rPr lang="en-US" sz="1400" dirty="0" smtClean="0"/>
              <a:t> for the Woven Apparels.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IN" sz="100" dirty="0" smtClean="0"/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000" b="1" dirty="0" smtClean="0"/>
              <a:t>Product Basket &amp; Turnover: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sz="1400" dirty="0" smtClean="0"/>
              <a:t>       Turnover of the selected units – Rs 1000 crores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sz="1400" dirty="0" smtClean="0"/>
              <a:t>        Product profile of knitted RMGs  -  T-shirt, Jacket, Sweatshirts, Leggings, Kids &amp; Baby Garments    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1400" dirty="0" smtClean="0"/>
              <a:t>                                                                 of both medium and large size.  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sz="1400" dirty="0" smtClean="0"/>
              <a:t>        Product basket of the woven RMGs - Kids &amp; Baby Garments, Men’s &amp; Boy’s Shirts, Trousers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1400" dirty="0" smtClean="0"/>
              <a:t>                                                                     (both for Men &amp; Women), Women Wears, etc. </a:t>
            </a:r>
            <a:endParaRPr lang="en-IN" sz="1400" dirty="0" smtClean="0"/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IN" sz="1400" dirty="0"/>
          </a:p>
        </p:txBody>
      </p:sp>
      <p:sp>
        <p:nvSpPr>
          <p:cNvPr id="14340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Market Shares</a:t>
            </a:r>
            <a:endParaRPr lang="en-IN" sz="3200" smtClean="0">
              <a:solidFill>
                <a:srgbClr val="C0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838200"/>
          </a:xfrm>
        </p:spPr>
        <p:txBody>
          <a:bodyPr/>
          <a:lstStyle/>
          <a:p>
            <a:r>
              <a:rPr lang="en-US" sz="2400" b="1" smtClean="0"/>
              <a:t>Market Shares of the selected RMGs</a:t>
            </a:r>
            <a:r>
              <a:rPr lang="en-IN" sz="2400" smtClean="0"/>
              <a:t>:</a:t>
            </a:r>
          </a:p>
        </p:txBody>
      </p:sp>
      <p:sp>
        <p:nvSpPr>
          <p:cNvPr id="15364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graphicFrame>
        <p:nvGraphicFramePr>
          <p:cNvPr id="7" name="Picture 1"/>
          <p:cNvGraphicFramePr/>
          <p:nvPr/>
        </p:nvGraphicFramePr>
        <p:xfrm>
          <a:off x="990600" y="2362200"/>
          <a:ext cx="6781800" cy="397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Overview of the Defects in the Selected Units</a:t>
            </a:r>
            <a:endParaRPr lang="en-IN" sz="3200" smtClean="0">
              <a:solidFill>
                <a:srgbClr val="C00000"/>
              </a:solidFill>
            </a:endParaRPr>
          </a:p>
        </p:txBody>
      </p:sp>
      <p:sp>
        <p:nvSpPr>
          <p:cNvPr id="16387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52400" y="5724525"/>
            <a:ext cx="8305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b="1"/>
              <a:t> Selected knitted &amp; woven units are producing less defective as compared to industry average</a:t>
            </a:r>
          </a:p>
          <a:p>
            <a:pPr>
              <a:buFont typeface="Arial" charset="0"/>
              <a:buChar char="•"/>
            </a:pPr>
            <a:endParaRPr lang="en-US" sz="1400" b="1"/>
          </a:p>
          <a:p>
            <a:pPr>
              <a:buFont typeface="Arial" charset="0"/>
              <a:buChar char="•"/>
            </a:pPr>
            <a:r>
              <a:rPr lang="en-US" sz="1400" b="1"/>
              <a:t> Defective garments sold in the domestic market as export surplus</a:t>
            </a:r>
          </a:p>
        </p:txBody>
      </p:sp>
      <p:graphicFrame>
        <p:nvGraphicFramePr>
          <p:cNvPr id="6" name="Picture 12"/>
          <p:cNvGraphicFramePr/>
          <p:nvPr/>
        </p:nvGraphicFramePr>
        <p:xfrm>
          <a:off x="533400" y="1600200"/>
          <a:ext cx="8153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Stage-wise defect occurrence in RMG production</a:t>
            </a:r>
            <a:endParaRPr lang="en-IN" sz="2800" smtClean="0">
              <a:solidFill>
                <a:srgbClr val="C0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7620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sz="2000" b="1" smtClean="0"/>
              <a:t>Pre-sewing Stage - </a:t>
            </a:r>
            <a:r>
              <a:rPr lang="en-US" sz="1800" b="1" smtClean="0"/>
              <a:t>Inspection of Raw material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648200" y="2514600"/>
            <a:ext cx="4267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/>
              <a:t>     Inspection used as an important tool to    </a:t>
            </a:r>
          </a:p>
          <a:p>
            <a:pPr>
              <a:lnSpc>
                <a:spcPct val="150000"/>
              </a:lnSpc>
            </a:pPr>
            <a:r>
              <a:rPr lang="en-US" sz="1600"/>
              <a:t>       address the defect.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/>
              <a:t>     The manpower used by units is properly </a:t>
            </a:r>
          </a:p>
          <a:p>
            <a:pPr>
              <a:lnSpc>
                <a:spcPct val="150000"/>
              </a:lnSpc>
            </a:pPr>
            <a:r>
              <a:rPr lang="en-US" sz="1600"/>
              <a:t>       trained &amp; technology use is minimal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/>
              <a:t>      A back-lit Inspection machine with roll </a:t>
            </a:r>
          </a:p>
          <a:p>
            <a:pPr>
              <a:lnSpc>
                <a:spcPct val="150000"/>
              </a:lnSpc>
            </a:pPr>
            <a:r>
              <a:rPr lang="en-US" sz="1600"/>
              <a:t>       length recorder used by some units as  </a:t>
            </a:r>
          </a:p>
          <a:p>
            <a:pPr>
              <a:lnSpc>
                <a:spcPct val="150000"/>
              </a:lnSpc>
            </a:pPr>
            <a:r>
              <a:rPr lang="en-US" sz="1600"/>
              <a:t>       ideal method.</a:t>
            </a:r>
            <a:endParaRPr lang="en-IN" sz="1600"/>
          </a:p>
        </p:txBody>
      </p:sp>
      <p:sp>
        <p:nvSpPr>
          <p:cNvPr id="17413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667000"/>
          <a:ext cx="4267199" cy="2362199"/>
        </p:xfrm>
        <a:graphic>
          <a:graphicData uri="http://schemas.openxmlformats.org/drawingml/2006/table">
            <a:tbl>
              <a:tblPr/>
              <a:tblGrid>
                <a:gridCol w="1336304"/>
                <a:gridCol w="1178295"/>
                <a:gridCol w="1752600"/>
              </a:tblGrid>
              <a:tr h="48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Raw material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Source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Selected Units (%)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88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Fabrics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Domestic </a:t>
                      </a:r>
                      <a:endParaRPr lang="en-IN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3-10</a:t>
                      </a:r>
                      <a:endParaRPr lang="en-IN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1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Imported </a:t>
                      </a:r>
                      <a:endParaRPr lang="en-IN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2-5</a:t>
                      </a:r>
                      <a:endParaRPr lang="en-IN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Trim &amp; Accessory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Domestic </a:t>
                      </a:r>
                      <a:endParaRPr lang="en-IN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1.5-3</a:t>
                      </a:r>
                      <a:endParaRPr lang="en-IN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1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Imported</a:t>
                      </a:r>
                      <a:endParaRPr lang="en-IN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1-2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IN" sz="2800" b="1" smtClean="0">
                <a:solidFill>
                  <a:srgbClr val="C00000"/>
                </a:solidFill>
              </a:rPr>
              <a:t>Defects in Fabrication stage &amp; preventive actions – Selected Units</a:t>
            </a:r>
          </a:p>
        </p:txBody>
      </p:sp>
      <p:sp>
        <p:nvSpPr>
          <p:cNvPr id="18435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2209800"/>
          <a:ext cx="8458199" cy="3886200"/>
        </p:xfrm>
        <a:graphic>
          <a:graphicData uri="http://schemas.openxmlformats.org/drawingml/2006/table">
            <a:tbl>
              <a:tblPr/>
              <a:tblGrid>
                <a:gridCol w="1894979"/>
                <a:gridCol w="1523134"/>
                <a:gridCol w="947451"/>
                <a:gridCol w="947451"/>
                <a:gridCol w="904124"/>
                <a:gridCol w="2241060"/>
              </a:tblGrid>
              <a:tr h="559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Stages of Production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Sub stages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Defects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Rework </a:t>
                      </a:r>
                      <a:endParaRPr lang="en-US" sz="1400" b="1" dirty="0" smtClean="0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rebuchet MS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Rejection (%)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Preventive &amp; Corrective Action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54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  <a:hlinkClick r:id="" action="ppaction://noaction"/>
                        </a:rPr>
                        <a:t>Spreading, laying &amp; Cutting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Quality &amp; Compliance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Technology &amp; Regular Training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27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  <a:hlinkClick r:id="" action="ppaction://noaction"/>
                        </a:rPr>
                        <a:t>Sewing 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Inline Inspection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Regular Training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End line Inspection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Technology &amp; Regular Training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Finished Garment Inspection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Technology &amp; Regular Training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Washing/Wet processing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Technology, Training 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Quality &amp; Compliance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Final Stage</a:t>
                      </a: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Technology, Training 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290" marR="33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Technology Level of the Units during last five Years – Selected Units</a:t>
            </a:r>
            <a:endParaRPr lang="en-IN" sz="3200" b="1" smtClean="0">
              <a:solidFill>
                <a:srgbClr val="C00000"/>
              </a:solidFill>
            </a:endParaRPr>
          </a:p>
        </p:txBody>
      </p:sp>
      <p:sp>
        <p:nvSpPr>
          <p:cNvPr id="19459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600200"/>
          <a:ext cx="7696201" cy="4504508"/>
        </p:xfrm>
        <a:graphic>
          <a:graphicData uri="http://schemas.openxmlformats.org/drawingml/2006/table">
            <a:tbl>
              <a:tblPr/>
              <a:tblGrid>
                <a:gridCol w="1477977"/>
                <a:gridCol w="1417624"/>
                <a:gridCol w="2094636"/>
                <a:gridCol w="1352982"/>
                <a:gridCol w="1352982"/>
              </a:tblGrid>
              <a:tr h="63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rebuchet MS"/>
                          <a:ea typeface="Times New Roman"/>
                          <a:cs typeface="Times New Roman"/>
                        </a:rPr>
                        <a:t>Stages of Production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rebuchet MS"/>
                          <a:ea typeface="Times New Roman"/>
                          <a:cs typeface="Times New Roman"/>
                        </a:rPr>
                        <a:t>Sub-Stages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rebuchet MS"/>
                          <a:ea typeface="Times New Roman"/>
                          <a:cs typeface="Times New Roman"/>
                        </a:rPr>
                        <a:t>Technology Level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rebuchet MS"/>
                          <a:ea typeface="Times New Roman"/>
                          <a:cs typeface="Times New Roman"/>
                        </a:rPr>
                        <a:t>Cost in Rs.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rebuchet MS"/>
                          <a:ea typeface="Times New Roman"/>
                          <a:cs typeface="Times New Roman"/>
                        </a:rPr>
                        <a:t>Frequency of the up gradation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1170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Pre sewing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Inspection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Photo spectrometer/ grey room/ light boxes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2 crore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5 yearly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Cutting 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CAM Cutter (Fully Automatic)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1crore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3 yearly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Sewing 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Sewing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SNLS UBT prog.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10 crore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5 yearly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Washing/ Wet Processing 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Washing / Finishing 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Form finishers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4 crore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5 yearly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Wet Processing 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Fully Automatic Machines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5 yearly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Packing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Packing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Fully Automated as per the buyer requirement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rebuchet MS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rebuchet MS"/>
                          <a:ea typeface="Times New Roman"/>
                          <a:cs typeface="Times New Roman"/>
                        </a:rPr>
                        <a:t>5 yearly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Post Sewing Operations</a:t>
            </a:r>
            <a:endParaRPr lang="en-IN" b="1" smtClean="0">
              <a:solidFill>
                <a:srgbClr val="C0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Higher rejection was observed in case of heavy washing </a:t>
            </a:r>
            <a:r>
              <a:rPr lang="en-US" sz="2000" dirty="0" smtClean="0"/>
              <a:t>programs,  </a:t>
            </a:r>
            <a:r>
              <a:rPr lang="en-US" sz="2000" dirty="0" smtClean="0"/>
              <a:t>damages are caused during washing. However type of damages and their reasons were not available.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Subsequent processes are ironing, passing through metal detector and packing. 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Third party AQL 2.5 GIL II /AQL 1.5 GIL II inspections are carried out by these units to ascertain the acceptability of the lot after packing.</a:t>
            </a:r>
            <a:endParaRPr lang="en-IN" sz="2000" dirty="0" smtClean="0"/>
          </a:p>
          <a:p>
            <a:endParaRPr lang="en-IN" sz="2000" dirty="0" smtClean="0"/>
          </a:p>
        </p:txBody>
      </p:sp>
      <p:sp>
        <p:nvSpPr>
          <p:cNvPr id="20484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Structure of Presentation</a:t>
            </a:r>
            <a:endParaRPr lang="en-IN" b="1" smtClean="0">
              <a:solidFill>
                <a:srgbClr val="C000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839200" cy="3581400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en-US" sz="2400" b="1" dirty="0" smtClean="0"/>
              <a:t>Part- A : Proposed Initiatives for Approaching Zero Defects</a:t>
            </a:r>
          </a:p>
          <a:p>
            <a:pPr algn="l">
              <a:lnSpc>
                <a:spcPct val="150000"/>
              </a:lnSpc>
              <a:defRPr/>
            </a:pPr>
            <a:endParaRPr lang="en-US" sz="1050" b="1" dirty="0" smtClean="0"/>
          </a:p>
          <a:p>
            <a:pPr algn="l">
              <a:defRPr/>
            </a:pPr>
            <a:r>
              <a:rPr lang="en-US" sz="2400" b="1" dirty="0" smtClean="0"/>
              <a:t>Part-B: Man, Machine &amp; Management (3Ms) for  approaching Zero Defects : Decoding through a Survey</a:t>
            </a:r>
          </a:p>
          <a:p>
            <a:pPr algn="l">
              <a:defRPr/>
            </a:pPr>
            <a:endParaRPr lang="en-US" sz="1050" b="1" dirty="0" smtClean="0"/>
          </a:p>
          <a:p>
            <a:pPr algn="l">
              <a:lnSpc>
                <a:spcPct val="150000"/>
              </a:lnSpc>
              <a:defRPr/>
            </a:pPr>
            <a:r>
              <a:rPr lang="en-US" sz="2400" b="1" dirty="0" smtClean="0"/>
              <a:t>Part-C: Suggestive Measures</a:t>
            </a:r>
            <a:endParaRPr lang="en-IN" sz="2400" b="1" dirty="0" smtClean="0"/>
          </a:p>
          <a:p>
            <a:pPr algn="l">
              <a:lnSpc>
                <a:spcPct val="150000"/>
              </a:lnSpc>
              <a:defRPr/>
            </a:pPr>
            <a:endParaRPr lang="en-US" sz="2400" b="1" dirty="0" smtClean="0"/>
          </a:p>
          <a:p>
            <a:pPr algn="l">
              <a:lnSpc>
                <a:spcPct val="150000"/>
              </a:lnSpc>
              <a:defRPr/>
            </a:pPr>
            <a:endParaRPr lang="en-US" sz="2400" dirty="0" smtClean="0"/>
          </a:p>
          <a:p>
            <a:pPr>
              <a:lnSpc>
                <a:spcPct val="150000"/>
              </a:lnSpc>
              <a:defRPr/>
            </a:pPr>
            <a:endParaRPr lang="en-IN" sz="2400" dirty="0" smtClean="0"/>
          </a:p>
          <a:p>
            <a:pPr>
              <a:lnSpc>
                <a:spcPct val="150000"/>
              </a:lnSpc>
              <a:defRPr/>
            </a:pPr>
            <a:endParaRPr lang="en-IN" sz="2400" dirty="0" smtClean="0"/>
          </a:p>
        </p:txBody>
      </p:sp>
      <p:sp>
        <p:nvSpPr>
          <p:cNvPr id="3076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Best Manufacturing Practices &amp; QMS</a:t>
            </a:r>
            <a:endParaRPr lang="en-IN" sz="4000" b="1" smtClean="0">
              <a:solidFill>
                <a:srgbClr val="C00000"/>
              </a:solidFill>
            </a:endParaRPr>
          </a:p>
        </p:txBody>
      </p:sp>
      <p:sp>
        <p:nvSpPr>
          <p:cNvPr id="21507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665288"/>
          <a:ext cx="6934200" cy="4354830"/>
        </p:xfrm>
        <a:graphic>
          <a:graphicData uri="http://schemas.openxmlformats.org/drawingml/2006/table">
            <a:tbl>
              <a:tblPr/>
              <a:tblGrid>
                <a:gridCol w="3556067"/>
                <a:gridCol w="3378133"/>
              </a:tblGrid>
              <a:tr h="29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Operations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Selected Units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Fabric Inspection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100%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Accessories inspection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AQL 2.5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Cutting plan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Sewing plan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Finishing plan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Bundle tracking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Inline/ End line Checking reports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100%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Final inspection reports ( rejection data)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rebuchet MS"/>
                          <a:ea typeface="Times New Roman"/>
                          <a:cs typeface="Times New Roman"/>
                        </a:rPr>
                        <a:t>AQL 2.5 GIL II /AQL 1.5 GIL II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Operator efficiency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rebuchet MS"/>
                          <a:ea typeface="Times New Roman"/>
                          <a:cs typeface="Times New Roman"/>
                        </a:rPr>
                        <a:t>Cutting : 65-74%; Sewing 45-64%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Operator skill test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yes ( Induction, on the job)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Reporting through ERP/SAP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Yes , SAP which leads to quick and accurate reporting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Quality Inspection system followed by the units</a:t>
            </a:r>
            <a:endParaRPr lang="en-IN" sz="32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828800"/>
          <a:ext cx="8534400" cy="3317748"/>
        </p:xfrm>
        <a:graphic>
          <a:graphicData uri="http://schemas.openxmlformats.org/drawingml/2006/table">
            <a:tbl>
              <a:tblPr/>
              <a:tblGrid>
                <a:gridCol w="717928"/>
                <a:gridCol w="862281"/>
                <a:gridCol w="1495654"/>
                <a:gridCol w="1316658"/>
                <a:gridCol w="1135941"/>
                <a:gridCol w="1135941"/>
                <a:gridCol w="851954"/>
                <a:gridCol w="1018043"/>
              </a:tblGrid>
              <a:tr h="16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Piece goods quality control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Cutting quality control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In process quality control (sewing)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Quality control of finishing sections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Process inspection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Two hourly audit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Day's final audit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Lot final audit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457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Done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Inline Inspection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End line inspection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Finished garment inspection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AQL 2.5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Visual, pass only the defect free garment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Done to attain AQL 2.5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NA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Done in presence of buyer 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60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HR Practices by the units</a:t>
            </a:r>
            <a:endParaRPr lang="en-IN" sz="3200" b="1" smtClean="0">
              <a:solidFill>
                <a:srgbClr val="C00000"/>
              </a:solidFill>
            </a:endParaRPr>
          </a:p>
        </p:txBody>
      </p:sp>
      <p:sp>
        <p:nvSpPr>
          <p:cNvPr id="23555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3400" y="5257800"/>
            <a:ext cx="838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Notes: Ratio applicable to Top garments only and will differ for bottom garments Training method in place are In-house training </a:t>
            </a:r>
            <a:r>
              <a:rPr lang="en-IN" sz="1200">
                <a:latin typeface="Calibri" pitchFamily="34" charset="0"/>
                <a:cs typeface="Times New Roman" pitchFamily="18" charset="0"/>
              </a:rPr>
              <a:t>&amp; </a:t>
            </a:r>
            <a:r>
              <a:rPr lang="en-US" sz="120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Induction, basic skill test and soft skills</a:t>
            </a:r>
            <a:endParaRPr lang="en-IN" sz="120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417638"/>
          <a:ext cx="7848599" cy="3840480"/>
        </p:xfrm>
        <a:graphic>
          <a:graphicData uri="http://schemas.openxmlformats.org/drawingml/2006/table">
            <a:tbl>
              <a:tblPr/>
              <a:tblGrid>
                <a:gridCol w="2584295"/>
                <a:gridCol w="2965993"/>
                <a:gridCol w="2298311"/>
              </a:tblGrid>
              <a:tr h="256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HR Practices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Selected unit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1206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Present State of Work force (grade)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A+ (Highly skilled)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25%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A (Skilled)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42%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B (Semi skilled)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6.6%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C (unskilled)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26.4%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Men to Machine Ratio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Pre-sewing (Cutter)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3:1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Sewing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1:1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Post-sewing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2:1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inspection at all stages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Yes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Remarks 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--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Training method in place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In-house training/ISDS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Major findings</a:t>
            </a:r>
          </a:p>
        </p:txBody>
      </p:sp>
      <p:sp>
        <p:nvSpPr>
          <p:cNvPr id="24579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2400" smtClean="0"/>
          </a:p>
          <a:p>
            <a:pPr algn="just"/>
            <a:r>
              <a:rPr lang="en-US" sz="2400" smtClean="0"/>
              <a:t>Indian RMG industry is experiencing the constraint of defects and requires special attention for eliminating it and enhancing the competitiveness.</a:t>
            </a:r>
          </a:p>
          <a:p>
            <a:pPr algn="just"/>
            <a:endParaRPr lang="en-US" sz="1200" smtClean="0"/>
          </a:p>
          <a:p>
            <a:pPr algn="just"/>
            <a:r>
              <a:rPr lang="en-US" sz="2400" smtClean="0"/>
              <a:t>Selected units are producing less defective RMGs as compared to the industry average but not zero defect garments. </a:t>
            </a:r>
          </a:p>
          <a:p>
            <a:pPr algn="just"/>
            <a:endParaRPr lang="en-US" sz="1200" smtClean="0"/>
          </a:p>
          <a:p>
            <a:pPr algn="just"/>
            <a:r>
              <a:rPr lang="en-US" sz="2400" smtClean="0"/>
              <a:t>Hence may be adopted as models for approaching zero defects.</a:t>
            </a:r>
            <a:endParaRPr lang="en-IN" sz="2400" smtClean="0"/>
          </a:p>
        </p:txBody>
      </p:sp>
      <p:sp>
        <p:nvSpPr>
          <p:cNvPr id="24580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Part-C</a:t>
            </a:r>
            <a:endParaRPr lang="en-IN" b="1" smtClean="0">
              <a:solidFill>
                <a:srgbClr val="C00000"/>
              </a:solidFill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b="1" smtClean="0"/>
              <a:t>Suggestive Measures</a:t>
            </a:r>
            <a:endParaRPr lang="en-IN" smtClean="0"/>
          </a:p>
          <a:p>
            <a:endParaRPr lang="en-IN" smtClean="0"/>
          </a:p>
        </p:txBody>
      </p:sp>
      <p:sp>
        <p:nvSpPr>
          <p:cNvPr id="25604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2057400" y="6096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Suggestive measures: Skilling</a:t>
            </a:r>
          </a:p>
        </p:txBody>
      </p:sp>
      <p:sp>
        <p:nvSpPr>
          <p:cNvPr id="26627" name="Subtitle 2"/>
          <p:cNvSpPr>
            <a:spLocks noGrp="1"/>
          </p:cNvSpPr>
          <p:nvPr>
            <p:ph idx="1"/>
          </p:nvPr>
        </p:nvSpPr>
        <p:spPr>
          <a:xfrm>
            <a:off x="457200" y="2255838"/>
            <a:ext cx="8382000" cy="4525962"/>
          </a:xfrm>
        </p:spPr>
        <p:txBody>
          <a:bodyPr/>
          <a:lstStyle/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training systems to be realigned to latest technology. </a:t>
            </a:r>
          </a:p>
          <a:p>
            <a:pPr algn="just"/>
            <a:r>
              <a:rPr lang="en-US" sz="2000" dirty="0" smtClean="0"/>
              <a:t>Mechanism on comprehensive training system within the unit as well as outside of the units. </a:t>
            </a:r>
          </a:p>
          <a:p>
            <a:pPr algn="just"/>
            <a:r>
              <a:rPr lang="en-US" sz="2000" dirty="0" smtClean="0"/>
              <a:t>ISDS should be reoriented to provide both shop-floor and managerial skilled manpower to the industry. </a:t>
            </a:r>
          </a:p>
          <a:p>
            <a:pPr algn="just"/>
            <a:r>
              <a:rPr lang="en-US" sz="2000" dirty="0" smtClean="0"/>
              <a:t>Focus should be on problem solving model in order to reduce the rework and rejection</a:t>
            </a:r>
          </a:p>
          <a:p>
            <a:pPr algn="just"/>
            <a:r>
              <a:rPr lang="en-US" sz="2000" dirty="0" smtClean="0"/>
              <a:t>Introduce IE technique for improving efficiency and productivity.</a:t>
            </a:r>
          </a:p>
          <a:p>
            <a:pPr algn="just"/>
            <a:r>
              <a:rPr lang="en-US" sz="2000" dirty="0" smtClean="0"/>
              <a:t>National level workshops for Capacity Building in the issue. </a:t>
            </a:r>
          </a:p>
        </p:txBody>
      </p:sp>
      <p:sp>
        <p:nvSpPr>
          <p:cNvPr id="26628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1905000" y="6858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Suggestive measures: Machine</a:t>
            </a:r>
          </a:p>
        </p:txBody>
      </p:sp>
      <p:sp>
        <p:nvSpPr>
          <p:cNvPr id="27651" name="Subtitle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algn="just"/>
            <a:endParaRPr lang="en-US" sz="2000" dirty="0" smtClean="0"/>
          </a:p>
          <a:p>
            <a:r>
              <a:rPr lang="en-US" sz="2000" dirty="0" smtClean="0"/>
              <a:t>Encouraging adoption of  latest technology as in case of bench marked units.</a:t>
            </a:r>
          </a:p>
          <a:p>
            <a:r>
              <a:rPr lang="en-US" sz="2000" dirty="0" smtClean="0"/>
              <a:t>Focus on defect free raw material  from latest  technological machinery in power loom, knitting and Processing industry.</a:t>
            </a:r>
          </a:p>
          <a:p>
            <a:r>
              <a:rPr lang="en-US" sz="2000" dirty="0" smtClean="0"/>
              <a:t>Reconditioning of existing machines to suite with latest technology and compatible to further processing. Ex. Tubular to open-width of Knitted fabrics.</a:t>
            </a:r>
          </a:p>
          <a:p>
            <a:r>
              <a:rPr lang="en-US" sz="2000" dirty="0" smtClean="0"/>
              <a:t> Introduction of jeans manufacturing in knitting industries.</a:t>
            </a:r>
          </a:p>
          <a:p>
            <a:r>
              <a:rPr lang="en-US" sz="2000" dirty="0" smtClean="0"/>
              <a:t>The Sewing machine with Servo motors and UBT gives the apparel industry a tremendous strength on production, quality and savings on sewing threads and energy. </a:t>
            </a:r>
          </a:p>
          <a:p>
            <a:pPr>
              <a:buFontTx/>
              <a:buNone/>
            </a:pPr>
            <a:endParaRPr lang="en-US" sz="2000" dirty="0" smtClean="0"/>
          </a:p>
        </p:txBody>
      </p:sp>
      <p:sp>
        <p:nvSpPr>
          <p:cNvPr id="27652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1905000" y="8382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Suggestive measures: Machine </a:t>
            </a:r>
            <a:br>
              <a:rPr lang="en-US" sz="3200" b="1" smtClean="0">
                <a:solidFill>
                  <a:srgbClr val="C00000"/>
                </a:solidFill>
              </a:rPr>
            </a:br>
            <a:r>
              <a:rPr lang="en-US" sz="3200" b="1" smtClean="0">
                <a:solidFill>
                  <a:srgbClr val="C00000"/>
                </a:solidFill>
              </a:rPr>
              <a:t>(Contd..)</a:t>
            </a:r>
          </a:p>
        </p:txBody>
      </p:sp>
      <p:sp>
        <p:nvSpPr>
          <p:cNvPr id="28675" name="Subtitle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pPr algn="just"/>
            <a:endParaRPr lang="en-US" sz="2000" dirty="0" smtClean="0"/>
          </a:p>
          <a:p>
            <a:r>
              <a:rPr lang="en-GB" sz="2000" dirty="0" smtClean="0"/>
              <a:t>Modernisation of the Processing &amp; Dyeing industry and relocate the existing manual yarn and fabric dyeing units to a common facility centres with modernised machinery and infrastructure. </a:t>
            </a:r>
            <a:endParaRPr lang="en-US" sz="2000" dirty="0" smtClean="0"/>
          </a:p>
          <a:p>
            <a:r>
              <a:rPr lang="en-GB" sz="2000" dirty="0" smtClean="0"/>
              <a:t>The industry should adopt the digital colour matching system through computer. Also in CFC of the clusters.</a:t>
            </a:r>
          </a:p>
          <a:p>
            <a:r>
              <a:rPr lang="en-GB" sz="2000" dirty="0" smtClean="0"/>
              <a:t>To promote in establishing  attachment manufacturing facilities for improving productivity and quality.</a:t>
            </a:r>
            <a:endParaRPr lang="en-US" sz="2000" dirty="0" smtClean="0"/>
          </a:p>
          <a:p>
            <a:r>
              <a:rPr lang="en-IN" sz="2000" dirty="0" smtClean="0"/>
              <a:t>To establish textile machinery Manufacturing Park. The PPP mode may be explored.</a:t>
            </a:r>
            <a:endParaRPr lang="en-US" sz="2000" dirty="0" smtClean="0"/>
          </a:p>
        </p:txBody>
      </p:sp>
      <p:sp>
        <p:nvSpPr>
          <p:cNvPr id="28676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1143000" y="762000"/>
            <a:ext cx="83058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Suggestive measures: </a:t>
            </a:r>
            <a:br>
              <a:rPr lang="en-US" sz="3200" b="1" smtClean="0">
                <a:solidFill>
                  <a:srgbClr val="C00000"/>
                </a:solidFill>
              </a:rPr>
            </a:br>
            <a:r>
              <a:rPr lang="en-US" sz="3200" b="1" smtClean="0">
                <a:solidFill>
                  <a:srgbClr val="C00000"/>
                </a:solidFill>
              </a:rPr>
              <a:t>Management</a:t>
            </a:r>
          </a:p>
        </p:txBody>
      </p:sp>
      <p:sp>
        <p:nvSpPr>
          <p:cNvPr id="27651" name="Subtitle 2"/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4525962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It is proposed to launch </a:t>
            </a:r>
            <a:r>
              <a:rPr lang="en-US" sz="2000" b="1" dirty="0" smtClean="0"/>
              <a:t>“Mission on Quality Compliance (MQC)” </a:t>
            </a:r>
            <a:r>
              <a:rPr lang="en-US" sz="2000" dirty="0" smtClean="0"/>
              <a:t>for the RMG industry. </a:t>
            </a:r>
          </a:p>
          <a:p>
            <a:pPr lvl="1">
              <a:defRPr/>
            </a:pPr>
            <a:r>
              <a:rPr lang="en-GB" sz="1600" dirty="0" smtClean="0">
                <a:ea typeface="+mn-ea"/>
              </a:rPr>
              <a:t>Establishment of model garment production unit to demonstrate the latest technology for excellence in quality and productivity.</a:t>
            </a:r>
          </a:p>
          <a:p>
            <a:pPr lvl="1">
              <a:defRPr/>
            </a:pPr>
            <a:r>
              <a:rPr lang="en-GB" sz="1600" dirty="0" smtClean="0">
                <a:ea typeface="+mn-ea"/>
              </a:rPr>
              <a:t>To assign the job of </a:t>
            </a:r>
            <a:r>
              <a:rPr lang="en-IN" sz="1600" dirty="0" smtClean="0">
                <a:ea typeface="+mn-ea"/>
              </a:rPr>
              <a:t>developing norms for quality and productivity in garment industry</a:t>
            </a:r>
            <a:r>
              <a:rPr lang="en-GB" sz="1600" dirty="0" smtClean="0">
                <a:ea typeface="+mn-ea"/>
              </a:rPr>
              <a:t> </a:t>
            </a:r>
            <a:endParaRPr lang="en-US" sz="1600" dirty="0" smtClean="0">
              <a:ea typeface="+mn-ea"/>
            </a:endParaRPr>
          </a:p>
          <a:p>
            <a:pPr lvl="1">
              <a:defRPr/>
            </a:pPr>
            <a:r>
              <a:rPr lang="en-IN" sz="1600" dirty="0" smtClean="0">
                <a:ea typeface="+mn-ea"/>
              </a:rPr>
              <a:t>To benchmark the garment industry for best quality on the basis of available Quality Management Systems (QMS).</a:t>
            </a:r>
            <a:endParaRPr lang="en-US" sz="1600" dirty="0" smtClean="0">
              <a:ea typeface="+mn-ea"/>
            </a:endParaRPr>
          </a:p>
          <a:p>
            <a:pPr lvl="1">
              <a:defRPr/>
            </a:pPr>
            <a:r>
              <a:rPr lang="en-IN" sz="1600" dirty="0" smtClean="0">
                <a:ea typeface="+mn-ea"/>
              </a:rPr>
              <a:t>Infrastructure and management practices by developing</a:t>
            </a:r>
            <a:r>
              <a:rPr lang="en-GB" sz="1600" dirty="0" smtClean="0">
                <a:ea typeface="+mn-ea"/>
              </a:rPr>
              <a:t> a scheme for assessment and rating of RMG industries. </a:t>
            </a:r>
            <a:endParaRPr lang="en-US" sz="1600" dirty="0" smtClean="0">
              <a:ea typeface="+mn-ea"/>
            </a:endParaRPr>
          </a:p>
          <a:p>
            <a:pPr lvl="1">
              <a:defRPr/>
            </a:pPr>
            <a:r>
              <a:rPr lang="en-IN" sz="1600" dirty="0" smtClean="0">
                <a:ea typeface="+mn-ea"/>
              </a:rPr>
              <a:t>To develop strategic training &amp; quality plan for zero defect manufacturing in garment industry.</a:t>
            </a:r>
            <a:endParaRPr lang="en-US" sz="1600" dirty="0" smtClean="0">
              <a:ea typeface="+mn-ea"/>
            </a:endParaRPr>
          </a:p>
        </p:txBody>
      </p:sp>
      <p:sp>
        <p:nvSpPr>
          <p:cNvPr id="29700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29701" name="Picture 5" descr="C:\Users\user\Desktop\victor-technologies-quality-manag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24558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2514600" y="6858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</a:rPr>
              <a:t>Suggestive measures: </a:t>
            </a:r>
            <a:br>
              <a:rPr lang="en-US" sz="3200" b="1" smtClean="0">
                <a:solidFill>
                  <a:srgbClr val="C00000"/>
                </a:solidFill>
              </a:rPr>
            </a:br>
            <a:r>
              <a:rPr lang="en-US" sz="3200" b="1" smtClean="0">
                <a:solidFill>
                  <a:srgbClr val="C00000"/>
                </a:solidFill>
              </a:rPr>
              <a:t>Others</a:t>
            </a:r>
          </a:p>
        </p:txBody>
      </p:sp>
      <p:sp>
        <p:nvSpPr>
          <p:cNvPr id="30723" name="Subtitle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4525962"/>
          </a:xfrm>
        </p:spPr>
        <p:txBody>
          <a:bodyPr/>
          <a:lstStyle/>
          <a:p>
            <a:pPr marL="342900" lvl="1" indent="-342900" algn="just">
              <a:buFont typeface="Arial" charset="0"/>
              <a:buChar char="•"/>
            </a:pPr>
            <a:endParaRPr lang="en-US" sz="1600" b="1" dirty="0" smtClean="0"/>
          </a:p>
          <a:p>
            <a:pPr marL="342900" lvl="1" indent="-342900" algn="just">
              <a:buFont typeface="Arial" charset="0"/>
              <a:buChar char="•"/>
            </a:pPr>
            <a:r>
              <a:rPr lang="en-US" sz="1600" b="1" dirty="0" smtClean="0"/>
              <a:t>Regular Assessment of change in Technology &amp; Product Quality through a Resource Centre/ Data bank.</a:t>
            </a:r>
            <a:endParaRPr lang="en-US" sz="1600" dirty="0" smtClean="0"/>
          </a:p>
          <a:p>
            <a:pPr marL="342900" lvl="1" indent="-342900" algn="just">
              <a:buFont typeface="Arial" charset="0"/>
              <a:buChar char="•"/>
            </a:pPr>
            <a:endParaRPr lang="en-US" sz="1600" dirty="0" smtClean="0"/>
          </a:p>
          <a:p>
            <a:pPr marL="342900" lvl="1" indent="-342900" algn="just">
              <a:buFont typeface="Arial" charset="0"/>
              <a:buChar char="•"/>
            </a:pPr>
            <a:r>
              <a:rPr lang="en-US" sz="1600" b="1" dirty="0" smtClean="0"/>
              <a:t>To carry out the International Benchmarking study on global competitiveness of apparel industry. </a:t>
            </a:r>
          </a:p>
          <a:p>
            <a:pPr algn="just"/>
            <a:endParaRPr lang="en-US" sz="1600" dirty="0" smtClean="0"/>
          </a:p>
        </p:txBody>
      </p:sp>
      <p:sp>
        <p:nvSpPr>
          <p:cNvPr id="30724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Part- A</a:t>
            </a:r>
            <a:endParaRPr lang="en-IN" b="1" dirty="0" smtClean="0">
              <a:solidFill>
                <a:srgbClr val="C000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/>
          <a:p>
            <a:r>
              <a:rPr lang="en-US" b="1" smtClean="0"/>
              <a:t>Strategy for Approaching Zero Defects in Manufacturing of Readymade Garments (RMGs)</a:t>
            </a:r>
            <a:endParaRPr lang="en-IN" smtClean="0"/>
          </a:p>
          <a:p>
            <a:endParaRPr lang="en-IN" smtClean="0"/>
          </a:p>
        </p:txBody>
      </p:sp>
      <p:sp>
        <p:nvSpPr>
          <p:cNvPr id="4100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800" b="1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</a:pPr>
            <a:endParaRPr lang="en-US" sz="4800" b="1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800" b="1" smtClean="0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31747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</a:rPr>
              <a:t>Importance of  RMG in Textile Industry 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Sector being labor intensive provides highest  employment in the entire value chain and employs significant women work force.</a:t>
            </a:r>
          </a:p>
          <a:p>
            <a:pPr eaLnBrk="1" hangingPunct="1"/>
            <a:endParaRPr lang="en-US" sz="400" dirty="0" smtClean="0"/>
          </a:p>
          <a:p>
            <a:pPr eaLnBrk="1" hangingPunct="1"/>
            <a:endParaRPr lang="en-US" sz="700" dirty="0" smtClean="0"/>
          </a:p>
          <a:p>
            <a:pPr eaLnBrk="1" hangingPunct="1"/>
            <a:r>
              <a:rPr lang="en-US" sz="1800" dirty="0" smtClean="0"/>
              <a:t>Highest value added segment on T &amp; C</a:t>
            </a:r>
          </a:p>
          <a:p>
            <a:pPr eaLnBrk="1" hangingPunct="1"/>
            <a:endParaRPr lang="en-US" sz="500" dirty="0" smtClean="0"/>
          </a:p>
          <a:p>
            <a:pPr eaLnBrk="1" hangingPunct="1"/>
            <a:r>
              <a:rPr lang="en-US" sz="1800" dirty="0" smtClean="0"/>
              <a:t>Total Market Size of RMG during </a:t>
            </a:r>
            <a:r>
              <a:rPr lang="en-US" sz="1800" dirty="0" smtClean="0"/>
              <a:t>2012-13 </a:t>
            </a:r>
            <a:r>
              <a:rPr lang="en-US" sz="1800" dirty="0" smtClean="0"/>
              <a:t>is $ 68.57 </a:t>
            </a:r>
            <a:r>
              <a:rPr lang="en-US" sz="1800" dirty="0" err="1" smtClean="0"/>
              <a:t>Bn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More than 50 % of contribution to the </a:t>
            </a:r>
            <a:r>
              <a:rPr lang="en-US" sz="1800" dirty="0" err="1" smtClean="0"/>
              <a:t>sectoral</a:t>
            </a:r>
            <a:r>
              <a:rPr lang="en-US" sz="1800" dirty="0" smtClean="0"/>
              <a:t>  export </a:t>
            </a:r>
          </a:p>
          <a:p>
            <a:pPr eaLnBrk="1" hangingPunct="1"/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0" y="2057400"/>
          <a:ext cx="4343399" cy="4190999"/>
        </p:xfrm>
        <a:graphic>
          <a:graphicData uri="http://schemas.openxmlformats.org/drawingml/2006/table">
            <a:tbl>
              <a:tblPr/>
              <a:tblGrid>
                <a:gridCol w="1333738"/>
                <a:gridCol w="1259858"/>
                <a:gridCol w="909897"/>
                <a:gridCol w="839906"/>
              </a:tblGrid>
              <a:tr h="582828">
                <a:tc gridSpan="4">
                  <a:txBody>
                    <a:bodyPr/>
                    <a:lstStyle/>
                    <a:p>
                      <a:pPr marL="0" marR="0" indent="5556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rebuchet MS"/>
                          <a:ea typeface="Times New Roman"/>
                          <a:cs typeface="Arial"/>
                        </a:rPr>
                        <a:t>Market </a:t>
                      </a:r>
                      <a:r>
                        <a:rPr lang="en-US" sz="1400" b="1" dirty="0">
                          <a:latin typeface="Trebuchet MS"/>
                          <a:ea typeface="Times New Roman"/>
                          <a:cs typeface="Arial"/>
                        </a:rPr>
                        <a:t>Size of Indian RMG Sector (in US $ Bn.)</a:t>
                      </a: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2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rebuchet MS"/>
                          <a:ea typeface="Times New Roman"/>
                          <a:cs typeface="Arial"/>
                        </a:rPr>
                        <a:t>Sector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rebuchet MS"/>
                          <a:ea typeface="Times New Roman"/>
                          <a:cs typeface="Arial"/>
                        </a:rPr>
                        <a:t>Domestic Market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Export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rebuchet MS"/>
                          <a:ea typeface="Times New Roman"/>
                          <a:cs typeface="Arial"/>
                        </a:rPr>
                        <a:t>Total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6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RMG Woven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39.30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8.74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48.04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RMG Knitted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4.92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7.00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11.92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rebuchet MS"/>
                          <a:ea typeface="Times New Roman"/>
                          <a:cs typeface="Arial"/>
                        </a:rPr>
                        <a:t>Made-ups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rebuchet MS"/>
                          <a:ea typeface="Times New Roman"/>
                          <a:cs typeface="Arial"/>
                        </a:rPr>
                        <a:t>3.90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4.71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rebuchet MS"/>
                          <a:ea typeface="Times New Roman"/>
                          <a:cs typeface="Arial"/>
                        </a:rPr>
                        <a:t>8.61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rebuchet MS"/>
                          <a:ea typeface="Times New Roman"/>
                          <a:cs typeface="Arial"/>
                        </a:rPr>
                        <a:t>Total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rebuchet MS"/>
                          <a:ea typeface="Times New Roman"/>
                          <a:cs typeface="Arial"/>
                        </a:rPr>
                        <a:t>48.12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rebuchet MS"/>
                          <a:ea typeface="Times New Roman"/>
                          <a:cs typeface="Arial"/>
                        </a:rPr>
                        <a:t>20.45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rebuchet MS"/>
                          <a:ea typeface="Times New Roman"/>
                          <a:cs typeface="Arial"/>
                        </a:rPr>
                        <a:t>68.57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59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rebuchet MS"/>
                          <a:ea typeface="Times New Roman"/>
                          <a:cs typeface="Arial"/>
                        </a:rPr>
                        <a:t>Source:  Market for Textiles &amp; Clothing and WITS database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59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Purpose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sz="1800" b="1" smtClean="0"/>
              <a:t>   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sz="1800" b="1" smtClean="0"/>
              <a:t>   A five pronged approach to achieve Zero defect.</a:t>
            </a:r>
            <a:r>
              <a:rPr lang="en-US" sz="1800" smtClean="0"/>
              <a:t> 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sz="600" smtClean="0"/>
          </a:p>
          <a:p>
            <a:pPr algn="just" eaLnBrk="1" hangingPunct="1">
              <a:lnSpc>
                <a:spcPct val="150000"/>
              </a:lnSpc>
            </a:pPr>
            <a:r>
              <a:rPr lang="en-US" sz="1800" smtClean="0"/>
              <a:t>Identifying the defects and its influence on quality and competitiveness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sz="100" smtClean="0"/>
          </a:p>
          <a:p>
            <a:pPr algn="just" eaLnBrk="1" hangingPunct="1">
              <a:lnSpc>
                <a:spcPct val="150000"/>
              </a:lnSpc>
            </a:pPr>
            <a:r>
              <a:rPr lang="en-US" sz="1800" smtClean="0"/>
              <a:t>Classifying the source of the defect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sz="200" smtClean="0"/>
          </a:p>
          <a:p>
            <a:pPr algn="just" eaLnBrk="1" hangingPunct="1">
              <a:lnSpc>
                <a:spcPct val="150000"/>
              </a:lnSpc>
            </a:pPr>
            <a:r>
              <a:rPr lang="en-US" sz="1800" smtClean="0"/>
              <a:t>Possible solutions to achieve zero defects i.e. Man (Skill development), Machine (Technology Intervention), Management (Quality Management System), etc.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800" smtClean="0"/>
              <a:t>Defining and addressing ancillary elements for quality enhancement.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800" smtClean="0"/>
              <a:t>Action plan for policy intervention</a:t>
            </a:r>
            <a:r>
              <a:rPr lang="en-US" sz="1800" b="1" smtClean="0"/>
              <a:t> </a:t>
            </a:r>
            <a:endParaRPr lang="en-US" sz="1800" smtClean="0"/>
          </a:p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endParaRPr lang="en-US" sz="1800" smtClean="0"/>
          </a:p>
        </p:txBody>
      </p:sp>
      <p:sp>
        <p:nvSpPr>
          <p:cNvPr id="6148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8229600" cy="10969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Vision &amp; Mission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754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smtClean="0"/>
              <a:t>      Vision</a:t>
            </a:r>
          </a:p>
          <a:p>
            <a:pPr algn="just" eaLnBrk="1" hangingPunct="1"/>
            <a:endParaRPr lang="en-US" sz="600" b="1" smtClean="0"/>
          </a:p>
          <a:p>
            <a:pPr algn="just" eaLnBrk="1" hangingPunct="1"/>
            <a:r>
              <a:rPr lang="en-US" sz="1800" b="1" smtClean="0"/>
              <a:t>“Achieve global excellence in manufacture &amp; export of quality garments.”</a:t>
            </a:r>
            <a:endParaRPr lang="en-US" sz="1800" smtClean="0"/>
          </a:p>
          <a:p>
            <a:pPr eaLnBrk="1" hangingPunct="1">
              <a:buFontTx/>
              <a:buNone/>
            </a:pPr>
            <a:r>
              <a:rPr lang="en-US" smtClean="0"/>
              <a:t>   </a:t>
            </a:r>
            <a:r>
              <a:rPr lang="en-US" sz="1800" b="1" smtClean="0"/>
              <a:t>Mission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600" smtClean="0"/>
              <a:t>Facilitate manufacturing of  defect free garments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600" smtClean="0"/>
              <a:t>Bring technology of RMG manufacturing at par with leading RMG manufacturing and competing countries.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600" smtClean="0"/>
              <a:t>Enhancing the existing manpower skills to match up the latest technology and create new generation skill manpower to produce quality garments.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600" smtClean="0"/>
              <a:t>Establish and implement effective Quality Management Systems (QMS) in the supply chain to achieve zero defects. </a:t>
            </a:r>
          </a:p>
          <a:p>
            <a:pPr algn="just" eaLnBrk="1" hangingPunct="1"/>
            <a:endParaRPr lang="en-US" sz="1800" smtClean="0"/>
          </a:p>
        </p:txBody>
      </p:sp>
      <p:sp>
        <p:nvSpPr>
          <p:cNvPr id="7172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7173" name="Picture 4" descr="C:\Users\user\Desktop\Handloom\mission-vision-26429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648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smtClean="0"/>
              <a:t>To upgrade the backward supply chain technology like weaving, knitting, processing and finishing for quality raw materials.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smtClean="0"/>
              <a:t>Technology upgradation in RMG manufacturing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smtClean="0"/>
              <a:t>Addressing the issue of packing &amp; packaging leading to defects.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smtClean="0"/>
              <a:t>To promote indigenous manufacturing of high quality trims and accessories.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smtClean="0"/>
              <a:t>To develop and upgrade the skill sets to match up the new technology.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smtClean="0"/>
              <a:t>Establish Quality Management Systems (QMS) in RMG process with a view to inculcate quality culture and thereby promoting higher quality produce.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600" smtClean="0"/>
              <a:t>Regular assessment for updating the changes in technology, quality and productivity for policy interventions. </a:t>
            </a:r>
          </a:p>
        </p:txBody>
      </p:sp>
      <p:sp>
        <p:nvSpPr>
          <p:cNvPr id="8196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8197" name="Picture 4" descr="C:\Users\user\Desktop\Handloom\images,kolgk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503238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Source of Defects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8610600" cy="38862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buFont typeface="Arial" charset="0"/>
              <a:buAutoNum type="arabicPeriod"/>
            </a:pPr>
            <a:r>
              <a:rPr lang="en-US" sz="1800" b="1" i="1" smtClean="0"/>
              <a:t>Defective raw material</a:t>
            </a:r>
            <a:r>
              <a:rPr lang="en-US" sz="1800" smtClean="0"/>
              <a:t>: 80% of the fabrics produced in unorganised sector leading to defects.</a:t>
            </a:r>
          </a:p>
          <a:p>
            <a:pPr algn="just" eaLnBrk="1" hangingPunct="1">
              <a:lnSpc>
                <a:spcPct val="140000"/>
              </a:lnSpc>
              <a:buFont typeface="Arial" charset="0"/>
              <a:buAutoNum type="arabicPeriod"/>
            </a:pPr>
            <a:r>
              <a:rPr lang="en-US" sz="1800" b="1" i="1" smtClean="0"/>
              <a:t>Defects in the process of apparel making</a:t>
            </a:r>
            <a:r>
              <a:rPr lang="en-US" sz="1800" i="1" smtClean="0"/>
              <a:t>: </a:t>
            </a:r>
            <a:r>
              <a:rPr lang="en-US" sz="1800" smtClean="0"/>
              <a:t>fabrication stage contributes largest share of defects due to outdated technology, skill gap and lack of QMS.</a:t>
            </a:r>
          </a:p>
          <a:p>
            <a:pPr algn="just" eaLnBrk="1" hangingPunct="1">
              <a:lnSpc>
                <a:spcPct val="140000"/>
              </a:lnSpc>
              <a:buFont typeface="Arial" charset="0"/>
              <a:buAutoNum type="arabicPeriod"/>
            </a:pPr>
            <a:r>
              <a:rPr lang="en-US" sz="1800" b="1" i="1" smtClean="0"/>
              <a:t>Defects in packing of the garments</a:t>
            </a:r>
            <a:r>
              <a:rPr lang="en-US" sz="1800" i="1" smtClean="0"/>
              <a:t>:</a:t>
            </a:r>
            <a:r>
              <a:rPr lang="en-US" sz="1800" smtClean="0"/>
              <a:t> no specific benchmark available in the country for packing the apparels.</a:t>
            </a:r>
          </a:p>
          <a:p>
            <a:pPr algn="just" eaLnBrk="1" hangingPunct="1">
              <a:lnSpc>
                <a:spcPct val="140000"/>
              </a:lnSpc>
              <a:buFont typeface="Arial" charset="0"/>
              <a:buAutoNum type="arabicPeriod"/>
            </a:pPr>
            <a:r>
              <a:rPr lang="en-US" sz="1800" b="1" i="1" smtClean="0"/>
              <a:t>Trims and accessories</a:t>
            </a:r>
            <a:r>
              <a:rPr lang="en-US" sz="1800" i="1" smtClean="0"/>
              <a:t>: </a:t>
            </a:r>
            <a:r>
              <a:rPr lang="en-US" sz="1800" smtClean="0"/>
              <a:t>deficiency in indigenous quality accessories is also affecting the production of quality garments.</a:t>
            </a:r>
          </a:p>
          <a:p>
            <a:pPr algn="just" eaLnBrk="1" hangingPunct="1">
              <a:lnSpc>
                <a:spcPct val="140000"/>
              </a:lnSpc>
              <a:buFont typeface="Arial" charset="0"/>
              <a:buAutoNum type="arabicPeriod"/>
            </a:pPr>
            <a:r>
              <a:rPr lang="en-US" sz="1800" b="1" i="1" smtClean="0"/>
              <a:t>Skilled Manpower:  </a:t>
            </a:r>
            <a:r>
              <a:rPr lang="en-US" sz="1800" i="1" smtClean="0"/>
              <a:t>Highly and </a:t>
            </a:r>
            <a:r>
              <a:rPr lang="en-US" sz="1800" smtClean="0"/>
              <a:t>continuously trained manpower required for the production process. </a:t>
            </a:r>
          </a:p>
        </p:txBody>
      </p:sp>
      <p:sp>
        <p:nvSpPr>
          <p:cNvPr id="9220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  <p:pic>
        <p:nvPicPr>
          <p:cNvPr id="9221" name="Picture 5" descr="C:\Users\user\Desktop\s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Defects in fabrication stage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990600"/>
          </a:xfrm>
        </p:spPr>
        <p:txBody>
          <a:bodyPr/>
          <a:lstStyle/>
          <a:p>
            <a:pPr algn="just" eaLnBrk="1" hangingPunct="1"/>
            <a:r>
              <a:rPr lang="en-US" sz="1800" smtClean="0"/>
              <a:t>A study on a branded knitted garment manufacturing unit of India indicates that the unit is experiencing about 11.18% defects in the process of manufacturing during 2013.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28600" y="2590800"/>
          <a:ext cx="8686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5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Promoting Indian Garments to Perfection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2097</Template>
  <TotalTime>897</TotalTime>
  <Words>2090</Words>
  <Application>Microsoft Macintosh PowerPoint</Application>
  <PresentationFormat>On-screen Show (4:3)</PresentationFormat>
  <Paragraphs>391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Diseño predeterminado</vt:lpstr>
      <vt:lpstr> Strategy for Approaching Zero Defects for RMGs: Initiatives &amp; Bench Marking </vt:lpstr>
      <vt:lpstr>Structure of Presentation</vt:lpstr>
      <vt:lpstr>Part- A</vt:lpstr>
      <vt:lpstr>Importance of  RMG in Textile Industry </vt:lpstr>
      <vt:lpstr>Purpose</vt:lpstr>
      <vt:lpstr>Vision &amp; Mission</vt:lpstr>
      <vt:lpstr>Objectives</vt:lpstr>
      <vt:lpstr>Source of Defects</vt:lpstr>
      <vt:lpstr>Defects in fabrication stage</vt:lpstr>
      <vt:lpstr>Proposed Strategic Initiatives</vt:lpstr>
      <vt:lpstr>Part-B</vt:lpstr>
      <vt:lpstr>Methodology</vt:lpstr>
      <vt:lpstr>Bench-marking &amp; Key Findings</vt:lpstr>
      <vt:lpstr>Market Shares</vt:lpstr>
      <vt:lpstr>Overview of the Defects in the Selected Units</vt:lpstr>
      <vt:lpstr>Stage-wise defect occurrence in RMG production</vt:lpstr>
      <vt:lpstr>Defects in Fabrication stage &amp; preventive actions – Selected Units</vt:lpstr>
      <vt:lpstr>Technology Level of the Units during last five Years – Selected Units</vt:lpstr>
      <vt:lpstr>Post Sewing Operations</vt:lpstr>
      <vt:lpstr>Best Manufacturing Practices &amp; QMS</vt:lpstr>
      <vt:lpstr>Quality Inspection system followed by the units</vt:lpstr>
      <vt:lpstr>HR Practices by the units</vt:lpstr>
      <vt:lpstr>Major findings</vt:lpstr>
      <vt:lpstr>Part-C</vt:lpstr>
      <vt:lpstr>Suggestive measures: Skilling</vt:lpstr>
      <vt:lpstr>Suggestive measures: Machine</vt:lpstr>
      <vt:lpstr>Suggestive measures: Machine  (Contd..)</vt:lpstr>
      <vt:lpstr>Suggestive measures:  Management</vt:lpstr>
      <vt:lpstr>Suggestive measures:  Others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for  Zero Defect Production  of Ready Made Garments (RMG)</dc:title>
  <dc:creator>pnayak</dc:creator>
  <cp:lastModifiedBy>Dr P Nayak</cp:lastModifiedBy>
  <cp:revision>181</cp:revision>
  <dcterms:created xsi:type="dcterms:W3CDTF">2006-08-16T00:00:00Z</dcterms:created>
  <dcterms:modified xsi:type="dcterms:W3CDTF">2015-04-06T19:31:40Z</dcterms:modified>
</cp:coreProperties>
</file>