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xlsx" ContentType="application/vnd.openxmlformats-officedocument.spreadsheetml.sheet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embeddings/oleObject1.bin" ContentType="application/vnd.openxmlformats-officedocument.oleObject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embeddings/oleObject2.bin" ContentType="application/vnd.openxmlformats-officedocument.oleObject"/>
  <Override PartName="/ppt/theme/theme2.xml" ContentType="application/vnd.openxmlformats-officedocument.them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embeddings/oleObject3.bin" ContentType="application/vnd.openxmlformats-officedocument.oleObject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charts/chart3.xml" ContentType="application/vnd.openxmlformats-officedocument.drawingml.chart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theme/themeOverride2.xml" ContentType="application/vnd.openxmlformats-officedocument.themeOverr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4"/>
  </p:notesMasterIdLst>
  <p:sldIdLst>
    <p:sldId id="257" r:id="rId2"/>
    <p:sldId id="258" r:id="rId3"/>
    <p:sldId id="304" r:id="rId4"/>
    <p:sldId id="308" r:id="rId5"/>
    <p:sldId id="315" r:id="rId6"/>
    <p:sldId id="281" r:id="rId7"/>
    <p:sldId id="311" r:id="rId8"/>
    <p:sldId id="313" r:id="rId9"/>
    <p:sldId id="305" r:id="rId10"/>
    <p:sldId id="318" r:id="rId11"/>
    <p:sldId id="299" r:id="rId12"/>
    <p:sldId id="321" r:id="rId13"/>
    <p:sldId id="298" r:id="rId14"/>
    <p:sldId id="306" r:id="rId15"/>
    <p:sldId id="319" r:id="rId16"/>
    <p:sldId id="264" r:id="rId17"/>
    <p:sldId id="265" r:id="rId18"/>
    <p:sldId id="289" r:id="rId19"/>
    <p:sldId id="322" r:id="rId20"/>
    <p:sldId id="323" r:id="rId21"/>
    <p:sldId id="285" r:id="rId22"/>
    <p:sldId id="317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029" autoAdjust="0"/>
    <p:restoredTop sz="94660"/>
  </p:normalViewPr>
  <p:slideViewPr>
    <p:cSldViewPr snapToGrid="0">
      <p:cViewPr varScale="1">
        <p:scale>
          <a:sx n="84" d="100"/>
          <a:sy n="84" d="100"/>
        </p:scale>
        <p:origin x="-2344" y="-1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130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package" Target="../embeddings/Microsoft_Excel_Sheet1.xlsx"/><Relationship Id="rId3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4" Type="http://schemas.microsoft.com/office/2011/relationships/chartColorStyle" Target="colors1.xml"/><Relationship Id="rId1" Type="http://schemas.openxmlformats.org/officeDocument/2006/relationships/package" Target="../embeddings/Microsoft_Excel_Sheet2.xlsx"/><Relationship Id="rId2" Type="http://schemas.openxmlformats.org/officeDocument/2006/relationships/chartUserShapes" Target="../drawings/drawing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.xml"/><Relationship Id="rId2" Type="http://schemas.openxmlformats.org/officeDocument/2006/relationships/package" Target="../embeddings/Microsoft_Excel_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023280344673897"/>
          <c:y val="0.0244253233002188"/>
          <c:w val="0.816616847422375"/>
          <c:h val="0.73456048067659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Apparel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Sheet1!$A$2:$A$7</c:f>
              <c:numCache>
                <c:formatCode>General</c:formatCode>
                <c:ptCount val="6"/>
                <c:pt idx="0">
                  <c:v>2008.0</c:v>
                </c:pt>
                <c:pt idx="1">
                  <c:v>2009.0</c:v>
                </c:pt>
                <c:pt idx="2">
                  <c:v>2010.0</c:v>
                </c:pt>
                <c:pt idx="3">
                  <c:v>2011.0</c:v>
                </c:pt>
                <c:pt idx="4">
                  <c:v>2012.0</c:v>
                </c:pt>
                <c:pt idx="5">
                  <c:v>2013.0</c:v>
                </c:pt>
              </c:numCache>
            </c:numRef>
          </c:cat>
          <c:val>
            <c:numRef>
              <c:f>Sheet1!$B$2:$B$7</c:f>
              <c:numCache>
                <c:formatCode>0</c:formatCode>
                <c:ptCount val="6"/>
                <c:pt idx="0">
                  <c:v>27.0</c:v>
                </c:pt>
                <c:pt idx="1">
                  <c:v>31.0</c:v>
                </c:pt>
                <c:pt idx="2">
                  <c:v>35.0</c:v>
                </c:pt>
                <c:pt idx="3" formatCode="General">
                  <c:v>40.0</c:v>
                </c:pt>
                <c:pt idx="4" formatCode="General">
                  <c:v>45.0</c:v>
                </c:pt>
                <c:pt idx="5" formatCode="General">
                  <c:v>50.0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Home Textiles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0.0697471623578314"/>
                  <c:y val="0.0167218575745406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0363898238388685"/>
                  <c:y val="0.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Sheet1!$A$2:$A$7</c:f>
              <c:numCache>
                <c:formatCode>General</c:formatCode>
                <c:ptCount val="6"/>
                <c:pt idx="0">
                  <c:v>2008.0</c:v>
                </c:pt>
                <c:pt idx="1">
                  <c:v>2009.0</c:v>
                </c:pt>
                <c:pt idx="2">
                  <c:v>2010.0</c:v>
                </c:pt>
                <c:pt idx="3">
                  <c:v>2011.0</c:v>
                </c:pt>
                <c:pt idx="4">
                  <c:v>2012.0</c:v>
                </c:pt>
                <c:pt idx="5">
                  <c:v>2013.0</c:v>
                </c:pt>
              </c:numCache>
            </c:numRef>
          </c:cat>
          <c:val>
            <c:numRef>
              <c:f>Sheet1!$C$2:$C$7</c:f>
              <c:numCache>
                <c:formatCode>0</c:formatCode>
                <c:ptCount val="6"/>
                <c:pt idx="0">
                  <c:v>3.0</c:v>
                </c:pt>
                <c:pt idx="1">
                  <c:v>3.0</c:v>
                </c:pt>
                <c:pt idx="2">
                  <c:v>4.0</c:v>
                </c:pt>
                <c:pt idx="3" formatCode="General">
                  <c:v>4.0</c:v>
                </c:pt>
                <c:pt idx="4" formatCode="General">
                  <c:v>4.0</c:v>
                </c:pt>
                <c:pt idx="5">
                  <c:v>5.0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Technical Textiles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.0423912794318221"/>
                  <c:y val="0.0039605785499384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Sheet1!$A$2:$A$7</c:f>
              <c:numCache>
                <c:formatCode>General</c:formatCode>
                <c:ptCount val="6"/>
                <c:pt idx="0">
                  <c:v>2008.0</c:v>
                </c:pt>
                <c:pt idx="1">
                  <c:v>2009.0</c:v>
                </c:pt>
                <c:pt idx="2">
                  <c:v>2010.0</c:v>
                </c:pt>
                <c:pt idx="3">
                  <c:v>2011.0</c:v>
                </c:pt>
                <c:pt idx="4">
                  <c:v>2012.0</c:v>
                </c:pt>
                <c:pt idx="5">
                  <c:v>2013.0</c:v>
                </c:pt>
              </c:numCache>
            </c:numRef>
          </c:cat>
          <c:val>
            <c:numRef>
              <c:f>Sheet1!$D$2:$D$7</c:f>
              <c:numCache>
                <c:formatCode>0</c:formatCode>
                <c:ptCount val="6"/>
                <c:pt idx="0">
                  <c:v>9.0</c:v>
                </c:pt>
                <c:pt idx="1">
                  <c:v>10.0</c:v>
                </c:pt>
                <c:pt idx="2">
                  <c:v>11.0</c:v>
                </c:pt>
                <c:pt idx="3" formatCode="General">
                  <c:v>13.0</c:v>
                </c:pt>
                <c:pt idx="4" formatCode="General">
                  <c:v>14.0</c:v>
                </c:pt>
                <c:pt idx="5">
                  <c:v>13.0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54176184"/>
        <c:axId val="553962792"/>
      </c:barChart>
      <c:lineChart>
        <c:grouping val="standard"/>
        <c:varyColors val="0"/>
        <c:ser>
          <c:idx val="3"/>
          <c:order val="3"/>
          <c:tx>
            <c:strRef>
              <c:f>Sheet1!$E$1</c:f>
              <c:strCache>
                <c:ptCount val="1"/>
                <c:pt idx="0">
                  <c:v>Total</c:v>
                </c:pt>
              </c:strCache>
            </c:strRef>
          </c:tx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Sheet1!$A$2:$A$7</c:f>
              <c:numCache>
                <c:formatCode>General</c:formatCode>
                <c:ptCount val="6"/>
                <c:pt idx="0">
                  <c:v>2008.0</c:v>
                </c:pt>
                <c:pt idx="1">
                  <c:v>2009.0</c:v>
                </c:pt>
                <c:pt idx="2">
                  <c:v>2010.0</c:v>
                </c:pt>
                <c:pt idx="3">
                  <c:v>2011.0</c:v>
                </c:pt>
                <c:pt idx="4">
                  <c:v>2012.0</c:v>
                </c:pt>
                <c:pt idx="5">
                  <c:v>2013.0</c:v>
                </c:pt>
              </c:numCache>
            </c:numRef>
          </c:cat>
          <c:val>
            <c:numRef>
              <c:f>Sheet1!$E$2:$E$7</c:f>
              <c:numCache>
                <c:formatCode>0</c:formatCode>
                <c:ptCount val="6"/>
                <c:pt idx="0">
                  <c:v>39.0</c:v>
                </c:pt>
                <c:pt idx="1">
                  <c:v>44.0</c:v>
                </c:pt>
                <c:pt idx="2">
                  <c:v>50.0</c:v>
                </c:pt>
                <c:pt idx="3">
                  <c:v>57.0</c:v>
                </c:pt>
                <c:pt idx="4">
                  <c:v>63.0</c:v>
                </c:pt>
                <c:pt idx="5">
                  <c:v>68.0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554176184"/>
        <c:axId val="553962792"/>
      </c:lineChart>
      <c:catAx>
        <c:axId val="5541761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553962792"/>
        <c:crosses val="autoZero"/>
        <c:auto val="1"/>
        <c:lblAlgn val="ctr"/>
        <c:lblOffset val="100"/>
        <c:noMultiLvlLbl val="0"/>
      </c:catAx>
      <c:valAx>
        <c:axId val="553962792"/>
        <c:scaling>
          <c:orientation val="minMax"/>
        </c:scaling>
        <c:delete val="1"/>
        <c:axPos val="l"/>
        <c:numFmt formatCode="0" sourceLinked="1"/>
        <c:majorTickMark val="out"/>
        <c:minorTickMark val="none"/>
        <c:tickLblPos val="none"/>
        <c:crossAx val="55417618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0369484561371232"/>
          <c:y val="0.845463095552902"/>
          <c:w val="0.891094375542428"/>
          <c:h val="0.154536904447099"/>
        </c:manualLayout>
      </c:layout>
      <c:overlay val="0"/>
      <c:txPr>
        <a:bodyPr/>
        <a:lstStyle/>
        <a:p>
          <a:pPr>
            <a:defRPr sz="1000"/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200"/>
      </a:pPr>
      <a:endParaRPr lang="en-US"/>
    </a:p>
  </c:txPr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0426467578321413"/>
          <c:y val="0.0813271545019973"/>
          <c:w val="0.93691027363543"/>
          <c:h val="0.65412146737471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Apparel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Sheet1!$A$2:$A$7</c:f>
              <c:numCache>
                <c:formatCode>General</c:formatCode>
                <c:ptCount val="6"/>
                <c:pt idx="0">
                  <c:v>2008.0</c:v>
                </c:pt>
                <c:pt idx="1">
                  <c:v>2009.0</c:v>
                </c:pt>
                <c:pt idx="2">
                  <c:v>2010.0</c:v>
                </c:pt>
                <c:pt idx="3">
                  <c:v>2011.0</c:v>
                </c:pt>
                <c:pt idx="4">
                  <c:v>2012.0</c:v>
                </c:pt>
                <c:pt idx="5">
                  <c:v>2013.0</c:v>
                </c:pt>
              </c:numCache>
            </c:numRef>
          </c:cat>
          <c:val>
            <c:numRef>
              <c:f>Sheet1!$B$2:$B$7</c:f>
              <c:numCache>
                <c:formatCode>General</c:formatCode>
                <c:ptCount val="6"/>
                <c:pt idx="0">
                  <c:v>11.0</c:v>
                </c:pt>
                <c:pt idx="1">
                  <c:v>11.0</c:v>
                </c:pt>
                <c:pt idx="2">
                  <c:v>12.0</c:v>
                </c:pt>
                <c:pt idx="3">
                  <c:v>14.0</c:v>
                </c:pt>
                <c:pt idx="4">
                  <c:v>13.0</c:v>
                </c:pt>
                <c:pt idx="5" formatCode="0">
                  <c:v>15.702475081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Textiles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Sheet1!$A$2:$A$7</c:f>
              <c:numCache>
                <c:formatCode>General</c:formatCode>
                <c:ptCount val="6"/>
                <c:pt idx="0">
                  <c:v>2008.0</c:v>
                </c:pt>
                <c:pt idx="1">
                  <c:v>2009.0</c:v>
                </c:pt>
                <c:pt idx="2">
                  <c:v>2010.0</c:v>
                </c:pt>
                <c:pt idx="3">
                  <c:v>2011.0</c:v>
                </c:pt>
                <c:pt idx="4">
                  <c:v>2012.0</c:v>
                </c:pt>
                <c:pt idx="5">
                  <c:v>2013.0</c:v>
                </c:pt>
              </c:numCache>
            </c:numRef>
          </c:cat>
          <c:val>
            <c:numRef>
              <c:f>Sheet1!$C$2:$C$7</c:f>
              <c:numCache>
                <c:formatCode>0</c:formatCode>
                <c:ptCount val="6"/>
                <c:pt idx="0">
                  <c:v>9.0</c:v>
                </c:pt>
                <c:pt idx="1">
                  <c:v>10.0</c:v>
                </c:pt>
                <c:pt idx="2">
                  <c:v>15.0</c:v>
                </c:pt>
                <c:pt idx="3">
                  <c:v>18.0</c:v>
                </c:pt>
                <c:pt idx="4" formatCode="General">
                  <c:v>17.0</c:v>
                </c:pt>
                <c:pt idx="5">
                  <c:v>24.470767754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554048232"/>
        <c:axId val="554039528"/>
      </c:barChart>
      <c:lineChart>
        <c:grouping val="standard"/>
        <c:varyColors val="0"/>
        <c:ser>
          <c:idx val="2"/>
          <c:order val="2"/>
          <c:tx>
            <c:strRef>
              <c:f>Sheet1!$D$1</c:f>
              <c:strCache>
                <c:ptCount val="1"/>
                <c:pt idx="0">
                  <c:v>Total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Sheet1!$A$2:$A$7</c:f>
              <c:numCache>
                <c:formatCode>General</c:formatCode>
                <c:ptCount val="6"/>
                <c:pt idx="0">
                  <c:v>2008.0</c:v>
                </c:pt>
                <c:pt idx="1">
                  <c:v>2009.0</c:v>
                </c:pt>
                <c:pt idx="2">
                  <c:v>2010.0</c:v>
                </c:pt>
                <c:pt idx="3">
                  <c:v>2011.0</c:v>
                </c:pt>
                <c:pt idx="4">
                  <c:v>2012.0</c:v>
                </c:pt>
                <c:pt idx="5">
                  <c:v>2013.0</c:v>
                </c:pt>
              </c:numCache>
            </c:numRef>
          </c:cat>
          <c:val>
            <c:numRef>
              <c:f>Sheet1!$D$2:$D$7</c:f>
              <c:numCache>
                <c:formatCode>0</c:formatCode>
                <c:ptCount val="6"/>
                <c:pt idx="0">
                  <c:v>20.0</c:v>
                </c:pt>
                <c:pt idx="1">
                  <c:v>21.0</c:v>
                </c:pt>
                <c:pt idx="2">
                  <c:v>27.0</c:v>
                </c:pt>
                <c:pt idx="3">
                  <c:v>32.0</c:v>
                </c:pt>
                <c:pt idx="4">
                  <c:v>30.0</c:v>
                </c:pt>
                <c:pt idx="5">
                  <c:v>40.17324283500001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554048232"/>
        <c:axId val="554039528"/>
      </c:lineChart>
      <c:catAx>
        <c:axId val="5540482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4039528"/>
        <c:crosses val="autoZero"/>
        <c:auto val="1"/>
        <c:lblAlgn val="ctr"/>
        <c:lblOffset val="100"/>
        <c:noMultiLvlLbl val="0"/>
      </c:catAx>
      <c:valAx>
        <c:axId val="5540395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40482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000164108955550465"/>
          <c:y val="0.0440576177977753"/>
          <c:w val="0.999548273834994"/>
          <c:h val="0.82793963254593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2013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</c:spPr>
            <c:txPr>
              <a:bodyPr/>
              <a:lstStyle/>
              <a:p>
                <a:pPr>
                  <a:defRPr b="1">
                    <a:solidFill>
                      <a:srgbClr val="0070C0"/>
                    </a:solidFill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Sheet1!$A$2:$A$10</c:f>
              <c:strCache>
                <c:ptCount val="9"/>
                <c:pt idx="0">
                  <c:v>Australia</c:v>
                </c:pt>
                <c:pt idx="1">
                  <c:v>Canada</c:v>
                </c:pt>
                <c:pt idx="2">
                  <c:v>Japan</c:v>
                </c:pt>
                <c:pt idx="3">
                  <c:v>EU 27</c:v>
                </c:pt>
                <c:pt idx="4">
                  <c:v>United States</c:v>
                </c:pt>
                <c:pt idx="5">
                  <c:v>Russia</c:v>
                </c:pt>
                <c:pt idx="6">
                  <c:v>Brazil</c:v>
                </c:pt>
                <c:pt idx="7">
                  <c:v>China</c:v>
                </c:pt>
                <c:pt idx="8">
                  <c:v>India</c:v>
                </c:pt>
              </c:strCache>
            </c:strRef>
          </c:cat>
          <c:val>
            <c:numRef>
              <c:f>Sheet1!$B$2:$B$10</c:f>
              <c:numCache>
                <c:formatCode>_(* #,##0_);_(* \(#,##0\);_(* "-"??_);_(@_)</c:formatCode>
                <c:ptCount val="9"/>
                <c:pt idx="0">
                  <c:v>1087.123940195957</c:v>
                </c:pt>
                <c:pt idx="1">
                  <c:v>856.370864345368</c:v>
                </c:pt>
                <c:pt idx="2">
                  <c:v>831.4393964326858</c:v>
                </c:pt>
                <c:pt idx="3">
                  <c:v>672.6563535493155</c:v>
                </c:pt>
                <c:pt idx="4">
                  <c:v>692.9682573059537</c:v>
                </c:pt>
                <c:pt idx="5">
                  <c:v>293.9267607585647</c:v>
                </c:pt>
                <c:pt idx="6">
                  <c:v>283.8449145821578</c:v>
                </c:pt>
                <c:pt idx="7">
                  <c:v>120.0829965639051</c:v>
                </c:pt>
                <c:pt idx="8">
                  <c:v>39.91339035574119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2025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</c:spPr>
            <c:txPr>
              <a:bodyPr/>
              <a:lstStyle/>
              <a:p>
                <a:pPr>
                  <a:defRPr b="1">
                    <a:solidFill>
                      <a:srgbClr val="C00000"/>
                    </a:solidFill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Sheet1!$A$2:$A$10</c:f>
              <c:strCache>
                <c:ptCount val="9"/>
                <c:pt idx="0">
                  <c:v>Australia</c:v>
                </c:pt>
                <c:pt idx="1">
                  <c:v>Canada</c:v>
                </c:pt>
                <c:pt idx="2">
                  <c:v>Japan</c:v>
                </c:pt>
                <c:pt idx="3">
                  <c:v>EU 27</c:v>
                </c:pt>
                <c:pt idx="4">
                  <c:v>United States</c:v>
                </c:pt>
                <c:pt idx="5">
                  <c:v>Russia</c:v>
                </c:pt>
                <c:pt idx="6">
                  <c:v>Brazil</c:v>
                </c:pt>
                <c:pt idx="7">
                  <c:v>China</c:v>
                </c:pt>
                <c:pt idx="8">
                  <c:v>India</c:v>
                </c:pt>
              </c:strCache>
            </c:strRef>
          </c:cat>
          <c:val>
            <c:numRef>
              <c:f>Sheet1!$C$2:$C$10</c:f>
              <c:numCache>
                <c:formatCode>_(* #,##0_);_(* \(#,##0\);_(* "-"??_);_(@_)</c:formatCode>
                <c:ptCount val="9"/>
                <c:pt idx="0">
                  <c:v>1642.71891268099</c:v>
                </c:pt>
                <c:pt idx="1">
                  <c:v>1220.98008301828</c:v>
                </c:pt>
                <c:pt idx="2">
                  <c:v>1079.546487264493</c:v>
                </c:pt>
                <c:pt idx="3">
                  <c:v>804.2401594526151</c:v>
                </c:pt>
                <c:pt idx="4">
                  <c:v>780.8539774192801</c:v>
                </c:pt>
                <c:pt idx="5">
                  <c:v>740.1575854756194</c:v>
                </c:pt>
                <c:pt idx="6">
                  <c:v>454.4448533226262</c:v>
                </c:pt>
                <c:pt idx="7">
                  <c:v>376.8718839778504</c:v>
                </c:pt>
                <c:pt idx="8">
                  <c:v>137.6930579028242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7"/>
        <c:overlap val="1"/>
        <c:axId val="2671512"/>
        <c:axId val="2122952"/>
      </c:barChart>
      <c:catAx>
        <c:axId val="26715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122952"/>
        <c:crosses val="autoZero"/>
        <c:auto val="1"/>
        <c:lblAlgn val="ctr"/>
        <c:lblOffset val="100"/>
        <c:noMultiLvlLbl val="0"/>
      </c:catAx>
      <c:valAx>
        <c:axId val="2122952"/>
        <c:scaling>
          <c:orientation val="minMax"/>
        </c:scaling>
        <c:delete val="1"/>
        <c:axPos val="l"/>
        <c:numFmt formatCode="_(* #,##0_);_(* \(#,##0\);_(* &quot;-&quot;??_);_(@_)" sourceLinked="1"/>
        <c:majorTickMark val="out"/>
        <c:minorTickMark val="none"/>
        <c:tickLblPos val="nextTo"/>
        <c:crossAx val="2671512"/>
        <c:crosses val="autoZero"/>
        <c:crossBetween val="between"/>
      </c:valAx>
      <c:spPr>
        <a:noFill/>
        <a:ln w="23667">
          <a:noFill/>
        </a:ln>
      </c:spPr>
    </c:plotArea>
    <c:legend>
      <c:legendPos val="r"/>
      <c:layout>
        <c:manualLayout>
          <c:xMode val="edge"/>
          <c:yMode val="edge"/>
          <c:x val="0.719979801679124"/>
          <c:y val="0.0629984888252605"/>
          <c:w val="0.10832700054935"/>
          <c:h val="0.17534946313529"/>
        </c:manualLayout>
      </c:layout>
      <c:overlay val="0"/>
    </c:legend>
    <c:plotVisOnly val="1"/>
    <c:dispBlanksAs val="gap"/>
    <c:showDLblsOverMax val="0"/>
  </c:chart>
  <c:spPr>
    <a:solidFill>
      <a:schemeClr val="bg1"/>
    </a:solidFill>
    <a:ln>
      <a:noFill/>
    </a:ln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4166666666667"/>
          <c:y val="0.034375"/>
          <c:w val="0.895833333333334"/>
          <c:h val="0.84093233267716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Other exporters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2013</c:v>
                </c:pt>
                <c:pt idx="1">
                  <c:v>2025 (P)</c:v>
                </c:pt>
              </c:strCache>
            </c:strRef>
          </c:cat>
          <c:val>
            <c:numRef>
              <c:f>Sheet1!$B$2:$B$3</c:f>
              <c:numCache>
                <c:formatCode>_ * #,##0_ ;_ * \-#,##0_ ;_ * "-"??_ ;_ @_ </c:formatCode>
                <c:ptCount val="2"/>
                <c:pt idx="0">
                  <c:v>455.0</c:v>
                </c:pt>
                <c:pt idx="1">
                  <c:v>1100.0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China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2013</c:v>
                </c:pt>
                <c:pt idx="1">
                  <c:v>2025 (P)</c:v>
                </c:pt>
              </c:strCache>
            </c:strRef>
          </c:cat>
          <c:val>
            <c:numRef>
              <c:f>Sheet1!$C$2:$C$3</c:f>
              <c:numCache>
                <c:formatCode>_ * #,##0_ ;_ * \-#,##0_ ;_ * "-"??_ ;_ @_ </c:formatCode>
                <c:ptCount val="2"/>
                <c:pt idx="0">
                  <c:v>305.0</c:v>
                </c:pt>
                <c:pt idx="1">
                  <c:v>600.0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569048"/>
        <c:axId val="531136904"/>
      </c:barChart>
      <c:catAx>
        <c:axId val="256904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31136904"/>
        <c:crosses val="autoZero"/>
        <c:auto val="1"/>
        <c:lblAlgn val="ctr"/>
        <c:lblOffset val="100"/>
        <c:noMultiLvlLbl val="0"/>
      </c:catAx>
      <c:valAx>
        <c:axId val="531136904"/>
        <c:scaling>
          <c:orientation val="minMax"/>
        </c:scaling>
        <c:delete val="1"/>
        <c:axPos val="l"/>
        <c:numFmt formatCode="_ * #,##0_ ;_ * \-#,##0_ ;_ * &quot;-&quot;??_ ;_ @_ " sourceLinked="1"/>
        <c:majorTickMark val="out"/>
        <c:minorTickMark val="none"/>
        <c:tickLblPos val="nextTo"/>
        <c:crossAx val="256904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0171954286964129"/>
          <c:y val="0.0484050196850394"/>
          <c:w val="0.375165682414698"/>
          <c:h val="0.275064960629921"/>
        </c:manualLayout>
      </c:layout>
      <c:overlay val="1"/>
    </c:legend>
    <c:plotVisOnly val="1"/>
    <c:dispBlanksAs val="gap"/>
    <c:showDLblsOverMax val="0"/>
  </c:chart>
  <c:txPr>
    <a:bodyPr/>
    <a:lstStyle/>
    <a:p>
      <a:pPr>
        <a:defRPr sz="16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023466633360168"/>
          <c:y val="0.0566273717964441"/>
          <c:w val="0.953066666666666"/>
          <c:h val="0.827723231507849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Cotton</c:v>
                </c:pt>
              </c:strCache>
            </c:strRef>
          </c:tx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accent1"/>
                    </a:solidFill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Sheet1!$A$2:$A$10</c:f>
              <c:strCache>
                <c:ptCount val="9"/>
                <c:pt idx="0">
                  <c:v>2000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2020 (P)</c:v>
                </c:pt>
                <c:pt idx="8">
                  <c:v>2030 (P)</c:v>
                </c:pt>
              </c:strCache>
            </c:strRef>
          </c:cat>
          <c:val>
            <c:numRef>
              <c:f>Sheet1!$B$2:$B$10</c:f>
              <c:numCache>
                <c:formatCode>0%</c:formatCode>
                <c:ptCount val="9"/>
                <c:pt idx="0">
                  <c:v>0.374910824916458</c:v>
                </c:pt>
                <c:pt idx="1">
                  <c:v>0.360017937707236</c:v>
                </c:pt>
                <c:pt idx="2">
                  <c:v>0.358776864272322</c:v>
                </c:pt>
                <c:pt idx="3">
                  <c:v>0.346174238196227</c:v>
                </c:pt>
                <c:pt idx="4">
                  <c:v>0.329373005784847</c:v>
                </c:pt>
                <c:pt idx="5">
                  <c:v>0.314801470953636</c:v>
                </c:pt>
                <c:pt idx="6">
                  <c:v>0.31126089455033</c:v>
                </c:pt>
                <c:pt idx="7">
                  <c:v>0.3</c:v>
                </c:pt>
                <c:pt idx="8">
                  <c:v>0.27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Polyester</c:v>
                </c:pt>
              </c:strCache>
            </c:strRef>
          </c:tx>
          <c:marker>
            <c:symbol val="none"/>
          </c:marker>
          <c:dLbls>
            <c:dLbl>
              <c:idx val="0"/>
              <c:layout>
                <c:manualLayout>
                  <c:x val="-0.0475108367517471"/>
                  <c:y val="-0.00791704482358005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0.0373727763196268"/>
                  <c:y val="-0.0877084114485689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accent2"/>
                    </a:solidFill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Sheet1!$A$2:$A$10</c:f>
              <c:strCache>
                <c:ptCount val="9"/>
                <c:pt idx="0">
                  <c:v>2000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2020 (P)</c:v>
                </c:pt>
                <c:pt idx="8">
                  <c:v>2030 (P)</c:v>
                </c:pt>
              </c:strCache>
            </c:strRef>
          </c:cat>
          <c:val>
            <c:numRef>
              <c:f>Sheet1!$C$2:$C$10</c:f>
              <c:numCache>
                <c:formatCode>0%</c:formatCode>
                <c:ptCount val="9"/>
                <c:pt idx="0">
                  <c:v>0.359760447565051</c:v>
                </c:pt>
                <c:pt idx="1">
                  <c:v>0.433399467304454</c:v>
                </c:pt>
                <c:pt idx="2">
                  <c:v>0.44441078898024</c:v>
                </c:pt>
                <c:pt idx="3">
                  <c:v>0.462188860363881</c:v>
                </c:pt>
                <c:pt idx="4">
                  <c:v>0.480258891281227</c:v>
                </c:pt>
                <c:pt idx="5">
                  <c:v>0.498297967499877</c:v>
                </c:pt>
                <c:pt idx="6">
                  <c:v>0.503890910832296</c:v>
                </c:pt>
                <c:pt idx="7">
                  <c:v>0.52</c:v>
                </c:pt>
                <c:pt idx="8">
                  <c:v>0.59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Others</c:v>
                </c:pt>
              </c:strCache>
            </c:strRef>
          </c:tx>
          <c:marker>
            <c:symbol val="none"/>
          </c:marker>
          <c:dLbls>
            <c:dLbl>
              <c:idx val="3"/>
              <c:layout>
                <c:manualLayout>
                  <c:x val="-0.0338626551122411"/>
                  <c:y val="-0.0418038941843038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0.0323461904856294"/>
                  <c:y val="-0.0352541059951707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0.027796796605794"/>
                  <c:y val="-0.061453258751703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rgbClr val="00B050"/>
                    </a:solidFill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Sheet1!$A$2:$A$10</c:f>
              <c:strCache>
                <c:ptCount val="9"/>
                <c:pt idx="0">
                  <c:v>2000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2020 (P)</c:v>
                </c:pt>
                <c:pt idx="8">
                  <c:v>2030 (P)</c:v>
                </c:pt>
              </c:strCache>
            </c:strRef>
          </c:cat>
          <c:val>
            <c:numRef>
              <c:f>Sheet1!$D$2:$D$10</c:f>
              <c:numCache>
                <c:formatCode>0%</c:formatCode>
                <c:ptCount val="9"/>
                <c:pt idx="0">
                  <c:v>0.265328727518493</c:v>
                </c:pt>
                <c:pt idx="1">
                  <c:v>0.206582594988313</c:v>
                </c:pt>
                <c:pt idx="2">
                  <c:v>0.19681234674744</c:v>
                </c:pt>
                <c:pt idx="3">
                  <c:v>0.191636901439893</c:v>
                </c:pt>
                <c:pt idx="4">
                  <c:v>0.190368102933928</c:v>
                </c:pt>
                <c:pt idx="5">
                  <c:v>0.18690056154649</c:v>
                </c:pt>
                <c:pt idx="6">
                  <c:v>0.184848194617375</c:v>
                </c:pt>
                <c:pt idx="7">
                  <c:v>0.18</c:v>
                </c:pt>
                <c:pt idx="8">
                  <c:v>0.14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236440"/>
        <c:axId val="462986968"/>
      </c:lineChart>
      <c:catAx>
        <c:axId val="22364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462986968"/>
        <c:crosses val="autoZero"/>
        <c:auto val="1"/>
        <c:lblAlgn val="ctr"/>
        <c:lblOffset val="100"/>
        <c:noMultiLvlLbl val="0"/>
      </c:catAx>
      <c:valAx>
        <c:axId val="462986968"/>
        <c:scaling>
          <c:orientation val="minMax"/>
          <c:max val="0.600000000000001"/>
          <c:min val="0.1"/>
        </c:scaling>
        <c:delete val="1"/>
        <c:axPos val="l"/>
        <c:numFmt formatCode="0%" sourceLinked="1"/>
        <c:majorTickMark val="out"/>
        <c:minorTickMark val="none"/>
        <c:tickLblPos val="none"/>
        <c:crossAx val="2236440"/>
        <c:crosses val="autoZero"/>
        <c:crossBetween val="between"/>
        <c:majorUnit val="0.1"/>
      </c:valAx>
    </c:plotArea>
    <c:legend>
      <c:legendPos val="t"/>
      <c:layout>
        <c:manualLayout>
          <c:xMode val="edge"/>
          <c:yMode val="edge"/>
          <c:x val="0.319755880240849"/>
          <c:y val="0.0223275570932178"/>
          <c:w val="0.40294912965677"/>
          <c:h val="0.0896845112131422"/>
        </c:manualLayout>
      </c:layout>
      <c:overlay val="0"/>
    </c:legend>
    <c:plotVisOnly val="1"/>
    <c:dispBlanksAs val="gap"/>
    <c:showDLblsOverMax val="0"/>
  </c:chart>
  <c:spPr>
    <a:ln w="3175">
      <a:noFill/>
    </a:ln>
  </c:spPr>
  <c:txPr>
    <a:bodyPr/>
    <a:lstStyle/>
    <a:p>
      <a:pPr>
        <a:defRPr sz="1600">
          <a:latin typeface="+mn-lt"/>
          <a:cs typeface="Arial" pitchFamily="34" charset="0"/>
        </a:defRPr>
      </a:pPr>
      <a:endParaRPr lang="en-US"/>
    </a:p>
  </c:tx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3536CD7-0E16-4836-89D0-4917FB357B0B}" type="doc">
      <dgm:prSet loTypeId="urn:microsoft.com/office/officeart/2005/8/layout/hierarchy1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163BC68E-90C3-4283-B040-19D3A6281BF6}">
      <dgm:prSet phldrT="[Text]" custT="1"/>
      <dgm:spPr/>
      <dgm:t>
        <a:bodyPr/>
        <a:lstStyle/>
        <a:p>
          <a:r>
            <a:rPr lang="en-US" sz="1800" b="1" dirty="0" smtClean="0"/>
            <a:t>Total market size</a:t>
          </a:r>
        </a:p>
        <a:p>
          <a:r>
            <a:rPr lang="en-US" sz="1800" b="1" dirty="0" smtClean="0"/>
            <a:t>US$ 108 billion</a:t>
          </a:r>
          <a:endParaRPr lang="en-US" sz="1800" b="1" dirty="0"/>
        </a:p>
      </dgm:t>
    </dgm:pt>
    <dgm:pt modelId="{215D4E26-8BF1-477E-8896-2E44A0BBCB0D}" type="parTrans" cxnId="{82F8832D-D721-4C63-8ACB-F481C5EB812C}">
      <dgm:prSet/>
      <dgm:spPr/>
      <dgm:t>
        <a:bodyPr/>
        <a:lstStyle/>
        <a:p>
          <a:endParaRPr lang="en-US" sz="1800"/>
        </a:p>
      </dgm:t>
    </dgm:pt>
    <dgm:pt modelId="{8C3145ED-AE69-4EBF-B4E5-38962C49B867}" type="sibTrans" cxnId="{82F8832D-D721-4C63-8ACB-F481C5EB812C}">
      <dgm:prSet/>
      <dgm:spPr/>
      <dgm:t>
        <a:bodyPr/>
        <a:lstStyle/>
        <a:p>
          <a:endParaRPr lang="en-US" sz="1800"/>
        </a:p>
      </dgm:t>
    </dgm:pt>
    <dgm:pt modelId="{42DE0AA9-A5DD-43A2-BD8C-235926C44C3F}">
      <dgm:prSet phldrT="[Text]" custT="1"/>
      <dgm:spPr/>
      <dgm:t>
        <a:bodyPr/>
        <a:lstStyle/>
        <a:p>
          <a:r>
            <a:rPr lang="en-US" sz="1800" dirty="0" smtClean="0"/>
            <a:t>Domestic consumption</a:t>
          </a:r>
        </a:p>
        <a:p>
          <a:r>
            <a:rPr lang="en-US" sz="1800" dirty="0" smtClean="0"/>
            <a:t>US$ 68 bn.</a:t>
          </a:r>
          <a:endParaRPr lang="en-US" sz="1800" dirty="0"/>
        </a:p>
      </dgm:t>
    </dgm:pt>
    <dgm:pt modelId="{DD88F28A-00BE-454A-9E84-9A75DCEF1AA7}" type="parTrans" cxnId="{0D2AA7D5-1C67-40D5-9C32-000AA7634AC0}">
      <dgm:prSet/>
      <dgm:spPr/>
      <dgm:t>
        <a:bodyPr/>
        <a:lstStyle/>
        <a:p>
          <a:endParaRPr lang="en-US" sz="1800"/>
        </a:p>
      </dgm:t>
    </dgm:pt>
    <dgm:pt modelId="{B7ED6BCF-14EE-4D13-A4E7-9069D47174C5}" type="sibTrans" cxnId="{0D2AA7D5-1C67-40D5-9C32-000AA7634AC0}">
      <dgm:prSet/>
      <dgm:spPr/>
      <dgm:t>
        <a:bodyPr/>
        <a:lstStyle/>
        <a:p>
          <a:endParaRPr lang="en-US" sz="1800"/>
        </a:p>
      </dgm:t>
    </dgm:pt>
    <dgm:pt modelId="{C801DEAF-6380-4FDD-B4DF-4CDFC3A2CDB5}">
      <dgm:prSet phldrT="[Text]" custT="1"/>
      <dgm:spPr/>
      <dgm:t>
        <a:bodyPr/>
        <a:lstStyle/>
        <a:p>
          <a:r>
            <a:rPr lang="en-US" sz="1800" dirty="0" smtClean="0"/>
            <a:t>Exports</a:t>
          </a:r>
        </a:p>
        <a:p>
          <a:r>
            <a:rPr lang="en-US" sz="1800" dirty="0" smtClean="0"/>
            <a:t>US$ 40 bn.</a:t>
          </a:r>
          <a:endParaRPr lang="en-US" sz="1800" dirty="0"/>
        </a:p>
      </dgm:t>
    </dgm:pt>
    <dgm:pt modelId="{289D59BB-18C0-4AAC-8F59-F2E50D236F99}" type="parTrans" cxnId="{BA100995-A016-4171-A954-9377A8BEF296}">
      <dgm:prSet/>
      <dgm:spPr/>
      <dgm:t>
        <a:bodyPr/>
        <a:lstStyle/>
        <a:p>
          <a:endParaRPr lang="en-US" sz="1800"/>
        </a:p>
      </dgm:t>
    </dgm:pt>
    <dgm:pt modelId="{D174A407-4EB6-4000-BA8E-211D1BDAF465}" type="sibTrans" cxnId="{BA100995-A016-4171-A954-9377A8BEF296}">
      <dgm:prSet/>
      <dgm:spPr/>
      <dgm:t>
        <a:bodyPr/>
        <a:lstStyle/>
        <a:p>
          <a:endParaRPr lang="en-US" sz="1800"/>
        </a:p>
      </dgm:t>
    </dgm:pt>
    <dgm:pt modelId="{01C963E3-7F48-43C0-816A-7B767AD92853}">
      <dgm:prSet custT="1"/>
      <dgm:spPr/>
      <dgm:t>
        <a:bodyPr/>
        <a:lstStyle/>
        <a:p>
          <a:r>
            <a:rPr lang="en-US" sz="1400" dirty="0" smtClean="0"/>
            <a:t>Apparel</a:t>
          </a:r>
        </a:p>
        <a:p>
          <a:r>
            <a:rPr lang="en-US" sz="1400" dirty="0" smtClean="0"/>
            <a:t>US$ 50 bn.</a:t>
          </a:r>
          <a:endParaRPr lang="en-US" sz="1400" dirty="0"/>
        </a:p>
      </dgm:t>
    </dgm:pt>
    <dgm:pt modelId="{22BFE1F8-A132-4666-94E2-8793A132288B}" type="parTrans" cxnId="{DFF09C46-71CD-4445-9B0B-63A0B2063EA0}">
      <dgm:prSet/>
      <dgm:spPr/>
      <dgm:t>
        <a:bodyPr/>
        <a:lstStyle/>
        <a:p>
          <a:endParaRPr lang="en-US" sz="1800"/>
        </a:p>
      </dgm:t>
    </dgm:pt>
    <dgm:pt modelId="{6A6FD118-B18E-4D66-AA97-F4784D9D48CE}" type="sibTrans" cxnId="{DFF09C46-71CD-4445-9B0B-63A0B2063EA0}">
      <dgm:prSet/>
      <dgm:spPr/>
      <dgm:t>
        <a:bodyPr/>
        <a:lstStyle/>
        <a:p>
          <a:endParaRPr lang="en-US" sz="1800"/>
        </a:p>
      </dgm:t>
    </dgm:pt>
    <dgm:pt modelId="{CF4DCDFF-C830-4931-BCBE-155DF357F92B}">
      <dgm:prSet custT="1"/>
      <dgm:spPr/>
      <dgm:t>
        <a:bodyPr/>
        <a:lstStyle/>
        <a:p>
          <a:r>
            <a:rPr lang="en-US" sz="1200" dirty="0" smtClean="0"/>
            <a:t>Home textiles</a:t>
          </a:r>
        </a:p>
        <a:p>
          <a:r>
            <a:rPr lang="en-US" sz="1200" dirty="0" smtClean="0"/>
            <a:t>US$ 5 bn.</a:t>
          </a:r>
          <a:endParaRPr lang="en-US" sz="1200" dirty="0"/>
        </a:p>
      </dgm:t>
    </dgm:pt>
    <dgm:pt modelId="{57744A98-EE26-48C1-821B-B3881198230B}" type="parTrans" cxnId="{83D00827-9F71-4AE2-9F8C-2F5B464A019D}">
      <dgm:prSet/>
      <dgm:spPr/>
      <dgm:t>
        <a:bodyPr/>
        <a:lstStyle/>
        <a:p>
          <a:endParaRPr lang="en-US" sz="1800"/>
        </a:p>
      </dgm:t>
    </dgm:pt>
    <dgm:pt modelId="{AEF5174E-1089-4DF9-A068-E8D9CE8A5471}" type="sibTrans" cxnId="{83D00827-9F71-4AE2-9F8C-2F5B464A019D}">
      <dgm:prSet/>
      <dgm:spPr/>
      <dgm:t>
        <a:bodyPr/>
        <a:lstStyle/>
        <a:p>
          <a:endParaRPr lang="en-US" sz="1800"/>
        </a:p>
      </dgm:t>
    </dgm:pt>
    <dgm:pt modelId="{8C3BBD53-F0EF-4867-A227-034E4FBE790F}">
      <dgm:prSet custT="1"/>
      <dgm:spPr/>
      <dgm:t>
        <a:bodyPr/>
        <a:lstStyle/>
        <a:p>
          <a:r>
            <a:rPr lang="en-US" sz="1200" dirty="0" smtClean="0"/>
            <a:t>Tech. textiles</a:t>
          </a:r>
        </a:p>
        <a:p>
          <a:r>
            <a:rPr lang="en-US" sz="1200" dirty="0" smtClean="0"/>
            <a:t>US$ 13 bn.</a:t>
          </a:r>
          <a:endParaRPr lang="en-US" sz="1200" dirty="0"/>
        </a:p>
      </dgm:t>
    </dgm:pt>
    <dgm:pt modelId="{C14C6B2A-B357-4A72-A95B-1B085E694FF4}" type="parTrans" cxnId="{280C5AE4-9C6A-488B-A94D-53D99F224D14}">
      <dgm:prSet/>
      <dgm:spPr/>
      <dgm:t>
        <a:bodyPr/>
        <a:lstStyle/>
        <a:p>
          <a:endParaRPr lang="en-US" sz="1800"/>
        </a:p>
      </dgm:t>
    </dgm:pt>
    <dgm:pt modelId="{F8411EEA-3173-47BC-A4B4-CBEC17C425B6}" type="sibTrans" cxnId="{280C5AE4-9C6A-488B-A94D-53D99F224D14}">
      <dgm:prSet/>
      <dgm:spPr/>
      <dgm:t>
        <a:bodyPr/>
        <a:lstStyle/>
        <a:p>
          <a:endParaRPr lang="en-US" sz="1800"/>
        </a:p>
      </dgm:t>
    </dgm:pt>
    <dgm:pt modelId="{D9850A4D-995E-4D8D-A668-795930EB04DC}">
      <dgm:prSet custT="1"/>
      <dgm:spPr/>
      <dgm:t>
        <a:bodyPr/>
        <a:lstStyle/>
        <a:p>
          <a:r>
            <a:rPr lang="en-US" sz="1400" dirty="0" smtClean="0"/>
            <a:t>Textiles</a:t>
          </a:r>
        </a:p>
        <a:p>
          <a:r>
            <a:rPr lang="en-US" sz="1400" dirty="0" smtClean="0"/>
            <a:t>US$ 24 bn.</a:t>
          </a:r>
          <a:endParaRPr lang="en-US" sz="1400" dirty="0"/>
        </a:p>
      </dgm:t>
    </dgm:pt>
    <dgm:pt modelId="{782109AA-C84D-472D-9533-E0C951846961}" type="parTrans" cxnId="{D728BD57-0D65-4DB5-9FD3-B6C6A38F9992}">
      <dgm:prSet/>
      <dgm:spPr/>
      <dgm:t>
        <a:bodyPr/>
        <a:lstStyle/>
        <a:p>
          <a:endParaRPr lang="en-US" sz="1800"/>
        </a:p>
      </dgm:t>
    </dgm:pt>
    <dgm:pt modelId="{88B10E95-23E2-4F3F-ABAE-DA50426E2E2C}" type="sibTrans" cxnId="{D728BD57-0D65-4DB5-9FD3-B6C6A38F9992}">
      <dgm:prSet/>
      <dgm:spPr/>
      <dgm:t>
        <a:bodyPr/>
        <a:lstStyle/>
        <a:p>
          <a:endParaRPr lang="en-US" sz="1800"/>
        </a:p>
      </dgm:t>
    </dgm:pt>
    <dgm:pt modelId="{F984D060-47A3-4045-AD9F-EC390FCEDBB7}">
      <dgm:prSet custT="1"/>
      <dgm:spPr/>
      <dgm:t>
        <a:bodyPr/>
        <a:lstStyle/>
        <a:p>
          <a:r>
            <a:rPr lang="en-US" sz="1400" dirty="0" smtClean="0"/>
            <a:t>Apparel</a:t>
          </a:r>
        </a:p>
        <a:p>
          <a:r>
            <a:rPr lang="en-US" sz="1400" dirty="0" smtClean="0"/>
            <a:t>US$ 16 bn.</a:t>
          </a:r>
          <a:endParaRPr lang="en-US" sz="1400" dirty="0"/>
        </a:p>
      </dgm:t>
    </dgm:pt>
    <dgm:pt modelId="{1CDD934E-46F9-43B7-8D2B-38BB81A7F1F2}" type="parTrans" cxnId="{85C5E983-6B14-4390-AC1A-91C3F58537B2}">
      <dgm:prSet/>
      <dgm:spPr/>
      <dgm:t>
        <a:bodyPr/>
        <a:lstStyle/>
        <a:p>
          <a:endParaRPr lang="en-US" sz="1800"/>
        </a:p>
      </dgm:t>
    </dgm:pt>
    <dgm:pt modelId="{0FB74773-284C-4791-B8A1-6BA564A3AC95}" type="sibTrans" cxnId="{85C5E983-6B14-4390-AC1A-91C3F58537B2}">
      <dgm:prSet/>
      <dgm:spPr/>
      <dgm:t>
        <a:bodyPr/>
        <a:lstStyle/>
        <a:p>
          <a:endParaRPr lang="en-US" sz="1800"/>
        </a:p>
      </dgm:t>
    </dgm:pt>
    <dgm:pt modelId="{EE085454-48EC-4CA2-9E58-97871B341949}" type="pres">
      <dgm:prSet presAssocID="{43536CD7-0E16-4836-89D0-4917FB357B0B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464B5A5F-4DFE-44ED-A245-82F83C8478CE}" type="pres">
      <dgm:prSet presAssocID="{163BC68E-90C3-4283-B040-19D3A6281BF6}" presName="hierRoot1" presStyleCnt="0"/>
      <dgm:spPr/>
    </dgm:pt>
    <dgm:pt modelId="{EB3A9162-5885-4234-B89C-C5E8AD0243EF}" type="pres">
      <dgm:prSet presAssocID="{163BC68E-90C3-4283-B040-19D3A6281BF6}" presName="composite" presStyleCnt="0"/>
      <dgm:spPr/>
    </dgm:pt>
    <dgm:pt modelId="{F7AB21AB-3CAE-4B94-B6E8-6C6C6B1F406D}" type="pres">
      <dgm:prSet presAssocID="{163BC68E-90C3-4283-B040-19D3A6281BF6}" presName="background" presStyleLbl="node0" presStyleIdx="0" presStyleCnt="1"/>
      <dgm:spPr/>
    </dgm:pt>
    <dgm:pt modelId="{91DF5928-16E2-482E-A3DC-D9125C3FF54D}" type="pres">
      <dgm:prSet presAssocID="{163BC68E-90C3-4283-B040-19D3A6281BF6}" presName="text" presStyleLbl="fgAcc0" presStyleIdx="0" presStyleCnt="1" custScaleX="19487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CA923BD-5FAE-4E9B-B13B-649BE3F363A5}" type="pres">
      <dgm:prSet presAssocID="{163BC68E-90C3-4283-B040-19D3A6281BF6}" presName="hierChild2" presStyleCnt="0"/>
      <dgm:spPr/>
    </dgm:pt>
    <dgm:pt modelId="{AF59C1E7-FF19-4594-BC93-373C9401EFAC}" type="pres">
      <dgm:prSet presAssocID="{DD88F28A-00BE-454A-9E84-9A75DCEF1AA7}" presName="Name10" presStyleLbl="parChTrans1D2" presStyleIdx="0" presStyleCnt="2"/>
      <dgm:spPr/>
      <dgm:t>
        <a:bodyPr/>
        <a:lstStyle/>
        <a:p>
          <a:endParaRPr lang="en-US"/>
        </a:p>
      </dgm:t>
    </dgm:pt>
    <dgm:pt modelId="{7E2C6DB9-E661-4CC3-921D-904629388F7C}" type="pres">
      <dgm:prSet presAssocID="{42DE0AA9-A5DD-43A2-BD8C-235926C44C3F}" presName="hierRoot2" presStyleCnt="0"/>
      <dgm:spPr/>
    </dgm:pt>
    <dgm:pt modelId="{E665FFC4-A857-4F23-AC59-C45515EEDA06}" type="pres">
      <dgm:prSet presAssocID="{42DE0AA9-A5DD-43A2-BD8C-235926C44C3F}" presName="composite2" presStyleCnt="0"/>
      <dgm:spPr/>
    </dgm:pt>
    <dgm:pt modelId="{08AF123E-C2F5-4E34-BB61-1A7B908AE180}" type="pres">
      <dgm:prSet presAssocID="{42DE0AA9-A5DD-43A2-BD8C-235926C44C3F}" presName="background2" presStyleLbl="node2" presStyleIdx="0" presStyleCnt="2"/>
      <dgm:spPr/>
    </dgm:pt>
    <dgm:pt modelId="{C3A8FB8D-C24F-49B7-B14B-1A7E5BEDAA03}" type="pres">
      <dgm:prSet presAssocID="{42DE0AA9-A5DD-43A2-BD8C-235926C44C3F}" presName="text2" presStyleLbl="fgAcc2" presStyleIdx="0" presStyleCnt="2" custScaleX="235795" custLinFactNeighborX="-5788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7BC2AAC-3892-479B-896C-08DE9CF821FD}" type="pres">
      <dgm:prSet presAssocID="{42DE0AA9-A5DD-43A2-BD8C-235926C44C3F}" presName="hierChild3" presStyleCnt="0"/>
      <dgm:spPr/>
    </dgm:pt>
    <dgm:pt modelId="{2F7F4BFA-6E4D-45AA-957A-3B63FE45702E}" type="pres">
      <dgm:prSet presAssocID="{22BFE1F8-A132-4666-94E2-8793A132288B}" presName="Name17" presStyleLbl="parChTrans1D3" presStyleIdx="0" presStyleCnt="5"/>
      <dgm:spPr/>
      <dgm:t>
        <a:bodyPr/>
        <a:lstStyle/>
        <a:p>
          <a:endParaRPr lang="en-US"/>
        </a:p>
      </dgm:t>
    </dgm:pt>
    <dgm:pt modelId="{9BCC9593-75D9-4C17-A716-DD05316159F4}" type="pres">
      <dgm:prSet presAssocID="{01C963E3-7F48-43C0-816A-7B767AD92853}" presName="hierRoot3" presStyleCnt="0"/>
      <dgm:spPr/>
    </dgm:pt>
    <dgm:pt modelId="{F79AD064-D531-4C41-BBD5-0ACBA96F21E3}" type="pres">
      <dgm:prSet presAssocID="{01C963E3-7F48-43C0-816A-7B767AD92853}" presName="composite3" presStyleCnt="0"/>
      <dgm:spPr/>
    </dgm:pt>
    <dgm:pt modelId="{F1B39E9C-F3CD-4880-9524-61EF5416F869}" type="pres">
      <dgm:prSet presAssocID="{01C963E3-7F48-43C0-816A-7B767AD92853}" presName="background3" presStyleLbl="node3" presStyleIdx="0" presStyleCnt="5"/>
      <dgm:spPr/>
    </dgm:pt>
    <dgm:pt modelId="{A6ED142E-8FA2-40B9-9D7B-767F49AAA587}" type="pres">
      <dgm:prSet presAssocID="{01C963E3-7F48-43C0-816A-7B767AD92853}" presName="text3" presStyleLbl="fgAcc3" presStyleIdx="0" presStyleCnt="5" custLinFactNeighborX="-5788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E7E1C47-46FF-40FD-8868-9E77FC08BBA1}" type="pres">
      <dgm:prSet presAssocID="{01C963E3-7F48-43C0-816A-7B767AD92853}" presName="hierChild4" presStyleCnt="0"/>
      <dgm:spPr/>
    </dgm:pt>
    <dgm:pt modelId="{EAFB694C-0AAB-4FCC-ACD6-C8438B40CDAC}" type="pres">
      <dgm:prSet presAssocID="{57744A98-EE26-48C1-821B-B3881198230B}" presName="Name17" presStyleLbl="parChTrans1D3" presStyleIdx="1" presStyleCnt="5"/>
      <dgm:spPr/>
      <dgm:t>
        <a:bodyPr/>
        <a:lstStyle/>
        <a:p>
          <a:endParaRPr lang="en-US"/>
        </a:p>
      </dgm:t>
    </dgm:pt>
    <dgm:pt modelId="{9CA18A97-EAC8-4CB2-9322-EF9C5A1EFE37}" type="pres">
      <dgm:prSet presAssocID="{CF4DCDFF-C830-4931-BCBE-155DF357F92B}" presName="hierRoot3" presStyleCnt="0"/>
      <dgm:spPr/>
    </dgm:pt>
    <dgm:pt modelId="{8D44748A-29DD-4B86-8E67-ABFCCB1EFCB3}" type="pres">
      <dgm:prSet presAssocID="{CF4DCDFF-C830-4931-BCBE-155DF357F92B}" presName="composite3" presStyleCnt="0"/>
      <dgm:spPr/>
    </dgm:pt>
    <dgm:pt modelId="{8CD89D1C-DB8B-4710-8A32-9BCD93A10313}" type="pres">
      <dgm:prSet presAssocID="{CF4DCDFF-C830-4931-BCBE-155DF357F92B}" presName="background3" presStyleLbl="node3" presStyleIdx="1" presStyleCnt="5"/>
      <dgm:spPr/>
    </dgm:pt>
    <dgm:pt modelId="{061AC3E7-815C-4D38-92C2-DB9494382CE1}" type="pres">
      <dgm:prSet presAssocID="{CF4DCDFF-C830-4931-BCBE-155DF357F92B}" presName="text3" presStyleLbl="fgAcc3" presStyleIdx="1" presStyleCnt="5" custLinFactNeighborX="-5788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D20031F-C120-4CC2-8EA9-2EB670EC42EB}" type="pres">
      <dgm:prSet presAssocID="{CF4DCDFF-C830-4931-BCBE-155DF357F92B}" presName="hierChild4" presStyleCnt="0"/>
      <dgm:spPr/>
    </dgm:pt>
    <dgm:pt modelId="{6F4E7412-0141-4230-96F6-689E15F9D9AB}" type="pres">
      <dgm:prSet presAssocID="{C14C6B2A-B357-4A72-A95B-1B085E694FF4}" presName="Name17" presStyleLbl="parChTrans1D3" presStyleIdx="2" presStyleCnt="5"/>
      <dgm:spPr/>
      <dgm:t>
        <a:bodyPr/>
        <a:lstStyle/>
        <a:p>
          <a:endParaRPr lang="en-US"/>
        </a:p>
      </dgm:t>
    </dgm:pt>
    <dgm:pt modelId="{D39C3630-A0A8-43F3-AB12-04B6B8418223}" type="pres">
      <dgm:prSet presAssocID="{8C3BBD53-F0EF-4867-A227-034E4FBE790F}" presName="hierRoot3" presStyleCnt="0"/>
      <dgm:spPr/>
    </dgm:pt>
    <dgm:pt modelId="{7C79C268-D281-4C85-ACB2-7D788C61211D}" type="pres">
      <dgm:prSet presAssocID="{8C3BBD53-F0EF-4867-A227-034E4FBE790F}" presName="composite3" presStyleCnt="0"/>
      <dgm:spPr/>
    </dgm:pt>
    <dgm:pt modelId="{1A8637EE-A210-42A5-9245-0F8EFE049813}" type="pres">
      <dgm:prSet presAssocID="{8C3BBD53-F0EF-4867-A227-034E4FBE790F}" presName="background3" presStyleLbl="node3" presStyleIdx="2" presStyleCnt="5"/>
      <dgm:spPr/>
    </dgm:pt>
    <dgm:pt modelId="{A8F02A71-0F5E-4B2D-9318-B560802E53AD}" type="pres">
      <dgm:prSet presAssocID="{8C3BBD53-F0EF-4867-A227-034E4FBE790F}" presName="text3" presStyleLbl="fgAcc3" presStyleIdx="2" presStyleCnt="5" custLinFactNeighborX="-5788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168EA78-3415-4207-BCCC-19AF4A236305}" type="pres">
      <dgm:prSet presAssocID="{8C3BBD53-F0EF-4867-A227-034E4FBE790F}" presName="hierChild4" presStyleCnt="0"/>
      <dgm:spPr/>
    </dgm:pt>
    <dgm:pt modelId="{4935518E-E49C-4DF3-8D7F-2639DCBDB17E}" type="pres">
      <dgm:prSet presAssocID="{289D59BB-18C0-4AAC-8F59-F2E50D236F99}" presName="Name10" presStyleLbl="parChTrans1D2" presStyleIdx="1" presStyleCnt="2"/>
      <dgm:spPr/>
      <dgm:t>
        <a:bodyPr/>
        <a:lstStyle/>
        <a:p>
          <a:endParaRPr lang="en-US"/>
        </a:p>
      </dgm:t>
    </dgm:pt>
    <dgm:pt modelId="{E5DB6525-64F8-4780-A889-E48504F4287B}" type="pres">
      <dgm:prSet presAssocID="{C801DEAF-6380-4FDD-B4DF-4CDFC3A2CDB5}" presName="hierRoot2" presStyleCnt="0"/>
      <dgm:spPr/>
    </dgm:pt>
    <dgm:pt modelId="{6B863811-AD41-4FD3-9034-CBE718BD0509}" type="pres">
      <dgm:prSet presAssocID="{C801DEAF-6380-4FDD-B4DF-4CDFC3A2CDB5}" presName="composite2" presStyleCnt="0"/>
      <dgm:spPr/>
    </dgm:pt>
    <dgm:pt modelId="{850F6525-4FC8-4BB5-A292-628EB85FCF9D}" type="pres">
      <dgm:prSet presAssocID="{C801DEAF-6380-4FDD-B4DF-4CDFC3A2CDB5}" presName="background2" presStyleLbl="node2" presStyleIdx="1" presStyleCnt="2"/>
      <dgm:spPr/>
    </dgm:pt>
    <dgm:pt modelId="{9D8EA6A2-2A7E-4821-8D07-B58B74E5DA0C}" type="pres">
      <dgm:prSet presAssocID="{C801DEAF-6380-4FDD-B4DF-4CDFC3A2CDB5}" presName="text2" presStyleLbl="fgAcc2" presStyleIdx="1" presStyleCnt="2" custScaleX="259375" custLinFactNeighborX="5392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EDE5BA0-8E9C-411F-B969-3A933A9BE86F}" type="pres">
      <dgm:prSet presAssocID="{C801DEAF-6380-4FDD-B4DF-4CDFC3A2CDB5}" presName="hierChild3" presStyleCnt="0"/>
      <dgm:spPr/>
    </dgm:pt>
    <dgm:pt modelId="{4F6C20AE-9A4D-4B3D-A3F2-74D4138CF781}" type="pres">
      <dgm:prSet presAssocID="{782109AA-C84D-472D-9533-E0C951846961}" presName="Name17" presStyleLbl="parChTrans1D3" presStyleIdx="3" presStyleCnt="5"/>
      <dgm:spPr/>
      <dgm:t>
        <a:bodyPr/>
        <a:lstStyle/>
        <a:p>
          <a:endParaRPr lang="en-US"/>
        </a:p>
      </dgm:t>
    </dgm:pt>
    <dgm:pt modelId="{AA898DA8-C531-4048-A2FC-0EAFE19DE1F3}" type="pres">
      <dgm:prSet presAssocID="{D9850A4D-995E-4D8D-A668-795930EB04DC}" presName="hierRoot3" presStyleCnt="0"/>
      <dgm:spPr/>
    </dgm:pt>
    <dgm:pt modelId="{A900EBB1-3544-41CF-9406-A6A1BC008525}" type="pres">
      <dgm:prSet presAssocID="{D9850A4D-995E-4D8D-A668-795930EB04DC}" presName="composite3" presStyleCnt="0"/>
      <dgm:spPr/>
    </dgm:pt>
    <dgm:pt modelId="{B1064CF7-7703-488F-A8BC-73DF8AE8F19B}" type="pres">
      <dgm:prSet presAssocID="{D9850A4D-995E-4D8D-A668-795930EB04DC}" presName="background3" presStyleLbl="node3" presStyleIdx="3" presStyleCnt="5"/>
      <dgm:spPr/>
    </dgm:pt>
    <dgm:pt modelId="{43EA93AB-EFFD-440D-8786-87D8F2D07A09}" type="pres">
      <dgm:prSet presAssocID="{D9850A4D-995E-4D8D-A668-795930EB04DC}" presName="text3" presStyleLbl="fgAcc3" presStyleIdx="3" presStyleCnt="5" custLinFactNeighborX="5392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CB2CC28-BD40-4109-9D29-C8531A2AAA93}" type="pres">
      <dgm:prSet presAssocID="{D9850A4D-995E-4D8D-A668-795930EB04DC}" presName="hierChild4" presStyleCnt="0"/>
      <dgm:spPr/>
    </dgm:pt>
    <dgm:pt modelId="{7EF58E03-F986-41D5-B42E-56B9CDFA21DD}" type="pres">
      <dgm:prSet presAssocID="{1CDD934E-46F9-43B7-8D2B-38BB81A7F1F2}" presName="Name17" presStyleLbl="parChTrans1D3" presStyleIdx="4" presStyleCnt="5"/>
      <dgm:spPr/>
      <dgm:t>
        <a:bodyPr/>
        <a:lstStyle/>
        <a:p>
          <a:endParaRPr lang="en-US"/>
        </a:p>
      </dgm:t>
    </dgm:pt>
    <dgm:pt modelId="{E23F135C-0091-4C02-9DC2-A1ADF164AB92}" type="pres">
      <dgm:prSet presAssocID="{F984D060-47A3-4045-AD9F-EC390FCEDBB7}" presName="hierRoot3" presStyleCnt="0"/>
      <dgm:spPr/>
    </dgm:pt>
    <dgm:pt modelId="{8E514108-340D-40DC-9DA4-64F07BC38C68}" type="pres">
      <dgm:prSet presAssocID="{F984D060-47A3-4045-AD9F-EC390FCEDBB7}" presName="composite3" presStyleCnt="0"/>
      <dgm:spPr/>
    </dgm:pt>
    <dgm:pt modelId="{69E90963-E8CB-44EF-8519-5DF38E068155}" type="pres">
      <dgm:prSet presAssocID="{F984D060-47A3-4045-AD9F-EC390FCEDBB7}" presName="background3" presStyleLbl="node3" presStyleIdx="4" presStyleCnt="5"/>
      <dgm:spPr/>
    </dgm:pt>
    <dgm:pt modelId="{B0D4744D-7A25-4952-B621-350E82998EF6}" type="pres">
      <dgm:prSet presAssocID="{F984D060-47A3-4045-AD9F-EC390FCEDBB7}" presName="text3" presStyleLbl="fgAcc3" presStyleIdx="4" presStyleCnt="5" custLinFactNeighborX="5392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86A8BAE-6546-4B7F-8CC6-3270E348BB7E}" type="pres">
      <dgm:prSet presAssocID="{F984D060-47A3-4045-AD9F-EC390FCEDBB7}" presName="hierChild4" presStyleCnt="0"/>
      <dgm:spPr/>
    </dgm:pt>
  </dgm:ptLst>
  <dgm:cxnLst>
    <dgm:cxn modelId="{280C5AE4-9C6A-488B-A94D-53D99F224D14}" srcId="{42DE0AA9-A5DD-43A2-BD8C-235926C44C3F}" destId="{8C3BBD53-F0EF-4867-A227-034E4FBE790F}" srcOrd="2" destOrd="0" parTransId="{C14C6B2A-B357-4A72-A95B-1B085E694FF4}" sibTransId="{F8411EEA-3173-47BC-A4B4-CBEC17C425B6}"/>
    <dgm:cxn modelId="{4C215FBF-3A6E-4604-8741-78BA67C56CC3}" type="presOf" srcId="{C14C6B2A-B357-4A72-A95B-1B085E694FF4}" destId="{6F4E7412-0141-4230-96F6-689E15F9D9AB}" srcOrd="0" destOrd="0" presId="urn:microsoft.com/office/officeart/2005/8/layout/hierarchy1"/>
    <dgm:cxn modelId="{86D4DFBC-1057-4042-A5FF-0C29D3D081D0}" type="presOf" srcId="{01C963E3-7F48-43C0-816A-7B767AD92853}" destId="{A6ED142E-8FA2-40B9-9D7B-767F49AAA587}" srcOrd="0" destOrd="0" presId="urn:microsoft.com/office/officeart/2005/8/layout/hierarchy1"/>
    <dgm:cxn modelId="{36739253-0919-461B-9DF7-CD6CB9A79498}" type="presOf" srcId="{782109AA-C84D-472D-9533-E0C951846961}" destId="{4F6C20AE-9A4D-4B3D-A3F2-74D4138CF781}" srcOrd="0" destOrd="0" presId="urn:microsoft.com/office/officeart/2005/8/layout/hierarchy1"/>
    <dgm:cxn modelId="{1BF42541-89F8-4465-A87C-B69FE51D8BFC}" type="presOf" srcId="{163BC68E-90C3-4283-B040-19D3A6281BF6}" destId="{91DF5928-16E2-482E-A3DC-D9125C3FF54D}" srcOrd="0" destOrd="0" presId="urn:microsoft.com/office/officeart/2005/8/layout/hierarchy1"/>
    <dgm:cxn modelId="{C81CD8F7-6B31-41BF-BD29-86147079AC82}" type="presOf" srcId="{22BFE1F8-A132-4666-94E2-8793A132288B}" destId="{2F7F4BFA-6E4D-45AA-957A-3B63FE45702E}" srcOrd="0" destOrd="0" presId="urn:microsoft.com/office/officeart/2005/8/layout/hierarchy1"/>
    <dgm:cxn modelId="{02579B1B-A681-4AEF-A496-2D25B94A062E}" type="presOf" srcId="{42DE0AA9-A5DD-43A2-BD8C-235926C44C3F}" destId="{C3A8FB8D-C24F-49B7-B14B-1A7E5BEDAA03}" srcOrd="0" destOrd="0" presId="urn:microsoft.com/office/officeart/2005/8/layout/hierarchy1"/>
    <dgm:cxn modelId="{D728BD57-0D65-4DB5-9FD3-B6C6A38F9992}" srcId="{C801DEAF-6380-4FDD-B4DF-4CDFC3A2CDB5}" destId="{D9850A4D-995E-4D8D-A668-795930EB04DC}" srcOrd="0" destOrd="0" parTransId="{782109AA-C84D-472D-9533-E0C951846961}" sibTransId="{88B10E95-23E2-4F3F-ABAE-DA50426E2E2C}"/>
    <dgm:cxn modelId="{82F8832D-D721-4C63-8ACB-F481C5EB812C}" srcId="{43536CD7-0E16-4836-89D0-4917FB357B0B}" destId="{163BC68E-90C3-4283-B040-19D3A6281BF6}" srcOrd="0" destOrd="0" parTransId="{215D4E26-8BF1-477E-8896-2E44A0BBCB0D}" sibTransId="{8C3145ED-AE69-4EBF-B4E5-38962C49B867}"/>
    <dgm:cxn modelId="{47DF3BE8-52FC-4DB2-837E-3F79B23AE54F}" type="presOf" srcId="{C801DEAF-6380-4FDD-B4DF-4CDFC3A2CDB5}" destId="{9D8EA6A2-2A7E-4821-8D07-B58B74E5DA0C}" srcOrd="0" destOrd="0" presId="urn:microsoft.com/office/officeart/2005/8/layout/hierarchy1"/>
    <dgm:cxn modelId="{57BEEFFA-9EDC-43E2-B2B7-6C1A6F2908C2}" type="presOf" srcId="{8C3BBD53-F0EF-4867-A227-034E4FBE790F}" destId="{A8F02A71-0F5E-4B2D-9318-B560802E53AD}" srcOrd="0" destOrd="0" presId="urn:microsoft.com/office/officeart/2005/8/layout/hierarchy1"/>
    <dgm:cxn modelId="{0862BB64-6941-4B82-BFE1-4AC06F22774F}" type="presOf" srcId="{D9850A4D-995E-4D8D-A668-795930EB04DC}" destId="{43EA93AB-EFFD-440D-8786-87D8F2D07A09}" srcOrd="0" destOrd="0" presId="urn:microsoft.com/office/officeart/2005/8/layout/hierarchy1"/>
    <dgm:cxn modelId="{16520770-BF14-48F0-B0F5-5D44E60EAFF0}" type="presOf" srcId="{57744A98-EE26-48C1-821B-B3881198230B}" destId="{EAFB694C-0AAB-4FCC-ACD6-C8438B40CDAC}" srcOrd="0" destOrd="0" presId="urn:microsoft.com/office/officeart/2005/8/layout/hierarchy1"/>
    <dgm:cxn modelId="{BA100995-A016-4171-A954-9377A8BEF296}" srcId="{163BC68E-90C3-4283-B040-19D3A6281BF6}" destId="{C801DEAF-6380-4FDD-B4DF-4CDFC3A2CDB5}" srcOrd="1" destOrd="0" parTransId="{289D59BB-18C0-4AAC-8F59-F2E50D236F99}" sibTransId="{D174A407-4EB6-4000-BA8E-211D1BDAF465}"/>
    <dgm:cxn modelId="{A23BE64E-F86C-473C-8846-7FE5DCEDD92C}" type="presOf" srcId="{1CDD934E-46F9-43B7-8D2B-38BB81A7F1F2}" destId="{7EF58E03-F986-41D5-B42E-56B9CDFA21DD}" srcOrd="0" destOrd="0" presId="urn:microsoft.com/office/officeart/2005/8/layout/hierarchy1"/>
    <dgm:cxn modelId="{DFF09C46-71CD-4445-9B0B-63A0B2063EA0}" srcId="{42DE0AA9-A5DD-43A2-BD8C-235926C44C3F}" destId="{01C963E3-7F48-43C0-816A-7B767AD92853}" srcOrd="0" destOrd="0" parTransId="{22BFE1F8-A132-4666-94E2-8793A132288B}" sibTransId="{6A6FD118-B18E-4D66-AA97-F4784D9D48CE}"/>
    <dgm:cxn modelId="{DF320340-25C7-4D03-9F95-CED035D21BDF}" type="presOf" srcId="{CF4DCDFF-C830-4931-BCBE-155DF357F92B}" destId="{061AC3E7-815C-4D38-92C2-DB9494382CE1}" srcOrd="0" destOrd="0" presId="urn:microsoft.com/office/officeart/2005/8/layout/hierarchy1"/>
    <dgm:cxn modelId="{85C5E983-6B14-4390-AC1A-91C3F58537B2}" srcId="{C801DEAF-6380-4FDD-B4DF-4CDFC3A2CDB5}" destId="{F984D060-47A3-4045-AD9F-EC390FCEDBB7}" srcOrd="1" destOrd="0" parTransId="{1CDD934E-46F9-43B7-8D2B-38BB81A7F1F2}" sibTransId="{0FB74773-284C-4791-B8A1-6BA564A3AC95}"/>
    <dgm:cxn modelId="{F00FDF0B-9449-4DAC-B58C-DBA7F10CAEA0}" type="presOf" srcId="{F984D060-47A3-4045-AD9F-EC390FCEDBB7}" destId="{B0D4744D-7A25-4952-B621-350E82998EF6}" srcOrd="0" destOrd="0" presId="urn:microsoft.com/office/officeart/2005/8/layout/hierarchy1"/>
    <dgm:cxn modelId="{0D2AA7D5-1C67-40D5-9C32-000AA7634AC0}" srcId="{163BC68E-90C3-4283-B040-19D3A6281BF6}" destId="{42DE0AA9-A5DD-43A2-BD8C-235926C44C3F}" srcOrd="0" destOrd="0" parTransId="{DD88F28A-00BE-454A-9E84-9A75DCEF1AA7}" sibTransId="{B7ED6BCF-14EE-4D13-A4E7-9069D47174C5}"/>
    <dgm:cxn modelId="{7F8D4E7B-69A3-4968-BA22-B9B573CCB0C7}" type="presOf" srcId="{289D59BB-18C0-4AAC-8F59-F2E50D236F99}" destId="{4935518E-E49C-4DF3-8D7F-2639DCBDB17E}" srcOrd="0" destOrd="0" presId="urn:microsoft.com/office/officeart/2005/8/layout/hierarchy1"/>
    <dgm:cxn modelId="{020ACC8E-BDC7-48C0-AB73-F24D8FE16205}" type="presOf" srcId="{DD88F28A-00BE-454A-9E84-9A75DCEF1AA7}" destId="{AF59C1E7-FF19-4594-BC93-373C9401EFAC}" srcOrd="0" destOrd="0" presId="urn:microsoft.com/office/officeart/2005/8/layout/hierarchy1"/>
    <dgm:cxn modelId="{8A2527A9-ADC3-42D4-BC9A-87497626A2A4}" type="presOf" srcId="{43536CD7-0E16-4836-89D0-4917FB357B0B}" destId="{EE085454-48EC-4CA2-9E58-97871B341949}" srcOrd="0" destOrd="0" presId="urn:microsoft.com/office/officeart/2005/8/layout/hierarchy1"/>
    <dgm:cxn modelId="{83D00827-9F71-4AE2-9F8C-2F5B464A019D}" srcId="{42DE0AA9-A5DD-43A2-BD8C-235926C44C3F}" destId="{CF4DCDFF-C830-4931-BCBE-155DF357F92B}" srcOrd="1" destOrd="0" parTransId="{57744A98-EE26-48C1-821B-B3881198230B}" sibTransId="{AEF5174E-1089-4DF9-A068-E8D9CE8A5471}"/>
    <dgm:cxn modelId="{56CCDB46-00D7-4243-84F4-69146FA30778}" type="presParOf" srcId="{EE085454-48EC-4CA2-9E58-97871B341949}" destId="{464B5A5F-4DFE-44ED-A245-82F83C8478CE}" srcOrd="0" destOrd="0" presId="urn:microsoft.com/office/officeart/2005/8/layout/hierarchy1"/>
    <dgm:cxn modelId="{00AB6DC6-F9E4-4C80-A59C-397996CF28A2}" type="presParOf" srcId="{464B5A5F-4DFE-44ED-A245-82F83C8478CE}" destId="{EB3A9162-5885-4234-B89C-C5E8AD0243EF}" srcOrd="0" destOrd="0" presId="urn:microsoft.com/office/officeart/2005/8/layout/hierarchy1"/>
    <dgm:cxn modelId="{18EE6E35-F4AE-4BE1-8AE5-992A420EA3C3}" type="presParOf" srcId="{EB3A9162-5885-4234-B89C-C5E8AD0243EF}" destId="{F7AB21AB-3CAE-4B94-B6E8-6C6C6B1F406D}" srcOrd="0" destOrd="0" presId="urn:microsoft.com/office/officeart/2005/8/layout/hierarchy1"/>
    <dgm:cxn modelId="{BB95EBF6-7CE5-48B7-9E56-65942B7A196D}" type="presParOf" srcId="{EB3A9162-5885-4234-B89C-C5E8AD0243EF}" destId="{91DF5928-16E2-482E-A3DC-D9125C3FF54D}" srcOrd="1" destOrd="0" presId="urn:microsoft.com/office/officeart/2005/8/layout/hierarchy1"/>
    <dgm:cxn modelId="{7C284011-622F-4A40-982D-9A4C5D554229}" type="presParOf" srcId="{464B5A5F-4DFE-44ED-A245-82F83C8478CE}" destId="{DCA923BD-5FAE-4E9B-B13B-649BE3F363A5}" srcOrd="1" destOrd="0" presId="urn:microsoft.com/office/officeart/2005/8/layout/hierarchy1"/>
    <dgm:cxn modelId="{CFFA41A3-9A34-4D97-9C01-23CA71520EE7}" type="presParOf" srcId="{DCA923BD-5FAE-4E9B-B13B-649BE3F363A5}" destId="{AF59C1E7-FF19-4594-BC93-373C9401EFAC}" srcOrd="0" destOrd="0" presId="urn:microsoft.com/office/officeart/2005/8/layout/hierarchy1"/>
    <dgm:cxn modelId="{EF57810F-40BB-456F-B89A-DC1BE7257588}" type="presParOf" srcId="{DCA923BD-5FAE-4E9B-B13B-649BE3F363A5}" destId="{7E2C6DB9-E661-4CC3-921D-904629388F7C}" srcOrd="1" destOrd="0" presId="urn:microsoft.com/office/officeart/2005/8/layout/hierarchy1"/>
    <dgm:cxn modelId="{6F050581-8170-4CB0-9942-DB0D18F836D6}" type="presParOf" srcId="{7E2C6DB9-E661-4CC3-921D-904629388F7C}" destId="{E665FFC4-A857-4F23-AC59-C45515EEDA06}" srcOrd="0" destOrd="0" presId="urn:microsoft.com/office/officeart/2005/8/layout/hierarchy1"/>
    <dgm:cxn modelId="{07263681-BB95-488E-B6A6-5921541D6B83}" type="presParOf" srcId="{E665FFC4-A857-4F23-AC59-C45515EEDA06}" destId="{08AF123E-C2F5-4E34-BB61-1A7B908AE180}" srcOrd="0" destOrd="0" presId="urn:microsoft.com/office/officeart/2005/8/layout/hierarchy1"/>
    <dgm:cxn modelId="{7DAB5463-ABC7-4113-9068-C44AECD65D3F}" type="presParOf" srcId="{E665FFC4-A857-4F23-AC59-C45515EEDA06}" destId="{C3A8FB8D-C24F-49B7-B14B-1A7E5BEDAA03}" srcOrd="1" destOrd="0" presId="urn:microsoft.com/office/officeart/2005/8/layout/hierarchy1"/>
    <dgm:cxn modelId="{EC5195FE-6912-412F-B5DC-B89FBC7EEA00}" type="presParOf" srcId="{7E2C6DB9-E661-4CC3-921D-904629388F7C}" destId="{B7BC2AAC-3892-479B-896C-08DE9CF821FD}" srcOrd="1" destOrd="0" presId="urn:microsoft.com/office/officeart/2005/8/layout/hierarchy1"/>
    <dgm:cxn modelId="{FD18A603-E1C5-44E6-96BE-5EF40C92B2AE}" type="presParOf" srcId="{B7BC2AAC-3892-479B-896C-08DE9CF821FD}" destId="{2F7F4BFA-6E4D-45AA-957A-3B63FE45702E}" srcOrd="0" destOrd="0" presId="urn:microsoft.com/office/officeart/2005/8/layout/hierarchy1"/>
    <dgm:cxn modelId="{723986DD-E2BC-410D-BD52-63CDFC845DCF}" type="presParOf" srcId="{B7BC2AAC-3892-479B-896C-08DE9CF821FD}" destId="{9BCC9593-75D9-4C17-A716-DD05316159F4}" srcOrd="1" destOrd="0" presId="urn:microsoft.com/office/officeart/2005/8/layout/hierarchy1"/>
    <dgm:cxn modelId="{D8D90697-C573-44D7-8274-8DDC834A9CA4}" type="presParOf" srcId="{9BCC9593-75D9-4C17-A716-DD05316159F4}" destId="{F79AD064-D531-4C41-BBD5-0ACBA96F21E3}" srcOrd="0" destOrd="0" presId="urn:microsoft.com/office/officeart/2005/8/layout/hierarchy1"/>
    <dgm:cxn modelId="{02B3C58D-616E-4A2C-9719-268639CA35D4}" type="presParOf" srcId="{F79AD064-D531-4C41-BBD5-0ACBA96F21E3}" destId="{F1B39E9C-F3CD-4880-9524-61EF5416F869}" srcOrd="0" destOrd="0" presId="urn:microsoft.com/office/officeart/2005/8/layout/hierarchy1"/>
    <dgm:cxn modelId="{793077E6-5EBF-4F99-AF66-41DEA621AE98}" type="presParOf" srcId="{F79AD064-D531-4C41-BBD5-0ACBA96F21E3}" destId="{A6ED142E-8FA2-40B9-9D7B-767F49AAA587}" srcOrd="1" destOrd="0" presId="urn:microsoft.com/office/officeart/2005/8/layout/hierarchy1"/>
    <dgm:cxn modelId="{030A776D-D5C1-497A-939E-031E057BA3BA}" type="presParOf" srcId="{9BCC9593-75D9-4C17-A716-DD05316159F4}" destId="{BE7E1C47-46FF-40FD-8868-9E77FC08BBA1}" srcOrd="1" destOrd="0" presId="urn:microsoft.com/office/officeart/2005/8/layout/hierarchy1"/>
    <dgm:cxn modelId="{54592AB3-E6DA-49C3-9AE8-FEBFEB3F34C0}" type="presParOf" srcId="{B7BC2AAC-3892-479B-896C-08DE9CF821FD}" destId="{EAFB694C-0AAB-4FCC-ACD6-C8438B40CDAC}" srcOrd="2" destOrd="0" presId="urn:microsoft.com/office/officeart/2005/8/layout/hierarchy1"/>
    <dgm:cxn modelId="{A1A3AD5F-9487-4E76-BD41-83B34AA7880C}" type="presParOf" srcId="{B7BC2AAC-3892-479B-896C-08DE9CF821FD}" destId="{9CA18A97-EAC8-4CB2-9322-EF9C5A1EFE37}" srcOrd="3" destOrd="0" presId="urn:microsoft.com/office/officeart/2005/8/layout/hierarchy1"/>
    <dgm:cxn modelId="{594194E5-E7D7-4D8D-B0D5-6974E5826C3B}" type="presParOf" srcId="{9CA18A97-EAC8-4CB2-9322-EF9C5A1EFE37}" destId="{8D44748A-29DD-4B86-8E67-ABFCCB1EFCB3}" srcOrd="0" destOrd="0" presId="urn:microsoft.com/office/officeart/2005/8/layout/hierarchy1"/>
    <dgm:cxn modelId="{A9BCCEBA-5E32-4851-9B49-34E0F55EFBF6}" type="presParOf" srcId="{8D44748A-29DD-4B86-8E67-ABFCCB1EFCB3}" destId="{8CD89D1C-DB8B-4710-8A32-9BCD93A10313}" srcOrd="0" destOrd="0" presId="urn:microsoft.com/office/officeart/2005/8/layout/hierarchy1"/>
    <dgm:cxn modelId="{EF23D48F-DCC8-4C82-BC43-07E92A2C668B}" type="presParOf" srcId="{8D44748A-29DD-4B86-8E67-ABFCCB1EFCB3}" destId="{061AC3E7-815C-4D38-92C2-DB9494382CE1}" srcOrd="1" destOrd="0" presId="urn:microsoft.com/office/officeart/2005/8/layout/hierarchy1"/>
    <dgm:cxn modelId="{DCF40629-F5AE-4089-B4ED-605299A4A171}" type="presParOf" srcId="{9CA18A97-EAC8-4CB2-9322-EF9C5A1EFE37}" destId="{0D20031F-C120-4CC2-8EA9-2EB670EC42EB}" srcOrd="1" destOrd="0" presId="urn:microsoft.com/office/officeart/2005/8/layout/hierarchy1"/>
    <dgm:cxn modelId="{5A07F6C0-F87F-4CFA-BEA1-D6EC7319EAB4}" type="presParOf" srcId="{B7BC2AAC-3892-479B-896C-08DE9CF821FD}" destId="{6F4E7412-0141-4230-96F6-689E15F9D9AB}" srcOrd="4" destOrd="0" presId="urn:microsoft.com/office/officeart/2005/8/layout/hierarchy1"/>
    <dgm:cxn modelId="{5B16419F-0067-45CB-A05E-B51B931F8F65}" type="presParOf" srcId="{B7BC2AAC-3892-479B-896C-08DE9CF821FD}" destId="{D39C3630-A0A8-43F3-AB12-04B6B8418223}" srcOrd="5" destOrd="0" presId="urn:microsoft.com/office/officeart/2005/8/layout/hierarchy1"/>
    <dgm:cxn modelId="{DC251CAE-ADD7-4451-B203-E462231F0D9F}" type="presParOf" srcId="{D39C3630-A0A8-43F3-AB12-04B6B8418223}" destId="{7C79C268-D281-4C85-ACB2-7D788C61211D}" srcOrd="0" destOrd="0" presId="urn:microsoft.com/office/officeart/2005/8/layout/hierarchy1"/>
    <dgm:cxn modelId="{1ED0ADE4-18EE-4DB6-AE45-CEB67F2825C2}" type="presParOf" srcId="{7C79C268-D281-4C85-ACB2-7D788C61211D}" destId="{1A8637EE-A210-42A5-9245-0F8EFE049813}" srcOrd="0" destOrd="0" presId="urn:microsoft.com/office/officeart/2005/8/layout/hierarchy1"/>
    <dgm:cxn modelId="{D5311BE4-11C4-456A-95C9-A36805B9B980}" type="presParOf" srcId="{7C79C268-D281-4C85-ACB2-7D788C61211D}" destId="{A8F02A71-0F5E-4B2D-9318-B560802E53AD}" srcOrd="1" destOrd="0" presId="urn:microsoft.com/office/officeart/2005/8/layout/hierarchy1"/>
    <dgm:cxn modelId="{BA898E02-8A05-4F15-9D36-F1707335B153}" type="presParOf" srcId="{D39C3630-A0A8-43F3-AB12-04B6B8418223}" destId="{B168EA78-3415-4207-BCCC-19AF4A236305}" srcOrd="1" destOrd="0" presId="urn:microsoft.com/office/officeart/2005/8/layout/hierarchy1"/>
    <dgm:cxn modelId="{F37CE77E-4A4C-47BA-BFEE-0A8F75119B32}" type="presParOf" srcId="{DCA923BD-5FAE-4E9B-B13B-649BE3F363A5}" destId="{4935518E-E49C-4DF3-8D7F-2639DCBDB17E}" srcOrd="2" destOrd="0" presId="urn:microsoft.com/office/officeart/2005/8/layout/hierarchy1"/>
    <dgm:cxn modelId="{D96E474D-774E-4E74-AC8C-CAC9F21B8514}" type="presParOf" srcId="{DCA923BD-5FAE-4E9B-B13B-649BE3F363A5}" destId="{E5DB6525-64F8-4780-A889-E48504F4287B}" srcOrd="3" destOrd="0" presId="urn:microsoft.com/office/officeart/2005/8/layout/hierarchy1"/>
    <dgm:cxn modelId="{3FB87C72-2241-472E-B197-A9AFF4DA770D}" type="presParOf" srcId="{E5DB6525-64F8-4780-A889-E48504F4287B}" destId="{6B863811-AD41-4FD3-9034-CBE718BD0509}" srcOrd="0" destOrd="0" presId="urn:microsoft.com/office/officeart/2005/8/layout/hierarchy1"/>
    <dgm:cxn modelId="{03E6DDDF-2564-4AE5-9DC9-405888408079}" type="presParOf" srcId="{6B863811-AD41-4FD3-9034-CBE718BD0509}" destId="{850F6525-4FC8-4BB5-A292-628EB85FCF9D}" srcOrd="0" destOrd="0" presId="urn:microsoft.com/office/officeart/2005/8/layout/hierarchy1"/>
    <dgm:cxn modelId="{58B7D67D-7604-43B1-A984-C674D8086967}" type="presParOf" srcId="{6B863811-AD41-4FD3-9034-CBE718BD0509}" destId="{9D8EA6A2-2A7E-4821-8D07-B58B74E5DA0C}" srcOrd="1" destOrd="0" presId="urn:microsoft.com/office/officeart/2005/8/layout/hierarchy1"/>
    <dgm:cxn modelId="{8A6AFE1D-8790-433B-9965-B5ABBEA10E11}" type="presParOf" srcId="{E5DB6525-64F8-4780-A889-E48504F4287B}" destId="{4EDE5BA0-8E9C-411F-B969-3A933A9BE86F}" srcOrd="1" destOrd="0" presId="urn:microsoft.com/office/officeart/2005/8/layout/hierarchy1"/>
    <dgm:cxn modelId="{B9B06FF3-FC5D-4BDE-92C1-E6394E35AA8C}" type="presParOf" srcId="{4EDE5BA0-8E9C-411F-B969-3A933A9BE86F}" destId="{4F6C20AE-9A4D-4B3D-A3F2-74D4138CF781}" srcOrd="0" destOrd="0" presId="urn:microsoft.com/office/officeart/2005/8/layout/hierarchy1"/>
    <dgm:cxn modelId="{DC89A05A-10B2-49D4-8512-F761F11485C2}" type="presParOf" srcId="{4EDE5BA0-8E9C-411F-B969-3A933A9BE86F}" destId="{AA898DA8-C531-4048-A2FC-0EAFE19DE1F3}" srcOrd="1" destOrd="0" presId="urn:microsoft.com/office/officeart/2005/8/layout/hierarchy1"/>
    <dgm:cxn modelId="{39F9B43F-F0F8-42D6-90E9-D436534D2CD2}" type="presParOf" srcId="{AA898DA8-C531-4048-A2FC-0EAFE19DE1F3}" destId="{A900EBB1-3544-41CF-9406-A6A1BC008525}" srcOrd="0" destOrd="0" presId="urn:microsoft.com/office/officeart/2005/8/layout/hierarchy1"/>
    <dgm:cxn modelId="{718A4E1A-FBB7-4279-A246-D9C446E1E31D}" type="presParOf" srcId="{A900EBB1-3544-41CF-9406-A6A1BC008525}" destId="{B1064CF7-7703-488F-A8BC-73DF8AE8F19B}" srcOrd="0" destOrd="0" presId="urn:microsoft.com/office/officeart/2005/8/layout/hierarchy1"/>
    <dgm:cxn modelId="{123F6A8F-0920-4DB8-B688-91E2BE2A9ED9}" type="presParOf" srcId="{A900EBB1-3544-41CF-9406-A6A1BC008525}" destId="{43EA93AB-EFFD-440D-8786-87D8F2D07A09}" srcOrd="1" destOrd="0" presId="urn:microsoft.com/office/officeart/2005/8/layout/hierarchy1"/>
    <dgm:cxn modelId="{AE5297FC-6353-4129-88E0-CD0B5C6DD62B}" type="presParOf" srcId="{AA898DA8-C531-4048-A2FC-0EAFE19DE1F3}" destId="{7CB2CC28-BD40-4109-9D29-C8531A2AAA93}" srcOrd="1" destOrd="0" presId="urn:microsoft.com/office/officeart/2005/8/layout/hierarchy1"/>
    <dgm:cxn modelId="{C46246DC-B8D1-4AA1-AAB4-CDD6FB633464}" type="presParOf" srcId="{4EDE5BA0-8E9C-411F-B969-3A933A9BE86F}" destId="{7EF58E03-F986-41D5-B42E-56B9CDFA21DD}" srcOrd="2" destOrd="0" presId="urn:microsoft.com/office/officeart/2005/8/layout/hierarchy1"/>
    <dgm:cxn modelId="{6E033E91-CE4A-4B48-ABA7-72FCA1BC43E7}" type="presParOf" srcId="{4EDE5BA0-8E9C-411F-B969-3A933A9BE86F}" destId="{E23F135C-0091-4C02-9DC2-A1ADF164AB92}" srcOrd="3" destOrd="0" presId="urn:microsoft.com/office/officeart/2005/8/layout/hierarchy1"/>
    <dgm:cxn modelId="{24784CF6-9408-4247-8361-D5911579EA8B}" type="presParOf" srcId="{E23F135C-0091-4C02-9DC2-A1ADF164AB92}" destId="{8E514108-340D-40DC-9DA4-64F07BC38C68}" srcOrd="0" destOrd="0" presId="urn:microsoft.com/office/officeart/2005/8/layout/hierarchy1"/>
    <dgm:cxn modelId="{CEC7A357-776E-4BFD-97BC-3884CD830FDF}" type="presParOf" srcId="{8E514108-340D-40DC-9DA4-64F07BC38C68}" destId="{69E90963-E8CB-44EF-8519-5DF38E068155}" srcOrd="0" destOrd="0" presId="urn:microsoft.com/office/officeart/2005/8/layout/hierarchy1"/>
    <dgm:cxn modelId="{E29B6024-8679-416E-9761-C047B6384F12}" type="presParOf" srcId="{8E514108-340D-40DC-9DA4-64F07BC38C68}" destId="{B0D4744D-7A25-4952-B621-350E82998EF6}" srcOrd="1" destOrd="0" presId="urn:microsoft.com/office/officeart/2005/8/layout/hierarchy1"/>
    <dgm:cxn modelId="{06985DFA-D1F3-420D-BF4B-6D38C7784CB7}" type="presParOf" srcId="{E23F135C-0091-4C02-9DC2-A1ADF164AB92}" destId="{586A8BAE-6546-4B7F-8CC6-3270E348BB7E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391E876-D1F9-4039-A448-6DA32F649C9A}" type="doc">
      <dgm:prSet loTypeId="urn:microsoft.com/office/officeart/2005/8/layout/process1" loCatId="process" qsTypeId="urn:microsoft.com/office/officeart/2005/8/quickstyle/simple1" qsCatId="simple" csTypeId="urn:microsoft.com/office/officeart/2005/8/colors/colorful2" csCatId="colorful" phldr="1"/>
      <dgm:spPr/>
    </dgm:pt>
    <dgm:pt modelId="{4CE4AE73-5172-4D8C-B6FA-029F01343321}">
      <dgm:prSet phldrT="[Text]" custT="1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r>
            <a:rPr lang="en-IN" sz="1800" dirty="0" smtClean="0">
              <a:solidFill>
                <a:schemeClr val="tx1"/>
              </a:solidFill>
            </a:rPr>
            <a:t>Fibre</a:t>
          </a:r>
          <a:endParaRPr lang="en-IN" sz="1800" dirty="0">
            <a:solidFill>
              <a:schemeClr val="tx1"/>
            </a:solidFill>
          </a:endParaRPr>
        </a:p>
      </dgm:t>
    </dgm:pt>
    <dgm:pt modelId="{568E0FB5-7F2C-4E14-AD6A-6CD7DC3ECEA1}" type="parTrans" cxnId="{9E2F2A62-9A5B-4377-8D98-D30E89886ACE}">
      <dgm:prSet/>
      <dgm:spPr/>
      <dgm:t>
        <a:bodyPr/>
        <a:lstStyle/>
        <a:p>
          <a:endParaRPr lang="en-IN" sz="1200">
            <a:solidFill>
              <a:schemeClr val="tx1"/>
            </a:solidFill>
          </a:endParaRPr>
        </a:p>
      </dgm:t>
    </dgm:pt>
    <dgm:pt modelId="{D7426A54-6B04-4470-9C92-1BB6900F022D}" type="sibTrans" cxnId="{9E2F2A62-9A5B-4377-8D98-D30E89886ACE}">
      <dgm:prSet custT="1"/>
      <dgm:spPr/>
      <dgm:t>
        <a:bodyPr/>
        <a:lstStyle/>
        <a:p>
          <a:endParaRPr lang="en-IN" sz="1200">
            <a:solidFill>
              <a:schemeClr val="tx1"/>
            </a:solidFill>
          </a:endParaRPr>
        </a:p>
      </dgm:t>
    </dgm:pt>
    <dgm:pt modelId="{8D3E8FDC-6247-49C4-BD2C-ED3B9C747C39}">
      <dgm:prSet phldrT="[Text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en-IN" sz="1800" dirty="0" smtClean="0">
              <a:solidFill>
                <a:schemeClr val="tx1"/>
              </a:solidFill>
            </a:rPr>
            <a:t>Yarn</a:t>
          </a:r>
          <a:endParaRPr lang="en-IN" sz="1800" dirty="0">
            <a:solidFill>
              <a:schemeClr val="tx1"/>
            </a:solidFill>
          </a:endParaRPr>
        </a:p>
      </dgm:t>
    </dgm:pt>
    <dgm:pt modelId="{01246C70-D8E8-4E70-A0C7-3D0F5FB2E4A4}" type="parTrans" cxnId="{BD424633-46B2-4733-A371-DC921CBAA95B}">
      <dgm:prSet/>
      <dgm:spPr/>
      <dgm:t>
        <a:bodyPr/>
        <a:lstStyle/>
        <a:p>
          <a:endParaRPr lang="en-IN" sz="1200">
            <a:solidFill>
              <a:schemeClr val="tx1"/>
            </a:solidFill>
          </a:endParaRPr>
        </a:p>
      </dgm:t>
    </dgm:pt>
    <dgm:pt modelId="{4A1E4C2C-69F9-4C0F-A13B-69320AF54C62}" type="sibTrans" cxnId="{BD424633-46B2-4733-A371-DC921CBAA95B}">
      <dgm:prSet custT="1"/>
      <dgm:spPr>
        <a:solidFill>
          <a:schemeClr val="accent3"/>
        </a:solidFill>
      </dgm:spPr>
      <dgm:t>
        <a:bodyPr/>
        <a:lstStyle/>
        <a:p>
          <a:endParaRPr lang="en-IN" sz="1200">
            <a:solidFill>
              <a:schemeClr val="tx1"/>
            </a:solidFill>
          </a:endParaRPr>
        </a:p>
      </dgm:t>
    </dgm:pt>
    <dgm:pt modelId="{0DFD6776-F0BB-4AD1-8864-9A8FF45964A8}">
      <dgm:prSet phldrT="[Text]" custT="1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r>
            <a:rPr lang="en-IN" sz="1800" dirty="0" smtClean="0">
              <a:solidFill>
                <a:schemeClr val="tx1"/>
              </a:solidFill>
            </a:rPr>
            <a:t>Fabric</a:t>
          </a:r>
          <a:endParaRPr lang="en-IN" sz="1800" dirty="0">
            <a:solidFill>
              <a:schemeClr val="tx1"/>
            </a:solidFill>
          </a:endParaRPr>
        </a:p>
      </dgm:t>
    </dgm:pt>
    <dgm:pt modelId="{8A02B1E7-17FD-4D4B-AF15-A9038DBE9D96}" type="parTrans" cxnId="{5FB62E46-B17D-4AE5-9353-5E20BFE955DA}">
      <dgm:prSet/>
      <dgm:spPr/>
      <dgm:t>
        <a:bodyPr/>
        <a:lstStyle/>
        <a:p>
          <a:endParaRPr lang="en-IN" sz="1200">
            <a:solidFill>
              <a:schemeClr val="tx1"/>
            </a:solidFill>
          </a:endParaRPr>
        </a:p>
      </dgm:t>
    </dgm:pt>
    <dgm:pt modelId="{83DA3EB5-3F9F-48EB-8EE5-963C9269C986}" type="sibTrans" cxnId="{5FB62E46-B17D-4AE5-9353-5E20BFE955DA}">
      <dgm:prSet custT="1"/>
      <dgm:spPr>
        <a:solidFill>
          <a:schemeClr val="accent6"/>
        </a:solidFill>
      </dgm:spPr>
      <dgm:t>
        <a:bodyPr/>
        <a:lstStyle/>
        <a:p>
          <a:endParaRPr lang="en-IN" sz="1200" dirty="0">
            <a:solidFill>
              <a:schemeClr val="tx1"/>
            </a:solidFill>
          </a:endParaRPr>
        </a:p>
      </dgm:t>
    </dgm:pt>
    <dgm:pt modelId="{7172BB3A-2292-459F-93F9-420182F80C97}">
      <dgm:prSet phldrT="[Text]"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en-IN" sz="1800" dirty="0" smtClean="0">
              <a:solidFill>
                <a:schemeClr val="tx1"/>
              </a:solidFill>
            </a:rPr>
            <a:t>Garments</a:t>
          </a:r>
          <a:endParaRPr lang="en-IN" sz="1800" dirty="0">
            <a:solidFill>
              <a:schemeClr val="tx1"/>
            </a:solidFill>
          </a:endParaRPr>
        </a:p>
      </dgm:t>
    </dgm:pt>
    <dgm:pt modelId="{496B3D78-36AC-48F4-8C7D-AEF38BE63E23}" type="parTrans" cxnId="{58466EAA-1BF2-40AB-AAA6-A9E2006E75DD}">
      <dgm:prSet/>
      <dgm:spPr/>
      <dgm:t>
        <a:bodyPr/>
        <a:lstStyle/>
        <a:p>
          <a:endParaRPr lang="en-IN" sz="1200">
            <a:solidFill>
              <a:schemeClr val="tx1"/>
            </a:solidFill>
          </a:endParaRPr>
        </a:p>
      </dgm:t>
    </dgm:pt>
    <dgm:pt modelId="{A8750017-F535-4222-A79D-4417BE273C65}" type="sibTrans" cxnId="{58466EAA-1BF2-40AB-AAA6-A9E2006E75DD}">
      <dgm:prSet/>
      <dgm:spPr/>
      <dgm:t>
        <a:bodyPr/>
        <a:lstStyle/>
        <a:p>
          <a:endParaRPr lang="en-IN" sz="1200">
            <a:solidFill>
              <a:schemeClr val="tx1"/>
            </a:solidFill>
          </a:endParaRPr>
        </a:p>
      </dgm:t>
    </dgm:pt>
    <dgm:pt modelId="{AF50E4A9-958C-481D-A8AF-68FE7F19BFEF}" type="pres">
      <dgm:prSet presAssocID="{F391E876-D1F9-4039-A448-6DA32F649C9A}" presName="Name0" presStyleCnt="0">
        <dgm:presLayoutVars>
          <dgm:dir/>
          <dgm:resizeHandles val="exact"/>
        </dgm:presLayoutVars>
      </dgm:prSet>
      <dgm:spPr/>
    </dgm:pt>
    <dgm:pt modelId="{8F27AA2A-0255-46D8-8301-96E1D4EFC6C4}" type="pres">
      <dgm:prSet presAssocID="{4CE4AE73-5172-4D8C-B6FA-029F01343321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CF57F0-5FB5-410B-8883-CA8E74666935}" type="pres">
      <dgm:prSet presAssocID="{D7426A54-6B04-4470-9C92-1BB6900F022D}" presName="sibTrans" presStyleLbl="sibTrans2D1" presStyleIdx="0" presStyleCnt="3"/>
      <dgm:spPr/>
      <dgm:t>
        <a:bodyPr/>
        <a:lstStyle/>
        <a:p>
          <a:endParaRPr lang="en-US"/>
        </a:p>
      </dgm:t>
    </dgm:pt>
    <dgm:pt modelId="{95776CBF-DC7C-4C9C-9A6D-EDCC13F61809}" type="pres">
      <dgm:prSet presAssocID="{D7426A54-6B04-4470-9C92-1BB6900F022D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5DF5FD4D-079B-41FC-B6E5-DE5751648658}" type="pres">
      <dgm:prSet presAssocID="{8D3E8FDC-6247-49C4-BD2C-ED3B9C747C39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F40DB0-7FDE-4305-BE8E-8B690368A4AE}" type="pres">
      <dgm:prSet presAssocID="{4A1E4C2C-69F9-4C0F-A13B-69320AF54C62}" presName="sibTrans" presStyleLbl="sibTrans2D1" presStyleIdx="1" presStyleCnt="3"/>
      <dgm:spPr/>
      <dgm:t>
        <a:bodyPr/>
        <a:lstStyle/>
        <a:p>
          <a:endParaRPr lang="en-US"/>
        </a:p>
      </dgm:t>
    </dgm:pt>
    <dgm:pt modelId="{EB73D1FA-7D65-4516-823C-A8A1E6538A31}" type="pres">
      <dgm:prSet presAssocID="{4A1E4C2C-69F9-4C0F-A13B-69320AF54C62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83EBB641-FEDF-4EE5-A892-35845CAD0891}" type="pres">
      <dgm:prSet presAssocID="{0DFD6776-F0BB-4AD1-8864-9A8FF45964A8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5E5F5A-1D1B-4364-A425-92283D2BF7D0}" type="pres">
      <dgm:prSet presAssocID="{83DA3EB5-3F9F-48EB-8EE5-963C9269C986}" presName="sibTrans" presStyleLbl="sibTrans2D1" presStyleIdx="2" presStyleCnt="3"/>
      <dgm:spPr/>
      <dgm:t>
        <a:bodyPr/>
        <a:lstStyle/>
        <a:p>
          <a:endParaRPr lang="en-US"/>
        </a:p>
      </dgm:t>
    </dgm:pt>
    <dgm:pt modelId="{D105FC3C-643A-489B-AF61-236C2619F18F}" type="pres">
      <dgm:prSet presAssocID="{83DA3EB5-3F9F-48EB-8EE5-963C9269C986}" presName="connectorText" presStyleLbl="sibTrans2D1" presStyleIdx="2" presStyleCnt="3"/>
      <dgm:spPr/>
      <dgm:t>
        <a:bodyPr/>
        <a:lstStyle/>
        <a:p>
          <a:endParaRPr lang="en-US"/>
        </a:p>
      </dgm:t>
    </dgm:pt>
    <dgm:pt modelId="{A1051C65-554D-4D5E-BD0F-6200B053E6C1}" type="pres">
      <dgm:prSet presAssocID="{7172BB3A-2292-459F-93F9-420182F80C97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8466EAA-1BF2-40AB-AAA6-A9E2006E75DD}" srcId="{F391E876-D1F9-4039-A448-6DA32F649C9A}" destId="{7172BB3A-2292-459F-93F9-420182F80C97}" srcOrd="3" destOrd="0" parTransId="{496B3D78-36AC-48F4-8C7D-AEF38BE63E23}" sibTransId="{A8750017-F535-4222-A79D-4417BE273C65}"/>
    <dgm:cxn modelId="{37354297-7C66-44C8-809F-46F7D96F3EB3}" type="presOf" srcId="{7172BB3A-2292-459F-93F9-420182F80C97}" destId="{A1051C65-554D-4D5E-BD0F-6200B053E6C1}" srcOrd="0" destOrd="0" presId="urn:microsoft.com/office/officeart/2005/8/layout/process1"/>
    <dgm:cxn modelId="{9E2F2A62-9A5B-4377-8D98-D30E89886ACE}" srcId="{F391E876-D1F9-4039-A448-6DA32F649C9A}" destId="{4CE4AE73-5172-4D8C-B6FA-029F01343321}" srcOrd="0" destOrd="0" parTransId="{568E0FB5-7F2C-4E14-AD6A-6CD7DC3ECEA1}" sibTransId="{D7426A54-6B04-4470-9C92-1BB6900F022D}"/>
    <dgm:cxn modelId="{BD424633-46B2-4733-A371-DC921CBAA95B}" srcId="{F391E876-D1F9-4039-A448-6DA32F649C9A}" destId="{8D3E8FDC-6247-49C4-BD2C-ED3B9C747C39}" srcOrd="1" destOrd="0" parTransId="{01246C70-D8E8-4E70-A0C7-3D0F5FB2E4A4}" sibTransId="{4A1E4C2C-69F9-4C0F-A13B-69320AF54C62}"/>
    <dgm:cxn modelId="{C42B599A-265A-4E6E-ABBB-B9D0632CD2D6}" type="presOf" srcId="{F391E876-D1F9-4039-A448-6DA32F649C9A}" destId="{AF50E4A9-958C-481D-A8AF-68FE7F19BFEF}" srcOrd="0" destOrd="0" presId="urn:microsoft.com/office/officeart/2005/8/layout/process1"/>
    <dgm:cxn modelId="{FA262837-88E2-4DBC-B72E-CC34614E4EE0}" type="presOf" srcId="{83DA3EB5-3F9F-48EB-8EE5-963C9269C986}" destId="{415E5F5A-1D1B-4364-A425-92283D2BF7D0}" srcOrd="0" destOrd="0" presId="urn:microsoft.com/office/officeart/2005/8/layout/process1"/>
    <dgm:cxn modelId="{13CA0DED-8025-431E-A481-1A83027E3D04}" type="presOf" srcId="{D7426A54-6B04-4470-9C92-1BB6900F022D}" destId="{95776CBF-DC7C-4C9C-9A6D-EDCC13F61809}" srcOrd="1" destOrd="0" presId="urn:microsoft.com/office/officeart/2005/8/layout/process1"/>
    <dgm:cxn modelId="{7914D520-78FF-48C7-87DA-E338CC9BF1D8}" type="presOf" srcId="{4CE4AE73-5172-4D8C-B6FA-029F01343321}" destId="{8F27AA2A-0255-46D8-8301-96E1D4EFC6C4}" srcOrd="0" destOrd="0" presId="urn:microsoft.com/office/officeart/2005/8/layout/process1"/>
    <dgm:cxn modelId="{8D6A9D29-FD74-40BA-B35F-8E5D2CC1CDB7}" type="presOf" srcId="{0DFD6776-F0BB-4AD1-8864-9A8FF45964A8}" destId="{83EBB641-FEDF-4EE5-A892-35845CAD0891}" srcOrd="0" destOrd="0" presId="urn:microsoft.com/office/officeart/2005/8/layout/process1"/>
    <dgm:cxn modelId="{0C14537B-2CC9-475A-A747-AEF08A8BB527}" type="presOf" srcId="{4A1E4C2C-69F9-4C0F-A13B-69320AF54C62}" destId="{B1F40DB0-7FDE-4305-BE8E-8B690368A4AE}" srcOrd="0" destOrd="0" presId="urn:microsoft.com/office/officeart/2005/8/layout/process1"/>
    <dgm:cxn modelId="{9ECF0BF3-C186-4493-A55D-6B7D7715E132}" type="presOf" srcId="{4A1E4C2C-69F9-4C0F-A13B-69320AF54C62}" destId="{EB73D1FA-7D65-4516-823C-A8A1E6538A31}" srcOrd="1" destOrd="0" presId="urn:microsoft.com/office/officeart/2005/8/layout/process1"/>
    <dgm:cxn modelId="{772E3089-C134-4934-86B3-EDCB4AEFC5BB}" type="presOf" srcId="{8D3E8FDC-6247-49C4-BD2C-ED3B9C747C39}" destId="{5DF5FD4D-079B-41FC-B6E5-DE5751648658}" srcOrd="0" destOrd="0" presId="urn:microsoft.com/office/officeart/2005/8/layout/process1"/>
    <dgm:cxn modelId="{2946FBBA-8CF1-440B-9520-E953EB3CC21D}" type="presOf" srcId="{83DA3EB5-3F9F-48EB-8EE5-963C9269C986}" destId="{D105FC3C-643A-489B-AF61-236C2619F18F}" srcOrd="1" destOrd="0" presId="urn:microsoft.com/office/officeart/2005/8/layout/process1"/>
    <dgm:cxn modelId="{AD52D40A-5336-490C-B843-08E10E88E3FD}" type="presOf" srcId="{D7426A54-6B04-4470-9C92-1BB6900F022D}" destId="{63CF57F0-5FB5-410B-8883-CA8E74666935}" srcOrd="0" destOrd="0" presId="urn:microsoft.com/office/officeart/2005/8/layout/process1"/>
    <dgm:cxn modelId="{5FB62E46-B17D-4AE5-9353-5E20BFE955DA}" srcId="{F391E876-D1F9-4039-A448-6DA32F649C9A}" destId="{0DFD6776-F0BB-4AD1-8864-9A8FF45964A8}" srcOrd="2" destOrd="0" parTransId="{8A02B1E7-17FD-4D4B-AF15-A9038DBE9D96}" sibTransId="{83DA3EB5-3F9F-48EB-8EE5-963C9269C986}"/>
    <dgm:cxn modelId="{E4CE85E2-34B3-4CAE-BF53-DA7B6A550D6A}" type="presParOf" srcId="{AF50E4A9-958C-481D-A8AF-68FE7F19BFEF}" destId="{8F27AA2A-0255-46D8-8301-96E1D4EFC6C4}" srcOrd="0" destOrd="0" presId="urn:microsoft.com/office/officeart/2005/8/layout/process1"/>
    <dgm:cxn modelId="{67101850-D52E-4923-BE20-C579E6C656ED}" type="presParOf" srcId="{AF50E4A9-958C-481D-A8AF-68FE7F19BFEF}" destId="{63CF57F0-5FB5-410B-8883-CA8E74666935}" srcOrd="1" destOrd="0" presId="urn:microsoft.com/office/officeart/2005/8/layout/process1"/>
    <dgm:cxn modelId="{586E074D-9050-4AD0-9C3D-70BC07138731}" type="presParOf" srcId="{63CF57F0-5FB5-410B-8883-CA8E74666935}" destId="{95776CBF-DC7C-4C9C-9A6D-EDCC13F61809}" srcOrd="0" destOrd="0" presId="urn:microsoft.com/office/officeart/2005/8/layout/process1"/>
    <dgm:cxn modelId="{A70C1E0A-64E7-4A00-A63C-05FA67D7DA68}" type="presParOf" srcId="{AF50E4A9-958C-481D-A8AF-68FE7F19BFEF}" destId="{5DF5FD4D-079B-41FC-B6E5-DE5751648658}" srcOrd="2" destOrd="0" presId="urn:microsoft.com/office/officeart/2005/8/layout/process1"/>
    <dgm:cxn modelId="{3332ADE9-D442-4D7C-814A-B483195077B9}" type="presParOf" srcId="{AF50E4A9-958C-481D-A8AF-68FE7F19BFEF}" destId="{B1F40DB0-7FDE-4305-BE8E-8B690368A4AE}" srcOrd="3" destOrd="0" presId="urn:microsoft.com/office/officeart/2005/8/layout/process1"/>
    <dgm:cxn modelId="{12D12E61-A5C4-4085-90D9-2963BFFCBCC1}" type="presParOf" srcId="{B1F40DB0-7FDE-4305-BE8E-8B690368A4AE}" destId="{EB73D1FA-7D65-4516-823C-A8A1E6538A31}" srcOrd="0" destOrd="0" presId="urn:microsoft.com/office/officeart/2005/8/layout/process1"/>
    <dgm:cxn modelId="{772225A4-557C-419F-B27D-9BA2FCC4A5FF}" type="presParOf" srcId="{AF50E4A9-958C-481D-A8AF-68FE7F19BFEF}" destId="{83EBB641-FEDF-4EE5-A892-35845CAD0891}" srcOrd="4" destOrd="0" presId="urn:microsoft.com/office/officeart/2005/8/layout/process1"/>
    <dgm:cxn modelId="{21F49632-CC7B-4E46-BF67-8F3748E5F598}" type="presParOf" srcId="{AF50E4A9-958C-481D-A8AF-68FE7F19BFEF}" destId="{415E5F5A-1D1B-4364-A425-92283D2BF7D0}" srcOrd="5" destOrd="0" presId="urn:microsoft.com/office/officeart/2005/8/layout/process1"/>
    <dgm:cxn modelId="{47F2E0D8-6324-41BB-B6E7-3C77455A777B}" type="presParOf" srcId="{415E5F5A-1D1B-4364-A425-92283D2BF7D0}" destId="{D105FC3C-643A-489B-AF61-236C2619F18F}" srcOrd="0" destOrd="0" presId="urn:microsoft.com/office/officeart/2005/8/layout/process1"/>
    <dgm:cxn modelId="{18F9D737-D48A-474D-B7DA-4B536BA69F98}" type="presParOf" srcId="{AF50E4A9-958C-481D-A8AF-68FE7F19BFEF}" destId="{A1051C65-554D-4D5E-BD0F-6200B053E6C1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5B26A83-A9AE-43DA-813B-8D9102678A5F}" type="doc">
      <dgm:prSet loTypeId="urn:microsoft.com/office/officeart/2005/8/layout/lProcess3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IN"/>
        </a:p>
      </dgm:t>
    </dgm:pt>
    <dgm:pt modelId="{E54B3E29-8FD4-4B50-A814-CB84913B62F7}">
      <dgm:prSet phldrT="[Text]"/>
      <dgm:spPr/>
      <dgm:t>
        <a:bodyPr/>
        <a:lstStyle/>
        <a:p>
          <a:r>
            <a:rPr lang="en-IN" dirty="0" smtClean="0"/>
            <a:t>Domestic</a:t>
          </a:r>
          <a:endParaRPr lang="en-IN" dirty="0"/>
        </a:p>
      </dgm:t>
    </dgm:pt>
    <dgm:pt modelId="{4AFD2B07-5BA5-4CF6-B35E-EAFA64CB87C6}" type="parTrans" cxnId="{11728C98-DC0F-4826-BE90-B4D4154B3F89}">
      <dgm:prSet/>
      <dgm:spPr/>
      <dgm:t>
        <a:bodyPr/>
        <a:lstStyle/>
        <a:p>
          <a:endParaRPr lang="en-IN"/>
        </a:p>
      </dgm:t>
    </dgm:pt>
    <dgm:pt modelId="{965473BE-E2C9-407A-8237-42111491BBFE}" type="sibTrans" cxnId="{11728C98-DC0F-4826-BE90-B4D4154B3F89}">
      <dgm:prSet/>
      <dgm:spPr/>
      <dgm:t>
        <a:bodyPr/>
        <a:lstStyle/>
        <a:p>
          <a:endParaRPr lang="en-IN"/>
        </a:p>
      </dgm:t>
    </dgm:pt>
    <dgm:pt modelId="{A4C57DB2-EF1D-4530-AC22-73CF5CE69A84}">
      <dgm:prSet phldrT="[Text]" custT="1"/>
      <dgm:spPr/>
      <dgm:t>
        <a:bodyPr/>
        <a:lstStyle/>
        <a:p>
          <a:r>
            <a:rPr lang="en-IN" sz="2000" dirty="0" smtClean="0"/>
            <a:t>68</a:t>
          </a:r>
          <a:endParaRPr lang="en-IN" sz="2000" dirty="0"/>
        </a:p>
      </dgm:t>
    </dgm:pt>
    <dgm:pt modelId="{837A53A8-4579-42E3-9947-34F16F60E656}" type="parTrans" cxnId="{3A825824-A53F-45E2-88FB-96DE1190AD09}">
      <dgm:prSet/>
      <dgm:spPr/>
      <dgm:t>
        <a:bodyPr/>
        <a:lstStyle/>
        <a:p>
          <a:endParaRPr lang="en-IN"/>
        </a:p>
      </dgm:t>
    </dgm:pt>
    <dgm:pt modelId="{AACFC62E-D13D-4D3D-982E-2CE8F1D12500}" type="sibTrans" cxnId="{3A825824-A53F-45E2-88FB-96DE1190AD09}">
      <dgm:prSet/>
      <dgm:spPr/>
      <dgm:t>
        <a:bodyPr/>
        <a:lstStyle/>
        <a:p>
          <a:endParaRPr lang="en-IN"/>
        </a:p>
      </dgm:t>
    </dgm:pt>
    <dgm:pt modelId="{CD802CFE-9C86-4449-A11F-16EEFAE9A99E}">
      <dgm:prSet phldrT="[Text]" custT="1"/>
      <dgm:spPr/>
      <dgm:t>
        <a:bodyPr/>
        <a:lstStyle/>
        <a:p>
          <a:r>
            <a:rPr lang="en-IN" sz="2000" dirty="0" smtClean="0"/>
            <a:t>230</a:t>
          </a:r>
          <a:endParaRPr lang="en-IN" sz="2000" dirty="0"/>
        </a:p>
      </dgm:t>
    </dgm:pt>
    <dgm:pt modelId="{109C8622-5387-4C54-905C-0A79A8E265A4}" type="parTrans" cxnId="{5CEAC55E-4FFA-4774-A9B6-C495C26903B5}">
      <dgm:prSet/>
      <dgm:spPr/>
      <dgm:t>
        <a:bodyPr/>
        <a:lstStyle/>
        <a:p>
          <a:endParaRPr lang="en-IN"/>
        </a:p>
      </dgm:t>
    </dgm:pt>
    <dgm:pt modelId="{45A4835F-20A9-4E9D-B71A-6D14FDA4D36C}" type="sibTrans" cxnId="{5CEAC55E-4FFA-4774-A9B6-C495C26903B5}">
      <dgm:prSet/>
      <dgm:spPr/>
      <dgm:t>
        <a:bodyPr/>
        <a:lstStyle/>
        <a:p>
          <a:endParaRPr lang="en-IN"/>
        </a:p>
      </dgm:t>
    </dgm:pt>
    <dgm:pt modelId="{9DB565E9-D5F9-4883-B73C-F27D6CB5CF72}">
      <dgm:prSet phldrT="[Text]"/>
      <dgm:spPr/>
      <dgm:t>
        <a:bodyPr/>
        <a:lstStyle/>
        <a:p>
          <a:r>
            <a:rPr lang="en-IN" dirty="0" smtClean="0"/>
            <a:t>Exports</a:t>
          </a:r>
          <a:endParaRPr lang="en-IN" dirty="0"/>
        </a:p>
      </dgm:t>
    </dgm:pt>
    <dgm:pt modelId="{57A94040-DD0B-4B25-81D0-9B163E1A195F}" type="parTrans" cxnId="{6D364AEC-66DD-4D65-9F81-B5B15B26A850}">
      <dgm:prSet/>
      <dgm:spPr/>
      <dgm:t>
        <a:bodyPr/>
        <a:lstStyle/>
        <a:p>
          <a:endParaRPr lang="en-IN"/>
        </a:p>
      </dgm:t>
    </dgm:pt>
    <dgm:pt modelId="{E8ED266D-21ED-4CCD-A80C-8D3A0155E774}" type="sibTrans" cxnId="{6D364AEC-66DD-4D65-9F81-B5B15B26A850}">
      <dgm:prSet/>
      <dgm:spPr/>
      <dgm:t>
        <a:bodyPr/>
        <a:lstStyle/>
        <a:p>
          <a:endParaRPr lang="en-IN"/>
        </a:p>
      </dgm:t>
    </dgm:pt>
    <dgm:pt modelId="{9008C26B-CA00-42D2-9510-8694B7EB70D0}">
      <dgm:prSet phldrT="[Text]" custT="1"/>
      <dgm:spPr/>
      <dgm:t>
        <a:bodyPr/>
        <a:lstStyle/>
        <a:p>
          <a:r>
            <a:rPr lang="en-IN" sz="2000" dirty="0" smtClean="0"/>
            <a:t>40</a:t>
          </a:r>
          <a:endParaRPr lang="en-IN" sz="2000" dirty="0"/>
        </a:p>
      </dgm:t>
    </dgm:pt>
    <dgm:pt modelId="{06818FA2-6791-45F3-AE60-449059C45337}" type="parTrans" cxnId="{E3903349-9E41-4B17-8DA2-C53916B0EA11}">
      <dgm:prSet/>
      <dgm:spPr/>
      <dgm:t>
        <a:bodyPr/>
        <a:lstStyle/>
        <a:p>
          <a:endParaRPr lang="en-IN"/>
        </a:p>
      </dgm:t>
    </dgm:pt>
    <dgm:pt modelId="{1BD12EDA-7A5C-4E3E-B79D-72CF8B633224}" type="sibTrans" cxnId="{E3903349-9E41-4B17-8DA2-C53916B0EA11}">
      <dgm:prSet/>
      <dgm:spPr/>
      <dgm:t>
        <a:bodyPr/>
        <a:lstStyle/>
        <a:p>
          <a:endParaRPr lang="en-IN"/>
        </a:p>
      </dgm:t>
    </dgm:pt>
    <dgm:pt modelId="{694E5AC6-8409-4CF5-872F-6177CD8223E7}">
      <dgm:prSet phldrT="[Text]" custT="1"/>
      <dgm:spPr/>
      <dgm:t>
        <a:bodyPr/>
        <a:lstStyle/>
        <a:p>
          <a:r>
            <a:rPr lang="en-IN" sz="2000" dirty="0" smtClean="0"/>
            <a:t>180</a:t>
          </a:r>
          <a:endParaRPr lang="en-IN" sz="2000" dirty="0"/>
        </a:p>
      </dgm:t>
    </dgm:pt>
    <dgm:pt modelId="{E58A7720-1052-470B-B0A2-C139B16973CF}" type="parTrans" cxnId="{6E1667DA-830D-4F0D-A2E6-BF1281B4497F}">
      <dgm:prSet/>
      <dgm:spPr/>
      <dgm:t>
        <a:bodyPr/>
        <a:lstStyle/>
        <a:p>
          <a:endParaRPr lang="en-IN"/>
        </a:p>
      </dgm:t>
    </dgm:pt>
    <dgm:pt modelId="{15EE1D31-8FC1-46BC-9AF7-D029CD8A6439}" type="sibTrans" cxnId="{6E1667DA-830D-4F0D-A2E6-BF1281B4497F}">
      <dgm:prSet/>
      <dgm:spPr/>
      <dgm:t>
        <a:bodyPr/>
        <a:lstStyle/>
        <a:p>
          <a:endParaRPr lang="en-IN"/>
        </a:p>
      </dgm:t>
    </dgm:pt>
    <dgm:pt modelId="{C9E15FD9-11DE-4743-BAC1-ACBA83AC9FC7}">
      <dgm:prSet phldrT="[Text]"/>
      <dgm:spPr/>
      <dgm:t>
        <a:bodyPr/>
        <a:lstStyle/>
        <a:p>
          <a:r>
            <a:rPr lang="en-IN" dirty="0" smtClean="0"/>
            <a:t>Total</a:t>
          </a:r>
          <a:endParaRPr lang="en-IN" dirty="0"/>
        </a:p>
      </dgm:t>
    </dgm:pt>
    <dgm:pt modelId="{1FC06B33-D101-4025-805F-ACBBACA3152D}" type="parTrans" cxnId="{4D540F98-47A2-48B1-8759-DCE5C0CCBDC7}">
      <dgm:prSet/>
      <dgm:spPr/>
      <dgm:t>
        <a:bodyPr/>
        <a:lstStyle/>
        <a:p>
          <a:endParaRPr lang="en-IN"/>
        </a:p>
      </dgm:t>
    </dgm:pt>
    <dgm:pt modelId="{A47641B1-EE44-452E-9422-00876ECD92C1}" type="sibTrans" cxnId="{4D540F98-47A2-48B1-8759-DCE5C0CCBDC7}">
      <dgm:prSet/>
      <dgm:spPr/>
      <dgm:t>
        <a:bodyPr/>
        <a:lstStyle/>
        <a:p>
          <a:endParaRPr lang="en-IN"/>
        </a:p>
      </dgm:t>
    </dgm:pt>
    <dgm:pt modelId="{90F126B6-D9A0-462B-B683-175D92265592}">
      <dgm:prSet phldrT="[Text]" custT="1"/>
      <dgm:spPr/>
      <dgm:t>
        <a:bodyPr/>
        <a:lstStyle/>
        <a:p>
          <a:r>
            <a:rPr lang="en-IN" sz="2000" dirty="0" smtClean="0"/>
            <a:t>108</a:t>
          </a:r>
          <a:endParaRPr lang="en-IN" sz="2000" dirty="0"/>
        </a:p>
      </dgm:t>
    </dgm:pt>
    <dgm:pt modelId="{D4A6F0F4-F788-4FEC-BF97-18DD76DFAF22}" type="parTrans" cxnId="{2357F0C4-0449-4A4F-8749-8E3B3D5A4399}">
      <dgm:prSet/>
      <dgm:spPr/>
      <dgm:t>
        <a:bodyPr/>
        <a:lstStyle/>
        <a:p>
          <a:endParaRPr lang="en-IN"/>
        </a:p>
      </dgm:t>
    </dgm:pt>
    <dgm:pt modelId="{89800842-BBA1-48BC-BE4E-FDAD95D79E8D}" type="sibTrans" cxnId="{2357F0C4-0449-4A4F-8749-8E3B3D5A4399}">
      <dgm:prSet/>
      <dgm:spPr/>
      <dgm:t>
        <a:bodyPr/>
        <a:lstStyle/>
        <a:p>
          <a:endParaRPr lang="en-IN"/>
        </a:p>
      </dgm:t>
    </dgm:pt>
    <dgm:pt modelId="{BD22B25B-223B-4308-9CBC-8AD7D90DC39D}">
      <dgm:prSet phldrT="[Text]" custT="1"/>
      <dgm:spPr/>
      <dgm:t>
        <a:bodyPr/>
        <a:lstStyle/>
        <a:p>
          <a:r>
            <a:rPr lang="en-IN" sz="2000" dirty="0" smtClean="0"/>
            <a:t>410</a:t>
          </a:r>
          <a:endParaRPr lang="en-IN" sz="2000" dirty="0"/>
        </a:p>
      </dgm:t>
    </dgm:pt>
    <dgm:pt modelId="{358CA938-0782-4CF1-B4C7-52E2251A458C}" type="parTrans" cxnId="{81F85352-3BBB-4DEB-8A62-8D15C4B1AB78}">
      <dgm:prSet/>
      <dgm:spPr/>
      <dgm:t>
        <a:bodyPr/>
        <a:lstStyle/>
        <a:p>
          <a:endParaRPr lang="en-IN"/>
        </a:p>
      </dgm:t>
    </dgm:pt>
    <dgm:pt modelId="{E5B064F7-66CE-4AA1-B532-B82D85DE9377}" type="sibTrans" cxnId="{81F85352-3BBB-4DEB-8A62-8D15C4B1AB78}">
      <dgm:prSet/>
      <dgm:spPr/>
      <dgm:t>
        <a:bodyPr/>
        <a:lstStyle/>
        <a:p>
          <a:endParaRPr lang="en-IN"/>
        </a:p>
      </dgm:t>
    </dgm:pt>
    <dgm:pt modelId="{403A78AC-F748-4E22-8727-4F2A29888244}" type="pres">
      <dgm:prSet presAssocID="{85B26A83-A9AE-43DA-813B-8D9102678A5F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en-IN"/>
        </a:p>
      </dgm:t>
    </dgm:pt>
    <dgm:pt modelId="{D5078270-7227-4D53-AA87-944DFA1343BC}" type="pres">
      <dgm:prSet presAssocID="{E54B3E29-8FD4-4B50-A814-CB84913B62F7}" presName="horFlow" presStyleCnt="0"/>
      <dgm:spPr/>
    </dgm:pt>
    <dgm:pt modelId="{D3A14954-9E8B-49ED-BC46-4724C21FB91E}" type="pres">
      <dgm:prSet presAssocID="{E54B3E29-8FD4-4B50-A814-CB84913B62F7}" presName="bigChev" presStyleLbl="node1" presStyleIdx="0" presStyleCnt="3"/>
      <dgm:spPr/>
      <dgm:t>
        <a:bodyPr/>
        <a:lstStyle/>
        <a:p>
          <a:endParaRPr lang="en-IN"/>
        </a:p>
      </dgm:t>
    </dgm:pt>
    <dgm:pt modelId="{BD030695-9029-4BEB-AEBC-510F099F641E}" type="pres">
      <dgm:prSet presAssocID="{837A53A8-4579-42E3-9947-34F16F60E656}" presName="parTrans" presStyleCnt="0"/>
      <dgm:spPr/>
    </dgm:pt>
    <dgm:pt modelId="{D649E849-3D68-4FB4-ACAA-B9B23034A7D1}" type="pres">
      <dgm:prSet presAssocID="{A4C57DB2-EF1D-4530-AC22-73CF5CE69A84}" presName="node" presStyleLbl="alignAccFollow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03F0DE9E-31C7-47BB-B34A-3C7347DC3BD0}" type="pres">
      <dgm:prSet presAssocID="{AACFC62E-D13D-4D3D-982E-2CE8F1D12500}" presName="sibTrans" presStyleCnt="0"/>
      <dgm:spPr/>
    </dgm:pt>
    <dgm:pt modelId="{45607F66-2E8E-4371-852D-7501916D0288}" type="pres">
      <dgm:prSet presAssocID="{CD802CFE-9C86-4449-A11F-16EEFAE9A99E}" presName="node" presStyleLbl="alignAccFollow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602D05BB-F8A2-44D4-A85E-B2262490030F}" type="pres">
      <dgm:prSet presAssocID="{E54B3E29-8FD4-4B50-A814-CB84913B62F7}" presName="vSp" presStyleCnt="0"/>
      <dgm:spPr/>
    </dgm:pt>
    <dgm:pt modelId="{B27073FB-6A68-416E-9598-64A4DB460CDD}" type="pres">
      <dgm:prSet presAssocID="{9DB565E9-D5F9-4883-B73C-F27D6CB5CF72}" presName="horFlow" presStyleCnt="0"/>
      <dgm:spPr/>
    </dgm:pt>
    <dgm:pt modelId="{030035EE-AE24-4FEB-A48A-39B494AB5921}" type="pres">
      <dgm:prSet presAssocID="{9DB565E9-D5F9-4883-B73C-F27D6CB5CF72}" presName="bigChev" presStyleLbl="node1" presStyleIdx="1" presStyleCnt="3"/>
      <dgm:spPr/>
      <dgm:t>
        <a:bodyPr/>
        <a:lstStyle/>
        <a:p>
          <a:endParaRPr lang="en-IN"/>
        </a:p>
      </dgm:t>
    </dgm:pt>
    <dgm:pt modelId="{D3F37010-EA65-45BD-9C54-2E4EB9B74876}" type="pres">
      <dgm:prSet presAssocID="{06818FA2-6791-45F3-AE60-449059C45337}" presName="parTrans" presStyleCnt="0"/>
      <dgm:spPr/>
    </dgm:pt>
    <dgm:pt modelId="{F0F994B2-F7CB-4CDB-8162-50F996AF14BC}" type="pres">
      <dgm:prSet presAssocID="{9008C26B-CA00-42D2-9510-8694B7EB70D0}" presName="node" presStyleLbl="alignAccFollow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BEE97AF7-11A7-4041-BA63-036F10D35E85}" type="pres">
      <dgm:prSet presAssocID="{1BD12EDA-7A5C-4E3E-B79D-72CF8B633224}" presName="sibTrans" presStyleCnt="0"/>
      <dgm:spPr/>
    </dgm:pt>
    <dgm:pt modelId="{7CE24564-92E9-4A43-B503-EEDFAFC7533A}" type="pres">
      <dgm:prSet presAssocID="{694E5AC6-8409-4CF5-872F-6177CD8223E7}" presName="node" presStyleLbl="alignAccFollow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F650F293-58C8-4C95-A6FB-F9BE30D6F11C}" type="pres">
      <dgm:prSet presAssocID="{9DB565E9-D5F9-4883-B73C-F27D6CB5CF72}" presName="vSp" presStyleCnt="0"/>
      <dgm:spPr/>
    </dgm:pt>
    <dgm:pt modelId="{531B9D75-49F4-4A89-A185-6126851CA4EF}" type="pres">
      <dgm:prSet presAssocID="{C9E15FD9-11DE-4743-BAC1-ACBA83AC9FC7}" presName="horFlow" presStyleCnt="0"/>
      <dgm:spPr/>
    </dgm:pt>
    <dgm:pt modelId="{4E59D3DB-7A9B-4A2C-AA05-8799EA13DB53}" type="pres">
      <dgm:prSet presAssocID="{C9E15FD9-11DE-4743-BAC1-ACBA83AC9FC7}" presName="bigChev" presStyleLbl="node1" presStyleIdx="2" presStyleCnt="3"/>
      <dgm:spPr/>
      <dgm:t>
        <a:bodyPr/>
        <a:lstStyle/>
        <a:p>
          <a:endParaRPr lang="en-IN"/>
        </a:p>
      </dgm:t>
    </dgm:pt>
    <dgm:pt modelId="{F9CA326A-06FA-4952-9CB2-870F656190AC}" type="pres">
      <dgm:prSet presAssocID="{D4A6F0F4-F788-4FEC-BF97-18DD76DFAF22}" presName="parTrans" presStyleCnt="0"/>
      <dgm:spPr/>
    </dgm:pt>
    <dgm:pt modelId="{008E10D9-A3F9-479B-8E79-561D987C4BD9}" type="pres">
      <dgm:prSet presAssocID="{90F126B6-D9A0-462B-B683-175D92265592}" presName="node" presStyleLbl="align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DCF6758A-198D-4E6C-B9D6-75BB6DE788DD}" type="pres">
      <dgm:prSet presAssocID="{89800842-BBA1-48BC-BE4E-FDAD95D79E8D}" presName="sibTrans" presStyleCnt="0"/>
      <dgm:spPr/>
    </dgm:pt>
    <dgm:pt modelId="{146D2AF9-F259-43BB-9843-31336ABB8780}" type="pres">
      <dgm:prSet presAssocID="{BD22B25B-223B-4308-9CBC-8AD7D90DC39D}" presName="node" presStyleLbl="align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3A825824-A53F-45E2-88FB-96DE1190AD09}" srcId="{E54B3E29-8FD4-4B50-A814-CB84913B62F7}" destId="{A4C57DB2-EF1D-4530-AC22-73CF5CE69A84}" srcOrd="0" destOrd="0" parTransId="{837A53A8-4579-42E3-9947-34F16F60E656}" sibTransId="{AACFC62E-D13D-4D3D-982E-2CE8F1D12500}"/>
    <dgm:cxn modelId="{81F85352-3BBB-4DEB-8A62-8D15C4B1AB78}" srcId="{C9E15FD9-11DE-4743-BAC1-ACBA83AC9FC7}" destId="{BD22B25B-223B-4308-9CBC-8AD7D90DC39D}" srcOrd="1" destOrd="0" parTransId="{358CA938-0782-4CF1-B4C7-52E2251A458C}" sibTransId="{E5B064F7-66CE-4AA1-B532-B82D85DE9377}"/>
    <dgm:cxn modelId="{DBBF49F3-42DB-490E-8B14-2D59FFB60627}" type="presOf" srcId="{9008C26B-CA00-42D2-9510-8694B7EB70D0}" destId="{F0F994B2-F7CB-4CDB-8162-50F996AF14BC}" srcOrd="0" destOrd="0" presId="urn:microsoft.com/office/officeart/2005/8/layout/lProcess3"/>
    <dgm:cxn modelId="{4D540F98-47A2-48B1-8759-DCE5C0CCBDC7}" srcId="{85B26A83-A9AE-43DA-813B-8D9102678A5F}" destId="{C9E15FD9-11DE-4743-BAC1-ACBA83AC9FC7}" srcOrd="2" destOrd="0" parTransId="{1FC06B33-D101-4025-805F-ACBBACA3152D}" sibTransId="{A47641B1-EE44-452E-9422-00876ECD92C1}"/>
    <dgm:cxn modelId="{E187FE99-A0C6-4669-85FB-5A4F9EAEFF47}" type="presOf" srcId="{85B26A83-A9AE-43DA-813B-8D9102678A5F}" destId="{403A78AC-F748-4E22-8727-4F2A29888244}" srcOrd="0" destOrd="0" presId="urn:microsoft.com/office/officeart/2005/8/layout/lProcess3"/>
    <dgm:cxn modelId="{8BDF68BD-FCFA-42E3-86F2-3F038EE7A4CA}" type="presOf" srcId="{E54B3E29-8FD4-4B50-A814-CB84913B62F7}" destId="{D3A14954-9E8B-49ED-BC46-4724C21FB91E}" srcOrd="0" destOrd="0" presId="urn:microsoft.com/office/officeart/2005/8/layout/lProcess3"/>
    <dgm:cxn modelId="{71FAA903-8F93-42BD-8A6F-3914495321F0}" type="presOf" srcId="{694E5AC6-8409-4CF5-872F-6177CD8223E7}" destId="{7CE24564-92E9-4A43-B503-EEDFAFC7533A}" srcOrd="0" destOrd="0" presId="urn:microsoft.com/office/officeart/2005/8/layout/lProcess3"/>
    <dgm:cxn modelId="{11728C98-DC0F-4826-BE90-B4D4154B3F89}" srcId="{85B26A83-A9AE-43DA-813B-8D9102678A5F}" destId="{E54B3E29-8FD4-4B50-A814-CB84913B62F7}" srcOrd="0" destOrd="0" parTransId="{4AFD2B07-5BA5-4CF6-B35E-EAFA64CB87C6}" sibTransId="{965473BE-E2C9-407A-8237-42111491BBFE}"/>
    <dgm:cxn modelId="{E3903349-9E41-4B17-8DA2-C53916B0EA11}" srcId="{9DB565E9-D5F9-4883-B73C-F27D6CB5CF72}" destId="{9008C26B-CA00-42D2-9510-8694B7EB70D0}" srcOrd="0" destOrd="0" parTransId="{06818FA2-6791-45F3-AE60-449059C45337}" sibTransId="{1BD12EDA-7A5C-4E3E-B79D-72CF8B633224}"/>
    <dgm:cxn modelId="{D0C8635F-8909-449E-92A3-114481C5FB2D}" type="presOf" srcId="{A4C57DB2-EF1D-4530-AC22-73CF5CE69A84}" destId="{D649E849-3D68-4FB4-ACAA-B9B23034A7D1}" srcOrd="0" destOrd="0" presId="urn:microsoft.com/office/officeart/2005/8/layout/lProcess3"/>
    <dgm:cxn modelId="{54F5FFE3-E047-4DDF-A436-DE41E1AD988A}" type="presOf" srcId="{CD802CFE-9C86-4449-A11F-16EEFAE9A99E}" destId="{45607F66-2E8E-4371-852D-7501916D0288}" srcOrd="0" destOrd="0" presId="urn:microsoft.com/office/officeart/2005/8/layout/lProcess3"/>
    <dgm:cxn modelId="{3F572CBB-A393-45A4-B631-C4225A5F80A4}" type="presOf" srcId="{BD22B25B-223B-4308-9CBC-8AD7D90DC39D}" destId="{146D2AF9-F259-43BB-9843-31336ABB8780}" srcOrd="0" destOrd="0" presId="urn:microsoft.com/office/officeart/2005/8/layout/lProcess3"/>
    <dgm:cxn modelId="{5CEAC55E-4FFA-4774-A9B6-C495C26903B5}" srcId="{E54B3E29-8FD4-4B50-A814-CB84913B62F7}" destId="{CD802CFE-9C86-4449-A11F-16EEFAE9A99E}" srcOrd="1" destOrd="0" parTransId="{109C8622-5387-4C54-905C-0A79A8E265A4}" sibTransId="{45A4835F-20A9-4E9D-B71A-6D14FDA4D36C}"/>
    <dgm:cxn modelId="{6D364AEC-66DD-4D65-9F81-B5B15B26A850}" srcId="{85B26A83-A9AE-43DA-813B-8D9102678A5F}" destId="{9DB565E9-D5F9-4883-B73C-F27D6CB5CF72}" srcOrd="1" destOrd="0" parTransId="{57A94040-DD0B-4B25-81D0-9B163E1A195F}" sibTransId="{E8ED266D-21ED-4CCD-A80C-8D3A0155E774}"/>
    <dgm:cxn modelId="{9D3AAF20-238E-4838-B292-2443F45AEBAE}" type="presOf" srcId="{C9E15FD9-11DE-4743-BAC1-ACBA83AC9FC7}" destId="{4E59D3DB-7A9B-4A2C-AA05-8799EA13DB53}" srcOrd="0" destOrd="0" presId="urn:microsoft.com/office/officeart/2005/8/layout/lProcess3"/>
    <dgm:cxn modelId="{21D20CAC-8594-4589-8961-C46B1815910D}" type="presOf" srcId="{9DB565E9-D5F9-4883-B73C-F27D6CB5CF72}" destId="{030035EE-AE24-4FEB-A48A-39B494AB5921}" srcOrd="0" destOrd="0" presId="urn:microsoft.com/office/officeart/2005/8/layout/lProcess3"/>
    <dgm:cxn modelId="{6E1667DA-830D-4F0D-A2E6-BF1281B4497F}" srcId="{9DB565E9-D5F9-4883-B73C-F27D6CB5CF72}" destId="{694E5AC6-8409-4CF5-872F-6177CD8223E7}" srcOrd="1" destOrd="0" parTransId="{E58A7720-1052-470B-B0A2-C139B16973CF}" sibTransId="{15EE1D31-8FC1-46BC-9AF7-D029CD8A6439}"/>
    <dgm:cxn modelId="{09571643-2349-4939-BC08-09219EB8559A}" type="presOf" srcId="{90F126B6-D9A0-462B-B683-175D92265592}" destId="{008E10D9-A3F9-479B-8E79-561D987C4BD9}" srcOrd="0" destOrd="0" presId="urn:microsoft.com/office/officeart/2005/8/layout/lProcess3"/>
    <dgm:cxn modelId="{2357F0C4-0449-4A4F-8749-8E3B3D5A4399}" srcId="{C9E15FD9-11DE-4743-BAC1-ACBA83AC9FC7}" destId="{90F126B6-D9A0-462B-B683-175D92265592}" srcOrd="0" destOrd="0" parTransId="{D4A6F0F4-F788-4FEC-BF97-18DD76DFAF22}" sibTransId="{89800842-BBA1-48BC-BE4E-FDAD95D79E8D}"/>
    <dgm:cxn modelId="{8EAF58EB-7424-476E-8CBE-8AD4A2C74877}" type="presParOf" srcId="{403A78AC-F748-4E22-8727-4F2A29888244}" destId="{D5078270-7227-4D53-AA87-944DFA1343BC}" srcOrd="0" destOrd="0" presId="urn:microsoft.com/office/officeart/2005/8/layout/lProcess3"/>
    <dgm:cxn modelId="{116F08EA-34B2-49C1-81A9-0E176058A4CF}" type="presParOf" srcId="{D5078270-7227-4D53-AA87-944DFA1343BC}" destId="{D3A14954-9E8B-49ED-BC46-4724C21FB91E}" srcOrd="0" destOrd="0" presId="urn:microsoft.com/office/officeart/2005/8/layout/lProcess3"/>
    <dgm:cxn modelId="{9A3B0685-7727-4464-A705-5D545A0D603F}" type="presParOf" srcId="{D5078270-7227-4D53-AA87-944DFA1343BC}" destId="{BD030695-9029-4BEB-AEBC-510F099F641E}" srcOrd="1" destOrd="0" presId="urn:microsoft.com/office/officeart/2005/8/layout/lProcess3"/>
    <dgm:cxn modelId="{771633F0-924C-44E9-B544-414021AC646E}" type="presParOf" srcId="{D5078270-7227-4D53-AA87-944DFA1343BC}" destId="{D649E849-3D68-4FB4-ACAA-B9B23034A7D1}" srcOrd="2" destOrd="0" presId="urn:microsoft.com/office/officeart/2005/8/layout/lProcess3"/>
    <dgm:cxn modelId="{14C2BDFC-A6D5-474B-914A-AFF03DD70372}" type="presParOf" srcId="{D5078270-7227-4D53-AA87-944DFA1343BC}" destId="{03F0DE9E-31C7-47BB-B34A-3C7347DC3BD0}" srcOrd="3" destOrd="0" presId="urn:microsoft.com/office/officeart/2005/8/layout/lProcess3"/>
    <dgm:cxn modelId="{C193DEC0-879D-454F-A4A9-C7E891FBA179}" type="presParOf" srcId="{D5078270-7227-4D53-AA87-944DFA1343BC}" destId="{45607F66-2E8E-4371-852D-7501916D0288}" srcOrd="4" destOrd="0" presId="urn:microsoft.com/office/officeart/2005/8/layout/lProcess3"/>
    <dgm:cxn modelId="{5B744018-1859-4C1F-B78F-078E949A6A9A}" type="presParOf" srcId="{403A78AC-F748-4E22-8727-4F2A29888244}" destId="{602D05BB-F8A2-44D4-A85E-B2262490030F}" srcOrd="1" destOrd="0" presId="urn:microsoft.com/office/officeart/2005/8/layout/lProcess3"/>
    <dgm:cxn modelId="{5D43669A-5447-40EC-A6DE-B143A6AB79A5}" type="presParOf" srcId="{403A78AC-F748-4E22-8727-4F2A29888244}" destId="{B27073FB-6A68-416E-9598-64A4DB460CDD}" srcOrd="2" destOrd="0" presId="urn:microsoft.com/office/officeart/2005/8/layout/lProcess3"/>
    <dgm:cxn modelId="{840E1272-F7F1-47BD-8CD5-1FB210E15D89}" type="presParOf" srcId="{B27073FB-6A68-416E-9598-64A4DB460CDD}" destId="{030035EE-AE24-4FEB-A48A-39B494AB5921}" srcOrd="0" destOrd="0" presId="urn:microsoft.com/office/officeart/2005/8/layout/lProcess3"/>
    <dgm:cxn modelId="{ABDA1718-9C51-4E5F-AB05-9FE567434A7C}" type="presParOf" srcId="{B27073FB-6A68-416E-9598-64A4DB460CDD}" destId="{D3F37010-EA65-45BD-9C54-2E4EB9B74876}" srcOrd="1" destOrd="0" presId="urn:microsoft.com/office/officeart/2005/8/layout/lProcess3"/>
    <dgm:cxn modelId="{69009C95-0A0B-4805-9B1C-E01109C0745A}" type="presParOf" srcId="{B27073FB-6A68-416E-9598-64A4DB460CDD}" destId="{F0F994B2-F7CB-4CDB-8162-50F996AF14BC}" srcOrd="2" destOrd="0" presId="urn:microsoft.com/office/officeart/2005/8/layout/lProcess3"/>
    <dgm:cxn modelId="{394C1DCD-F388-45D2-8FAD-BF1A0801C4AB}" type="presParOf" srcId="{B27073FB-6A68-416E-9598-64A4DB460CDD}" destId="{BEE97AF7-11A7-4041-BA63-036F10D35E85}" srcOrd="3" destOrd="0" presId="urn:microsoft.com/office/officeart/2005/8/layout/lProcess3"/>
    <dgm:cxn modelId="{86B6DA8F-3FEB-45BE-9224-D22C7954CEC0}" type="presParOf" srcId="{B27073FB-6A68-416E-9598-64A4DB460CDD}" destId="{7CE24564-92E9-4A43-B503-EEDFAFC7533A}" srcOrd="4" destOrd="0" presId="urn:microsoft.com/office/officeart/2005/8/layout/lProcess3"/>
    <dgm:cxn modelId="{7BE327F5-A37A-4430-A465-6BA303AC1B17}" type="presParOf" srcId="{403A78AC-F748-4E22-8727-4F2A29888244}" destId="{F650F293-58C8-4C95-A6FB-F9BE30D6F11C}" srcOrd="3" destOrd="0" presId="urn:microsoft.com/office/officeart/2005/8/layout/lProcess3"/>
    <dgm:cxn modelId="{AAF97A29-2BD8-40A3-BD13-039EDC41BA40}" type="presParOf" srcId="{403A78AC-F748-4E22-8727-4F2A29888244}" destId="{531B9D75-49F4-4A89-A185-6126851CA4EF}" srcOrd="4" destOrd="0" presId="urn:microsoft.com/office/officeart/2005/8/layout/lProcess3"/>
    <dgm:cxn modelId="{CAEF82CC-5AD7-4881-BF47-7F6A6DBED9B2}" type="presParOf" srcId="{531B9D75-49F4-4A89-A185-6126851CA4EF}" destId="{4E59D3DB-7A9B-4A2C-AA05-8799EA13DB53}" srcOrd="0" destOrd="0" presId="urn:microsoft.com/office/officeart/2005/8/layout/lProcess3"/>
    <dgm:cxn modelId="{052120AD-6143-4FF2-A3AD-49B71A651324}" type="presParOf" srcId="{531B9D75-49F4-4A89-A185-6126851CA4EF}" destId="{F9CA326A-06FA-4952-9CB2-870F656190AC}" srcOrd="1" destOrd="0" presId="urn:microsoft.com/office/officeart/2005/8/layout/lProcess3"/>
    <dgm:cxn modelId="{800EB8D2-617E-4056-A229-BA27F0B69D66}" type="presParOf" srcId="{531B9D75-49F4-4A89-A185-6126851CA4EF}" destId="{008E10D9-A3F9-479B-8E79-561D987C4BD9}" srcOrd="2" destOrd="0" presId="urn:microsoft.com/office/officeart/2005/8/layout/lProcess3"/>
    <dgm:cxn modelId="{AFBCAA99-CC03-4BBA-8A24-59884233A731}" type="presParOf" srcId="{531B9D75-49F4-4A89-A185-6126851CA4EF}" destId="{DCF6758A-198D-4E6C-B9D6-75BB6DE788DD}" srcOrd="3" destOrd="0" presId="urn:microsoft.com/office/officeart/2005/8/layout/lProcess3"/>
    <dgm:cxn modelId="{FAC0FCEE-18F8-49AF-8A09-93DD40948A33}" type="presParOf" srcId="{531B9D75-49F4-4A89-A185-6126851CA4EF}" destId="{146D2AF9-F259-43BB-9843-31336ABB8780}" srcOrd="4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F58E03-F986-41D5-B42E-56B9CDFA21DD}">
      <dsp:nvSpPr>
        <dsp:cNvPr id="0" name=""/>
        <dsp:cNvSpPr/>
      </dsp:nvSpPr>
      <dsp:spPr>
        <a:xfrm>
          <a:off x="6953843" y="1672074"/>
          <a:ext cx="654434" cy="3114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2244"/>
              </a:lnTo>
              <a:lnTo>
                <a:pt x="654434" y="212244"/>
              </a:lnTo>
              <a:lnTo>
                <a:pt x="654434" y="311451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6C20AE-9A4D-4B3D-A3F2-74D4138CF781}">
      <dsp:nvSpPr>
        <dsp:cNvPr id="0" name=""/>
        <dsp:cNvSpPr/>
      </dsp:nvSpPr>
      <dsp:spPr>
        <a:xfrm>
          <a:off x="6299408" y="1672074"/>
          <a:ext cx="654434" cy="311451"/>
        </a:xfrm>
        <a:custGeom>
          <a:avLst/>
          <a:gdLst/>
          <a:ahLst/>
          <a:cxnLst/>
          <a:rect l="0" t="0" r="0" b="0"/>
          <a:pathLst>
            <a:path>
              <a:moveTo>
                <a:pt x="654434" y="0"/>
              </a:moveTo>
              <a:lnTo>
                <a:pt x="654434" y="212244"/>
              </a:lnTo>
              <a:lnTo>
                <a:pt x="0" y="212244"/>
              </a:lnTo>
              <a:lnTo>
                <a:pt x="0" y="311451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35518E-E49C-4DF3-8D7F-2639DCBDB17E}">
      <dsp:nvSpPr>
        <dsp:cNvPr id="0" name=""/>
        <dsp:cNvSpPr/>
      </dsp:nvSpPr>
      <dsp:spPr>
        <a:xfrm>
          <a:off x="4803385" y="680605"/>
          <a:ext cx="2150457" cy="3114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2244"/>
              </a:lnTo>
              <a:lnTo>
                <a:pt x="2150457" y="212244"/>
              </a:lnTo>
              <a:lnTo>
                <a:pt x="2150457" y="311451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4E7412-0141-4230-96F6-689E15F9D9AB}">
      <dsp:nvSpPr>
        <dsp:cNvPr id="0" name=""/>
        <dsp:cNvSpPr/>
      </dsp:nvSpPr>
      <dsp:spPr>
        <a:xfrm>
          <a:off x="2484305" y="1672074"/>
          <a:ext cx="1308868" cy="3114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2244"/>
              </a:lnTo>
              <a:lnTo>
                <a:pt x="1308868" y="212244"/>
              </a:lnTo>
              <a:lnTo>
                <a:pt x="1308868" y="311451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FB694C-0AAB-4FCC-ACD6-C8438B40CDAC}">
      <dsp:nvSpPr>
        <dsp:cNvPr id="0" name=""/>
        <dsp:cNvSpPr/>
      </dsp:nvSpPr>
      <dsp:spPr>
        <a:xfrm>
          <a:off x="2438585" y="1672074"/>
          <a:ext cx="91440" cy="31145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11451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7F4BFA-6E4D-45AA-957A-3B63FE45702E}">
      <dsp:nvSpPr>
        <dsp:cNvPr id="0" name=""/>
        <dsp:cNvSpPr/>
      </dsp:nvSpPr>
      <dsp:spPr>
        <a:xfrm>
          <a:off x="1175436" y="1672074"/>
          <a:ext cx="1308868" cy="311451"/>
        </a:xfrm>
        <a:custGeom>
          <a:avLst/>
          <a:gdLst/>
          <a:ahLst/>
          <a:cxnLst/>
          <a:rect l="0" t="0" r="0" b="0"/>
          <a:pathLst>
            <a:path>
              <a:moveTo>
                <a:pt x="1308868" y="0"/>
              </a:moveTo>
              <a:lnTo>
                <a:pt x="1308868" y="212244"/>
              </a:lnTo>
              <a:lnTo>
                <a:pt x="0" y="212244"/>
              </a:lnTo>
              <a:lnTo>
                <a:pt x="0" y="311451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59C1E7-FF19-4594-BC93-373C9401EFAC}">
      <dsp:nvSpPr>
        <dsp:cNvPr id="0" name=""/>
        <dsp:cNvSpPr/>
      </dsp:nvSpPr>
      <dsp:spPr>
        <a:xfrm>
          <a:off x="2484305" y="680605"/>
          <a:ext cx="2319080" cy="311451"/>
        </a:xfrm>
        <a:custGeom>
          <a:avLst/>
          <a:gdLst/>
          <a:ahLst/>
          <a:cxnLst/>
          <a:rect l="0" t="0" r="0" b="0"/>
          <a:pathLst>
            <a:path>
              <a:moveTo>
                <a:pt x="2319080" y="0"/>
              </a:moveTo>
              <a:lnTo>
                <a:pt x="2319080" y="212244"/>
              </a:lnTo>
              <a:lnTo>
                <a:pt x="0" y="212244"/>
              </a:lnTo>
              <a:lnTo>
                <a:pt x="0" y="311451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7AB21AB-3CAE-4B94-B6E8-6C6C6B1F406D}">
      <dsp:nvSpPr>
        <dsp:cNvPr id="0" name=""/>
        <dsp:cNvSpPr/>
      </dsp:nvSpPr>
      <dsp:spPr>
        <a:xfrm>
          <a:off x="3759950" y="588"/>
          <a:ext cx="2086870" cy="68001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DF5928-16E2-482E-A3DC-D9125C3FF54D}">
      <dsp:nvSpPr>
        <dsp:cNvPr id="0" name=""/>
        <dsp:cNvSpPr/>
      </dsp:nvSpPr>
      <dsp:spPr>
        <a:xfrm>
          <a:off x="3878938" y="113627"/>
          <a:ext cx="2086870" cy="68001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Total market size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US$ 108 billion</a:t>
          </a:r>
          <a:endParaRPr lang="en-US" sz="1800" b="1" kern="1200" dirty="0"/>
        </a:p>
      </dsp:txBody>
      <dsp:txXfrm>
        <a:off x="3898855" y="133544"/>
        <a:ext cx="2047036" cy="640182"/>
      </dsp:txXfrm>
    </dsp:sp>
    <dsp:sp modelId="{08AF123E-C2F5-4E34-BB61-1A7B908AE180}">
      <dsp:nvSpPr>
        <dsp:cNvPr id="0" name=""/>
        <dsp:cNvSpPr/>
      </dsp:nvSpPr>
      <dsp:spPr>
        <a:xfrm>
          <a:off x="1221749" y="992057"/>
          <a:ext cx="2525111" cy="68001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A8FB8D-C24F-49B7-B14B-1A7E5BEDAA03}">
      <dsp:nvSpPr>
        <dsp:cNvPr id="0" name=""/>
        <dsp:cNvSpPr/>
      </dsp:nvSpPr>
      <dsp:spPr>
        <a:xfrm>
          <a:off x="1340737" y="1105095"/>
          <a:ext cx="2525111" cy="68001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Domestic consumption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US$ 68 bn.</a:t>
          </a:r>
          <a:endParaRPr lang="en-US" sz="1800" kern="1200" dirty="0"/>
        </a:p>
      </dsp:txBody>
      <dsp:txXfrm>
        <a:off x="1360654" y="1125012"/>
        <a:ext cx="2485277" cy="640182"/>
      </dsp:txXfrm>
    </dsp:sp>
    <dsp:sp modelId="{F1B39E9C-F3CD-4880-9524-61EF5416F869}">
      <dsp:nvSpPr>
        <dsp:cNvPr id="0" name=""/>
        <dsp:cNvSpPr/>
      </dsp:nvSpPr>
      <dsp:spPr>
        <a:xfrm>
          <a:off x="639990" y="1983525"/>
          <a:ext cx="1070892" cy="68001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ED142E-8FA2-40B9-9D7B-767F49AAA587}">
      <dsp:nvSpPr>
        <dsp:cNvPr id="0" name=""/>
        <dsp:cNvSpPr/>
      </dsp:nvSpPr>
      <dsp:spPr>
        <a:xfrm>
          <a:off x="758978" y="2096564"/>
          <a:ext cx="1070892" cy="68001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Apparel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US$ 50 bn.</a:t>
          </a:r>
          <a:endParaRPr lang="en-US" sz="1400" kern="1200" dirty="0"/>
        </a:p>
      </dsp:txBody>
      <dsp:txXfrm>
        <a:off x="778895" y="2116481"/>
        <a:ext cx="1031058" cy="640182"/>
      </dsp:txXfrm>
    </dsp:sp>
    <dsp:sp modelId="{8CD89D1C-DB8B-4710-8A32-9BCD93A10313}">
      <dsp:nvSpPr>
        <dsp:cNvPr id="0" name=""/>
        <dsp:cNvSpPr/>
      </dsp:nvSpPr>
      <dsp:spPr>
        <a:xfrm>
          <a:off x="1948859" y="1983525"/>
          <a:ext cx="1070892" cy="68001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1AC3E7-815C-4D38-92C2-DB9494382CE1}">
      <dsp:nvSpPr>
        <dsp:cNvPr id="0" name=""/>
        <dsp:cNvSpPr/>
      </dsp:nvSpPr>
      <dsp:spPr>
        <a:xfrm>
          <a:off x="2067847" y="2096564"/>
          <a:ext cx="1070892" cy="68001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Home textiles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US$ 5 bn.</a:t>
          </a:r>
          <a:endParaRPr lang="en-US" sz="1200" kern="1200" dirty="0"/>
        </a:p>
      </dsp:txBody>
      <dsp:txXfrm>
        <a:off x="2087764" y="2116481"/>
        <a:ext cx="1031058" cy="640182"/>
      </dsp:txXfrm>
    </dsp:sp>
    <dsp:sp modelId="{1A8637EE-A210-42A5-9245-0F8EFE049813}">
      <dsp:nvSpPr>
        <dsp:cNvPr id="0" name=""/>
        <dsp:cNvSpPr/>
      </dsp:nvSpPr>
      <dsp:spPr>
        <a:xfrm>
          <a:off x="3257728" y="1983525"/>
          <a:ext cx="1070892" cy="68001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F02A71-0F5E-4B2D-9318-B560802E53AD}">
      <dsp:nvSpPr>
        <dsp:cNvPr id="0" name=""/>
        <dsp:cNvSpPr/>
      </dsp:nvSpPr>
      <dsp:spPr>
        <a:xfrm>
          <a:off x="3376716" y="2096564"/>
          <a:ext cx="1070892" cy="68001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Tech. textiles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US$ 13 bn.</a:t>
          </a:r>
          <a:endParaRPr lang="en-US" sz="1200" kern="1200" dirty="0"/>
        </a:p>
      </dsp:txBody>
      <dsp:txXfrm>
        <a:off x="3396633" y="2116481"/>
        <a:ext cx="1031058" cy="640182"/>
      </dsp:txXfrm>
    </dsp:sp>
    <dsp:sp modelId="{850F6525-4FC8-4BB5-A292-628EB85FCF9D}">
      <dsp:nvSpPr>
        <dsp:cNvPr id="0" name=""/>
        <dsp:cNvSpPr/>
      </dsp:nvSpPr>
      <dsp:spPr>
        <a:xfrm>
          <a:off x="5565029" y="992057"/>
          <a:ext cx="2777628" cy="68001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8EA6A2-2A7E-4821-8D07-B58B74E5DA0C}">
      <dsp:nvSpPr>
        <dsp:cNvPr id="0" name=""/>
        <dsp:cNvSpPr/>
      </dsp:nvSpPr>
      <dsp:spPr>
        <a:xfrm>
          <a:off x="5684017" y="1105095"/>
          <a:ext cx="2777628" cy="68001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Exports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US$ 40 bn.</a:t>
          </a:r>
          <a:endParaRPr lang="en-US" sz="1800" kern="1200" dirty="0"/>
        </a:p>
      </dsp:txBody>
      <dsp:txXfrm>
        <a:off x="5703934" y="1125012"/>
        <a:ext cx="2737794" cy="640182"/>
      </dsp:txXfrm>
    </dsp:sp>
    <dsp:sp modelId="{B1064CF7-7703-488F-A8BC-73DF8AE8F19B}">
      <dsp:nvSpPr>
        <dsp:cNvPr id="0" name=""/>
        <dsp:cNvSpPr/>
      </dsp:nvSpPr>
      <dsp:spPr>
        <a:xfrm>
          <a:off x="5763962" y="1983525"/>
          <a:ext cx="1070892" cy="68001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EA93AB-EFFD-440D-8786-87D8F2D07A09}">
      <dsp:nvSpPr>
        <dsp:cNvPr id="0" name=""/>
        <dsp:cNvSpPr/>
      </dsp:nvSpPr>
      <dsp:spPr>
        <a:xfrm>
          <a:off x="5882950" y="2096564"/>
          <a:ext cx="1070892" cy="68001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Textiles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US$ 24 bn.</a:t>
          </a:r>
          <a:endParaRPr lang="en-US" sz="1400" kern="1200" dirty="0"/>
        </a:p>
      </dsp:txBody>
      <dsp:txXfrm>
        <a:off x="5902867" y="2116481"/>
        <a:ext cx="1031058" cy="640182"/>
      </dsp:txXfrm>
    </dsp:sp>
    <dsp:sp modelId="{69E90963-E8CB-44EF-8519-5DF38E068155}">
      <dsp:nvSpPr>
        <dsp:cNvPr id="0" name=""/>
        <dsp:cNvSpPr/>
      </dsp:nvSpPr>
      <dsp:spPr>
        <a:xfrm>
          <a:off x="7072831" y="1983525"/>
          <a:ext cx="1070892" cy="68001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D4744D-7A25-4952-B621-350E82998EF6}">
      <dsp:nvSpPr>
        <dsp:cNvPr id="0" name=""/>
        <dsp:cNvSpPr/>
      </dsp:nvSpPr>
      <dsp:spPr>
        <a:xfrm>
          <a:off x="7191819" y="2096564"/>
          <a:ext cx="1070892" cy="68001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Apparel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US$ 16 bn.</a:t>
          </a:r>
          <a:endParaRPr lang="en-US" sz="1400" kern="1200" dirty="0"/>
        </a:p>
      </dsp:txBody>
      <dsp:txXfrm>
        <a:off x="7211736" y="2116481"/>
        <a:ext cx="1031058" cy="64018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27AA2A-0255-46D8-8301-96E1D4EFC6C4}">
      <dsp:nvSpPr>
        <dsp:cNvPr id="0" name=""/>
        <dsp:cNvSpPr/>
      </dsp:nvSpPr>
      <dsp:spPr>
        <a:xfrm>
          <a:off x="3653" y="0"/>
          <a:ext cx="1597196" cy="518385"/>
        </a:xfrm>
        <a:prstGeom prst="roundRect">
          <a:avLst>
            <a:gd name="adj" fmla="val 10000"/>
          </a:avLst>
        </a:prstGeom>
        <a:solidFill>
          <a:schemeClr val="accent4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800" kern="1200" dirty="0" smtClean="0">
              <a:solidFill>
                <a:schemeClr val="tx1"/>
              </a:solidFill>
            </a:rPr>
            <a:t>Fibre</a:t>
          </a:r>
          <a:endParaRPr lang="en-IN" sz="1800" kern="1200" dirty="0">
            <a:solidFill>
              <a:schemeClr val="tx1"/>
            </a:solidFill>
          </a:endParaRPr>
        </a:p>
      </dsp:txBody>
      <dsp:txXfrm>
        <a:off x="18836" y="15183"/>
        <a:ext cx="1566830" cy="488019"/>
      </dsp:txXfrm>
    </dsp:sp>
    <dsp:sp modelId="{63CF57F0-5FB5-410B-8883-CA8E74666935}">
      <dsp:nvSpPr>
        <dsp:cNvPr id="0" name=""/>
        <dsp:cNvSpPr/>
      </dsp:nvSpPr>
      <dsp:spPr>
        <a:xfrm>
          <a:off x="1760569" y="61140"/>
          <a:ext cx="338605" cy="39610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1200" kern="1200">
            <a:solidFill>
              <a:schemeClr val="tx1"/>
            </a:solidFill>
          </a:endParaRPr>
        </a:p>
      </dsp:txBody>
      <dsp:txXfrm>
        <a:off x="1760569" y="140361"/>
        <a:ext cx="237024" cy="237662"/>
      </dsp:txXfrm>
    </dsp:sp>
    <dsp:sp modelId="{5DF5FD4D-079B-41FC-B6E5-DE5751648658}">
      <dsp:nvSpPr>
        <dsp:cNvPr id="0" name=""/>
        <dsp:cNvSpPr/>
      </dsp:nvSpPr>
      <dsp:spPr>
        <a:xfrm>
          <a:off x="2239727" y="0"/>
          <a:ext cx="1597196" cy="518385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800" kern="1200" dirty="0" smtClean="0">
              <a:solidFill>
                <a:schemeClr val="tx1"/>
              </a:solidFill>
            </a:rPr>
            <a:t>Yarn</a:t>
          </a:r>
          <a:endParaRPr lang="en-IN" sz="1800" kern="1200" dirty="0">
            <a:solidFill>
              <a:schemeClr val="tx1"/>
            </a:solidFill>
          </a:endParaRPr>
        </a:p>
      </dsp:txBody>
      <dsp:txXfrm>
        <a:off x="2254910" y="15183"/>
        <a:ext cx="1566830" cy="488019"/>
      </dsp:txXfrm>
    </dsp:sp>
    <dsp:sp modelId="{B1F40DB0-7FDE-4305-BE8E-8B690368A4AE}">
      <dsp:nvSpPr>
        <dsp:cNvPr id="0" name=""/>
        <dsp:cNvSpPr/>
      </dsp:nvSpPr>
      <dsp:spPr>
        <a:xfrm>
          <a:off x="3996643" y="61140"/>
          <a:ext cx="338605" cy="396104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1200" kern="1200">
            <a:solidFill>
              <a:schemeClr val="tx1"/>
            </a:solidFill>
          </a:endParaRPr>
        </a:p>
      </dsp:txBody>
      <dsp:txXfrm>
        <a:off x="3996643" y="140361"/>
        <a:ext cx="237024" cy="237662"/>
      </dsp:txXfrm>
    </dsp:sp>
    <dsp:sp modelId="{83EBB641-FEDF-4EE5-A892-35845CAD0891}">
      <dsp:nvSpPr>
        <dsp:cNvPr id="0" name=""/>
        <dsp:cNvSpPr/>
      </dsp:nvSpPr>
      <dsp:spPr>
        <a:xfrm>
          <a:off x="4475802" y="0"/>
          <a:ext cx="1597196" cy="518385"/>
        </a:xfrm>
        <a:prstGeom prst="roundRect">
          <a:avLst>
            <a:gd name="adj" fmla="val 10000"/>
          </a:avLst>
        </a:prstGeom>
        <a:solidFill>
          <a:schemeClr val="accent3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800" kern="1200" dirty="0" smtClean="0">
              <a:solidFill>
                <a:schemeClr val="tx1"/>
              </a:solidFill>
            </a:rPr>
            <a:t>Fabric</a:t>
          </a:r>
          <a:endParaRPr lang="en-IN" sz="1800" kern="1200" dirty="0">
            <a:solidFill>
              <a:schemeClr val="tx1"/>
            </a:solidFill>
          </a:endParaRPr>
        </a:p>
      </dsp:txBody>
      <dsp:txXfrm>
        <a:off x="4490985" y="15183"/>
        <a:ext cx="1566830" cy="488019"/>
      </dsp:txXfrm>
    </dsp:sp>
    <dsp:sp modelId="{415E5F5A-1D1B-4364-A425-92283D2BF7D0}">
      <dsp:nvSpPr>
        <dsp:cNvPr id="0" name=""/>
        <dsp:cNvSpPr/>
      </dsp:nvSpPr>
      <dsp:spPr>
        <a:xfrm>
          <a:off x="6232718" y="61140"/>
          <a:ext cx="338605" cy="396104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1200" kern="1200" dirty="0">
            <a:solidFill>
              <a:schemeClr val="tx1"/>
            </a:solidFill>
          </a:endParaRPr>
        </a:p>
      </dsp:txBody>
      <dsp:txXfrm>
        <a:off x="6232718" y="140361"/>
        <a:ext cx="237024" cy="237662"/>
      </dsp:txXfrm>
    </dsp:sp>
    <dsp:sp modelId="{A1051C65-554D-4D5E-BD0F-6200B053E6C1}">
      <dsp:nvSpPr>
        <dsp:cNvPr id="0" name=""/>
        <dsp:cNvSpPr/>
      </dsp:nvSpPr>
      <dsp:spPr>
        <a:xfrm>
          <a:off x="6711877" y="0"/>
          <a:ext cx="1597196" cy="518385"/>
        </a:xfrm>
        <a:prstGeom prst="roundRect">
          <a:avLst>
            <a:gd name="adj" fmla="val 10000"/>
          </a:avLst>
        </a:prstGeom>
        <a:solidFill>
          <a:schemeClr val="accent6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800" kern="1200" dirty="0" smtClean="0">
              <a:solidFill>
                <a:schemeClr val="tx1"/>
              </a:solidFill>
            </a:rPr>
            <a:t>Garments</a:t>
          </a:r>
          <a:endParaRPr lang="en-IN" sz="1800" kern="1200" dirty="0">
            <a:solidFill>
              <a:schemeClr val="tx1"/>
            </a:solidFill>
          </a:endParaRPr>
        </a:p>
      </dsp:txBody>
      <dsp:txXfrm>
        <a:off x="6727060" y="15183"/>
        <a:ext cx="1566830" cy="48801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A14954-9E8B-49ED-BC46-4724C21FB91E}">
      <dsp:nvSpPr>
        <dsp:cNvPr id="0" name=""/>
        <dsp:cNvSpPr/>
      </dsp:nvSpPr>
      <dsp:spPr>
        <a:xfrm>
          <a:off x="1009" y="360481"/>
          <a:ext cx="1560247" cy="624098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800" kern="1200" dirty="0" smtClean="0"/>
            <a:t>Domestic</a:t>
          </a:r>
          <a:endParaRPr lang="en-IN" sz="1800" kern="1200" dirty="0"/>
        </a:p>
      </dsp:txBody>
      <dsp:txXfrm>
        <a:off x="313058" y="360481"/>
        <a:ext cx="936149" cy="624098"/>
      </dsp:txXfrm>
    </dsp:sp>
    <dsp:sp modelId="{D649E849-3D68-4FB4-ACAA-B9B23034A7D1}">
      <dsp:nvSpPr>
        <dsp:cNvPr id="0" name=""/>
        <dsp:cNvSpPr/>
      </dsp:nvSpPr>
      <dsp:spPr>
        <a:xfrm>
          <a:off x="1358424" y="413529"/>
          <a:ext cx="1295005" cy="518002"/>
        </a:xfrm>
        <a:prstGeom prst="chevron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000" kern="1200" dirty="0" smtClean="0"/>
            <a:t>68</a:t>
          </a:r>
          <a:endParaRPr lang="en-IN" sz="2000" kern="1200" dirty="0"/>
        </a:p>
      </dsp:txBody>
      <dsp:txXfrm>
        <a:off x="1617425" y="413529"/>
        <a:ext cx="777003" cy="518002"/>
      </dsp:txXfrm>
    </dsp:sp>
    <dsp:sp modelId="{45607F66-2E8E-4371-852D-7501916D0288}">
      <dsp:nvSpPr>
        <dsp:cNvPr id="0" name=""/>
        <dsp:cNvSpPr/>
      </dsp:nvSpPr>
      <dsp:spPr>
        <a:xfrm>
          <a:off x="2472129" y="413529"/>
          <a:ext cx="1295005" cy="518002"/>
        </a:xfrm>
        <a:prstGeom prst="chevron">
          <a:avLst/>
        </a:prstGeom>
        <a:solidFill>
          <a:schemeClr val="accent2">
            <a:tint val="40000"/>
            <a:alpha val="90000"/>
            <a:hueOff val="1005164"/>
            <a:satOff val="-876"/>
            <a:lumOff val="-1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1005164"/>
              <a:satOff val="-876"/>
              <a:lumOff val="-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000" kern="1200" dirty="0" smtClean="0"/>
            <a:t>230</a:t>
          </a:r>
          <a:endParaRPr lang="en-IN" sz="2000" kern="1200" dirty="0"/>
        </a:p>
      </dsp:txBody>
      <dsp:txXfrm>
        <a:off x="2731130" y="413529"/>
        <a:ext cx="777003" cy="518002"/>
      </dsp:txXfrm>
    </dsp:sp>
    <dsp:sp modelId="{030035EE-AE24-4FEB-A48A-39B494AB5921}">
      <dsp:nvSpPr>
        <dsp:cNvPr id="0" name=""/>
        <dsp:cNvSpPr/>
      </dsp:nvSpPr>
      <dsp:spPr>
        <a:xfrm>
          <a:off x="1009" y="1071954"/>
          <a:ext cx="1560247" cy="624098"/>
        </a:xfrm>
        <a:prstGeom prst="chevron">
          <a:avLst/>
        </a:prstGeom>
        <a:solidFill>
          <a:schemeClr val="accent2">
            <a:hueOff val="2340760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800" kern="1200" dirty="0" smtClean="0"/>
            <a:t>Exports</a:t>
          </a:r>
          <a:endParaRPr lang="en-IN" sz="1800" kern="1200" dirty="0"/>
        </a:p>
      </dsp:txBody>
      <dsp:txXfrm>
        <a:off x="313058" y="1071954"/>
        <a:ext cx="936149" cy="624098"/>
      </dsp:txXfrm>
    </dsp:sp>
    <dsp:sp modelId="{F0F994B2-F7CB-4CDB-8162-50F996AF14BC}">
      <dsp:nvSpPr>
        <dsp:cNvPr id="0" name=""/>
        <dsp:cNvSpPr/>
      </dsp:nvSpPr>
      <dsp:spPr>
        <a:xfrm>
          <a:off x="1358424" y="1125002"/>
          <a:ext cx="1295005" cy="518002"/>
        </a:xfrm>
        <a:prstGeom prst="chevron">
          <a:avLst/>
        </a:prstGeom>
        <a:solidFill>
          <a:schemeClr val="accent2">
            <a:tint val="40000"/>
            <a:alpha val="90000"/>
            <a:hueOff val="2010328"/>
            <a:satOff val="-1751"/>
            <a:lumOff val="-2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2010328"/>
              <a:satOff val="-1751"/>
              <a:lumOff val="-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000" kern="1200" dirty="0" smtClean="0"/>
            <a:t>40</a:t>
          </a:r>
          <a:endParaRPr lang="en-IN" sz="2000" kern="1200" dirty="0"/>
        </a:p>
      </dsp:txBody>
      <dsp:txXfrm>
        <a:off x="1617425" y="1125002"/>
        <a:ext cx="777003" cy="518002"/>
      </dsp:txXfrm>
    </dsp:sp>
    <dsp:sp modelId="{7CE24564-92E9-4A43-B503-EEDFAFC7533A}">
      <dsp:nvSpPr>
        <dsp:cNvPr id="0" name=""/>
        <dsp:cNvSpPr/>
      </dsp:nvSpPr>
      <dsp:spPr>
        <a:xfrm>
          <a:off x="2472129" y="1125002"/>
          <a:ext cx="1295005" cy="518002"/>
        </a:xfrm>
        <a:prstGeom prst="chevron">
          <a:avLst/>
        </a:prstGeom>
        <a:solidFill>
          <a:schemeClr val="accent2">
            <a:tint val="40000"/>
            <a:alpha val="90000"/>
            <a:hueOff val="3015491"/>
            <a:satOff val="-2627"/>
            <a:lumOff val="-4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3015491"/>
              <a:satOff val="-2627"/>
              <a:lumOff val="-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000" kern="1200" dirty="0" smtClean="0"/>
            <a:t>180</a:t>
          </a:r>
          <a:endParaRPr lang="en-IN" sz="2000" kern="1200" dirty="0"/>
        </a:p>
      </dsp:txBody>
      <dsp:txXfrm>
        <a:off x="2731130" y="1125002"/>
        <a:ext cx="777003" cy="518002"/>
      </dsp:txXfrm>
    </dsp:sp>
    <dsp:sp modelId="{4E59D3DB-7A9B-4A2C-AA05-8799EA13DB53}">
      <dsp:nvSpPr>
        <dsp:cNvPr id="0" name=""/>
        <dsp:cNvSpPr/>
      </dsp:nvSpPr>
      <dsp:spPr>
        <a:xfrm>
          <a:off x="1009" y="1783426"/>
          <a:ext cx="1560247" cy="624098"/>
        </a:xfrm>
        <a:prstGeom prst="chevron">
          <a:avLst/>
        </a:prstGeom>
        <a:solidFill>
          <a:schemeClr val="accent2">
            <a:hueOff val="4681520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800" kern="1200" dirty="0" smtClean="0"/>
            <a:t>Total</a:t>
          </a:r>
          <a:endParaRPr lang="en-IN" sz="1800" kern="1200" dirty="0"/>
        </a:p>
      </dsp:txBody>
      <dsp:txXfrm>
        <a:off x="313058" y="1783426"/>
        <a:ext cx="936149" cy="624098"/>
      </dsp:txXfrm>
    </dsp:sp>
    <dsp:sp modelId="{008E10D9-A3F9-479B-8E79-561D987C4BD9}">
      <dsp:nvSpPr>
        <dsp:cNvPr id="0" name=""/>
        <dsp:cNvSpPr/>
      </dsp:nvSpPr>
      <dsp:spPr>
        <a:xfrm>
          <a:off x="1358424" y="1836475"/>
          <a:ext cx="1295005" cy="518002"/>
        </a:xfrm>
        <a:prstGeom prst="chevron">
          <a:avLst/>
        </a:prstGeom>
        <a:solidFill>
          <a:schemeClr val="accent2">
            <a:tint val="40000"/>
            <a:alpha val="90000"/>
            <a:hueOff val="4020655"/>
            <a:satOff val="-3502"/>
            <a:lumOff val="-5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4020655"/>
              <a:satOff val="-3502"/>
              <a:lumOff val="-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000" kern="1200" dirty="0" smtClean="0"/>
            <a:t>108</a:t>
          </a:r>
          <a:endParaRPr lang="en-IN" sz="2000" kern="1200" dirty="0"/>
        </a:p>
      </dsp:txBody>
      <dsp:txXfrm>
        <a:off x="1617425" y="1836475"/>
        <a:ext cx="777003" cy="518002"/>
      </dsp:txXfrm>
    </dsp:sp>
    <dsp:sp modelId="{146D2AF9-F259-43BB-9843-31336ABB8780}">
      <dsp:nvSpPr>
        <dsp:cNvPr id="0" name=""/>
        <dsp:cNvSpPr/>
      </dsp:nvSpPr>
      <dsp:spPr>
        <a:xfrm>
          <a:off x="2472129" y="1836475"/>
          <a:ext cx="1295005" cy="518002"/>
        </a:xfrm>
        <a:prstGeom prst="chevron">
          <a:avLst/>
        </a:prstGeom>
        <a:solidFill>
          <a:schemeClr val="accent2">
            <a:tint val="40000"/>
            <a:alpha val="90000"/>
            <a:hueOff val="5025819"/>
            <a:satOff val="-4378"/>
            <a:lumOff val="-6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5025819"/>
              <a:satOff val="-4378"/>
              <a:lumOff val="-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000" kern="1200" dirty="0" smtClean="0"/>
            <a:t>410</a:t>
          </a:r>
          <a:endParaRPr lang="en-IN" sz="2000" kern="1200" dirty="0"/>
        </a:p>
      </dsp:txBody>
      <dsp:txXfrm>
        <a:off x="2731130" y="1836475"/>
        <a:ext cx="777003" cy="5180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0.87146</cdr:x>
      <cdr:y>0</cdr:y>
    </cdr:from>
    <cdr:to>
      <cdr:x>0.98257</cdr:x>
      <cdr:y>0.06923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810000" y="0"/>
          <a:ext cx="485775" cy="1714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  <cdr:relSizeAnchor xmlns:cdr="http://schemas.openxmlformats.org/drawingml/2006/chartDrawing">
    <cdr:from>
      <cdr:x>0</cdr:x>
      <cdr:y>0</cdr:y>
    </cdr:from>
    <cdr:to>
      <cdr:x>0.33981</cdr:x>
      <cdr:y>0.11482</cdr:y>
    </cdr:to>
    <cdr:sp macro="" textlink="">
      <cdr:nvSpPr>
        <cdr:cNvPr id="8" name="TextBox 6"/>
        <cdr:cNvSpPr txBox="1"/>
      </cdr:nvSpPr>
      <cdr:spPr>
        <a:xfrm xmlns:a="http://schemas.openxmlformats.org/drawingml/2006/main">
          <a:off x="0" y="0"/>
          <a:ext cx="1423119" cy="2616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r>
            <a:rPr lang="en-IN" sz="1100" b="1" dirty="0" smtClean="0"/>
            <a:t>US$ </a:t>
          </a:r>
          <a:r>
            <a:rPr lang="en-IN" sz="1100" b="1" dirty="0" err="1" smtClean="0"/>
            <a:t>bn</a:t>
          </a:r>
          <a:endParaRPr lang="en-IN" sz="1100" b="1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0.2535</cdr:x>
      <cdr:y>0.0979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0" y="0"/>
          <a:ext cx="1057725" cy="21432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en-US" sz="1100" b="1" dirty="0"/>
            <a:t>US$ bn.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E818AA-D847-49EC-B992-3982C9B2BD42}" type="datetimeFigureOut">
              <a:rPr lang="en-US" smtClean="0"/>
              <a:t>07/04/15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5DCEB9-2588-428F-8B84-4F39A91B21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9344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0D7402-E63F-4E0B-9571-AE710DFF4594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376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4" Type="http://schemas.openxmlformats.org/officeDocument/2006/relationships/tags" Target="../tags/tag8.xml"/><Relationship Id="rId5" Type="http://schemas.openxmlformats.org/officeDocument/2006/relationships/slideMaster" Target="../slideMasters/slideMaster1.xml"/><Relationship Id="rId6" Type="http://schemas.openxmlformats.org/officeDocument/2006/relationships/oleObject" Target="../embeddings/oleObject2.bin"/><Relationship Id="rId7" Type="http://schemas.openxmlformats.org/officeDocument/2006/relationships/image" Target="NULL"/><Relationship Id="rId8" Type="http://schemas.openxmlformats.org/officeDocument/2006/relationships/image" Target="../media/image3.png"/><Relationship Id="rId1" Type="http://schemas.openxmlformats.org/officeDocument/2006/relationships/vmlDrawing" Target="../drawings/vmlDrawing2.vml"/><Relationship Id="rId2" Type="http://schemas.openxmlformats.org/officeDocument/2006/relationships/tags" Target="../tags/tag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433450"/>
          </a:xfrm>
          <a:prstGeom prst="rect">
            <a:avLst/>
          </a:prstGeom>
          <a:solidFill>
            <a:srgbClr val="0F75BC"/>
          </a:solidFill>
          <a:ln w="571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91431" tIns="45715" rIns="91431" bIns="45715" anchor="ctr"/>
          <a:lstStyle/>
          <a:p>
            <a:pPr algn="ctr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-4763" y="414400"/>
            <a:ext cx="9144001" cy="0"/>
          </a:xfrm>
          <a:prstGeom prst="line">
            <a:avLst/>
          </a:prstGeom>
          <a:ln w="38100">
            <a:solidFill>
              <a:schemeClr val="tx2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 flipV="1">
            <a:off x="-1" y="6789675"/>
            <a:ext cx="9144001" cy="92075"/>
          </a:xfrm>
          <a:prstGeom prst="rect">
            <a:avLst/>
          </a:prstGeom>
          <a:solidFill>
            <a:srgbClr val="0F75BC"/>
          </a:solidFill>
          <a:ln w="57150">
            <a:noFill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91431" tIns="45715" rIns="91431" bIns="45715" anchor="ctr"/>
          <a:lstStyle/>
          <a:p>
            <a:pPr algn="ctr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0" y="6781800"/>
            <a:ext cx="9144001" cy="0"/>
          </a:xfrm>
          <a:prstGeom prst="line">
            <a:avLst/>
          </a:prstGeom>
          <a:ln w="38100">
            <a:solidFill>
              <a:schemeClr val="tx2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45" b="20034"/>
          <a:stretch/>
        </p:blipFill>
        <p:spPr>
          <a:xfrm>
            <a:off x="3247655" y="2521586"/>
            <a:ext cx="2648691" cy="871158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685800" y="3410712"/>
            <a:ext cx="7772400" cy="36576"/>
          </a:xfrm>
          <a:prstGeom prst="rect">
            <a:avLst/>
          </a:prstGeom>
          <a:solidFill>
            <a:srgbClr val="0F75BC"/>
          </a:solidFill>
          <a:ln w="571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91431" tIns="45715" rIns="91431" bIns="45715" anchor="ctr"/>
          <a:lstStyle/>
          <a:p>
            <a:pPr algn="ctr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71753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flipV="1">
            <a:off x="700088" y="3276600"/>
            <a:ext cx="7772400" cy="365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2667000"/>
          </a:xfrm>
          <a:noFill/>
          <a:ln>
            <a:noFill/>
          </a:ln>
        </p:spPr>
        <p:txBody>
          <a:bodyPr anchor="b"/>
          <a:lstStyle>
            <a:lvl1pPr algn="ctr">
              <a:defRPr kumimoji="0" lang="en-GB" sz="36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1600200" y="3886200"/>
            <a:ext cx="5943600" cy="609600"/>
          </a:xfrm>
        </p:spPr>
        <p:txBody>
          <a:bodyPr anchor="ctr">
            <a:normAutofit/>
          </a:bodyPr>
          <a:lstStyle>
            <a:lvl1pPr algn="ctr">
              <a:buNone/>
              <a:defRPr sz="18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9144000" cy="433450"/>
          </a:xfrm>
          <a:prstGeom prst="rect">
            <a:avLst/>
          </a:prstGeom>
          <a:solidFill>
            <a:srgbClr val="0F75BC"/>
          </a:solidFill>
          <a:ln w="571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91431" tIns="45715" rIns="91431" bIns="45715" anchor="ctr"/>
          <a:lstStyle/>
          <a:p>
            <a:pPr algn="ctr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 flipV="1">
            <a:off x="-1" y="6789675"/>
            <a:ext cx="9144001" cy="92075"/>
          </a:xfrm>
          <a:prstGeom prst="rect">
            <a:avLst/>
          </a:prstGeom>
          <a:solidFill>
            <a:srgbClr val="0F75BC"/>
          </a:solidFill>
          <a:ln w="57150">
            <a:noFill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91431" tIns="45715" rIns="91431" bIns="45715" anchor="ctr"/>
          <a:lstStyle/>
          <a:p>
            <a:pPr algn="ctr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1" y="6781800"/>
            <a:ext cx="9144001" cy="0"/>
          </a:xfrm>
          <a:prstGeom prst="line">
            <a:avLst/>
          </a:prstGeom>
          <a:ln w="38100">
            <a:solidFill>
              <a:schemeClr val="tx2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-4763" y="414400"/>
            <a:ext cx="9144001" cy="0"/>
          </a:xfrm>
          <a:prstGeom prst="line">
            <a:avLst/>
          </a:prstGeom>
          <a:ln w="38100">
            <a:solidFill>
              <a:schemeClr val="tx2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69718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228600" y="914400"/>
            <a:ext cx="86868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6200" y="152400"/>
            <a:ext cx="8305800" cy="487363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39226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 with Logo &amp;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5" name="think-cell Slide" r:id="rId6" imgW="383" imgH="385" progId="TCLayout.ActiveDocument.1">
                  <p:embed/>
                </p:oleObj>
              </mc:Choice>
              <mc:Fallback>
                <p:oleObj name="think-cell Slide" r:id="rId6" imgW="383" imgH="38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" y="0"/>
                        <a:ext cx="158750" cy="158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49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-1503"/>
            <a:ext cx="8610600" cy="763503"/>
          </a:xfrm>
          <a:prstGeom prst="rect">
            <a:avLst/>
          </a:prstGeom>
          <a:solidFill>
            <a:srgbClr val="0F75BC"/>
          </a:solidFill>
          <a:ln w="127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/>
          <a:lstStyle/>
          <a:p>
            <a:pPr algn="ctr" eaLnBrk="0" hangingPunct="0">
              <a:buSzPct val="90000"/>
              <a:buFont typeface="Monotype Sorts" pitchFamily="2" charset="2"/>
              <a:buNone/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8057" y="-121000"/>
            <a:ext cx="519891" cy="1022337"/>
          </a:xfrm>
          <a:prstGeom prst="rect">
            <a:avLst/>
          </a:prstGeom>
        </p:spPr>
      </p:pic>
      <p:sp>
        <p:nvSpPr>
          <p:cNvPr id="9" name="Content Placeholder 4"/>
          <p:cNvSpPr>
            <a:spLocks noGrp="1"/>
          </p:cNvSpPr>
          <p:nvPr>
            <p:ph sz="quarter" idx="10"/>
          </p:nvPr>
        </p:nvSpPr>
        <p:spPr>
          <a:xfrm>
            <a:off x="228600" y="914400"/>
            <a:ext cx="86868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76200" y="152400"/>
            <a:ext cx="8305800" cy="4873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Box 10"/>
          <p:cNvSpPr txBox="1"/>
          <p:nvPr>
            <p:custDataLst>
              <p:tags r:id="rId4"/>
            </p:custDataLst>
          </p:nvPr>
        </p:nvSpPr>
        <p:spPr>
          <a:xfrm>
            <a:off x="0" y="6611256"/>
            <a:ext cx="381000" cy="2616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fld id="{F145B99D-FA87-4EA9-BDFD-D1D00735DE1B}" type="slidenum">
              <a:rPr lang="en-GB" sz="1100">
                <a:solidFill>
                  <a:prstClr val="black">
                    <a:lumMod val="65000"/>
                    <a:lumOff val="35000"/>
                  </a:prstClr>
                </a:solidFill>
              </a:rPr>
              <a:pPr algn="ctr">
                <a:defRPr/>
              </a:pPr>
              <a:t>‹#›</a:t>
            </a:fld>
            <a:endParaRPr lang="en-GB" sz="1100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7345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6200" y="152400"/>
            <a:ext cx="8305800" cy="4873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32740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ub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304800" y="914400"/>
            <a:ext cx="4191000" cy="5334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Content Placeholder 5"/>
          <p:cNvSpPr>
            <a:spLocks noGrp="1"/>
          </p:cNvSpPr>
          <p:nvPr>
            <p:ph sz="quarter" idx="11"/>
          </p:nvPr>
        </p:nvSpPr>
        <p:spPr>
          <a:xfrm>
            <a:off x="4648200" y="914400"/>
            <a:ext cx="4191000" cy="5334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76200" y="152400"/>
            <a:ext cx="8305800" cy="4873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9064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Brea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-5688" y="2324100"/>
            <a:ext cx="6477000" cy="2209800"/>
          </a:xfrm>
          <a:solidFill>
            <a:srgbClr val="0F75BC"/>
          </a:solidFill>
          <a:ln w="5715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274320" tIns="45715" rIns="91431" bIns="45715" numCol="1" anchor="ctr" anchorCtr="0" compatLnSpc="1">
            <a:prstTxWarp prst="textNoShape">
              <a:avLst/>
            </a:prstTxWarp>
          </a:bodyPr>
          <a:lstStyle>
            <a:lvl1pPr>
              <a:defRPr lang="en-GB" dirty="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00" cy="433450"/>
          </a:xfrm>
          <a:prstGeom prst="rect">
            <a:avLst/>
          </a:prstGeom>
          <a:solidFill>
            <a:srgbClr val="0F75BC"/>
          </a:solidFill>
          <a:ln w="571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91431" tIns="45715" rIns="91431" bIns="45715" anchor="ctr"/>
          <a:lstStyle/>
          <a:p>
            <a:pPr algn="ctr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 flipV="1">
            <a:off x="-1" y="6789675"/>
            <a:ext cx="9144001" cy="92075"/>
          </a:xfrm>
          <a:prstGeom prst="rect">
            <a:avLst/>
          </a:prstGeom>
          <a:solidFill>
            <a:srgbClr val="0F75BC"/>
          </a:solidFill>
          <a:ln w="57150">
            <a:noFill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91431" tIns="45715" rIns="91431" bIns="45715" anchor="ctr"/>
          <a:lstStyle/>
          <a:p>
            <a:pPr algn="ctr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-1" y="6781800"/>
            <a:ext cx="9144001" cy="0"/>
          </a:xfrm>
          <a:prstGeom prst="line">
            <a:avLst/>
          </a:prstGeom>
          <a:ln w="38100">
            <a:solidFill>
              <a:schemeClr val="tx2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-4763" y="414400"/>
            <a:ext cx="9144001" cy="0"/>
          </a:xfrm>
          <a:prstGeom prst="line">
            <a:avLst/>
          </a:prstGeom>
          <a:ln w="38100">
            <a:solidFill>
              <a:schemeClr val="tx2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25696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Section Brea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-5688" y="2960415"/>
            <a:ext cx="6477000" cy="937171"/>
          </a:xfrm>
          <a:solidFill>
            <a:srgbClr val="0F75BC"/>
          </a:solidFill>
          <a:ln w="5715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274320" tIns="45715" rIns="91431" bIns="45715" numCol="1" anchor="ctr" anchorCtr="0" compatLnSpc="1">
            <a:prstTxWarp prst="textNoShape">
              <a:avLst/>
            </a:prstTxWarp>
          </a:bodyPr>
          <a:lstStyle>
            <a:lvl1pPr>
              <a:defRPr lang="en-GB" dirty="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00" cy="433450"/>
          </a:xfrm>
          <a:prstGeom prst="rect">
            <a:avLst/>
          </a:prstGeom>
          <a:solidFill>
            <a:srgbClr val="0F75BC"/>
          </a:solidFill>
          <a:ln w="571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91431" tIns="45715" rIns="91431" bIns="45715" anchor="ctr"/>
          <a:lstStyle/>
          <a:p>
            <a:pPr algn="ctr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 flipV="1">
            <a:off x="-1" y="6789675"/>
            <a:ext cx="9144001" cy="92075"/>
          </a:xfrm>
          <a:prstGeom prst="rect">
            <a:avLst/>
          </a:prstGeom>
          <a:solidFill>
            <a:srgbClr val="0F75BC"/>
          </a:solidFill>
          <a:ln w="57150">
            <a:noFill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91431" tIns="45715" rIns="91431" bIns="45715" anchor="ctr"/>
          <a:lstStyle/>
          <a:p>
            <a:pPr algn="ctr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-1" y="6781800"/>
            <a:ext cx="9144001" cy="0"/>
          </a:xfrm>
          <a:prstGeom prst="line">
            <a:avLst/>
          </a:prstGeom>
          <a:ln w="38100">
            <a:solidFill>
              <a:schemeClr val="tx2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-4763" y="414400"/>
            <a:ext cx="9144001" cy="0"/>
          </a:xfrm>
          <a:prstGeom prst="line">
            <a:avLst/>
          </a:prstGeom>
          <a:ln w="38100">
            <a:solidFill>
              <a:schemeClr val="tx2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77513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F8198AF-04B9-4F0F-ACEA-885217BBF83E}" type="datetimeFigureOut">
              <a:rPr lang="en-US" smtClean="0"/>
              <a:t>07/04/15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9CBA745-DA96-41AA-A247-FD2B87BC89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7983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image" Target="../media/image3.png"/><Relationship Id="rId10" Type="http://schemas.openxmlformats.org/officeDocument/2006/relationships/theme" Target="../theme/theme1.xml"/><Relationship Id="rId11" Type="http://schemas.openxmlformats.org/officeDocument/2006/relationships/vmlDrawing" Target="../drawings/vmlDrawing1.vml"/><Relationship Id="rId12" Type="http://schemas.openxmlformats.org/officeDocument/2006/relationships/tags" Target="../tags/tag1.xml"/><Relationship Id="rId13" Type="http://schemas.openxmlformats.org/officeDocument/2006/relationships/tags" Target="../tags/tag2.xml"/><Relationship Id="rId14" Type="http://schemas.openxmlformats.org/officeDocument/2006/relationships/tags" Target="../tags/tag3.xml"/><Relationship Id="rId15" Type="http://schemas.openxmlformats.org/officeDocument/2006/relationships/tags" Target="../tags/tag4.xml"/><Relationship Id="rId16" Type="http://schemas.openxmlformats.org/officeDocument/2006/relationships/tags" Target="../tags/tag5.xml"/><Relationship Id="rId17" Type="http://schemas.openxmlformats.org/officeDocument/2006/relationships/oleObject" Target="../embeddings/oleObject1.bin"/><Relationship Id="rId18" Type="http://schemas.openxmlformats.org/officeDocument/2006/relationships/image" Target="../media/image1.emf"/><Relationship Id="rId19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362" name="Object 2" hidden="1"/>
          <p:cNvGraphicFramePr>
            <a:graphicFrameLocks noChangeAspect="1"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4" name="think-cell Slide" r:id="rId17" imgW="360" imgH="360" progId="TCLayout.ActiveDocument.1">
                  <p:embed/>
                </p:oleObj>
              </mc:Choice>
              <mc:Fallback>
                <p:oleObj name="think-cell Slide" r:id="rId17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4" name="Title Placeholder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 bwMode="auto">
          <a:xfrm>
            <a:off x="457200" y="152400"/>
            <a:ext cx="81534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" name="Rectangle 49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0" y="-1503"/>
            <a:ext cx="8610600" cy="763503"/>
          </a:xfrm>
          <a:prstGeom prst="rect">
            <a:avLst/>
          </a:prstGeom>
          <a:solidFill>
            <a:srgbClr val="0F75BC"/>
          </a:solidFill>
          <a:ln w="127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/>
          <a:lstStyle/>
          <a:p>
            <a:pPr algn="ctr" eaLnBrk="0" hangingPunct="0">
              <a:buSzPct val="90000"/>
              <a:buFont typeface="Monotype Sorts" pitchFamily="2" charset="2"/>
              <a:buNone/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Line 7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 flipV="1">
            <a:off x="0" y="6541891"/>
            <a:ext cx="8138160" cy="0"/>
          </a:xfrm>
          <a:prstGeom prst="line">
            <a:avLst/>
          </a:prstGeom>
          <a:noFill/>
          <a:ln w="28575">
            <a:solidFill>
              <a:srgbClr val="0F75BC"/>
            </a:solidFill>
            <a:round/>
            <a:headEnd/>
            <a:tailEnd/>
          </a:ln>
          <a:effectLst/>
        </p:spPr>
        <p:txBody>
          <a:bodyPr wrap="none" lIns="91384" tIns="45693" rIns="91384" bIns="45693" anchor="ctr"/>
          <a:lstStyle/>
          <a:p>
            <a:pPr>
              <a:defRPr/>
            </a:pPr>
            <a:endParaRPr lang="en-IN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>
            <p:custDataLst>
              <p:tags r:id="rId15"/>
            </p:custDataLst>
          </p:nvPr>
        </p:nvSpPr>
        <p:spPr>
          <a:xfrm>
            <a:off x="0" y="6611256"/>
            <a:ext cx="381000" cy="2616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fld id="{F145B99D-FA87-4EA9-BDFD-D1D00735DE1B}" type="slidenum">
              <a:rPr lang="en-GB" sz="1100">
                <a:solidFill>
                  <a:prstClr val="black">
                    <a:lumMod val="65000"/>
                    <a:lumOff val="35000"/>
                  </a:prstClr>
                </a:solidFill>
              </a:rPr>
              <a:pPr algn="ctr">
                <a:defRPr/>
              </a:pPr>
              <a:t>‹#›</a:t>
            </a:fld>
            <a:endParaRPr lang="en-GB" sz="1100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idx="1"/>
            <p:custDataLst>
              <p:tags r:id="rId16"/>
            </p:custDataLst>
          </p:nvPr>
        </p:nvSpPr>
        <p:spPr>
          <a:xfrm>
            <a:off x="228600" y="914399"/>
            <a:ext cx="8686800" cy="5486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9399" y="6320434"/>
            <a:ext cx="1235634" cy="66384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8057" y="-121000"/>
            <a:ext cx="519891" cy="1022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295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1" r:id="rId8"/>
    <p:sldLayoutId id="2147483682" r:id="rId9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Calibr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Calibr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Calibr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Calibri" pitchFamily="34" charset="0"/>
        </a:defRPr>
      </a:lvl9pPr>
    </p:titleStyle>
    <p:bodyStyle>
      <a:lvl1pPr marL="182563" indent="-182563" algn="just" rtl="0" eaLnBrk="1" fontAlgn="base" hangingPunct="1">
        <a:spcBef>
          <a:spcPts val="1000"/>
        </a:spcBef>
        <a:spcAft>
          <a:spcPct val="0"/>
        </a:spcAft>
        <a:buClr>
          <a:srgbClr val="376092"/>
        </a:buClr>
        <a:buFont typeface="Wingdings" pitchFamily="2" charset="2"/>
        <a:buChar char="§"/>
        <a:defRPr lang="en-US" sz="1600" kern="1200" dirty="0">
          <a:solidFill>
            <a:schemeClr val="tx1"/>
          </a:solidFill>
          <a:latin typeface="+mj-lt"/>
          <a:ea typeface="+mn-ea"/>
          <a:cs typeface="+mn-cs"/>
        </a:defRPr>
      </a:lvl1pPr>
      <a:lvl2pPr marL="547688" indent="-182563" algn="just" rtl="0" eaLnBrk="1" fontAlgn="base" hangingPunct="1">
        <a:spcBef>
          <a:spcPts val="1000"/>
        </a:spcBef>
        <a:spcAft>
          <a:spcPct val="0"/>
        </a:spcAft>
        <a:buClr>
          <a:srgbClr val="376092"/>
        </a:buClr>
        <a:buFont typeface="Arial" pitchFamily="34" charset="0"/>
        <a:buChar char="•"/>
        <a:defRPr lang="en-US" sz="1600" kern="1200" dirty="0">
          <a:solidFill>
            <a:schemeClr val="tx1"/>
          </a:solidFill>
          <a:latin typeface="+mj-lt"/>
          <a:ea typeface="+mn-ea"/>
          <a:cs typeface="+mn-cs"/>
        </a:defRPr>
      </a:lvl2pPr>
      <a:lvl3pPr marL="914400" indent="-182563" algn="just" rtl="0" eaLnBrk="1" fontAlgn="base" hangingPunct="1">
        <a:spcBef>
          <a:spcPts val="1000"/>
        </a:spcBef>
        <a:spcAft>
          <a:spcPct val="0"/>
        </a:spcAft>
        <a:buClr>
          <a:srgbClr val="376092"/>
        </a:buClr>
        <a:buFont typeface="Calibri" pitchFamily="34" charset="0"/>
        <a:buChar char="‐"/>
        <a:defRPr lang="en-US" sz="1600" kern="1200" dirty="0">
          <a:solidFill>
            <a:schemeClr val="tx1"/>
          </a:solidFill>
          <a:latin typeface="+mj-lt"/>
          <a:ea typeface="+mn-ea"/>
          <a:cs typeface="+mn-cs"/>
        </a:defRPr>
      </a:lvl3pPr>
      <a:lvl4pPr marL="1279525" indent="-182563" algn="just" rtl="0" eaLnBrk="1" fontAlgn="base" hangingPunct="1">
        <a:spcBef>
          <a:spcPts val="1000"/>
        </a:spcBef>
        <a:spcAft>
          <a:spcPct val="0"/>
        </a:spcAft>
        <a:buClr>
          <a:srgbClr val="376092"/>
        </a:buClr>
        <a:buSzPct val="40000"/>
        <a:buFont typeface="Wingdings" pitchFamily="2" charset="2"/>
        <a:buChar char="q"/>
        <a:defRPr lang="en-US" sz="1600" kern="1200" dirty="0">
          <a:solidFill>
            <a:schemeClr val="tx1"/>
          </a:solidFill>
          <a:latin typeface="+mj-lt"/>
          <a:ea typeface="+mn-ea"/>
          <a:cs typeface="+mn-cs"/>
        </a:defRPr>
      </a:lvl4pPr>
      <a:lvl5pPr marL="1644650" indent="-182563" algn="just" rtl="0" eaLnBrk="1" fontAlgn="base" hangingPunct="1">
        <a:spcBef>
          <a:spcPts val="1000"/>
        </a:spcBef>
        <a:spcAft>
          <a:spcPct val="0"/>
        </a:spcAft>
        <a:buClr>
          <a:srgbClr val="376092"/>
        </a:buClr>
        <a:buSzPct val="70000"/>
        <a:buFont typeface="Courier New" pitchFamily="49" charset="0"/>
        <a:buChar char="o"/>
        <a:defRPr lang="en-US" sz="1600" kern="1200" dirty="0">
          <a:solidFill>
            <a:schemeClr val="tx1"/>
          </a:solidFill>
          <a:latin typeface="+mj-lt"/>
          <a:ea typeface="+mn-ea"/>
          <a:cs typeface="+mn-cs"/>
        </a:defRPr>
      </a:lvl5pPr>
      <a:lvl6pPr marL="2011680" indent="-182880" algn="l" defTabSz="914400" rtl="0" eaLnBrk="1" latinLnBrk="0" hangingPunct="1">
        <a:lnSpc>
          <a:spcPct val="100000"/>
        </a:lnSpc>
        <a:spcBef>
          <a:spcPts val="1000"/>
        </a:spcBef>
        <a:buClr>
          <a:schemeClr val="accent1">
            <a:lumMod val="75000"/>
          </a:schemeClr>
        </a:buClr>
        <a:buSzPct val="70000"/>
        <a:buFont typeface="Wingdings" pitchFamily="2" charset="2"/>
        <a:buChar char="ü"/>
        <a:defRPr lang="en-US" sz="1600" kern="1200" dirty="0">
          <a:solidFill>
            <a:schemeClr val="tx1"/>
          </a:solidFill>
          <a:latin typeface="+mj-lt"/>
          <a:ea typeface="+mn-ea"/>
          <a:cs typeface="+mn-cs"/>
        </a:defRPr>
      </a:lvl6pPr>
      <a:lvl7pPr marL="2377440" indent="-182880" algn="l" defTabSz="914400" rtl="0" eaLnBrk="1" latinLnBrk="0" hangingPunct="1">
        <a:lnSpc>
          <a:spcPct val="100000"/>
        </a:lnSpc>
        <a:spcBef>
          <a:spcPts val="1000"/>
        </a:spcBef>
        <a:buClr>
          <a:schemeClr val="accent1">
            <a:lumMod val="75000"/>
          </a:schemeClr>
        </a:buClr>
        <a:buSzPct val="50000"/>
        <a:buFont typeface="Wingdings" pitchFamily="2" charset="2"/>
        <a:buChar char="v"/>
        <a:defRPr lang="en-US" sz="1600" kern="1200" dirty="0" smtClean="0">
          <a:solidFill>
            <a:schemeClr val="tx1"/>
          </a:solidFill>
          <a:latin typeface="+mj-lt"/>
          <a:ea typeface="+mn-ea"/>
          <a:cs typeface="+mn-cs"/>
        </a:defRPr>
      </a:lvl7pPr>
      <a:lvl8pPr marL="2743200" indent="-182880" algn="l" defTabSz="914400" rtl="0" eaLnBrk="1" latinLnBrk="0" hangingPunct="1">
        <a:lnSpc>
          <a:spcPct val="100000"/>
        </a:lnSpc>
        <a:spcBef>
          <a:spcPts val="1000"/>
        </a:spcBef>
        <a:buClr>
          <a:schemeClr val="accent1">
            <a:lumMod val="75000"/>
          </a:schemeClr>
        </a:buClr>
        <a:buSzPct val="50000"/>
        <a:buFont typeface="Wingdings" pitchFamily="2" charset="2"/>
        <a:buChar char="Ø"/>
        <a:defRPr lang="en-US" sz="1600" kern="1200" dirty="0" smtClean="0">
          <a:solidFill>
            <a:schemeClr val="tx1"/>
          </a:solidFill>
          <a:latin typeface="+mj-lt"/>
          <a:ea typeface="+mn-ea"/>
          <a:cs typeface="+mn-cs"/>
        </a:defRPr>
      </a:lvl8pPr>
      <a:lvl9pPr marL="3108960" indent="-182880" algn="l" defTabSz="914400" rtl="0" eaLnBrk="1" latinLnBrk="0" hangingPunct="1">
        <a:lnSpc>
          <a:spcPct val="100000"/>
        </a:lnSpc>
        <a:spcBef>
          <a:spcPts val="1000"/>
        </a:spcBef>
        <a:buClr>
          <a:schemeClr val="accent1">
            <a:lumMod val="75000"/>
          </a:schemeClr>
        </a:buClr>
        <a:buSzPct val="60000"/>
        <a:buFont typeface="Arial" pitchFamily="34" charset="0"/>
        <a:buChar char="►"/>
        <a:defRPr lang="en-US" sz="1600" kern="1200" dirty="0" smtClean="0">
          <a:solidFill>
            <a:schemeClr val="tx1"/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3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chart" Target="../charts/char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chart" Target="../charts/chart4.xml"/><Relationship Id="rId1" Type="http://schemas.openxmlformats.org/officeDocument/2006/relationships/tags" Target="../tags/tag15.xml"/><Relationship Id="rId2" Type="http://schemas.openxmlformats.org/officeDocument/2006/relationships/tags" Target="../tags/tag1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chart" Target="../charts/char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1" Type="http://schemas.openxmlformats.org/officeDocument/2006/relationships/diagramLayout" Target="../diagrams/layout3.xml"/><Relationship Id="rId12" Type="http://schemas.openxmlformats.org/officeDocument/2006/relationships/diagramQuickStyle" Target="../diagrams/quickStyle3.xml"/><Relationship Id="rId13" Type="http://schemas.openxmlformats.org/officeDocument/2006/relationships/diagramColors" Target="../diagrams/colors3.xml"/><Relationship Id="rId14" Type="http://schemas.microsoft.com/office/2007/relationships/diagramDrawing" Target="../diagrams/drawing3.xml"/><Relationship Id="rId1" Type="http://schemas.openxmlformats.org/officeDocument/2006/relationships/tags" Target="../tags/tag17.xml"/><Relationship Id="rId2" Type="http://schemas.openxmlformats.org/officeDocument/2006/relationships/tags" Target="../tags/tag18.xml"/><Relationship Id="rId3" Type="http://schemas.openxmlformats.org/officeDocument/2006/relationships/tags" Target="../tags/tag19.xml"/><Relationship Id="rId4" Type="http://schemas.openxmlformats.org/officeDocument/2006/relationships/tags" Target="../tags/tag20.xml"/><Relationship Id="rId5" Type="http://schemas.openxmlformats.org/officeDocument/2006/relationships/tags" Target="../tags/tag21.xml"/><Relationship Id="rId6" Type="http://schemas.openxmlformats.org/officeDocument/2006/relationships/tags" Target="../tags/tag22.xml"/><Relationship Id="rId7" Type="http://schemas.openxmlformats.org/officeDocument/2006/relationships/tags" Target="../tags/tag23.xml"/><Relationship Id="rId8" Type="http://schemas.openxmlformats.org/officeDocument/2006/relationships/tags" Target="../tags/tag24.xml"/><Relationship Id="rId9" Type="http://schemas.openxmlformats.org/officeDocument/2006/relationships/slideLayout" Target="../slideLayouts/slideLayout3.xml"/><Relationship Id="rId10" Type="http://schemas.openxmlformats.org/officeDocument/2006/relationships/diagramData" Target="../diagrams/data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hyperlink" Target="mailto:prashant@wazir.in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1" Type="http://schemas.openxmlformats.org/officeDocument/2006/relationships/diagramData" Target="../diagrams/data1.xml"/><Relationship Id="rId12" Type="http://schemas.openxmlformats.org/officeDocument/2006/relationships/diagramLayout" Target="../diagrams/layout1.xml"/><Relationship Id="rId13" Type="http://schemas.openxmlformats.org/officeDocument/2006/relationships/diagramQuickStyle" Target="../diagrams/quickStyle1.xml"/><Relationship Id="rId14" Type="http://schemas.openxmlformats.org/officeDocument/2006/relationships/diagramColors" Target="../diagrams/colors1.xml"/><Relationship Id="rId15" Type="http://schemas.microsoft.com/office/2007/relationships/diagramDrawing" Target="../diagrams/drawing1.xml"/><Relationship Id="rId16" Type="http://schemas.openxmlformats.org/officeDocument/2006/relationships/chart" Target="../charts/chart1.xml"/><Relationship Id="rId17" Type="http://schemas.openxmlformats.org/officeDocument/2006/relationships/chart" Target="../charts/chart2.xml"/><Relationship Id="rId1" Type="http://schemas.openxmlformats.org/officeDocument/2006/relationships/vmlDrawing" Target="../drawings/vmlDrawing3.vml"/><Relationship Id="rId2" Type="http://schemas.openxmlformats.org/officeDocument/2006/relationships/tags" Target="../tags/tag9.xml"/><Relationship Id="rId3" Type="http://schemas.openxmlformats.org/officeDocument/2006/relationships/tags" Target="../tags/tag10.xml"/><Relationship Id="rId4" Type="http://schemas.openxmlformats.org/officeDocument/2006/relationships/tags" Target="../tags/tag11.xml"/><Relationship Id="rId5" Type="http://schemas.openxmlformats.org/officeDocument/2006/relationships/tags" Target="../tags/tag12.xml"/><Relationship Id="rId6" Type="http://schemas.openxmlformats.org/officeDocument/2006/relationships/tags" Target="../tags/tag13.xml"/><Relationship Id="rId7" Type="http://schemas.openxmlformats.org/officeDocument/2006/relationships/tags" Target="../tags/tag14.xml"/><Relationship Id="rId8" Type="http://schemas.openxmlformats.org/officeDocument/2006/relationships/slideLayout" Target="../slideLayouts/slideLayout3.xml"/><Relationship Id="rId9" Type="http://schemas.openxmlformats.org/officeDocument/2006/relationships/oleObject" Target="../embeddings/oleObject3.bin"/><Relationship Id="rId10" Type="http://schemas.openxmlformats.org/officeDocument/2006/relationships/image" Target="../media/image1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3.xml"/><Relationship Id="rId2" Type="http://schemas.openxmlformats.org/officeDocument/2006/relationships/diagramData" Target="../diagrams/data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4" name="Picture 8" descr="http://cdn1.tnwcdn.com/wp-content/blogs.dir/1/files/2014/07/growth-arrow-up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736" b="3846"/>
          <a:stretch/>
        </p:blipFill>
        <p:spPr bwMode="auto">
          <a:xfrm>
            <a:off x="0" y="431916"/>
            <a:ext cx="9144000" cy="6345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0265" y="609600"/>
            <a:ext cx="6423471" cy="2667000"/>
          </a:xfrm>
        </p:spPr>
        <p:txBody>
          <a:bodyPr/>
          <a:lstStyle/>
          <a:p>
            <a:r>
              <a:rPr lang="en-US" sz="3000" dirty="0" smtClean="0">
                <a:solidFill>
                  <a:srgbClr val="0070C0"/>
                </a:solidFill>
              </a:rPr>
              <a:t>5% in 2014 to 10% by 2025 </a:t>
            </a:r>
            <a:br>
              <a:rPr lang="en-US" sz="3000" dirty="0" smtClean="0">
                <a:solidFill>
                  <a:srgbClr val="0070C0"/>
                </a:solidFill>
              </a:rPr>
            </a:br>
            <a:r>
              <a:rPr lang="en-US" sz="3000" dirty="0" smtClean="0">
                <a:solidFill>
                  <a:srgbClr val="0070C0"/>
                </a:solidFill>
              </a:rPr>
              <a:t/>
            </a:r>
            <a:br>
              <a:rPr lang="en-US" sz="3000" dirty="0" smtClean="0">
                <a:solidFill>
                  <a:srgbClr val="0070C0"/>
                </a:solidFill>
              </a:rPr>
            </a:br>
            <a:r>
              <a:rPr lang="en-US" sz="2400" dirty="0" smtClean="0">
                <a:solidFill>
                  <a:srgbClr val="0070C0"/>
                </a:solidFill>
              </a:rPr>
              <a:t>Strategy </a:t>
            </a:r>
            <a:r>
              <a:rPr lang="en-US" sz="2400" dirty="0">
                <a:solidFill>
                  <a:srgbClr val="0070C0"/>
                </a:solidFill>
              </a:rPr>
              <a:t>for </a:t>
            </a:r>
            <a:r>
              <a:rPr lang="en-US" sz="2400" dirty="0" smtClean="0">
                <a:solidFill>
                  <a:srgbClr val="0070C0"/>
                </a:solidFill>
              </a:rPr>
              <a:t>Enhancing India’s Share in Global Textile </a:t>
            </a:r>
            <a:r>
              <a:rPr lang="en-US" sz="2400" dirty="0">
                <a:solidFill>
                  <a:srgbClr val="0070C0"/>
                </a:solidFill>
              </a:rPr>
              <a:t>and </a:t>
            </a:r>
            <a:r>
              <a:rPr lang="en-US" sz="2400" dirty="0" smtClean="0">
                <a:solidFill>
                  <a:srgbClr val="0070C0"/>
                </a:solidFill>
              </a:rPr>
              <a:t>Apparel Trade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303020" y="3469342"/>
            <a:ext cx="6537960" cy="1922929"/>
          </a:xfrm>
        </p:spPr>
        <p:txBody>
          <a:bodyPr>
            <a:noAutofit/>
          </a:bodyPr>
          <a:lstStyle/>
          <a:p>
            <a:r>
              <a:rPr lang="en-US" b="1" dirty="0" smtClean="0"/>
              <a:t>Prashant Agarwal</a:t>
            </a:r>
          </a:p>
          <a:p>
            <a:pPr>
              <a:spcBef>
                <a:spcPts val="600"/>
              </a:spcBef>
            </a:pPr>
            <a:r>
              <a:rPr lang="en-US" dirty="0" smtClean="0"/>
              <a:t>Co-founder and Partner, Wazir Advisors</a:t>
            </a:r>
          </a:p>
          <a:p>
            <a:endParaRPr lang="en-US" dirty="0"/>
          </a:p>
          <a:p>
            <a:r>
              <a:rPr lang="en-US" sz="1600" dirty="0" smtClean="0"/>
              <a:t>7</a:t>
            </a:r>
            <a:r>
              <a:rPr lang="en-US" sz="1600" baseline="30000" dirty="0" smtClean="0"/>
              <a:t>th</a:t>
            </a:r>
            <a:r>
              <a:rPr lang="en-US" sz="1600" dirty="0" smtClean="0"/>
              <a:t> April 2015</a:t>
            </a:r>
            <a:endParaRPr lang="en-US" sz="16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45" b="20034"/>
          <a:stretch/>
        </p:blipFill>
        <p:spPr>
          <a:xfrm>
            <a:off x="6640453" y="6013301"/>
            <a:ext cx="2401052" cy="789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301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3"/>
          <p:cNvSpPr>
            <a:spLocks noGrp="1"/>
          </p:cNvSpPr>
          <p:nvPr>
            <p:ph type="title"/>
          </p:nvPr>
        </p:nvSpPr>
        <p:spPr>
          <a:xfrm>
            <a:off x="76200" y="152400"/>
            <a:ext cx="8529918" cy="487363"/>
          </a:xfrm>
        </p:spPr>
        <p:txBody>
          <a:bodyPr/>
          <a:lstStyle/>
          <a:p>
            <a:r>
              <a:rPr lang="en-US" dirty="0" smtClean="0"/>
              <a:t>Global apparel consumption will cross US$ 2 trillion mark in 2025</a:t>
            </a:r>
          </a:p>
        </p:txBody>
      </p:sp>
      <p:sp>
        <p:nvSpPr>
          <p:cNvPr id="15363" name="Content Placeholder 4"/>
          <p:cNvSpPr>
            <a:spLocks noGrp="1"/>
          </p:cNvSpPr>
          <p:nvPr>
            <p:ph sz="quarter" idx="10"/>
          </p:nvPr>
        </p:nvSpPr>
        <p:spPr>
          <a:xfrm>
            <a:off x="76200" y="914400"/>
            <a:ext cx="4572000" cy="5334000"/>
          </a:xfrm>
        </p:spPr>
        <p:txBody>
          <a:bodyPr/>
          <a:lstStyle/>
          <a:p>
            <a:r>
              <a:rPr sz="1800" dirty="0" smtClean="0"/>
              <a:t>Currently USA &amp; EU are the largest apparel markets but it is expected that per capita apparel spend will grow at a faster rate in developing countries of BRIC, than their respective economies, whereas in developed countries it will be slower.</a:t>
            </a:r>
          </a:p>
        </p:txBody>
      </p:sp>
      <p:sp>
        <p:nvSpPr>
          <p:cNvPr id="15431" name="Rectangle 6"/>
          <p:cNvSpPr>
            <a:spLocks noChangeArrowheads="1"/>
          </p:cNvSpPr>
          <p:nvPr/>
        </p:nvSpPr>
        <p:spPr bwMode="auto">
          <a:xfrm>
            <a:off x="4800600" y="838200"/>
            <a:ext cx="4343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000" b="1" dirty="0"/>
              <a:t>Apparel market size projections</a:t>
            </a:r>
          </a:p>
        </p:txBody>
      </p:sp>
      <p:sp>
        <p:nvSpPr>
          <p:cNvPr id="15432" name="Rectangle 7"/>
          <p:cNvSpPr>
            <a:spLocks noChangeArrowheads="1"/>
          </p:cNvSpPr>
          <p:nvPr/>
        </p:nvSpPr>
        <p:spPr bwMode="auto">
          <a:xfrm>
            <a:off x="8015288" y="1204913"/>
            <a:ext cx="108743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200" i="1" dirty="0"/>
              <a:t>In US$ billion</a:t>
            </a:r>
          </a:p>
        </p:txBody>
      </p:sp>
      <p:graphicFrame>
        <p:nvGraphicFramePr>
          <p:cNvPr id="3" name="Chart 9"/>
          <p:cNvGraphicFramePr>
            <a:graphicFrameLocks/>
          </p:cNvGraphicFramePr>
          <p:nvPr>
            <p:extLst/>
          </p:nvPr>
        </p:nvGraphicFramePr>
        <p:xfrm>
          <a:off x="152400" y="3708399"/>
          <a:ext cx="4368800" cy="2619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5434" name="Rectangle 11"/>
          <p:cNvSpPr>
            <a:spLocks noChangeArrowheads="1"/>
          </p:cNvSpPr>
          <p:nvPr/>
        </p:nvSpPr>
        <p:spPr bwMode="auto">
          <a:xfrm>
            <a:off x="141668" y="3425825"/>
            <a:ext cx="4582732" cy="309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1400" b="1" dirty="0"/>
              <a:t>Projected change in per Capita spend on Apparel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9050970"/>
              </p:ext>
            </p:extLst>
          </p:nvPr>
        </p:nvGraphicFramePr>
        <p:xfrm>
          <a:off x="4947897" y="1481138"/>
          <a:ext cx="4054435" cy="4897440"/>
        </p:xfrm>
        <a:graphic>
          <a:graphicData uri="http://schemas.openxmlformats.org/drawingml/2006/table">
            <a:tbl>
              <a:tblPr firstRow="1" firstCol="1" lastRow="1" bandRow="1">
                <a:tableStyleId>{5C22544A-7EE6-4342-B048-85BDC9FD1C3A}</a:tableStyleId>
              </a:tblPr>
              <a:tblGrid>
                <a:gridCol w="1246852"/>
                <a:gridCol w="935861"/>
                <a:gridCol w="935861"/>
                <a:gridCol w="935861"/>
              </a:tblGrid>
              <a:tr h="40572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effectLst/>
                        </a:rPr>
                        <a:t>Region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effectLst/>
                        </a:rPr>
                        <a:t>2013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 dirty="0" smtClean="0">
                          <a:effectLst/>
                        </a:rPr>
                        <a:t>2025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effectLst/>
                        </a:rPr>
                        <a:t>CAGR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</a:tr>
              <a:tr h="40572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effectLst/>
                        </a:rPr>
                        <a:t>EU 27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dirty="0">
                          <a:effectLst/>
                        </a:rPr>
                        <a:t>355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N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dirty="0">
                          <a:effectLst/>
                        </a:rPr>
                        <a:t>2%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</a:tr>
              <a:tr h="40572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>
                          <a:effectLst/>
                        </a:rPr>
                        <a:t>China</a:t>
                      </a:r>
                      <a:endParaRPr lang="en-IN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dirty="0">
                          <a:effectLst/>
                        </a:rPr>
                        <a:t>165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N" sz="16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643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dirty="0">
                          <a:effectLst/>
                        </a:rPr>
                        <a:t>12%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</a:tr>
              <a:tr h="40572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>
                          <a:effectLst/>
                        </a:rPr>
                        <a:t>USA</a:t>
                      </a:r>
                      <a:endParaRPr lang="en-IN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dirty="0">
                          <a:effectLst/>
                        </a:rPr>
                        <a:t>230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N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dirty="0">
                          <a:effectLst/>
                        </a:rPr>
                        <a:t>5%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</a:tr>
              <a:tr h="40572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>
                          <a:effectLst/>
                        </a:rPr>
                        <a:t>Japan</a:t>
                      </a:r>
                      <a:endParaRPr lang="en-IN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dirty="0">
                          <a:effectLst/>
                        </a:rPr>
                        <a:t>110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N" sz="16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dirty="0">
                          <a:effectLst/>
                        </a:rPr>
                        <a:t>2%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</a:tr>
              <a:tr h="40572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>
                          <a:effectLst/>
                        </a:rPr>
                        <a:t>India</a:t>
                      </a:r>
                      <a:endParaRPr lang="en-IN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dirty="0">
                          <a:effectLst/>
                        </a:rPr>
                        <a:t>46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N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dirty="0">
                          <a:effectLst/>
                        </a:rPr>
                        <a:t>12%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</a:tr>
              <a:tr h="40572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>
                          <a:effectLst/>
                        </a:rPr>
                        <a:t>Russia</a:t>
                      </a:r>
                      <a:endParaRPr lang="en-IN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dirty="0">
                          <a:effectLst/>
                        </a:rPr>
                        <a:t>45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N" sz="16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dirty="0">
                          <a:effectLst/>
                        </a:rPr>
                        <a:t>10%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</a:tr>
              <a:tr h="40572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>
                          <a:effectLst/>
                        </a:rPr>
                        <a:t>Brazil</a:t>
                      </a:r>
                      <a:endParaRPr lang="en-IN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dirty="0">
                          <a:effectLst/>
                        </a:rPr>
                        <a:t>60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N" sz="16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dirty="0">
                          <a:effectLst/>
                        </a:rPr>
                        <a:t>3%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</a:tr>
              <a:tr h="40572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>
                          <a:effectLst/>
                        </a:rPr>
                        <a:t>Canada</a:t>
                      </a:r>
                      <a:endParaRPr lang="en-IN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dirty="0">
                          <a:effectLst/>
                        </a:rPr>
                        <a:t>30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N" sz="16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dirty="0">
                          <a:effectLst/>
                        </a:rPr>
                        <a:t>2%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</a:tr>
              <a:tr h="40572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>
                          <a:effectLst/>
                        </a:rPr>
                        <a:t>Australia</a:t>
                      </a:r>
                      <a:endParaRPr lang="en-IN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dirty="0">
                          <a:effectLst/>
                        </a:rPr>
                        <a:t>25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N" sz="16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dirty="0">
                          <a:effectLst/>
                        </a:rPr>
                        <a:t>3%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</a:tr>
              <a:tr h="40572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>
                          <a:effectLst/>
                        </a:rPr>
                        <a:t>RoW</a:t>
                      </a:r>
                      <a:endParaRPr lang="en-IN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dirty="0">
                          <a:effectLst/>
                        </a:rPr>
                        <a:t>80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N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dirty="0">
                          <a:effectLst/>
                        </a:rPr>
                        <a:t>3%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</a:tr>
              <a:tr h="43447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>
                          <a:effectLst/>
                        </a:rPr>
                        <a:t>Global</a:t>
                      </a:r>
                      <a:endParaRPr lang="en-IN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dirty="0" smtClean="0"/>
                        <a:t>1,146</a:t>
                      </a:r>
                      <a:endParaRPr lang="en-IN" dirty="0"/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N" dirty="0" smtClean="0"/>
                        <a:t>2,058</a:t>
                      </a:r>
                      <a:endParaRPr lang="en-IN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dirty="0">
                          <a:effectLst/>
                        </a:rPr>
                        <a:t>5%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602530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76200" y="914400"/>
            <a:ext cx="5227708" cy="5486400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50000"/>
              </a:lnSpc>
            </a:pPr>
            <a:r>
              <a:rPr lang="en-US" sz="2000" dirty="0" smtClean="0"/>
              <a:t>China </a:t>
            </a:r>
            <a:r>
              <a:rPr lang="en-US" sz="2000" dirty="0"/>
              <a:t>today is the world’s 2nd largest economy with a GDP of ~USD 7 </a:t>
            </a:r>
            <a:r>
              <a:rPr lang="en-US" sz="2000" dirty="0" smtClean="0"/>
              <a:t>trillion. Projections </a:t>
            </a:r>
            <a:r>
              <a:rPr lang="en-US" sz="2000" dirty="0"/>
              <a:t>indicate continuation of </a:t>
            </a:r>
            <a:r>
              <a:rPr lang="en-US" sz="2000" dirty="0" smtClean="0"/>
              <a:t>high </a:t>
            </a:r>
            <a:r>
              <a:rPr lang="en-US" sz="2000" dirty="0"/>
              <a:t>growth over next few </a:t>
            </a:r>
            <a:r>
              <a:rPr lang="en-US" sz="2000" dirty="0" smtClean="0"/>
              <a:t>decades. </a:t>
            </a:r>
            <a:endParaRPr lang="en-US" sz="2000" dirty="0"/>
          </a:p>
          <a:p>
            <a:pPr>
              <a:lnSpc>
                <a:spcPct val="150000"/>
              </a:lnSpc>
            </a:pPr>
            <a:r>
              <a:rPr lang="en-US" sz="2000" dirty="0" smtClean="0"/>
              <a:t>Basic </a:t>
            </a:r>
            <a:r>
              <a:rPr lang="en-US" sz="2000" dirty="0"/>
              <a:t>textiles and apparel industry will no longer be the prime focus of Government as it used to be since 1990’s for enhancing exports and generating employment. </a:t>
            </a:r>
            <a:endParaRPr lang="en-US" sz="2000" dirty="0" smtClean="0"/>
          </a:p>
          <a:p>
            <a:pPr>
              <a:lnSpc>
                <a:spcPct val="150000"/>
              </a:lnSpc>
            </a:pPr>
            <a:r>
              <a:rPr lang="en-US" sz="2000" dirty="0" smtClean="0"/>
              <a:t>In addition, China’s domestic apparel requirement will also become very high further putting pressure on the exports.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The </a:t>
            </a:r>
            <a:r>
              <a:rPr lang="en-US" sz="2000" dirty="0"/>
              <a:t>share of Chinese exports in global trade is expected to reduce from 40% at present to around 35% by 2025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" y="152400"/>
            <a:ext cx="8475372" cy="487363"/>
          </a:xfrm>
        </p:spPr>
        <p:txBody>
          <a:bodyPr/>
          <a:lstStyle/>
          <a:p>
            <a:r>
              <a:rPr lang="en-IN" dirty="0" smtClean="0"/>
              <a:t>Low Growth of China’s Exports will Create a Huge Trade Gap</a:t>
            </a:r>
            <a:endParaRPr lang="en-IN" dirty="0"/>
          </a:p>
        </p:txBody>
      </p:sp>
      <p:sp>
        <p:nvSpPr>
          <p:cNvPr id="16" name="TextBox 15"/>
          <p:cNvSpPr txBox="1"/>
          <p:nvPr>
            <p:custDataLst>
              <p:tags r:id="rId1"/>
            </p:custDataLst>
          </p:nvPr>
        </p:nvSpPr>
        <p:spPr>
          <a:xfrm>
            <a:off x="5410200" y="877669"/>
            <a:ext cx="373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Global textile and apparel trade projections</a:t>
            </a:r>
            <a:endParaRPr lang="en-US" sz="1600" b="1" dirty="0"/>
          </a:p>
        </p:txBody>
      </p:sp>
      <p:sp>
        <p:nvSpPr>
          <p:cNvPr id="17" name="TextBox 16"/>
          <p:cNvSpPr txBox="1"/>
          <p:nvPr>
            <p:custDataLst>
              <p:tags r:id="rId2"/>
            </p:custDataLst>
          </p:nvPr>
        </p:nvSpPr>
        <p:spPr>
          <a:xfrm>
            <a:off x="5339539" y="5791200"/>
            <a:ext cx="908861" cy="64633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China’s 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share</a:t>
            </a:r>
            <a:endParaRPr lang="en-US" b="1" dirty="0">
              <a:solidFill>
                <a:schemeClr val="bg1"/>
              </a:solidFill>
            </a:endParaRPr>
          </a:p>
        </p:txBody>
      </p:sp>
      <p:graphicFrame>
        <p:nvGraphicFramePr>
          <p:cNvPr id="18" name="Chart 17"/>
          <p:cNvGraphicFramePr/>
          <p:nvPr>
            <p:extLst>
              <p:ext uri="{D42A27DB-BD31-4B8C-83A1-F6EECF244321}">
                <p14:modId xmlns:p14="http://schemas.microsoft.com/office/powerpoint/2010/main" val="2849993120"/>
              </p:ext>
            </p:extLst>
          </p:nvPr>
        </p:nvGraphicFramePr>
        <p:xfrm>
          <a:off x="5410200" y="1727200"/>
          <a:ext cx="36576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9" name="Oval 18"/>
          <p:cNvSpPr/>
          <p:nvPr/>
        </p:nvSpPr>
        <p:spPr>
          <a:xfrm>
            <a:off x="6310745" y="5791200"/>
            <a:ext cx="625907" cy="646331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40%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7931725" y="5791200"/>
            <a:ext cx="625907" cy="646331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b="1" dirty="0" smtClean="0"/>
              <a:t>35%</a:t>
            </a:r>
            <a:endParaRPr lang="en-US" b="1" dirty="0"/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6936652" y="4267200"/>
            <a:ext cx="995073" cy="53340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prstDash val="sysDot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6936652" y="2743200"/>
            <a:ext cx="995073" cy="152400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prstDash val="sysDot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6779563" y="2103718"/>
            <a:ext cx="995073" cy="152400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prstDash val="sysDot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 rot="18343037">
            <a:off x="6536458" y="2475667"/>
            <a:ext cx="1287341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 </a:t>
            </a:r>
            <a:r>
              <a:rPr lang="en-US" sz="1200" dirty="0" smtClean="0"/>
              <a:t>7% CAGR:</a:t>
            </a:r>
          </a:p>
        </p:txBody>
      </p:sp>
      <p:sp>
        <p:nvSpPr>
          <p:cNvPr id="25" name="TextBox 24"/>
          <p:cNvSpPr txBox="1"/>
          <p:nvPr/>
        </p:nvSpPr>
        <p:spPr>
          <a:xfrm rot="18343037">
            <a:off x="6792809" y="3047085"/>
            <a:ext cx="1287341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 </a:t>
            </a:r>
            <a:r>
              <a:rPr lang="en-US" sz="1200" dirty="0" smtClean="0"/>
              <a:t>5.8% CAGR:</a:t>
            </a:r>
          </a:p>
        </p:txBody>
      </p:sp>
      <p:sp>
        <p:nvSpPr>
          <p:cNvPr id="26" name="TextBox 25"/>
          <p:cNvSpPr txBox="1"/>
          <p:nvPr/>
        </p:nvSpPr>
        <p:spPr>
          <a:xfrm rot="20285661">
            <a:off x="6792809" y="4156701"/>
            <a:ext cx="12873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 </a:t>
            </a:r>
            <a:r>
              <a:rPr lang="en-US" sz="1200" dirty="0" smtClean="0"/>
              <a:t>7.6% CAGR: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927701" y="3543300"/>
            <a:ext cx="1477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US$ 760 bn.</a:t>
            </a:r>
            <a:endParaRPr lang="en-US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7467600" y="1688068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US$ 1700  bn.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2431141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Globally consumption of polyester will increase further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457200" y="914400"/>
            <a:ext cx="8349916" cy="1227221"/>
          </a:xfrm>
        </p:spPr>
        <p:txBody>
          <a:bodyPr>
            <a:noAutofit/>
          </a:bodyPr>
          <a:lstStyle/>
          <a:p>
            <a:r>
              <a:rPr lang="en-GB" sz="1800" dirty="0" smtClean="0"/>
              <a:t>Till 2000, </a:t>
            </a:r>
            <a:r>
              <a:rPr lang="en-IN" sz="1800" dirty="0" smtClean="0"/>
              <a:t>fibre consumption at global level was majorly </a:t>
            </a:r>
            <a:r>
              <a:rPr lang="en-GB" sz="1800" dirty="0" smtClean="0"/>
              <a:t>cotton focussed. </a:t>
            </a:r>
          </a:p>
          <a:p>
            <a:r>
              <a:rPr lang="en-IN" sz="1800" dirty="0" smtClean="0"/>
              <a:t>By 2030, it is </a:t>
            </a:r>
            <a:r>
              <a:rPr lang="en-IN" sz="1800" dirty="0"/>
              <a:t>expected that </a:t>
            </a:r>
            <a:r>
              <a:rPr lang="en-IN" sz="1800" dirty="0" smtClean="0"/>
              <a:t>consumption of polyester will be more than double to that of the cotton fibre.</a:t>
            </a:r>
            <a:endParaRPr lang="en-GB" sz="1800" dirty="0"/>
          </a:p>
        </p:txBody>
      </p:sp>
      <p:graphicFrame>
        <p:nvGraphicFramePr>
          <p:cNvPr id="5" name="Chart 4"/>
          <p:cNvGraphicFramePr/>
          <p:nvPr>
            <p:extLst/>
          </p:nvPr>
        </p:nvGraphicFramePr>
        <p:xfrm>
          <a:off x="177800" y="2559631"/>
          <a:ext cx="8374742" cy="3331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angle 5"/>
          <p:cNvSpPr/>
          <p:nvPr/>
        </p:nvSpPr>
        <p:spPr>
          <a:xfrm>
            <a:off x="425227" y="6553200"/>
            <a:ext cx="149432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100" i="1" dirty="0" smtClean="0"/>
              <a:t>Date Source</a:t>
            </a:r>
            <a:r>
              <a:rPr lang="en-GB" sz="1100" i="1" dirty="0"/>
              <a:t>: </a:t>
            </a:r>
            <a:r>
              <a:rPr lang="en-GB" sz="1100" i="1" dirty="0" smtClean="0"/>
              <a:t>PCI Fibres</a:t>
            </a:r>
            <a:endParaRPr lang="en-GB" sz="1100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7922393" y="2868174"/>
            <a:ext cx="0" cy="136610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922393" y="2928244"/>
            <a:ext cx="121520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400" b="1" dirty="0" smtClean="0">
                <a:solidFill>
                  <a:schemeClr val="accent6">
                    <a:lumMod val="75000"/>
                  </a:schemeClr>
                </a:solidFill>
              </a:rPr>
              <a:t>Widening gap between Polyester and Cotton fibre consumption</a:t>
            </a:r>
            <a:endParaRPr lang="en-GB" sz="1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71395" y="2255606"/>
            <a:ext cx="3316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b="1" dirty="0" smtClean="0"/>
              <a:t>Global Fibre Consumption Trend 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2232415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000" dirty="0" smtClean="0"/>
              <a:t>Trans Pacific Partnership (</a:t>
            </a:r>
            <a:r>
              <a:rPr lang="en-US" sz="2000" dirty="0" err="1" smtClean="0"/>
              <a:t>TPP</a:t>
            </a:r>
            <a:r>
              <a:rPr lang="en-US" sz="2000" dirty="0" smtClean="0"/>
              <a:t>) – Yarn </a:t>
            </a:r>
            <a:r>
              <a:rPr lang="en-US" sz="2000" dirty="0"/>
              <a:t>F</a:t>
            </a:r>
            <a:r>
              <a:rPr lang="en-US" sz="2000" dirty="0" smtClean="0"/>
              <a:t>orward Rule</a:t>
            </a:r>
          </a:p>
          <a:p>
            <a:pPr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endParaRPr lang="en-US" sz="2000" dirty="0" smtClean="0"/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000" dirty="0" smtClean="0"/>
              <a:t>Ever increasing Trade barriers:</a:t>
            </a:r>
          </a:p>
          <a:p>
            <a:pPr lvl="1">
              <a:spcBef>
                <a:spcPts val="1200"/>
              </a:spcBef>
              <a:spcAft>
                <a:spcPts val="1200"/>
              </a:spcAft>
            </a:pPr>
            <a:r>
              <a:rPr lang="en-US" sz="2000" dirty="0" smtClean="0"/>
              <a:t>Tariff Protections</a:t>
            </a:r>
          </a:p>
          <a:p>
            <a:pPr lvl="1">
              <a:spcBef>
                <a:spcPts val="1200"/>
              </a:spcBef>
              <a:spcAft>
                <a:spcPts val="1200"/>
              </a:spcAft>
            </a:pPr>
            <a:r>
              <a:rPr lang="en-US" sz="2000" dirty="0" smtClean="0"/>
              <a:t>Non Tariff Barriers (</a:t>
            </a:r>
            <a:r>
              <a:rPr lang="en-US" sz="2000" dirty="0" err="1" smtClean="0"/>
              <a:t>NTBs</a:t>
            </a:r>
            <a:r>
              <a:rPr lang="en-US" sz="2000" dirty="0" smtClean="0"/>
              <a:t>) – Environment and </a:t>
            </a:r>
            <a:r>
              <a:rPr lang="en-US" sz="2000" dirty="0" err="1" smtClean="0"/>
              <a:t>Labour</a:t>
            </a:r>
            <a:r>
              <a:rPr lang="en-US" sz="2000" dirty="0" smtClean="0"/>
              <a:t> Standard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endParaRPr lang="en-US" sz="2000" dirty="0" smtClean="0"/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000" dirty="0" smtClean="0"/>
              <a:t>Need to Phase out export subsidy in line with WTO requirements</a:t>
            </a:r>
          </a:p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endParaRPr lang="en-US" sz="2000" dirty="0"/>
          </a:p>
          <a:p>
            <a:pPr>
              <a:spcBef>
                <a:spcPts val="1200"/>
              </a:spcBef>
              <a:spcAft>
                <a:spcPts val="1200"/>
              </a:spcAft>
            </a:pPr>
            <a:endParaRPr lang="en-US" sz="20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Global Developments that Could Challenge India’s Growth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73806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228600" y="901521"/>
            <a:ext cx="8686800" cy="5499279"/>
          </a:xfrm>
        </p:spPr>
        <p:txBody>
          <a:bodyPr>
            <a:normAutofit/>
          </a:bodyPr>
          <a:lstStyle/>
          <a:p>
            <a:pPr marL="342900" indent="-342900">
              <a:lnSpc>
                <a:spcPct val="250000"/>
              </a:lnSpc>
              <a:buFont typeface="+mj-lt"/>
              <a:buAutoNum type="arabicPeriod"/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Current Status of the Sector</a:t>
            </a:r>
          </a:p>
          <a:p>
            <a:pPr marL="342900" indent="-342900">
              <a:lnSpc>
                <a:spcPct val="250000"/>
              </a:lnSpc>
              <a:buFont typeface="+mj-lt"/>
              <a:buAutoNum type="arabicPeriod"/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Emerging Trends</a:t>
            </a:r>
          </a:p>
          <a:p>
            <a:pPr marL="342900" indent="-342900">
              <a:lnSpc>
                <a:spcPct val="250000"/>
              </a:lnSpc>
              <a:buFont typeface="+mj-lt"/>
              <a:buAutoNum type="arabicPeriod"/>
            </a:pPr>
            <a:r>
              <a:rPr lang="en-US" sz="2400" dirty="0">
                <a:solidFill>
                  <a:srgbClr val="0070C0"/>
                </a:solidFill>
              </a:rPr>
              <a:t>Strategy to Tap the Opportunity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Presentation Structure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31344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Investment Required</a:t>
            </a:r>
            <a:endParaRPr lang="en-IN" dirty="0"/>
          </a:p>
        </p:txBody>
      </p:sp>
      <p:sp>
        <p:nvSpPr>
          <p:cNvPr id="5" name="Rectangle 4"/>
          <p:cNvSpPr/>
          <p:nvPr/>
        </p:nvSpPr>
        <p:spPr>
          <a:xfrm>
            <a:off x="695463" y="1184857"/>
            <a:ext cx="3142445" cy="55379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1600" b="1" dirty="0" smtClean="0"/>
              <a:t>                </a:t>
            </a:r>
            <a:r>
              <a:rPr lang="en-US" sz="1600" b="1" u="sng" dirty="0" smtClean="0"/>
              <a:t>Target  </a:t>
            </a:r>
            <a:r>
              <a:rPr lang="en-US" sz="1600" b="1" u="sng" dirty="0"/>
              <a:t>Market Growth</a:t>
            </a:r>
          </a:p>
          <a:p>
            <a:pPr>
              <a:defRPr/>
            </a:pPr>
            <a:r>
              <a:rPr lang="en-US" sz="1400" b="1" dirty="0" smtClean="0"/>
              <a:t>	    2013 	           2025</a:t>
            </a:r>
            <a:endParaRPr lang="en-US" sz="1400" b="1" dirty="0"/>
          </a:p>
        </p:txBody>
      </p:sp>
      <p:grpSp>
        <p:nvGrpSpPr>
          <p:cNvPr id="16" name="Group 15"/>
          <p:cNvGrpSpPr/>
          <p:nvPr/>
        </p:nvGrpSpPr>
        <p:grpSpPr>
          <a:xfrm>
            <a:off x="193183" y="1649448"/>
            <a:ext cx="3768144" cy="2768007"/>
            <a:chOff x="193183" y="1649448"/>
            <a:chExt cx="3768144" cy="2768007"/>
          </a:xfrm>
        </p:grpSpPr>
        <p:graphicFrame>
          <p:nvGraphicFramePr>
            <p:cNvPr id="8" name="Diagram 7"/>
            <p:cNvGraphicFramePr/>
            <p:nvPr>
              <p:extLst>
                <p:ext uri="{D42A27DB-BD31-4B8C-83A1-F6EECF244321}">
                  <p14:modId xmlns:p14="http://schemas.microsoft.com/office/powerpoint/2010/main" val="473319340"/>
                </p:ext>
              </p:extLst>
            </p:nvPr>
          </p:nvGraphicFramePr>
          <p:xfrm>
            <a:off x="193183" y="1649448"/>
            <a:ext cx="3768144" cy="2768007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0" r:lo="rId11" r:qs="rId12" r:cs="rId13"/>
            </a:graphicData>
          </a:graphic>
        </p:graphicFrame>
        <p:sp>
          <p:nvSpPr>
            <p:cNvPr id="10" name="Oval 9"/>
            <p:cNvSpPr/>
            <p:nvPr>
              <p:custDataLst>
                <p:tags r:id="rId5"/>
              </p:custDataLst>
            </p:nvPr>
          </p:nvSpPr>
          <p:spPr bwMode="auto">
            <a:xfrm>
              <a:off x="2466942" y="2191796"/>
              <a:ext cx="482319" cy="232596"/>
            </a:xfrm>
            <a:prstGeom prst="ellipse">
              <a:avLst/>
            </a:prstGeom>
            <a:solidFill>
              <a:schemeClr val="accent5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r>
                <a:rPr lang="en-US" sz="1200" b="1" dirty="0" smtClean="0">
                  <a:solidFill>
                    <a:schemeClr val="tx1"/>
                  </a:solidFill>
                </a:rPr>
                <a:t>12%</a:t>
              </a:r>
              <a:endParaRPr lang="en-US" sz="1200" b="1" dirty="0">
                <a:solidFill>
                  <a:schemeClr val="tx1"/>
                </a:solidFill>
              </a:endParaRPr>
            </a:p>
          </p:txBody>
        </p:sp>
        <p:sp>
          <p:nvSpPr>
            <p:cNvPr id="12" name="Oval 11"/>
            <p:cNvSpPr/>
            <p:nvPr>
              <p:custDataLst>
                <p:tags r:id="rId6"/>
              </p:custDataLst>
            </p:nvPr>
          </p:nvSpPr>
          <p:spPr bwMode="auto">
            <a:xfrm>
              <a:off x="2466943" y="2909994"/>
              <a:ext cx="478746" cy="249714"/>
            </a:xfrm>
            <a:prstGeom prst="ellipse">
              <a:avLst/>
            </a:prstGeom>
            <a:solidFill>
              <a:schemeClr val="accent5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r>
                <a:rPr lang="en-US" sz="1200" b="1" dirty="0" smtClean="0">
                  <a:solidFill>
                    <a:schemeClr val="tx1"/>
                  </a:solidFill>
                </a:rPr>
                <a:t>15%</a:t>
              </a:r>
              <a:endParaRPr lang="en-US" sz="1200" b="1" dirty="0">
                <a:solidFill>
                  <a:schemeClr val="tx1"/>
                </a:solidFill>
              </a:endParaRPr>
            </a:p>
          </p:txBody>
        </p:sp>
        <p:sp>
          <p:nvSpPr>
            <p:cNvPr id="14" name="Oval 13"/>
            <p:cNvSpPr/>
            <p:nvPr>
              <p:custDataLst>
                <p:tags r:id="rId7"/>
              </p:custDataLst>
            </p:nvPr>
          </p:nvSpPr>
          <p:spPr bwMode="auto">
            <a:xfrm>
              <a:off x="2466943" y="3610861"/>
              <a:ext cx="478746" cy="249714"/>
            </a:xfrm>
            <a:prstGeom prst="ellipse">
              <a:avLst/>
            </a:prstGeom>
            <a:solidFill>
              <a:schemeClr val="accent5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r>
                <a:rPr lang="en-US" sz="1200" b="1" dirty="0" smtClean="0">
                  <a:solidFill>
                    <a:schemeClr val="tx1"/>
                  </a:solidFill>
                </a:rPr>
                <a:t>13%</a:t>
              </a:r>
              <a:endParaRPr lang="en-US" sz="1200" b="1" dirty="0">
                <a:solidFill>
                  <a:schemeClr val="tx1"/>
                </a:solidFill>
              </a:endParaRPr>
            </a:p>
          </p:txBody>
        </p:sp>
        <p:sp>
          <p:nvSpPr>
            <p:cNvPr id="15" name="TextBox 13"/>
            <p:cNvSpPr txBox="1"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2121082" y="1769575"/>
              <a:ext cx="1170469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1200" b="1" dirty="0" smtClean="0"/>
                <a:t>CAGR</a:t>
              </a:r>
            </a:p>
          </p:txBody>
        </p:sp>
      </p:grpSp>
      <p:sp>
        <p:nvSpPr>
          <p:cNvPr id="17" name="Striped Right Arrow 16"/>
          <p:cNvSpPr/>
          <p:nvPr/>
        </p:nvSpPr>
        <p:spPr>
          <a:xfrm>
            <a:off x="4365938" y="2691684"/>
            <a:ext cx="798490" cy="631065"/>
          </a:xfrm>
          <a:prstGeom prst="stripedRightArrow">
            <a:avLst/>
          </a:prstGeom>
          <a:solidFill>
            <a:schemeClr val="accent5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8" name="Bevel 17"/>
          <p:cNvSpPr/>
          <p:nvPr>
            <p:custDataLst>
              <p:tags r:id="rId1"/>
            </p:custDataLst>
          </p:nvPr>
        </p:nvSpPr>
        <p:spPr>
          <a:xfrm>
            <a:off x="5518892" y="2436326"/>
            <a:ext cx="2094698" cy="1197050"/>
          </a:xfrm>
          <a:prstGeom prst="bevel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b="1" dirty="0"/>
              <a:t>Investment required</a:t>
            </a:r>
          </a:p>
          <a:p>
            <a:pPr algn="ctr">
              <a:defRPr/>
            </a:pPr>
            <a:r>
              <a:rPr lang="en-US" sz="1600" b="1" dirty="0"/>
              <a:t>~US$ 125 bn.</a:t>
            </a:r>
          </a:p>
        </p:txBody>
      </p:sp>
      <p:sp>
        <p:nvSpPr>
          <p:cNvPr id="19" name="Rounded Rectangle 18"/>
          <p:cNvSpPr/>
          <p:nvPr>
            <p:custDataLst>
              <p:tags r:id="rId2"/>
            </p:custDataLst>
          </p:nvPr>
        </p:nvSpPr>
        <p:spPr>
          <a:xfrm>
            <a:off x="4013544" y="4682847"/>
            <a:ext cx="2285390" cy="899361"/>
          </a:xfrm>
          <a:prstGeom prst="roundRect">
            <a:avLst/>
          </a:prstGeom>
          <a:solidFill>
            <a:schemeClr val="accent4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tIns="182880" anchor="ctr"/>
          <a:lstStyle/>
          <a:p>
            <a:pPr algn="ctr">
              <a:defRPr/>
            </a:pPr>
            <a:r>
              <a:rPr lang="en-US" sz="1400" b="1" dirty="0"/>
              <a:t>Investment by Indian entrepreneurs</a:t>
            </a:r>
          </a:p>
          <a:p>
            <a:pPr algn="ctr">
              <a:defRPr/>
            </a:pPr>
            <a:r>
              <a:rPr lang="en-US" sz="1400" b="1" dirty="0"/>
              <a:t>US$ </a:t>
            </a:r>
            <a:r>
              <a:rPr lang="en-US" sz="1400" b="1" dirty="0" smtClean="0"/>
              <a:t>110 </a:t>
            </a:r>
            <a:r>
              <a:rPr lang="en-US" sz="1400" b="1" dirty="0"/>
              <a:t>bn</a:t>
            </a:r>
          </a:p>
        </p:txBody>
      </p:sp>
      <p:sp>
        <p:nvSpPr>
          <p:cNvPr id="20" name="Rounded Rectangle 19"/>
          <p:cNvSpPr/>
          <p:nvPr>
            <p:custDataLst>
              <p:tags r:id="rId3"/>
            </p:custDataLst>
          </p:nvPr>
        </p:nvSpPr>
        <p:spPr>
          <a:xfrm>
            <a:off x="6829366" y="4709679"/>
            <a:ext cx="2285390" cy="899361"/>
          </a:xfrm>
          <a:prstGeom prst="roundRect">
            <a:avLst/>
          </a:prstGeom>
          <a:solidFill>
            <a:schemeClr val="accent4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tIns="182880" anchor="ctr"/>
          <a:lstStyle/>
          <a:p>
            <a:pPr algn="ctr">
              <a:defRPr/>
            </a:pPr>
            <a:r>
              <a:rPr lang="en-US" sz="1400" b="1" dirty="0"/>
              <a:t>International investment (FDI)</a:t>
            </a:r>
          </a:p>
          <a:p>
            <a:pPr algn="ctr">
              <a:defRPr/>
            </a:pPr>
            <a:r>
              <a:rPr lang="en-US" sz="1400" b="1" dirty="0" smtClean="0"/>
              <a:t>US</a:t>
            </a:r>
            <a:r>
              <a:rPr lang="en-US" sz="1400" b="1" dirty="0"/>
              <a:t>$ </a:t>
            </a:r>
            <a:r>
              <a:rPr lang="en-US" sz="1400" b="1" dirty="0" smtClean="0"/>
              <a:t>15 </a:t>
            </a:r>
            <a:r>
              <a:rPr lang="en-US" sz="1400" b="1" dirty="0"/>
              <a:t>bn.</a:t>
            </a:r>
          </a:p>
        </p:txBody>
      </p:sp>
      <p:sp>
        <p:nvSpPr>
          <p:cNvPr id="23" name="TextBox 9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665482" y="4205873"/>
            <a:ext cx="3688776" cy="30777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1400" b="1" dirty="0">
                <a:solidFill>
                  <a:schemeClr val="accent4"/>
                </a:solidFill>
              </a:rPr>
              <a:t>Probable </a:t>
            </a:r>
            <a:r>
              <a:rPr lang="en-US" sz="1400" b="1" dirty="0" smtClean="0">
                <a:solidFill>
                  <a:schemeClr val="accent4"/>
                </a:solidFill>
              </a:rPr>
              <a:t>sources of </a:t>
            </a:r>
            <a:r>
              <a:rPr lang="en-US" sz="1400" b="1" dirty="0">
                <a:solidFill>
                  <a:schemeClr val="accent4"/>
                </a:solidFill>
              </a:rPr>
              <a:t>investment</a:t>
            </a:r>
          </a:p>
        </p:txBody>
      </p:sp>
      <p:cxnSp>
        <p:nvCxnSpPr>
          <p:cNvPr id="26" name="Straight Arrow Connector 25"/>
          <p:cNvCxnSpPr/>
          <p:nvPr/>
        </p:nvCxnSpPr>
        <p:spPr>
          <a:xfrm flipH="1">
            <a:off x="5156239" y="3633376"/>
            <a:ext cx="1410003" cy="1049471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endCxn id="20" idx="0"/>
          </p:cNvCxnSpPr>
          <p:nvPr/>
        </p:nvCxnSpPr>
        <p:spPr>
          <a:xfrm>
            <a:off x="6566241" y="3633376"/>
            <a:ext cx="1405820" cy="1076303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76201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 anchor="ctr">
            <a:normAutofit/>
          </a:bodyPr>
          <a:lstStyle/>
          <a:p>
            <a:pPr marL="0" lvl="0" indent="0" algn="ctr">
              <a:buNone/>
            </a:pPr>
            <a:r>
              <a:rPr lang="en-US" sz="2800" b="1" dirty="0" smtClean="0"/>
              <a:t>Production </a:t>
            </a:r>
            <a:r>
              <a:rPr lang="en-US" sz="2800" b="1" dirty="0"/>
              <a:t>with good quality at competitive </a:t>
            </a:r>
            <a:r>
              <a:rPr lang="en-US" sz="2800" b="1" dirty="0" smtClean="0"/>
              <a:t>price with Zero defect — </a:t>
            </a:r>
            <a:r>
              <a:rPr lang="en-US" sz="2800" b="1" dirty="0"/>
              <a:t>which will come </a:t>
            </a:r>
            <a:r>
              <a:rPr lang="en-US" sz="2800" b="1" dirty="0" smtClean="0"/>
              <a:t>through </a:t>
            </a:r>
            <a:r>
              <a:rPr lang="en-US" sz="2800" b="1" dirty="0"/>
              <a:t>skilled manpower, technology and right supervision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Strategic Action Plan</a:t>
            </a:r>
          </a:p>
        </p:txBody>
      </p:sp>
    </p:spTree>
    <p:extLst>
      <p:ext uri="{BB962C8B-B14F-4D97-AF65-F5344CB8AC3E}">
        <p14:creationId xmlns:p14="http://schemas.microsoft.com/office/powerpoint/2010/main" val="775040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228600" y="945396"/>
            <a:ext cx="8686800" cy="5486400"/>
          </a:xfrm>
        </p:spPr>
        <p:txBody>
          <a:bodyPr>
            <a:normAutofit/>
          </a:bodyPr>
          <a:lstStyle/>
          <a:p>
            <a:pPr lvl="0"/>
            <a:r>
              <a:rPr lang="en-IN" sz="2000" dirty="0" err="1" smtClean="0"/>
              <a:t>ISDS</a:t>
            </a:r>
            <a:r>
              <a:rPr lang="en-IN" sz="2000" dirty="0" smtClean="0"/>
              <a:t> to be </a:t>
            </a:r>
            <a:r>
              <a:rPr lang="en-IN" sz="2000" dirty="0"/>
              <a:t>reoriented </a:t>
            </a:r>
            <a:r>
              <a:rPr lang="en-IN" sz="2000" dirty="0" smtClean="0"/>
              <a:t>in line with industry needs to make it more effective.</a:t>
            </a:r>
          </a:p>
          <a:p>
            <a:pPr lvl="0"/>
            <a:endParaRPr lang="en-US" sz="2000" dirty="0"/>
          </a:p>
          <a:p>
            <a:pPr lvl="0"/>
            <a:r>
              <a:rPr lang="en-US" sz="2000" dirty="0" smtClean="0"/>
              <a:t>Textile Research Association’s (</a:t>
            </a:r>
            <a:r>
              <a:rPr lang="en-US" sz="2000" dirty="0" err="1" smtClean="0"/>
              <a:t>TRAs</a:t>
            </a:r>
            <a:r>
              <a:rPr lang="en-US" sz="2000" dirty="0" smtClean="0"/>
              <a:t>) role to be strengthened </a:t>
            </a:r>
          </a:p>
          <a:p>
            <a:pPr lvl="0"/>
            <a:endParaRPr lang="en-US" sz="2000" dirty="0"/>
          </a:p>
          <a:p>
            <a:pPr lvl="0"/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A. Achieving Zero Defect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42089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r>
              <a:rPr lang="en-AU" sz="1800" dirty="0" smtClean="0"/>
              <a:t>Countries </a:t>
            </a:r>
            <a:r>
              <a:rPr lang="en-AU" sz="1800" dirty="0"/>
              <a:t>like China, Pakistan, Sri Lanka, Indonesia and Thailand follow fibre neutral </a:t>
            </a:r>
            <a:r>
              <a:rPr lang="en-AU" sz="1800" dirty="0" smtClean="0"/>
              <a:t>policy. </a:t>
            </a:r>
          </a:p>
          <a:p>
            <a:r>
              <a:rPr lang="en-AU" sz="1800" dirty="0" smtClean="0"/>
              <a:t>Globally </a:t>
            </a:r>
            <a:r>
              <a:rPr lang="en-AU" sz="1800" dirty="0"/>
              <a:t>MMF textiles constitute 66% of total production. However, in India it is only 34%; whereas cotton constitutes 66</a:t>
            </a:r>
            <a:r>
              <a:rPr lang="en-AU" sz="1800" dirty="0" smtClean="0"/>
              <a:t>%. </a:t>
            </a:r>
          </a:p>
          <a:p>
            <a:r>
              <a:rPr lang="en-AU" sz="1800" dirty="0" smtClean="0"/>
              <a:t>India also does not have complete value chain in </a:t>
            </a:r>
            <a:r>
              <a:rPr lang="en-AU" sz="1800" dirty="0" err="1" smtClean="0"/>
              <a:t>MMF</a:t>
            </a:r>
            <a:r>
              <a:rPr lang="en-AU" sz="1800" dirty="0" smtClean="0"/>
              <a:t> i.e. fabric, processing and apparel making.</a:t>
            </a:r>
          </a:p>
          <a:p>
            <a:r>
              <a:rPr lang="en-IN" sz="1800" dirty="0" smtClean="0"/>
              <a:t>Historically</a:t>
            </a:r>
            <a:r>
              <a:rPr lang="en-IN" sz="1800" dirty="0"/>
              <a:t>, lower excise on manmade fibres have triggered </a:t>
            </a:r>
            <a:r>
              <a:rPr lang="en-IN" sz="1800" dirty="0" smtClean="0"/>
              <a:t>higher growth levels:</a:t>
            </a:r>
          </a:p>
          <a:p>
            <a:pPr marL="365125" lvl="1" indent="0">
              <a:buNone/>
            </a:pPr>
            <a:r>
              <a:rPr lang="en-IN" sz="1800" dirty="0" smtClean="0"/>
              <a:t>			</a:t>
            </a:r>
            <a:r>
              <a:rPr lang="en-IN" sz="1800" u="sng" dirty="0" smtClean="0"/>
              <a:t>Excise </a:t>
            </a:r>
            <a:r>
              <a:rPr lang="en-IN" sz="1800" u="sng" dirty="0"/>
              <a:t>Duty</a:t>
            </a:r>
            <a:r>
              <a:rPr lang="en-IN" sz="1800" dirty="0"/>
              <a:t>		</a:t>
            </a:r>
            <a:r>
              <a:rPr lang="en-IN" sz="1800" u="sng" dirty="0"/>
              <a:t>Growth registered</a:t>
            </a:r>
            <a:endParaRPr lang="en-US" sz="1800" dirty="0"/>
          </a:p>
          <a:p>
            <a:pPr marL="365125" lvl="1" indent="0">
              <a:spcBef>
                <a:spcPts val="600"/>
              </a:spcBef>
              <a:buNone/>
            </a:pPr>
            <a:r>
              <a:rPr lang="en-IN" sz="1800" dirty="0" smtClean="0"/>
              <a:t>2006-07</a:t>
            </a:r>
            <a:r>
              <a:rPr lang="en-IN" sz="1800" dirty="0"/>
              <a:t>: 		08%			05%</a:t>
            </a:r>
            <a:endParaRPr lang="en-US" sz="1800" dirty="0"/>
          </a:p>
          <a:p>
            <a:pPr marL="365125" lvl="1" indent="0">
              <a:spcBef>
                <a:spcPts val="600"/>
              </a:spcBef>
              <a:buNone/>
            </a:pPr>
            <a:r>
              <a:rPr lang="en-IN" sz="1800" dirty="0" smtClean="0"/>
              <a:t>2008-09</a:t>
            </a:r>
            <a:r>
              <a:rPr lang="en-IN" sz="1800" dirty="0"/>
              <a:t>: 		04%			11%</a:t>
            </a:r>
            <a:endParaRPr lang="en-US" sz="1800" dirty="0"/>
          </a:p>
          <a:p>
            <a:pPr marL="365125" lvl="1" indent="0">
              <a:spcBef>
                <a:spcPts val="600"/>
              </a:spcBef>
              <a:buNone/>
            </a:pPr>
            <a:r>
              <a:rPr lang="en-IN" sz="1800" dirty="0" smtClean="0"/>
              <a:t>2009-10</a:t>
            </a:r>
            <a:r>
              <a:rPr lang="en-IN" sz="1800" dirty="0"/>
              <a:t>: 		08%			10%</a:t>
            </a:r>
            <a:endParaRPr lang="en-US" sz="1800" dirty="0"/>
          </a:p>
          <a:p>
            <a:pPr marL="365125" lvl="1" indent="0">
              <a:spcBef>
                <a:spcPts val="600"/>
              </a:spcBef>
              <a:buNone/>
            </a:pPr>
            <a:r>
              <a:rPr lang="en-IN" sz="1800" dirty="0" smtClean="0"/>
              <a:t>2010-11</a:t>
            </a:r>
            <a:r>
              <a:rPr lang="en-IN" sz="1800" dirty="0"/>
              <a:t>: 		10%			04%</a:t>
            </a:r>
            <a:endParaRPr lang="en-US" sz="1800" dirty="0"/>
          </a:p>
          <a:p>
            <a:pPr marL="365125" lvl="1" indent="0">
              <a:spcBef>
                <a:spcPts val="600"/>
              </a:spcBef>
              <a:buNone/>
            </a:pPr>
            <a:r>
              <a:rPr lang="en-IN" sz="1800" dirty="0" smtClean="0"/>
              <a:t>2011-12</a:t>
            </a:r>
            <a:r>
              <a:rPr lang="en-IN" sz="1800" dirty="0"/>
              <a:t>:		12%			04</a:t>
            </a:r>
            <a:r>
              <a:rPr lang="en-IN" sz="1800" dirty="0" smtClean="0"/>
              <a:t>%</a:t>
            </a:r>
          </a:p>
          <a:p>
            <a:r>
              <a:rPr lang="en-IN" sz="1800" dirty="0" smtClean="0"/>
              <a:t>Since 2012-13 industry is continuously under contraction.</a:t>
            </a:r>
          </a:p>
          <a:p>
            <a:r>
              <a:rPr lang="en-US" sz="1800" dirty="0" smtClean="0"/>
              <a:t>Achieving </a:t>
            </a:r>
            <a:r>
              <a:rPr lang="en-US" sz="1800" dirty="0" err="1" smtClean="0"/>
              <a:t>fibre</a:t>
            </a:r>
            <a:r>
              <a:rPr lang="en-US" sz="1800" dirty="0" smtClean="0"/>
              <a:t> neutrality under </a:t>
            </a:r>
            <a:r>
              <a:rPr lang="en-US" sz="1800" dirty="0" err="1" smtClean="0"/>
              <a:t>GST</a:t>
            </a:r>
            <a:r>
              <a:rPr lang="en-US" sz="1800" dirty="0" smtClean="0"/>
              <a:t> regime will be very important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B. </a:t>
            </a:r>
            <a:r>
              <a:rPr lang="en-IN" dirty="0"/>
              <a:t>Strengthening and building complete manmade textiles value </a:t>
            </a:r>
            <a:r>
              <a:rPr lang="en-IN" dirty="0" smtClean="0"/>
              <a:t>chain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20015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r>
              <a:rPr lang="en-US" sz="2000" dirty="0" err="1" smtClean="0"/>
              <a:t>ISDS</a:t>
            </a:r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Mega Textile Parks</a:t>
            </a:r>
          </a:p>
          <a:p>
            <a:endParaRPr lang="en-US" sz="2000" dirty="0" smtClean="0"/>
          </a:p>
          <a:p>
            <a:r>
              <a:rPr lang="en-US" sz="2000" dirty="0" err="1" smtClean="0"/>
              <a:t>FTAs</a:t>
            </a:r>
            <a:r>
              <a:rPr lang="en-US" sz="2000" dirty="0" smtClean="0"/>
              <a:t> with major markets</a:t>
            </a:r>
          </a:p>
          <a:p>
            <a:endParaRPr lang="en-US" sz="2000" dirty="0" smtClean="0"/>
          </a:p>
          <a:p>
            <a:r>
              <a:rPr lang="en-US" sz="2000" dirty="0" smtClean="0"/>
              <a:t>Non Tariff Barriers</a:t>
            </a:r>
          </a:p>
          <a:p>
            <a:endParaRPr lang="en-US" sz="2000" dirty="0" smtClean="0"/>
          </a:p>
          <a:p>
            <a:r>
              <a:rPr lang="en-US" sz="2000" dirty="0" smtClean="0"/>
              <a:t>Attracting </a:t>
            </a:r>
            <a:r>
              <a:rPr lang="en-US" sz="2000" dirty="0" err="1" smtClean="0"/>
              <a:t>FDI</a:t>
            </a:r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Export incentives – Addressing the gaps in new Foreign Trade Policy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C. Strengthening of Existing Initiatives and Export Benefits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12407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228600" y="901521"/>
            <a:ext cx="8686800" cy="5499279"/>
          </a:xfrm>
        </p:spPr>
        <p:txBody>
          <a:bodyPr>
            <a:normAutofit/>
          </a:bodyPr>
          <a:lstStyle/>
          <a:p>
            <a:pPr marL="342900" indent="-342900">
              <a:lnSpc>
                <a:spcPct val="250000"/>
              </a:lnSpc>
              <a:buFont typeface="+mj-lt"/>
              <a:buAutoNum type="arabicPeriod"/>
            </a:pPr>
            <a:r>
              <a:rPr lang="en-US" sz="2000" dirty="0"/>
              <a:t>Current Status of </a:t>
            </a:r>
            <a:r>
              <a:rPr lang="en-US" sz="2000" dirty="0" smtClean="0"/>
              <a:t>the Sector</a:t>
            </a:r>
          </a:p>
          <a:p>
            <a:pPr marL="342900" indent="-342900">
              <a:lnSpc>
                <a:spcPct val="250000"/>
              </a:lnSpc>
              <a:buFont typeface="+mj-lt"/>
              <a:buAutoNum type="arabicPeriod"/>
            </a:pPr>
            <a:r>
              <a:rPr lang="en-US" sz="2000" dirty="0" smtClean="0"/>
              <a:t>Emerging Trends</a:t>
            </a:r>
          </a:p>
          <a:p>
            <a:pPr marL="342900" indent="-342900">
              <a:lnSpc>
                <a:spcPct val="250000"/>
              </a:lnSpc>
              <a:buFont typeface="+mj-lt"/>
              <a:buAutoNum type="arabicPeriod"/>
            </a:pPr>
            <a:r>
              <a:rPr lang="en-US" sz="2000" dirty="0" smtClean="0"/>
              <a:t>Strategy to Tap the Opportunity</a:t>
            </a:r>
            <a:endParaRPr lang="en-US" sz="20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Presentation Structure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4603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Partnering with States:</a:t>
            </a:r>
          </a:p>
          <a:p>
            <a:pPr lvl="1"/>
            <a:r>
              <a:rPr lang="en-US" sz="2000" dirty="0" smtClean="0"/>
              <a:t>Making Land available</a:t>
            </a:r>
          </a:p>
          <a:p>
            <a:pPr lvl="1"/>
            <a:r>
              <a:rPr lang="en-US" sz="2000" dirty="0" smtClean="0"/>
              <a:t>Fast tracking approvals and clearances</a:t>
            </a:r>
          </a:p>
          <a:p>
            <a:pPr lvl="1"/>
            <a:endParaRPr lang="en-US" sz="2000" dirty="0"/>
          </a:p>
          <a:p>
            <a:r>
              <a:rPr lang="en-US" sz="2000" dirty="0" smtClean="0"/>
              <a:t>Addressing issues related to </a:t>
            </a:r>
            <a:r>
              <a:rPr lang="en-US" sz="2000" dirty="0" err="1" smtClean="0"/>
              <a:t>TUFS</a:t>
            </a:r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D. Make In India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22614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Simplify </a:t>
            </a:r>
            <a:r>
              <a:rPr lang="en-US" sz="2000" dirty="0"/>
              <a:t>advance authorization scheme</a:t>
            </a:r>
          </a:p>
          <a:p>
            <a:r>
              <a:rPr lang="en-US" sz="2000" dirty="0" smtClean="0"/>
              <a:t>Dispense </a:t>
            </a:r>
            <a:r>
              <a:rPr lang="en-US" sz="2000" dirty="0"/>
              <a:t>the requirement of average performance under the EPGC scheme</a:t>
            </a:r>
          </a:p>
          <a:p>
            <a:r>
              <a:rPr lang="en-US" sz="2000" dirty="0"/>
              <a:t>Exempt capital goods supplied indigenously under EPGC scheme</a:t>
            </a:r>
          </a:p>
          <a:p>
            <a:r>
              <a:rPr lang="en-US" sz="2000" dirty="0"/>
              <a:t>Simplify procedure for fixation of input output norms for developing new products</a:t>
            </a:r>
          </a:p>
          <a:p>
            <a:r>
              <a:rPr lang="en-IN" sz="2000" dirty="0" smtClean="0"/>
              <a:t>Actual implementation of 24 </a:t>
            </a:r>
            <a:r>
              <a:rPr lang="en-IN" sz="2000" dirty="0"/>
              <a:t>x 7 clearance at ports</a:t>
            </a:r>
            <a:endParaRPr lang="en-US" sz="2000" dirty="0"/>
          </a:p>
          <a:p>
            <a:r>
              <a:rPr lang="en-IN" sz="2000" dirty="0"/>
              <a:t>Allowing 5% tolerance on cotton yarn export</a:t>
            </a:r>
            <a:endParaRPr lang="en-US" sz="2000" dirty="0"/>
          </a:p>
          <a:p>
            <a:r>
              <a:rPr lang="en-IN" sz="2000" dirty="0" smtClean="0"/>
              <a:t>Online Verification </a:t>
            </a:r>
            <a:r>
              <a:rPr lang="en-IN" sz="2000" dirty="0"/>
              <a:t>of duty credit </a:t>
            </a:r>
            <a:r>
              <a:rPr lang="en-IN" sz="2000" dirty="0" err="1" smtClean="0"/>
              <a:t>scrips</a:t>
            </a:r>
            <a:endParaRPr lang="en-IN" sz="2000" dirty="0" smtClean="0"/>
          </a:p>
          <a:p>
            <a:r>
              <a:rPr lang="en-IN" sz="2000" dirty="0" smtClean="0"/>
              <a:t>Labour laws simplification</a:t>
            </a:r>
          </a:p>
          <a:p>
            <a:r>
              <a:rPr lang="en-IN" sz="2000" dirty="0"/>
              <a:t>Extension in submission time period of export performance certificate</a:t>
            </a:r>
            <a:endParaRPr lang="en-US" sz="2000" dirty="0"/>
          </a:p>
          <a:p>
            <a:r>
              <a:rPr lang="en-IN" sz="2000" dirty="0"/>
              <a:t>Allow credit card as export payment mode</a:t>
            </a:r>
            <a:endParaRPr lang="en-US" sz="2000" dirty="0"/>
          </a:p>
          <a:p>
            <a:r>
              <a:rPr lang="en-IN" sz="2000" dirty="0"/>
              <a:t>Allow bringing bag of samples of Indian Origin as part of passenger baggage</a:t>
            </a:r>
            <a:endParaRPr lang="en-US" sz="2000" dirty="0"/>
          </a:p>
          <a:p>
            <a:endParaRPr lang="en-IN" sz="20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E. Enhancing Ease of Doing Business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20964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 anchor="ctr">
            <a:normAutofit/>
          </a:bodyPr>
          <a:lstStyle/>
          <a:p>
            <a:pPr marL="271463" indent="-271463" algn="ctr" defTabSz="801688">
              <a:lnSpc>
                <a:spcPct val="110000"/>
              </a:lnSpc>
              <a:spcBef>
                <a:spcPts val="0"/>
              </a:spcBef>
              <a:buClr>
                <a:srgbClr val="002060"/>
              </a:buClr>
              <a:buSzPct val="100000"/>
              <a:buNone/>
            </a:pPr>
            <a:r>
              <a:rPr sz="2000" b="1" dirty="0" smtClean="0">
                <a:latin typeface="Calibri" pitchFamily="34" charset="0"/>
              </a:rPr>
              <a:t>Prashant Agarwal</a:t>
            </a:r>
          </a:p>
          <a:p>
            <a:pPr marL="271463" indent="-271463" algn="ctr" defTabSz="801688">
              <a:lnSpc>
                <a:spcPct val="110000"/>
              </a:lnSpc>
              <a:spcBef>
                <a:spcPts val="0"/>
              </a:spcBef>
              <a:buClr>
                <a:srgbClr val="002060"/>
              </a:buClr>
              <a:buSzPct val="100000"/>
              <a:buNone/>
            </a:pPr>
            <a:r>
              <a:rPr lang="en-US" sz="2000" dirty="0"/>
              <a:t>Co-founder and </a:t>
            </a:r>
            <a:r>
              <a:rPr lang="en-US" sz="2000" dirty="0" smtClean="0"/>
              <a:t>Partner, </a:t>
            </a:r>
            <a:r>
              <a:rPr lang="en-US" sz="2000" dirty="0" smtClean="0">
                <a:latin typeface="Calibri" pitchFamily="34" charset="0"/>
              </a:rPr>
              <a:t>Wazir Advisors </a:t>
            </a:r>
          </a:p>
          <a:p>
            <a:pPr marL="271463" indent="-271463" algn="ctr" defTabSz="801688">
              <a:lnSpc>
                <a:spcPct val="110000"/>
              </a:lnSpc>
              <a:spcBef>
                <a:spcPts val="0"/>
              </a:spcBef>
              <a:buClr>
                <a:srgbClr val="002060"/>
              </a:buClr>
              <a:buSzPct val="100000"/>
              <a:buNone/>
            </a:pPr>
            <a:endParaRPr sz="2000" b="1" dirty="0" smtClean="0">
              <a:latin typeface="Calibri" pitchFamily="34" charset="0"/>
            </a:endParaRPr>
          </a:p>
          <a:p>
            <a:pPr marL="271463" indent="-271463" algn="ctr" defTabSz="801688">
              <a:lnSpc>
                <a:spcPct val="110000"/>
              </a:lnSpc>
              <a:spcBef>
                <a:spcPts val="0"/>
              </a:spcBef>
              <a:buClr>
                <a:srgbClr val="002060"/>
              </a:buClr>
              <a:buSzPct val="100000"/>
              <a:buNone/>
            </a:pPr>
            <a:r>
              <a:rPr sz="2000" u="sng" dirty="0" smtClean="0">
                <a:latin typeface="Calibri" pitchFamily="34" charset="0"/>
                <a:hlinkClick r:id="rId2"/>
              </a:rPr>
              <a:t>prashant@wazir.in</a:t>
            </a:r>
            <a:r>
              <a:rPr sz="2000" u="sng" dirty="0" smtClean="0">
                <a:latin typeface="Calibri" pitchFamily="34" charset="0"/>
              </a:rPr>
              <a:t>  </a:t>
            </a:r>
            <a:endParaRPr sz="2000" u="sng" dirty="0">
              <a:latin typeface="Calibri" pitchFamily="34" charset="0"/>
            </a:endParaRPr>
          </a:p>
          <a:p>
            <a:pPr marL="271463" indent="-271463" algn="ctr" defTabSz="801688">
              <a:lnSpc>
                <a:spcPct val="110000"/>
              </a:lnSpc>
              <a:spcBef>
                <a:spcPts val="0"/>
              </a:spcBef>
              <a:buClr>
                <a:srgbClr val="002060"/>
              </a:buClr>
              <a:buSzPct val="100000"/>
              <a:buNone/>
            </a:pPr>
            <a:r>
              <a:rPr sz="2000" dirty="0">
                <a:latin typeface="Calibri" pitchFamily="34" charset="0"/>
              </a:rPr>
              <a:t>+91 </a:t>
            </a:r>
            <a:r>
              <a:rPr sz="2000" dirty="0" smtClean="0">
                <a:latin typeface="Calibri" pitchFamily="34" charset="0"/>
              </a:rPr>
              <a:t>98711 95008</a:t>
            </a:r>
            <a:endParaRPr sz="20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32939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228600" y="901521"/>
            <a:ext cx="8686800" cy="5499279"/>
          </a:xfrm>
        </p:spPr>
        <p:txBody>
          <a:bodyPr>
            <a:normAutofit/>
          </a:bodyPr>
          <a:lstStyle/>
          <a:p>
            <a:pPr marL="342900" indent="-342900">
              <a:lnSpc>
                <a:spcPct val="250000"/>
              </a:lnSpc>
              <a:buFont typeface="+mj-lt"/>
              <a:buAutoNum type="arabicPeriod"/>
            </a:pPr>
            <a:r>
              <a:rPr lang="en-US" sz="2400" dirty="0">
                <a:solidFill>
                  <a:srgbClr val="0070C0"/>
                </a:solidFill>
              </a:rPr>
              <a:t>Current Status of </a:t>
            </a:r>
            <a:r>
              <a:rPr lang="en-US" sz="2400" dirty="0" smtClean="0">
                <a:solidFill>
                  <a:srgbClr val="0070C0"/>
                </a:solidFill>
              </a:rPr>
              <a:t>the Sector</a:t>
            </a:r>
          </a:p>
          <a:p>
            <a:pPr marL="342900" indent="-342900">
              <a:lnSpc>
                <a:spcPct val="250000"/>
              </a:lnSpc>
              <a:buFont typeface="+mj-lt"/>
              <a:buAutoNum type="arabicPeriod"/>
            </a:pP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Emerging Trends</a:t>
            </a:r>
          </a:p>
          <a:p>
            <a:pPr marL="342900" indent="-342900">
              <a:lnSpc>
                <a:spcPct val="250000"/>
              </a:lnSpc>
              <a:buFont typeface="+mj-lt"/>
              <a:buAutoNum type="arabicPeriod"/>
            </a:pP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Strategy to Tap the Opportunity</a:t>
            </a:r>
            <a:endParaRPr 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Presentation Structure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03194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14" name="Object 2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83" name="think-cell Slide" r:id="rId9" imgW="270" imgH="270" progId="TCLayout.ActiveDocument.1">
                  <p:embed/>
                </p:oleObj>
              </mc:Choice>
              <mc:Fallback>
                <p:oleObj name="think-cell Slide" r:id="rId9" imgW="270" imgH="27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gradFill flip="none" rotWithShape="1">
            <a:gsLst>
              <a:gs pos="0">
                <a:schemeClr val="dk1">
                  <a:tint val="50000"/>
                  <a:satMod val="300000"/>
                </a:schemeClr>
              </a:gs>
              <a:gs pos="35000">
                <a:schemeClr val="dk1">
                  <a:tint val="37000"/>
                  <a:satMod val="300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  <a:lin ang="16200000" scaled="1"/>
            <a:tileRect/>
          </a:gradFill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0" tIns="0" rIns="0" bIns="0" anchor="ctr" anchorCtr="0">
            <a:noAutofit/>
          </a:bodyPr>
          <a:lstStyle/>
          <a:p>
            <a:pPr algn="ctr">
              <a:lnSpc>
                <a:spcPct val="90000"/>
              </a:lnSpc>
              <a:defRPr/>
            </a:pPr>
            <a:endParaRPr lang="en-US" sz="1400" b="1" dirty="0">
              <a:latin typeface="Calibri"/>
              <a:sym typeface="Calibri"/>
            </a:endParaRPr>
          </a:p>
        </p:txBody>
      </p:sp>
      <p:sp>
        <p:nvSpPr>
          <p:cNvPr id="13316" name="Title 5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 dirty="0" smtClean="0"/>
              <a:t>Indian Textile &amp; Apparel Market is large and growing</a:t>
            </a:r>
          </a:p>
        </p:txBody>
      </p:sp>
      <p:graphicFrame>
        <p:nvGraphicFramePr>
          <p:cNvPr id="82" name="Diagram 81"/>
          <p:cNvGraphicFramePr/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3484711835"/>
              </p:ext>
            </p:extLst>
          </p:nvPr>
        </p:nvGraphicFramePr>
        <p:xfrm>
          <a:off x="0" y="841793"/>
          <a:ext cx="9144000" cy="27771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sp>
        <p:nvSpPr>
          <p:cNvPr id="13357" name="TextBox 90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15900" y="3891580"/>
            <a:ext cx="384333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1200" b="1" u="sng" dirty="0" smtClean="0"/>
              <a:t>Growth </a:t>
            </a:r>
            <a:r>
              <a:rPr lang="en-US" sz="1200" b="1" u="sng" dirty="0"/>
              <a:t>pattern of domestic market</a:t>
            </a:r>
          </a:p>
        </p:txBody>
      </p:sp>
      <p:sp>
        <p:nvSpPr>
          <p:cNvPr id="13397" name="TextBox 133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076825" y="3891580"/>
            <a:ext cx="384333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1200" b="1" u="sng" dirty="0" smtClean="0"/>
              <a:t>Growth </a:t>
            </a:r>
            <a:r>
              <a:rPr lang="en-US" sz="1200" b="1" u="sng" dirty="0"/>
              <a:t>pattern of Indian T&amp;A exports</a:t>
            </a:r>
          </a:p>
        </p:txBody>
      </p:sp>
      <p:graphicFrame>
        <p:nvGraphicFramePr>
          <p:cNvPr id="87" name="Chart 86"/>
          <p:cNvGraphicFramePr/>
          <p:nvPr>
            <p:extLst>
              <p:ext uri="{D42A27DB-BD31-4B8C-83A1-F6EECF244321}">
                <p14:modId xmlns:p14="http://schemas.microsoft.com/office/powerpoint/2010/main" val="3807731520"/>
              </p:ext>
            </p:extLst>
          </p:nvPr>
        </p:nvGraphicFramePr>
        <p:xfrm>
          <a:off x="215901" y="4246563"/>
          <a:ext cx="4187984" cy="22784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6"/>
          </a:graphicData>
        </a:graphic>
      </p:graphicFrame>
      <p:graphicFrame>
        <p:nvGraphicFramePr>
          <p:cNvPr id="89" name="Chart 88"/>
          <p:cNvGraphicFramePr/>
          <p:nvPr>
            <p:extLst>
              <p:ext uri="{D42A27DB-BD31-4B8C-83A1-F6EECF244321}">
                <p14:modId xmlns:p14="http://schemas.microsoft.com/office/powerpoint/2010/main" val="1465599976"/>
              </p:ext>
            </p:extLst>
          </p:nvPr>
        </p:nvGraphicFramePr>
        <p:xfrm>
          <a:off x="4747677" y="4271963"/>
          <a:ext cx="4172486" cy="22530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7"/>
          </a:graphicData>
        </a:graphic>
      </p:graphicFrame>
      <p:cxnSp>
        <p:nvCxnSpPr>
          <p:cNvPr id="6" name="Straight Connector 5"/>
          <p:cNvCxnSpPr/>
          <p:nvPr/>
        </p:nvCxnSpPr>
        <p:spPr>
          <a:xfrm>
            <a:off x="682194" y="3786389"/>
            <a:ext cx="75735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 bwMode="auto">
          <a:xfrm flipV="1">
            <a:off x="86264" y="4153512"/>
            <a:ext cx="3532699" cy="739386"/>
          </a:xfrm>
          <a:prstGeom prst="line">
            <a:avLst/>
          </a:prstGeom>
          <a:ln w="25400">
            <a:solidFill>
              <a:schemeClr val="tx1"/>
            </a:solidFill>
            <a:headEnd type="none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 bwMode="auto">
          <a:xfrm>
            <a:off x="1507591" y="4355755"/>
            <a:ext cx="566737" cy="273050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0" tIns="0" rIns="0" bIns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lnSpc>
                <a:spcPct val="90000"/>
              </a:lnSpc>
              <a:defRPr/>
            </a:pPr>
            <a:r>
              <a:rPr lang="en-US" sz="1400" b="1" dirty="0" smtClean="0">
                <a:solidFill>
                  <a:schemeClr val="tx1"/>
                </a:solidFill>
                <a:sym typeface="Calibri"/>
              </a:rPr>
              <a:t>12%</a:t>
            </a:r>
            <a:endParaRPr lang="en-US" sz="1400" b="1" dirty="0">
              <a:solidFill>
                <a:schemeClr val="tx1"/>
              </a:solidFill>
              <a:sym typeface="Calibri"/>
            </a:endParaRPr>
          </a:p>
        </p:txBody>
      </p:sp>
      <p:cxnSp>
        <p:nvCxnSpPr>
          <p:cNvPr id="16" name="Straight Connector 15"/>
          <p:cNvCxnSpPr/>
          <p:nvPr/>
        </p:nvCxnSpPr>
        <p:spPr bwMode="auto">
          <a:xfrm flipV="1">
            <a:off x="5016733" y="4318791"/>
            <a:ext cx="3532699" cy="739386"/>
          </a:xfrm>
          <a:prstGeom prst="line">
            <a:avLst/>
          </a:prstGeom>
          <a:ln w="25400">
            <a:solidFill>
              <a:schemeClr val="tx1"/>
            </a:solidFill>
            <a:headEnd type="none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 bwMode="auto">
          <a:xfrm>
            <a:off x="6438060" y="4521034"/>
            <a:ext cx="566737" cy="273050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0" tIns="0" rIns="0" bIns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lnSpc>
                <a:spcPct val="90000"/>
              </a:lnSpc>
              <a:defRPr/>
            </a:pPr>
            <a:r>
              <a:rPr lang="en-US" sz="1400" b="1" dirty="0" smtClean="0">
                <a:solidFill>
                  <a:schemeClr val="tx1"/>
                </a:solidFill>
                <a:sym typeface="Calibri"/>
              </a:rPr>
              <a:t>15%</a:t>
            </a:r>
            <a:endParaRPr lang="en-US" sz="1400" b="1" dirty="0">
              <a:solidFill>
                <a:schemeClr val="tx1"/>
              </a:solidFill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535284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But the Manufacturing Value Chain is unbalanced</a:t>
            </a:r>
            <a:endParaRPr lang="en-IN" dirty="0"/>
          </a:p>
        </p:txBody>
      </p:sp>
      <p:sp>
        <p:nvSpPr>
          <p:cNvPr id="26" name="Shape 25"/>
          <p:cNvSpPr/>
          <p:nvPr/>
        </p:nvSpPr>
        <p:spPr>
          <a:xfrm rot="1004715">
            <a:off x="2878089" y="1721440"/>
            <a:ext cx="2700000" cy="2700000"/>
          </a:xfrm>
          <a:prstGeom prst="gear9">
            <a:avLst/>
          </a:prstGeom>
          <a:solidFill>
            <a:schemeClr val="accent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8" name="Group 7"/>
          <p:cNvGrpSpPr/>
          <p:nvPr/>
        </p:nvGrpSpPr>
        <p:grpSpPr>
          <a:xfrm>
            <a:off x="25757" y="1541440"/>
            <a:ext cx="3060000" cy="3060000"/>
            <a:chOff x="4069079" y="2388981"/>
            <a:chExt cx="3046826" cy="2979701"/>
          </a:xfrm>
          <a:solidFill>
            <a:schemeClr val="accent4"/>
          </a:solidFill>
        </p:grpSpPr>
        <p:sp>
          <p:nvSpPr>
            <p:cNvPr id="9" name="Shape 8"/>
            <p:cNvSpPr/>
            <p:nvPr/>
          </p:nvSpPr>
          <p:spPr>
            <a:xfrm>
              <a:off x="4069079" y="2388981"/>
              <a:ext cx="3046826" cy="2979701"/>
            </a:xfrm>
            <a:prstGeom prst="gear9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Shape 4"/>
            <p:cNvSpPr/>
            <p:nvPr/>
          </p:nvSpPr>
          <p:spPr>
            <a:xfrm>
              <a:off x="4377139" y="3180752"/>
              <a:ext cx="2401401" cy="1391499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2390" tIns="72390" rIns="72390" bIns="72390" numCol="1" spcCol="1270" anchor="ctr" anchorCtr="0">
              <a:noAutofit/>
            </a:bodyPr>
            <a:lstStyle/>
            <a:p>
              <a:pPr algn="ctr" defTabSz="2533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b="1" dirty="0" smtClean="0"/>
                <a:t>Cotton </a:t>
              </a:r>
              <a:r>
                <a:rPr lang="en-US" b="1" dirty="0" err="1" smtClean="0"/>
                <a:t>fibre</a:t>
              </a:r>
              <a:r>
                <a:rPr lang="en-US" b="1" dirty="0" smtClean="0"/>
                <a:t> - 6.8 bn. Kg</a:t>
              </a:r>
            </a:p>
            <a:p>
              <a:pPr lvl="0" algn="ctr" defTabSz="2533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b="1" kern="1200" dirty="0" smtClean="0"/>
                <a:t>PET </a:t>
              </a:r>
              <a:r>
                <a:rPr lang="en-US" b="1" kern="1200" dirty="0" err="1" smtClean="0"/>
                <a:t>fibre</a:t>
              </a:r>
              <a:r>
                <a:rPr lang="en-US" b="1" kern="1200" dirty="0" smtClean="0"/>
                <a:t> - 850 </a:t>
              </a:r>
              <a:r>
                <a:rPr lang="en-US" b="1" dirty="0" err="1"/>
                <a:t>m</a:t>
              </a:r>
              <a:r>
                <a:rPr lang="en-US" b="1" kern="1200" dirty="0" err="1" smtClean="0"/>
                <a:t>n</a:t>
              </a:r>
              <a:r>
                <a:rPr lang="en-US" b="1" kern="1200" dirty="0" smtClean="0"/>
                <a:t>. Kg</a:t>
              </a:r>
              <a:endParaRPr lang="en-IN" kern="1200" dirty="0"/>
            </a:p>
          </p:txBody>
        </p:sp>
      </p:grpSp>
      <p:sp>
        <p:nvSpPr>
          <p:cNvPr id="32" name="Shape 31"/>
          <p:cNvSpPr/>
          <p:nvPr/>
        </p:nvSpPr>
        <p:spPr>
          <a:xfrm rot="757425">
            <a:off x="6962752" y="1991440"/>
            <a:ext cx="2160000" cy="2160000"/>
          </a:xfrm>
          <a:prstGeom prst="gear9">
            <a:avLst/>
          </a:prstGeom>
          <a:solidFill>
            <a:schemeClr val="accent6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4" name="Shape 23"/>
          <p:cNvSpPr/>
          <p:nvPr/>
        </p:nvSpPr>
        <p:spPr>
          <a:xfrm rot="196584">
            <a:off x="5370421" y="2171440"/>
            <a:ext cx="1800000" cy="1800000"/>
          </a:xfrm>
          <a:prstGeom prst="gear9">
            <a:avLst/>
          </a:prstGeom>
          <a:solidFill>
            <a:schemeClr val="accent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0" name="Rounded Rectangle 29"/>
          <p:cNvSpPr/>
          <p:nvPr/>
        </p:nvSpPr>
        <p:spPr>
          <a:xfrm>
            <a:off x="2913571" y="2630016"/>
            <a:ext cx="2594769" cy="757938"/>
          </a:xfrm>
          <a:prstGeom prst="roundRect">
            <a:avLst/>
          </a:prstGeom>
          <a:noFill/>
        </p:spPr>
        <p:txBody>
          <a:bodyPr wrap="square" anchor="ctr">
            <a:spAutoFit/>
          </a:bodyPr>
          <a:lstStyle/>
          <a:p>
            <a:pPr algn="ctr" fontAlgn="ctr">
              <a:lnSpc>
                <a:spcPct val="107000"/>
              </a:lnSpc>
            </a:pPr>
            <a:r>
              <a:rPr lang="en-US" b="1" dirty="0" smtClean="0">
                <a:solidFill>
                  <a:schemeClr val="bg1"/>
                </a:solidFill>
              </a:rPr>
              <a:t>Spun Yarn- </a:t>
            </a:r>
            <a:r>
              <a:rPr lang="en-US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5.3 bn. </a:t>
            </a:r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</a:rPr>
              <a:t>kg</a:t>
            </a:r>
            <a:endParaRPr lang="en-IN" sz="2000" b="1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ctr" fontAlgn="ctr">
              <a:lnSpc>
                <a:spcPct val="107000"/>
              </a:lnSpc>
            </a:pPr>
            <a:r>
              <a:rPr lang="en-US" b="1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MMF</a:t>
            </a:r>
            <a:r>
              <a:rPr lang="en-US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 Yarn- 1.1 bn. </a:t>
            </a:r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</a:rPr>
              <a:t>kg</a:t>
            </a:r>
            <a:endParaRPr lang="en-IN" sz="2000" b="1" i="0" u="none" strike="noStrike" dirty="0"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5579345" y="2863558"/>
            <a:ext cx="1324889" cy="408623"/>
          </a:xfrm>
          <a:prstGeom prst="round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 64 bn. </a:t>
            </a:r>
            <a:r>
              <a:rPr lang="en-US" b="1" dirty="0" err="1" smtClean="0">
                <a:solidFill>
                  <a:schemeClr val="bg1"/>
                </a:solidFill>
              </a:rPr>
              <a:t>sqm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7270701" y="2863352"/>
            <a:ext cx="1597775" cy="408623"/>
          </a:xfrm>
          <a:prstGeom prst="round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14.4 bn. </a:t>
            </a:r>
            <a:r>
              <a:rPr lang="en-US" b="1" dirty="0">
                <a:solidFill>
                  <a:schemeClr val="bg1"/>
                </a:solidFill>
              </a:rPr>
              <a:t>pcs</a:t>
            </a:r>
          </a:p>
        </p:txBody>
      </p:sp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554096226"/>
              </p:ext>
            </p:extLst>
          </p:nvPr>
        </p:nvGraphicFramePr>
        <p:xfrm>
          <a:off x="724731" y="975565"/>
          <a:ext cx="8312727" cy="5183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4" name="Rectangle 33"/>
          <p:cNvSpPr/>
          <p:nvPr/>
        </p:nvSpPr>
        <p:spPr>
          <a:xfrm>
            <a:off x="489399" y="4468969"/>
            <a:ext cx="2016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Largest </a:t>
            </a:r>
            <a:r>
              <a:rPr lang="en-US" sz="1600" dirty="0"/>
              <a:t>producer of </a:t>
            </a:r>
            <a:r>
              <a:rPr lang="en-US" sz="1600" dirty="0" smtClean="0"/>
              <a:t>cotton globally – 26% share</a:t>
            </a: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2</a:t>
            </a:r>
            <a:r>
              <a:rPr lang="en-US" sz="1600" baseline="30000" dirty="0"/>
              <a:t>nd</a:t>
            </a:r>
            <a:r>
              <a:rPr lang="en-US" sz="1600" dirty="0"/>
              <a:t> </a:t>
            </a:r>
            <a:r>
              <a:rPr lang="en-US" sz="1600" dirty="0" smtClean="0"/>
              <a:t>largest </a:t>
            </a:r>
            <a:r>
              <a:rPr lang="en-US" sz="1600" dirty="0"/>
              <a:t>producer of </a:t>
            </a:r>
            <a:r>
              <a:rPr lang="en-US" sz="1600" dirty="0" smtClean="0"/>
              <a:t>man-made </a:t>
            </a:r>
            <a:r>
              <a:rPr lang="en-US" sz="1600" dirty="0"/>
              <a:t>staple </a:t>
            </a:r>
            <a:r>
              <a:rPr lang="en-US" sz="1600" dirty="0" err="1" smtClean="0"/>
              <a:t>fibre</a:t>
            </a:r>
            <a:endParaRPr lang="en-US" sz="1600" dirty="0"/>
          </a:p>
        </p:txBody>
      </p:sp>
      <p:sp>
        <p:nvSpPr>
          <p:cNvPr id="35" name="Rectangle 34"/>
          <p:cNvSpPr/>
          <p:nvPr/>
        </p:nvSpPr>
        <p:spPr>
          <a:xfrm>
            <a:off x="2703406" y="4451800"/>
            <a:ext cx="202314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1600" dirty="0"/>
              <a:t>Spindles- </a:t>
            </a:r>
            <a:r>
              <a:rPr lang="en-IN" sz="1600" dirty="0" smtClean="0"/>
              <a:t>50 </a:t>
            </a:r>
            <a:r>
              <a:rPr lang="en-IN" sz="1600" dirty="0" err="1"/>
              <a:t>mn</a:t>
            </a:r>
            <a:r>
              <a:rPr lang="en-IN" sz="1600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1600" dirty="0"/>
              <a:t>Leading spun yarn producer in the world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1600" dirty="0" smtClean="0"/>
              <a:t>Most cost </a:t>
            </a:r>
            <a:r>
              <a:rPr lang="en-IN" sz="1600" dirty="0"/>
              <a:t>competitive producer</a:t>
            </a:r>
          </a:p>
        </p:txBody>
      </p:sp>
      <p:sp>
        <p:nvSpPr>
          <p:cNvPr id="36" name="Rectangle 35"/>
          <p:cNvSpPr/>
          <p:nvPr/>
        </p:nvSpPr>
        <p:spPr>
          <a:xfrm>
            <a:off x="4917413" y="4451800"/>
            <a:ext cx="221400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2nd largest no. of looms globally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Organized mill sector contributes only 5%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Low-tech looms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Outdated processing machinery</a:t>
            </a:r>
          </a:p>
        </p:txBody>
      </p:sp>
      <p:sp>
        <p:nvSpPr>
          <p:cNvPr id="37" name="Rectangle 36"/>
          <p:cNvSpPr/>
          <p:nvPr/>
        </p:nvSpPr>
        <p:spPr>
          <a:xfrm>
            <a:off x="7131419" y="4451800"/>
            <a:ext cx="2016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7th largest apparel exporter in the world with a share of 3.7% of the total apparel trade</a:t>
            </a:r>
          </a:p>
        </p:txBody>
      </p:sp>
    </p:spTree>
    <p:extLst>
      <p:ext uri="{BB962C8B-B14F-4D97-AF65-F5344CB8AC3E}">
        <p14:creationId xmlns:p14="http://schemas.microsoft.com/office/powerpoint/2010/main" val="38521645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Issues Eroding India’s Global Competitiveness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416859" y="1156447"/>
            <a:ext cx="4128247" cy="5244353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2400" b="1" dirty="0" smtClean="0"/>
              <a:t>Industry Level</a:t>
            </a:r>
            <a:br>
              <a:rPr lang="en-US" sz="2400" b="1" dirty="0" smtClean="0"/>
            </a:br>
            <a:endParaRPr lang="en-US" dirty="0" smtClean="0"/>
          </a:p>
          <a:p>
            <a:pPr>
              <a:lnSpc>
                <a:spcPct val="150000"/>
              </a:lnSpc>
            </a:pPr>
            <a:endParaRPr lang="en-IN" dirty="0" smtClean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dirty="0" smtClean="0"/>
              <a:t>Lack </a:t>
            </a:r>
            <a:r>
              <a:rPr lang="en-IN" dirty="0"/>
              <a:t>of scale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dirty="0"/>
              <a:t>Low productivity levels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dirty="0"/>
              <a:t>Poor delivery and service levels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dirty="0"/>
              <a:t>Need for technology </a:t>
            </a:r>
            <a:r>
              <a:rPr lang="en-IN" dirty="0" err="1"/>
              <a:t>upgradation</a:t>
            </a:r>
            <a:r>
              <a:rPr lang="en-IN" dirty="0"/>
              <a:t>, specifically in weaving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dirty="0"/>
              <a:t>Weak processing </a:t>
            </a:r>
            <a:r>
              <a:rPr lang="en-IN" dirty="0" smtClean="0"/>
              <a:t>segment</a:t>
            </a:r>
            <a:endParaRPr lang="en-IN" dirty="0"/>
          </a:p>
        </p:txBody>
      </p:sp>
      <p:sp>
        <p:nvSpPr>
          <p:cNvPr id="5" name="Rounded Rectangle 4"/>
          <p:cNvSpPr/>
          <p:nvPr/>
        </p:nvSpPr>
        <p:spPr>
          <a:xfrm>
            <a:off x="4787153" y="1156447"/>
            <a:ext cx="4128247" cy="5244353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2400" b="1" dirty="0" smtClean="0"/>
              <a:t>Government Level</a:t>
            </a:r>
            <a:endParaRPr lang="en-US" sz="2400" b="1" dirty="0"/>
          </a:p>
          <a:p>
            <a:pPr algn="ctr"/>
            <a:endParaRPr lang="en-US" dirty="0" smtClean="0"/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dirty="0"/>
              <a:t>Stringent labour laws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dirty="0"/>
              <a:t>Lengthy approvals and procedures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dirty="0"/>
              <a:t>Lack of level playing field in major markets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High duties on synthetic textiles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78990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228600" y="847165"/>
            <a:ext cx="8915400" cy="5486400"/>
          </a:xfrm>
        </p:spPr>
        <p:txBody>
          <a:bodyPr>
            <a:noAutofit/>
          </a:bodyPr>
          <a:lstStyle/>
          <a:p>
            <a:r>
              <a:rPr lang="en-US" sz="1800" b="1" dirty="0" smtClean="0"/>
              <a:t>High employment potential</a:t>
            </a:r>
          </a:p>
          <a:p>
            <a:pPr lvl="1"/>
            <a:r>
              <a:rPr lang="en-US" sz="1800" dirty="0" smtClean="0"/>
              <a:t>Maximum employment generation potential – </a:t>
            </a:r>
            <a:r>
              <a:rPr lang="en-IN" sz="1800" dirty="0" err="1" smtClean="0"/>
              <a:t>Rs</a:t>
            </a:r>
            <a:r>
              <a:rPr lang="en-IN" sz="1800" dirty="0" smtClean="0"/>
              <a:t>. 1 crore investment in garment industry generates direct employment of 50 workers.</a:t>
            </a:r>
          </a:p>
          <a:p>
            <a:pPr lvl="1"/>
            <a:r>
              <a:rPr lang="en-IN" sz="1800" dirty="0" smtClean="0"/>
              <a:t>Provides employment to economically weaker and lesser educated strata of the society</a:t>
            </a:r>
            <a:endParaRPr lang="en-US" sz="1800" dirty="0" smtClean="0"/>
          </a:p>
          <a:p>
            <a:endParaRPr lang="en-US" sz="1800" b="1" dirty="0" smtClean="0"/>
          </a:p>
          <a:p>
            <a:r>
              <a:rPr lang="en-US" sz="1800" b="1" dirty="0" smtClean="0"/>
              <a:t>Women empowerment</a:t>
            </a:r>
          </a:p>
          <a:p>
            <a:pPr lvl="1"/>
            <a:r>
              <a:rPr lang="en-US" sz="1800" dirty="0" smtClean="0"/>
              <a:t>The sector </a:t>
            </a:r>
            <a:r>
              <a:rPr lang="en-IN" sz="1800" dirty="0"/>
              <a:t>opens up some of the </a:t>
            </a:r>
            <a:r>
              <a:rPr lang="en-IN" sz="1800" dirty="0" smtClean="0"/>
              <a:t>biggest job </a:t>
            </a:r>
            <a:r>
              <a:rPr lang="en-IN" sz="1800" dirty="0"/>
              <a:t>opportunities for the </a:t>
            </a:r>
            <a:r>
              <a:rPr lang="en-IN" sz="1800" dirty="0" smtClean="0"/>
              <a:t>women </a:t>
            </a:r>
            <a:r>
              <a:rPr lang="en-IN" sz="1800" dirty="0"/>
              <a:t>sector.</a:t>
            </a:r>
            <a:endParaRPr lang="en-US" sz="1800" dirty="0" smtClean="0"/>
          </a:p>
          <a:p>
            <a:pPr lvl="1"/>
            <a:r>
              <a:rPr lang="en-IN" sz="1800" dirty="0" smtClean="0"/>
              <a:t>80% of </a:t>
            </a:r>
            <a:r>
              <a:rPr lang="en-IN" sz="1800" dirty="0"/>
              <a:t>people employed in the Indian garment Industry are women.</a:t>
            </a:r>
            <a:endParaRPr lang="en-US" sz="1800" dirty="0" smtClean="0"/>
          </a:p>
          <a:p>
            <a:endParaRPr lang="en-US" sz="1800" b="1" dirty="0" smtClean="0"/>
          </a:p>
          <a:p>
            <a:r>
              <a:rPr lang="en-US" sz="1800" b="1" dirty="0" smtClean="0"/>
              <a:t>Shorter Training Cycle for Employability</a:t>
            </a:r>
          </a:p>
          <a:p>
            <a:pPr lvl="1"/>
            <a:r>
              <a:rPr lang="en-US" sz="1800" dirty="0" smtClean="0"/>
              <a:t>Short term training programs is sufficient to train the unskilled workers</a:t>
            </a:r>
          </a:p>
          <a:p>
            <a:endParaRPr lang="en-US" sz="1800" b="1" dirty="0" smtClean="0"/>
          </a:p>
          <a:p>
            <a:r>
              <a:rPr lang="en-US" sz="1800" b="1" dirty="0" smtClean="0"/>
              <a:t>High Export potential</a:t>
            </a:r>
          </a:p>
          <a:p>
            <a:pPr lvl="1"/>
            <a:endParaRPr lang="en-US" sz="1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 a country India needs to Support growth of Textile Sector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30027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228108" y="1529710"/>
            <a:ext cx="8458691" cy="118659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1600" dirty="0"/>
          </a:p>
        </p:txBody>
      </p:sp>
      <p:sp>
        <p:nvSpPr>
          <p:cNvPr id="10" name="Rectangle 9"/>
          <p:cNvSpPr/>
          <p:nvPr/>
        </p:nvSpPr>
        <p:spPr>
          <a:xfrm>
            <a:off x="1878597" y="1768149"/>
            <a:ext cx="1636785" cy="613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Fiber</a:t>
            </a:r>
          </a:p>
          <a:p>
            <a:pPr algn="ctr"/>
            <a:r>
              <a:rPr lang="en-US" sz="1600" dirty="0" smtClean="0"/>
              <a:t>2,900 </a:t>
            </a:r>
            <a:r>
              <a:rPr lang="en-US" sz="1600" dirty="0" err="1" smtClean="0"/>
              <a:t>mn</a:t>
            </a:r>
            <a:r>
              <a:rPr lang="en-US" sz="1600" dirty="0" smtClean="0"/>
              <a:t> kg </a:t>
            </a:r>
            <a:endParaRPr lang="en-US" sz="1600" dirty="0"/>
          </a:p>
        </p:txBody>
      </p:sp>
      <p:sp>
        <p:nvSpPr>
          <p:cNvPr id="14" name="Rectangle 13"/>
          <p:cNvSpPr/>
          <p:nvPr/>
        </p:nvSpPr>
        <p:spPr>
          <a:xfrm>
            <a:off x="4349106" y="1768149"/>
            <a:ext cx="1636785" cy="613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Yarn</a:t>
            </a:r>
          </a:p>
          <a:p>
            <a:pPr algn="ctr"/>
            <a:r>
              <a:rPr lang="en-US" sz="1600" dirty="0" smtClean="0"/>
              <a:t>2,250 </a:t>
            </a:r>
            <a:r>
              <a:rPr lang="en-US" sz="1600" dirty="0" err="1" smtClean="0"/>
              <a:t>mn</a:t>
            </a:r>
            <a:r>
              <a:rPr lang="en-US" sz="1600" dirty="0" smtClean="0"/>
              <a:t> kg </a:t>
            </a:r>
            <a:endParaRPr lang="en-US" sz="1600" dirty="0"/>
          </a:p>
        </p:txBody>
      </p:sp>
      <p:sp>
        <p:nvSpPr>
          <p:cNvPr id="15" name="Rectangle 14"/>
          <p:cNvSpPr/>
          <p:nvPr/>
        </p:nvSpPr>
        <p:spPr>
          <a:xfrm>
            <a:off x="6819615" y="1768149"/>
            <a:ext cx="1636785" cy="613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Fabric</a:t>
            </a:r>
          </a:p>
          <a:p>
            <a:pPr algn="ctr"/>
            <a:r>
              <a:rPr lang="en-US" sz="1600" dirty="0" smtClean="0"/>
              <a:t>1,500 </a:t>
            </a:r>
            <a:r>
              <a:rPr lang="en-US" sz="1600" dirty="0" err="1" smtClean="0"/>
              <a:t>mn</a:t>
            </a:r>
            <a:r>
              <a:rPr lang="en-US" sz="1600" dirty="0" smtClean="0"/>
              <a:t> m </a:t>
            </a:r>
            <a:endParaRPr lang="en-US" sz="1600" dirty="0"/>
          </a:p>
        </p:txBody>
      </p:sp>
      <p:sp>
        <p:nvSpPr>
          <p:cNvPr id="131" name="TextBox 130"/>
          <p:cNvSpPr txBox="1"/>
          <p:nvPr/>
        </p:nvSpPr>
        <p:spPr>
          <a:xfrm>
            <a:off x="237021" y="821824"/>
            <a:ext cx="86776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Additional investment, production required and benefits obtained by converting raw material exports into finished product export</a:t>
            </a:r>
            <a:endParaRPr lang="en-US" sz="2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Benefits of Value Addition in Exports</a:t>
            </a:r>
          </a:p>
        </p:txBody>
      </p:sp>
      <p:sp>
        <p:nvSpPr>
          <p:cNvPr id="6" name="Rectangle 5"/>
          <p:cNvSpPr/>
          <p:nvPr/>
        </p:nvSpPr>
        <p:spPr>
          <a:xfrm>
            <a:off x="355227" y="1604806"/>
            <a:ext cx="145506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/>
              <a:t>Present </a:t>
            </a:r>
            <a:r>
              <a:rPr lang="en-US" sz="2000" b="1" dirty="0" smtClean="0"/>
              <a:t>Level of Export</a:t>
            </a:r>
            <a:endParaRPr lang="en-US" sz="2000" b="1" dirty="0"/>
          </a:p>
        </p:txBody>
      </p:sp>
      <p:sp>
        <p:nvSpPr>
          <p:cNvPr id="45" name="Rectangle 44"/>
          <p:cNvSpPr/>
          <p:nvPr/>
        </p:nvSpPr>
        <p:spPr>
          <a:xfrm>
            <a:off x="223048" y="3012954"/>
            <a:ext cx="8458691" cy="232634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1600" dirty="0"/>
          </a:p>
        </p:txBody>
      </p:sp>
      <p:sp>
        <p:nvSpPr>
          <p:cNvPr id="46" name="Rectangle 45"/>
          <p:cNvSpPr/>
          <p:nvPr/>
        </p:nvSpPr>
        <p:spPr>
          <a:xfrm>
            <a:off x="355227" y="3733800"/>
            <a:ext cx="145506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/>
              <a:t>Scope of Value Addition</a:t>
            </a:r>
            <a:endParaRPr lang="en-US" sz="2000" b="1" dirty="0"/>
          </a:p>
        </p:txBody>
      </p:sp>
      <p:cxnSp>
        <p:nvCxnSpPr>
          <p:cNvPr id="28" name="Straight Arrow Connector 27"/>
          <p:cNvCxnSpPr>
            <a:stCxn id="10" idx="2"/>
          </p:cNvCxnSpPr>
          <p:nvPr/>
        </p:nvCxnSpPr>
        <p:spPr>
          <a:xfrm>
            <a:off x="2696990" y="2381465"/>
            <a:ext cx="0" cy="31183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ctangle 55"/>
          <p:cNvSpPr/>
          <p:nvPr/>
        </p:nvSpPr>
        <p:spPr>
          <a:xfrm>
            <a:off x="1878597" y="3117534"/>
            <a:ext cx="1636785" cy="613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Yarn</a:t>
            </a:r>
          </a:p>
          <a:p>
            <a:pPr algn="ctr"/>
            <a:r>
              <a:rPr lang="en-US" sz="1600" dirty="0" smtClean="0"/>
              <a:t>2,760 </a:t>
            </a:r>
            <a:r>
              <a:rPr lang="en-US" sz="1600" dirty="0" err="1" smtClean="0"/>
              <a:t>mn</a:t>
            </a:r>
            <a:r>
              <a:rPr lang="en-US" sz="1600" dirty="0" smtClean="0"/>
              <a:t> kg </a:t>
            </a:r>
            <a:endParaRPr lang="en-US" sz="1600" dirty="0"/>
          </a:p>
        </p:txBody>
      </p:sp>
      <p:sp>
        <p:nvSpPr>
          <p:cNvPr id="57" name="Rectangle 56"/>
          <p:cNvSpPr/>
          <p:nvPr/>
        </p:nvSpPr>
        <p:spPr>
          <a:xfrm>
            <a:off x="1878597" y="3898532"/>
            <a:ext cx="1636785" cy="613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Fabric</a:t>
            </a:r>
          </a:p>
          <a:p>
            <a:pPr algn="ctr"/>
            <a:r>
              <a:rPr lang="en-US" sz="1600" dirty="0" smtClean="0"/>
              <a:t>8,740 </a:t>
            </a:r>
            <a:r>
              <a:rPr lang="en-US" sz="1600" dirty="0" err="1" smtClean="0"/>
              <a:t>mn</a:t>
            </a:r>
            <a:r>
              <a:rPr lang="en-US" sz="1600" dirty="0" smtClean="0"/>
              <a:t> m </a:t>
            </a:r>
            <a:endParaRPr lang="en-US" sz="1600" dirty="0"/>
          </a:p>
        </p:txBody>
      </p:sp>
      <p:cxnSp>
        <p:nvCxnSpPr>
          <p:cNvPr id="75" name="Straight Arrow Connector 74"/>
          <p:cNvCxnSpPr>
            <a:stCxn id="14" idx="2"/>
          </p:cNvCxnSpPr>
          <p:nvPr/>
        </p:nvCxnSpPr>
        <p:spPr>
          <a:xfrm flipH="1">
            <a:off x="5163671" y="2381465"/>
            <a:ext cx="3828" cy="31183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Rectangle 72"/>
          <p:cNvSpPr/>
          <p:nvPr/>
        </p:nvSpPr>
        <p:spPr>
          <a:xfrm>
            <a:off x="4349106" y="4679531"/>
            <a:ext cx="1636785" cy="613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Garment</a:t>
            </a:r>
          </a:p>
          <a:p>
            <a:pPr algn="ctr"/>
            <a:r>
              <a:rPr lang="en-US" sz="1600" dirty="0" smtClean="0"/>
              <a:t>4,280 </a:t>
            </a:r>
            <a:r>
              <a:rPr lang="en-US" sz="1600" dirty="0" err="1" smtClean="0"/>
              <a:t>mn</a:t>
            </a:r>
            <a:r>
              <a:rPr lang="en-US" sz="1600" dirty="0" smtClean="0"/>
              <a:t> kg </a:t>
            </a:r>
            <a:endParaRPr lang="en-US" sz="1600" dirty="0"/>
          </a:p>
        </p:txBody>
      </p:sp>
      <p:sp>
        <p:nvSpPr>
          <p:cNvPr id="58" name="Rectangle 57"/>
          <p:cNvSpPr/>
          <p:nvPr/>
        </p:nvSpPr>
        <p:spPr>
          <a:xfrm>
            <a:off x="4349106" y="3898532"/>
            <a:ext cx="1636785" cy="613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Fabric</a:t>
            </a:r>
          </a:p>
          <a:p>
            <a:pPr algn="ctr"/>
            <a:r>
              <a:rPr lang="en-US" sz="1600" dirty="0" smtClean="0"/>
              <a:t>7,140 </a:t>
            </a:r>
            <a:r>
              <a:rPr lang="en-US" sz="1600" dirty="0" err="1" smtClean="0"/>
              <a:t>mn</a:t>
            </a:r>
            <a:r>
              <a:rPr lang="en-US" sz="1600" dirty="0" smtClean="0"/>
              <a:t> m </a:t>
            </a:r>
            <a:endParaRPr lang="en-US" sz="1600" dirty="0"/>
          </a:p>
        </p:txBody>
      </p:sp>
      <p:cxnSp>
        <p:nvCxnSpPr>
          <p:cNvPr id="76" name="Straight Arrow Connector 75"/>
          <p:cNvCxnSpPr>
            <a:stCxn id="15" idx="2"/>
          </p:cNvCxnSpPr>
          <p:nvPr/>
        </p:nvCxnSpPr>
        <p:spPr>
          <a:xfrm flipH="1">
            <a:off x="7637929" y="2381465"/>
            <a:ext cx="79" cy="31183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Rectangle 73"/>
          <p:cNvSpPr/>
          <p:nvPr/>
        </p:nvSpPr>
        <p:spPr>
          <a:xfrm>
            <a:off x="6819615" y="4679531"/>
            <a:ext cx="1636785" cy="613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Garment</a:t>
            </a:r>
          </a:p>
          <a:p>
            <a:pPr algn="ctr"/>
            <a:r>
              <a:rPr lang="en-US" sz="1600" dirty="0" smtClean="0"/>
              <a:t>900 </a:t>
            </a:r>
            <a:r>
              <a:rPr lang="en-US" sz="1600" dirty="0" err="1" smtClean="0"/>
              <a:t>mn</a:t>
            </a:r>
            <a:r>
              <a:rPr lang="en-US" sz="1600" dirty="0" smtClean="0"/>
              <a:t> pcs</a:t>
            </a:r>
            <a:endParaRPr lang="en-US" sz="1600" dirty="0"/>
          </a:p>
        </p:txBody>
      </p:sp>
      <p:sp>
        <p:nvSpPr>
          <p:cNvPr id="77" name="Rectangle 76"/>
          <p:cNvSpPr/>
          <p:nvPr/>
        </p:nvSpPr>
        <p:spPr>
          <a:xfrm>
            <a:off x="1878597" y="4660149"/>
            <a:ext cx="1636785" cy="613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Garment</a:t>
            </a:r>
          </a:p>
          <a:p>
            <a:pPr algn="ctr"/>
            <a:r>
              <a:rPr lang="en-US" sz="1600" dirty="0" smtClean="0"/>
              <a:t>5,200 </a:t>
            </a:r>
            <a:r>
              <a:rPr lang="en-US" sz="1600" dirty="0" err="1" smtClean="0"/>
              <a:t>mn</a:t>
            </a:r>
            <a:r>
              <a:rPr lang="en-US" sz="1600" dirty="0" smtClean="0"/>
              <a:t> kg </a:t>
            </a:r>
            <a:endParaRPr lang="en-US" sz="1600" dirty="0"/>
          </a:p>
        </p:txBody>
      </p:sp>
      <p:sp>
        <p:nvSpPr>
          <p:cNvPr id="16" name="Rounded Rectangle 15"/>
          <p:cNvSpPr/>
          <p:nvPr/>
        </p:nvSpPr>
        <p:spPr>
          <a:xfrm>
            <a:off x="237021" y="5499847"/>
            <a:ext cx="8677639" cy="874059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Employment </a:t>
            </a:r>
            <a:r>
              <a:rPr lang="en-US" dirty="0" smtClean="0"/>
              <a:t>generation – approx</a:t>
            </a:r>
            <a:r>
              <a:rPr lang="en-US" dirty="0"/>
              <a:t>. 8 </a:t>
            </a:r>
            <a:r>
              <a:rPr lang="en-US" dirty="0" smtClean="0"/>
              <a:t>million</a:t>
            </a:r>
            <a:endParaRPr lang="en-US" dirty="0"/>
          </a:p>
          <a:p>
            <a:pPr algn="ctr"/>
            <a:r>
              <a:rPr lang="en-US" dirty="0" smtClean="0"/>
              <a:t>Investment required – US$ 60 billion</a:t>
            </a:r>
          </a:p>
          <a:p>
            <a:pPr algn="ctr"/>
            <a:r>
              <a:rPr lang="en-US" dirty="0" smtClean="0"/>
              <a:t>Net </a:t>
            </a:r>
            <a:r>
              <a:rPr lang="en-US" dirty="0"/>
              <a:t>margin </a:t>
            </a:r>
            <a:r>
              <a:rPr lang="en-US" dirty="0" smtClean="0"/>
              <a:t>gain – US$ 3.5 billion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6018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228600" y="901521"/>
            <a:ext cx="8686800" cy="5499279"/>
          </a:xfrm>
        </p:spPr>
        <p:txBody>
          <a:bodyPr>
            <a:normAutofit/>
          </a:bodyPr>
          <a:lstStyle/>
          <a:p>
            <a:pPr marL="342900" indent="-342900">
              <a:lnSpc>
                <a:spcPct val="250000"/>
              </a:lnSpc>
              <a:buFont typeface="+mj-lt"/>
              <a:buAutoNum type="arabicPeriod"/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Current Status of the Sector</a:t>
            </a:r>
          </a:p>
          <a:p>
            <a:pPr marL="342900" indent="-342900">
              <a:lnSpc>
                <a:spcPct val="250000"/>
              </a:lnSpc>
              <a:buFont typeface="+mj-lt"/>
              <a:buAutoNum type="arabicPeriod"/>
            </a:pPr>
            <a:r>
              <a:rPr lang="en-US" sz="2400" dirty="0">
                <a:solidFill>
                  <a:srgbClr val="0070C0"/>
                </a:solidFill>
              </a:rPr>
              <a:t>Emerging Trends</a:t>
            </a:r>
          </a:p>
          <a:p>
            <a:pPr marL="342900" indent="-342900">
              <a:lnSpc>
                <a:spcPct val="250000"/>
              </a:lnSpc>
              <a:buFont typeface="+mj-lt"/>
              <a:buAutoNum type="arabicPeriod"/>
            </a:pP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Strategy to Tap the Opportunity</a:t>
            </a:r>
            <a:endParaRPr 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Presentation Structure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3604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9sq4l6s_E6MNDrmp4Vg8Q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ZjEUPVKt0uqJKhzXuh2xA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mXrKTvWJUedme0mB1gkWg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WOeZzzSK0O.8R6DljkRSw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wgMNKEFN0W_hLLrJ8PDrQ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p5Jd_mstU.fvqBXUG3.rQ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Mg1jMKkc02p.CU92SRvDg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OBF4x3lV0Sgr8BYp9EfrQ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PrFbL1S4kaunmgTRztD9Q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artfRjGUkGKezgdKTc8Ew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oFoFsX8MUKyvFATz3c1Z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oQrYcwLbkq7wDTscvuA4w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Z8fbs0dnEOhl9ySDjdN6A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WE9ggxUfUiaySBHtKwh4Q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d3f1on040uKO.1JniFJPA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5s6nHdIY0yGG9Ysz4U4Hg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xuc9G4ZIkGJ6TU.kIHpiQ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nWc1Gaf3U.rnycXbrO2YA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VXLBxjQ40WTm7yj9GKdxg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p6DYC4gGUOQl7h2uGKdBQ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oQrYcwLbkq7wDTscvuA4w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VXLBxjQ40WTm7yj9GKdxg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95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600" dirty="0"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Theme1" id="{23B29152-7AAC-45E0-BA58-747F0ABED1F5}" vid="{D1998310-15FA-435A-A4B6-A3C54819E5A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1991</TotalTime>
  <Words>1256</Words>
  <Application>Microsoft Macintosh PowerPoint</Application>
  <PresentationFormat>On-screen Show (4:3)</PresentationFormat>
  <Paragraphs>285</Paragraphs>
  <Slides>22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Theme1</vt:lpstr>
      <vt:lpstr>think-cell Slide</vt:lpstr>
      <vt:lpstr>5% in 2014 to 10% by 2025   Strategy for Enhancing India’s Share in Global Textile and Apparel Trade</vt:lpstr>
      <vt:lpstr>Presentation Structure</vt:lpstr>
      <vt:lpstr>Presentation Structure</vt:lpstr>
      <vt:lpstr>Indian Textile &amp; Apparel Market is large and growing</vt:lpstr>
      <vt:lpstr>But the Manufacturing Value Chain is unbalanced</vt:lpstr>
      <vt:lpstr>Issues Eroding India’s Global Competitiveness</vt:lpstr>
      <vt:lpstr>As a country India needs to Support growth of Textile Sector</vt:lpstr>
      <vt:lpstr>Benefits of Value Addition in Exports</vt:lpstr>
      <vt:lpstr>Presentation Structure</vt:lpstr>
      <vt:lpstr>Global apparel consumption will cross US$ 2 trillion mark in 2025</vt:lpstr>
      <vt:lpstr>Low Growth of China’s Exports will Create a Huge Trade Gap</vt:lpstr>
      <vt:lpstr>Globally consumption of polyester will increase further</vt:lpstr>
      <vt:lpstr>Global Developments that Could Challenge India’s Growth</vt:lpstr>
      <vt:lpstr>Presentation Structure</vt:lpstr>
      <vt:lpstr>Investment Required</vt:lpstr>
      <vt:lpstr>Strategic Action Plan</vt:lpstr>
      <vt:lpstr>A. Achieving Zero Defect</vt:lpstr>
      <vt:lpstr>B. Strengthening and building complete manmade textiles value chain </vt:lpstr>
      <vt:lpstr>C. Strengthening of Existing Initiatives and Export Benefits</vt:lpstr>
      <vt:lpstr>D. Make In India</vt:lpstr>
      <vt:lpstr>E. Enhancing Ease of Doing Business</vt:lpstr>
      <vt:lpstr>PowerPoint Presentation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Varun Vaid</dc:creator>
  <cp:keywords/>
  <dc:description/>
  <cp:lastModifiedBy>Prashant Agarwal</cp:lastModifiedBy>
  <cp:revision>165</cp:revision>
  <dcterms:created xsi:type="dcterms:W3CDTF">2015-03-31T06:08:22Z</dcterms:created>
  <dcterms:modified xsi:type="dcterms:W3CDTF">2015-04-07T02:54:54Z</dcterms:modified>
  <cp:category/>
</cp:coreProperties>
</file>