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3" r:id="rId4"/>
    <p:sldId id="264" r:id="rId5"/>
    <p:sldId id="258" r:id="rId6"/>
    <p:sldId id="259" r:id="rId7"/>
    <p:sldId id="272" r:id="rId8"/>
    <p:sldId id="265" r:id="rId9"/>
    <p:sldId id="261" r:id="rId10"/>
    <p:sldId id="260" r:id="rId11"/>
    <p:sldId id="266" r:id="rId12"/>
    <p:sldId id="267" r:id="rId13"/>
    <p:sldId id="262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vasanth.rajarathinam\Desktop\Copy%20of%20GST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vasanth.rajarathinam\Desktop\Copy%20of%20GST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2014</a:t>
            </a:r>
          </a:p>
        </c:rich>
      </c:tx>
      <c:layout>
        <c:manualLayout>
          <c:xMode val="edge"/>
          <c:yMode val="edge"/>
          <c:x val="0.22782087447108604"/>
          <c:y val="0.12522361359570661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'Diff Fibres in China and India'!$A$30:$A$32</c:f>
              <c:strCache>
                <c:ptCount val="3"/>
                <c:pt idx="0">
                  <c:v>MMF</c:v>
                </c:pt>
                <c:pt idx="1">
                  <c:v>Cotton</c:v>
                </c:pt>
                <c:pt idx="2">
                  <c:v>Others</c:v>
                </c:pt>
              </c:strCache>
            </c:strRef>
          </c:cat>
          <c:val>
            <c:numRef>
              <c:f>'Diff Fibres in China and India'!$B$30:$B$32</c:f>
              <c:numCache>
                <c:formatCode>0.0</c:formatCode>
                <c:ptCount val="3"/>
                <c:pt idx="0">
                  <c:v>4.28</c:v>
                </c:pt>
                <c:pt idx="1">
                  <c:v>5.2549999999999999</c:v>
                </c:pt>
                <c:pt idx="2">
                  <c:v>0.125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.22214386459802538"/>
          <c:y val="0.42684724785072709"/>
          <c:w val="0.14434658996257341"/>
          <c:h val="0.301880467088304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67488594305458649"/>
          <c:y val="0.20445252158109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'Diff Fibres in China and India'!$B$34</c:f>
              <c:strCache>
                <c:ptCount val="1"/>
                <c:pt idx="0">
                  <c:v>2020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'Diff Fibres in China and India'!$A$35:$A$37</c:f>
              <c:strCache>
                <c:ptCount val="3"/>
                <c:pt idx="0">
                  <c:v>MMF</c:v>
                </c:pt>
                <c:pt idx="1">
                  <c:v>Cotton</c:v>
                </c:pt>
                <c:pt idx="2">
                  <c:v>Others</c:v>
                </c:pt>
              </c:strCache>
            </c:strRef>
          </c:cat>
          <c:val>
            <c:numRef>
              <c:f>'Diff Fibres in China and India'!$B$35:$B$37</c:f>
              <c:numCache>
                <c:formatCode>0.0</c:formatCode>
                <c:ptCount val="3"/>
                <c:pt idx="0">
                  <c:v>11.8</c:v>
                </c:pt>
                <c:pt idx="1">
                  <c:v>8</c:v>
                </c:pt>
                <c:pt idx="2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304069902654575"/>
          <c:y val="0.37611214659049036"/>
          <c:w val="0.13818292966543738"/>
          <c:h val="0.230010696641111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3A418-0995-43D8-8442-63FEF40470D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5CB4B-CCAF-4F39-BCD6-B72E1E143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02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5CB4B-CCAF-4F39-BCD6-B72E1E143F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41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5CB4B-CCAF-4F39-BCD6-B72E1E143F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41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5CB4B-CCAF-4F39-BCD6-B72E1E143F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41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5CB4B-CCAF-4F39-BCD6-B72E1E143F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460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5CB4B-CCAF-4F39-BCD6-B72E1E143F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460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5CB4B-CCAF-4F39-BCD6-B72E1E143F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460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685800"/>
            <a:ext cx="7772400" cy="1905000"/>
          </a:xfrm>
        </p:spPr>
        <p:txBody>
          <a:bodyPr>
            <a:noAutofit/>
          </a:bodyPr>
          <a:lstStyle/>
          <a:p>
            <a:pPr algn="ctr"/>
            <a:r>
              <a:rPr lang="en-US" sz="3200" b="1" i="1" dirty="0"/>
              <a:t>Conference on </a:t>
            </a:r>
            <a:r>
              <a:rPr lang="en-US" sz="3200" b="1" i="1" dirty="0" smtClean="0"/>
              <a:t/>
            </a:r>
            <a:br>
              <a:rPr lang="en-US" sz="3200" b="1" i="1" dirty="0" smtClean="0"/>
            </a:br>
            <a:r>
              <a:rPr lang="en-US" sz="3200" b="1" i="1" dirty="0" smtClean="0"/>
              <a:t>“</a:t>
            </a:r>
            <a:r>
              <a:rPr lang="en-US" sz="3200" b="1" i="1" dirty="0"/>
              <a:t>Strategy for Making India a Global Leader in Textiles and Apparels”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066800"/>
          </a:xfrm>
        </p:spPr>
        <p:txBody>
          <a:bodyPr/>
          <a:lstStyle/>
          <a:p>
            <a:pPr algn="ctr"/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April 2015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2004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i="1" dirty="0"/>
              <a:t>Stimulating Investments in MMF and Fabrics </a:t>
            </a:r>
            <a:r>
              <a:rPr lang="en-US" sz="3200" b="1" i="1" dirty="0" smtClean="0"/>
              <a:t/>
            </a:r>
            <a:br>
              <a:rPr lang="en-US" sz="3200" b="1" i="1" dirty="0" smtClean="0"/>
            </a:b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223116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848600" cy="5105400"/>
          </a:xfrm>
        </p:spPr>
        <p:txBody>
          <a:bodyPr/>
          <a:lstStyle/>
          <a:p>
            <a:pPr lvl="0" algn="just"/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intermediate Excise Duty regime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6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MMF and Yarns</a:t>
            </a:r>
          </a:p>
          <a:p>
            <a:pPr lvl="1" algn="just"/>
            <a:r>
              <a:rPr lang="en-U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 duty of </a:t>
            </a:r>
            <a:r>
              <a:rPr lang="en-U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12% should be reduced to 6% on MMF</a:t>
            </a:r>
          </a:p>
          <a:p>
            <a:pPr algn="just"/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 excise duty on cotton with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ntire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textiles chain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 CENVAT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Duty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Rationalisation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needed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treat MMF gradually at par with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cotton.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growth in revenue collection will be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range of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8000-10000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crores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 the industry for GST regime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944131"/>
              </p:ext>
            </p:extLst>
          </p:nvPr>
        </p:nvGraphicFramePr>
        <p:xfrm>
          <a:off x="1752600" y="2667000"/>
          <a:ext cx="7010400" cy="1540054"/>
        </p:xfrm>
        <a:graphic>
          <a:graphicData uri="http://schemas.openxmlformats.org/drawingml/2006/table">
            <a:tbl>
              <a:tblPr firstRow="1" firstCol="1" bandRow="1"/>
              <a:tblGrid>
                <a:gridCol w="933399"/>
                <a:gridCol w="609536"/>
                <a:gridCol w="779912"/>
                <a:gridCol w="884194"/>
                <a:gridCol w="1158119"/>
                <a:gridCol w="779912"/>
                <a:gridCol w="981867"/>
                <a:gridCol w="883461"/>
              </a:tblGrid>
              <a:tr h="4400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India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China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Pakistan 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Bangladesh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Sri Lanka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Indonesia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Thailand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0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Cotton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0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MMF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1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Cotton Yarn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1.5 Tk/kg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0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MMF Yarn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1.5 Tk/kg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03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</p:spPr>
        <p:txBody>
          <a:bodyPr>
            <a:noAutofit/>
          </a:bodyPr>
          <a:lstStyle/>
          <a:p>
            <a:r>
              <a:rPr lang="en-US" sz="3200" dirty="0" smtClean="0"/>
              <a:t>Scenario 1- Only Cotton Yarn Under Excise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6019800"/>
            <a:ext cx="7848600" cy="7620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700" b="1" i="1" dirty="0"/>
              <a:t>Assumptions</a:t>
            </a:r>
            <a:endParaRPr lang="en-US" sz="700" i="1" dirty="0"/>
          </a:p>
          <a:p>
            <a:r>
              <a:rPr lang="en-US" sz="700" i="1" dirty="0" smtClean="0"/>
              <a:t>Excise </a:t>
            </a:r>
            <a:r>
              <a:rPr lang="en-US" sz="700" i="1" dirty="0"/>
              <a:t>duty  was calculated based on  production . Imports and exports are not considered in this calculation as any excise duty collected in export will be refunded as  duty drawback</a:t>
            </a:r>
          </a:p>
          <a:p>
            <a:r>
              <a:rPr lang="en-US" sz="700" i="1" dirty="0" smtClean="0"/>
              <a:t>The </a:t>
            </a:r>
            <a:r>
              <a:rPr lang="en-US" sz="700" i="1" dirty="0"/>
              <a:t>volume of cotton fabric  has been assumed based on 25% of cotton yarn is exported out of the country</a:t>
            </a:r>
          </a:p>
          <a:p>
            <a:r>
              <a:rPr lang="en-US" sz="700" i="1" dirty="0" smtClean="0"/>
              <a:t>Garment </a:t>
            </a:r>
            <a:r>
              <a:rPr lang="en-US" sz="700" i="1" dirty="0"/>
              <a:t>volume has been </a:t>
            </a:r>
            <a:r>
              <a:rPr lang="en-US" sz="700" i="1" dirty="0" smtClean="0"/>
              <a:t>assumed </a:t>
            </a:r>
            <a:r>
              <a:rPr lang="en-US" sz="700" i="1" dirty="0"/>
              <a:t>based apparel market size of USD 40 Billion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307599"/>
              </p:ext>
            </p:extLst>
          </p:nvPr>
        </p:nvGraphicFramePr>
        <p:xfrm>
          <a:off x="2930525" y="1143000"/>
          <a:ext cx="4508500" cy="4705350"/>
        </p:xfrm>
        <a:graphic>
          <a:graphicData uri="http://schemas.openxmlformats.org/drawingml/2006/table">
            <a:tbl>
              <a:tblPr/>
              <a:tblGrid>
                <a:gridCol w="1879600"/>
                <a:gridCol w="1244600"/>
                <a:gridCol w="1384300"/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Garamond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Garamond"/>
                        </a:rPr>
                        <a:t>Scenario 1-Existing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Garamond"/>
                        </a:rPr>
                        <a:t>Scenario II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Garamond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Garamond"/>
                        </a:rPr>
                        <a:t>(Current excise rate)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Garamond"/>
                        </a:rPr>
                        <a:t>(  Excise rate @ 2-6% -Cotton Yarn included)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Garamond"/>
                        </a:rPr>
                        <a:t>Excise Duty Rates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Garamond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Garamond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Naptha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PX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PTA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MEG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ACN-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PSF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VSF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Asf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Polyester Filament Yarn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VFY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Garamond"/>
                        </a:rPr>
                        <a:t>12%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100 % Non Cotton Yarn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PV Yarn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PC Yarn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Cotton Yarn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Cotton Fabric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Blended Fabric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100% non cotton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Garment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Garamond"/>
                        </a:rPr>
                        <a:t>Excise collection (Rs-Crs)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Garamond"/>
                        </a:rPr>
                        <a:t>7744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Garamond"/>
                        </a:rPr>
                        <a:t>8214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80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Scenario II- Entire Chain Under Excise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6019800"/>
            <a:ext cx="7848600" cy="7620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700" b="1" i="1" dirty="0"/>
              <a:t>Assumptions</a:t>
            </a:r>
            <a:endParaRPr lang="en-US" sz="700" i="1" dirty="0"/>
          </a:p>
          <a:p>
            <a:r>
              <a:rPr lang="en-US" sz="700" i="1" dirty="0" smtClean="0"/>
              <a:t>Excise </a:t>
            </a:r>
            <a:r>
              <a:rPr lang="en-US" sz="700" i="1" dirty="0"/>
              <a:t>duty  was calculated based on  production . Imports and exports are not considered in this calculation as any excise duty collected in export will be refunded as  duty drawback</a:t>
            </a:r>
          </a:p>
          <a:p>
            <a:r>
              <a:rPr lang="en-US" sz="700" i="1" dirty="0" smtClean="0"/>
              <a:t>The </a:t>
            </a:r>
            <a:r>
              <a:rPr lang="en-US" sz="700" i="1" dirty="0"/>
              <a:t>volume of cotton fabric  has been assumed based on 25% of cotton yarn is exported out of the country</a:t>
            </a:r>
          </a:p>
          <a:p>
            <a:r>
              <a:rPr lang="en-US" sz="700" i="1" dirty="0" smtClean="0"/>
              <a:t>Garment </a:t>
            </a:r>
            <a:r>
              <a:rPr lang="en-US" sz="700" i="1" dirty="0"/>
              <a:t>volume has been </a:t>
            </a:r>
            <a:r>
              <a:rPr lang="en-US" sz="700" i="1" dirty="0" smtClean="0"/>
              <a:t>assumed </a:t>
            </a:r>
            <a:r>
              <a:rPr lang="en-US" sz="700" i="1" dirty="0"/>
              <a:t>based apparel market size of USD 40 Billion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97923"/>
              </p:ext>
            </p:extLst>
          </p:nvPr>
        </p:nvGraphicFramePr>
        <p:xfrm>
          <a:off x="2590800" y="1219200"/>
          <a:ext cx="4699000" cy="4705350"/>
        </p:xfrm>
        <a:graphic>
          <a:graphicData uri="http://schemas.openxmlformats.org/drawingml/2006/table">
            <a:tbl>
              <a:tblPr/>
              <a:tblGrid>
                <a:gridCol w="1714500"/>
                <a:gridCol w="1460500"/>
                <a:gridCol w="1524000"/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Garamond"/>
                        </a:rPr>
                        <a:t>Scenario 1-Existing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Garamond"/>
                        </a:rPr>
                        <a:t>Scenario II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Garamond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Garamond"/>
                        </a:rPr>
                        <a:t>(Current excise rate)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Garamond"/>
                        </a:rPr>
                        <a:t>(  excise rate @2- 6% -Cotton yarn ,Fabric &amp; Garment included)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Garamond"/>
                        </a:rPr>
                        <a:t>Excise Duty Rates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Garamond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Garamond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Naptha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PX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PTA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MEG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ACN-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PSF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VSF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Asf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Polyester Filament Yarn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VFY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100 % Non Cotton Yarn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PV Yarn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PC Yarn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Cotton Yarn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Cotton Fabric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Blended Fabric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100% non cotton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Garment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Garamond"/>
                        </a:rPr>
                        <a:t>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Garamond"/>
                        </a:rPr>
                        <a:t>Excise collection (Rs-Crs)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Garamond"/>
                        </a:rPr>
                        <a:t>7744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Garamond"/>
                        </a:rPr>
                        <a:t>9312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4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 </a:t>
            </a:r>
            <a:r>
              <a:rPr lang="en-US" sz="1400" dirty="0" smtClean="0"/>
              <a:t>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Customs duty on Catalysts and Chemicals used for manufacture of synthetic fibers/fabrics should be on par with raw materials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en-US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Customs 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duty structure should be a cascading structure, i.e. the duty differential should be progressive at each stage of value chain. To encourage the domestic industry, following model is proposed:</a:t>
            </a:r>
          </a:p>
          <a:p>
            <a:pPr lvl="0" algn="just"/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191000"/>
            <a:ext cx="59436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297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743200"/>
            <a:ext cx="7498080" cy="1371600"/>
          </a:xfrm>
        </p:spPr>
        <p:txBody>
          <a:bodyPr>
            <a:noAutofit/>
          </a:bodyPr>
          <a:lstStyle/>
          <a:p>
            <a:pPr lvl="0" algn="just"/>
            <a:endParaRPr lang="en-US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ctr">
              <a:buNone/>
            </a:pPr>
            <a:r>
              <a:rPr lang="en-US" sz="4400" dirty="0" smtClean="0"/>
              <a:t>Thank You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4312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/>
          <a:lstStyle/>
          <a:p>
            <a:r>
              <a:rPr lang="en-US" dirty="0" smtClean="0"/>
              <a:t>Indian Textile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Market Size : $110 billion</a:t>
            </a:r>
          </a:p>
          <a:p>
            <a:pPr lvl="1" algn="just"/>
            <a:r>
              <a:rPr lang="en-US" sz="16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Domestic Consumption : $70 </a:t>
            </a:r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billion </a:t>
            </a:r>
            <a:endParaRPr lang="en-US" sz="16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16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Exports: $40 billion</a:t>
            </a:r>
          </a:p>
          <a:p>
            <a:pPr marL="457200" lvl="1" indent="0" algn="just">
              <a:buNone/>
            </a:pPr>
            <a:endParaRPr lang="en-US" sz="16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Contribution of the Industry</a:t>
            </a:r>
          </a:p>
          <a:p>
            <a:pPr lvl="1" algn="just"/>
            <a:r>
              <a:rPr lang="en-US" sz="16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14% of the industrial production</a:t>
            </a:r>
          </a:p>
          <a:p>
            <a:pPr lvl="1" algn="just"/>
            <a:r>
              <a:rPr lang="en-US" sz="16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6% of the country’s GDP</a:t>
            </a:r>
          </a:p>
          <a:p>
            <a:pPr lvl="1" algn="just"/>
            <a:r>
              <a:rPr lang="en-US" sz="16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13% of export earnings</a:t>
            </a:r>
          </a:p>
          <a:p>
            <a:pPr lvl="1" algn="just"/>
            <a:r>
              <a:rPr lang="en-US" sz="16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35 million-strong workforce- 2</a:t>
            </a:r>
            <a:r>
              <a:rPr lang="en-US" sz="1600" baseline="30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16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largest employer after agriculture</a:t>
            </a:r>
          </a:p>
          <a:p>
            <a:pPr lvl="1" algn="just"/>
            <a:endParaRPr lang="en-US" sz="16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The National Textile &amp; Apparel Vision document envisions a target of $650 billion by 2025 (domestic $350 billion and export $300 billion), from the current $110 billion.</a:t>
            </a:r>
          </a:p>
          <a:p>
            <a:pPr lvl="1" algn="just"/>
            <a:r>
              <a:rPr lang="en-US" sz="16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This requires investment of around $180-200 billion and is expected to create 35 million additional jobs</a:t>
            </a:r>
          </a:p>
          <a:p>
            <a:pPr algn="just"/>
            <a:endParaRPr lang="en-US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20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Indian Textile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8016" indent="0">
              <a:buNone/>
            </a:pPr>
            <a:r>
              <a:rPr lang="en-IN" sz="2400" dirty="0"/>
              <a:t>Indian textile industry is cotton based. In contrast globally, MMF enjoys bigger share as shown below.</a:t>
            </a:r>
            <a:endParaRPr lang="en-US" sz="2200" dirty="0"/>
          </a:p>
          <a:p>
            <a:pPr marL="82296" indent="0">
              <a:buNone/>
            </a:pPr>
            <a:r>
              <a:rPr lang="en-IN" sz="2400" b="1" dirty="0" smtClean="0"/>
              <a:t>	</a:t>
            </a:r>
          </a:p>
          <a:p>
            <a:pPr marL="82296" indent="0" algn="ctr">
              <a:buNone/>
            </a:pPr>
            <a:r>
              <a:rPr lang="en-IN" sz="2400" b="1" dirty="0" smtClean="0"/>
              <a:t>Fibre </a:t>
            </a:r>
            <a:r>
              <a:rPr lang="en-IN" sz="2400" b="1" dirty="0"/>
              <a:t>Consumption Pattern Profile (in %)</a:t>
            </a:r>
            <a:endParaRPr lang="en-US" sz="2000" dirty="0"/>
          </a:p>
          <a:p>
            <a:endParaRPr lang="en-US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18" t="19792" r="35622" b="7046"/>
          <a:stretch/>
        </p:blipFill>
        <p:spPr bwMode="auto">
          <a:xfrm>
            <a:off x="2133600" y="3581400"/>
            <a:ext cx="1735455" cy="1752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00" t="18360" r="36130" b="9238"/>
          <a:stretch/>
        </p:blipFill>
        <p:spPr bwMode="auto">
          <a:xfrm>
            <a:off x="6090285" y="3590925"/>
            <a:ext cx="1834515" cy="17430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410200" y="3829050"/>
            <a:ext cx="97155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IN" sz="1100" dirty="0">
                <a:effectLst/>
                <a:latin typeface="Calibri"/>
                <a:ea typeface="Calibri"/>
                <a:cs typeface="Times New Roman"/>
              </a:rPr>
              <a:t>Non - Cotton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781925" y="4752975"/>
            <a:ext cx="581025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IN" sz="1100">
                <a:effectLst/>
                <a:latin typeface="Calibri"/>
                <a:ea typeface="Calibri"/>
                <a:cs typeface="Times New Roman"/>
              </a:rPr>
              <a:t>Cotton</a:t>
            </a:r>
            <a:endParaRPr lang="en-US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629400" y="3429000"/>
            <a:ext cx="581025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IN" sz="1100" b="1" dirty="0">
                <a:effectLst/>
                <a:latin typeface="Calibri"/>
                <a:ea typeface="Calibri"/>
                <a:cs typeface="Times New Roman"/>
              </a:rPr>
              <a:t>World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466850" y="3724275"/>
            <a:ext cx="97155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IN" sz="1100" dirty="0">
                <a:effectLst/>
                <a:latin typeface="Calibri"/>
                <a:ea typeface="Calibri"/>
                <a:cs typeface="Times New Roman"/>
              </a:rPr>
              <a:t>Non - Cotton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838575" y="4648200"/>
            <a:ext cx="581025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IN" sz="1100">
                <a:effectLst/>
                <a:latin typeface="Calibri"/>
                <a:ea typeface="Calibri"/>
                <a:cs typeface="Times New Roman"/>
              </a:rPr>
              <a:t>Cotton</a:t>
            </a:r>
            <a:endParaRPr lang="en-US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771775" y="3352800"/>
            <a:ext cx="581025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IN" sz="1100" b="1" dirty="0" smtClean="0">
                <a:effectLst/>
                <a:latin typeface="Calibri"/>
                <a:ea typeface="Calibri"/>
                <a:cs typeface="Times New Roman"/>
              </a:rPr>
              <a:t>India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163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China- </a:t>
            </a:r>
            <a:r>
              <a:rPr lang="en-US" i="1" dirty="0" smtClean="0"/>
              <a:t>the World Leader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714488" cy="4800600"/>
          </a:xfrm>
        </p:spPr>
        <p:txBody>
          <a:bodyPr>
            <a:normAutofit/>
          </a:bodyPr>
          <a:lstStyle/>
          <a:p>
            <a:r>
              <a:rPr lang="en-IN" sz="2400" dirty="0" smtClean="0"/>
              <a:t>China- </a:t>
            </a:r>
            <a:r>
              <a:rPr lang="en-IN" sz="2400" dirty="0"/>
              <a:t>industry size of $532 </a:t>
            </a:r>
            <a:r>
              <a:rPr lang="en-IN" sz="2400" dirty="0" smtClean="0"/>
              <a:t>Billion; exports </a:t>
            </a:r>
            <a:r>
              <a:rPr lang="en-IN" sz="2400" dirty="0"/>
              <a:t>of $260 </a:t>
            </a:r>
            <a:r>
              <a:rPr lang="en-IN" sz="2400" dirty="0" smtClean="0"/>
              <a:t>Billion </a:t>
            </a:r>
            <a:r>
              <a:rPr lang="en-IN" sz="2400" dirty="0"/>
              <a:t>cornering 36% of the global textile trade. </a:t>
            </a:r>
            <a:endParaRPr lang="en-IN" sz="2400" dirty="0" smtClean="0"/>
          </a:p>
          <a:p>
            <a:r>
              <a:rPr lang="en-IN" sz="2400" dirty="0" smtClean="0"/>
              <a:t>MMF forms </a:t>
            </a:r>
            <a:r>
              <a:rPr lang="en-IN" sz="2400" dirty="0"/>
              <a:t>a staggering 80% of the total </a:t>
            </a:r>
            <a:r>
              <a:rPr lang="en-IN" sz="2400" dirty="0" smtClean="0"/>
              <a:t>exports</a:t>
            </a:r>
            <a:endParaRPr lang="en-US" sz="2400" dirty="0"/>
          </a:p>
          <a:p>
            <a:endParaRPr lang="en-US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39" t="23545" r="42018" b="8818"/>
          <a:stretch/>
        </p:blipFill>
        <p:spPr bwMode="auto">
          <a:xfrm>
            <a:off x="1447800" y="3752850"/>
            <a:ext cx="1619250" cy="1504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752600" y="3048000"/>
            <a:ext cx="1066799" cy="2571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IN" sz="1100" b="1" dirty="0">
                <a:effectLst/>
                <a:latin typeface="Calibri"/>
                <a:ea typeface="Calibri"/>
                <a:cs typeface="Times New Roman"/>
              </a:rPr>
              <a:t>China Exports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676400" y="5257800"/>
            <a:ext cx="981075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IN" sz="1100" dirty="0">
                <a:effectLst/>
                <a:latin typeface="Calibri"/>
                <a:ea typeface="Calibri"/>
                <a:cs typeface="Times New Roman"/>
              </a:rPr>
              <a:t>MMF Exports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19400" y="3733800"/>
            <a:ext cx="981075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IN" sz="1100" dirty="0">
                <a:effectLst/>
                <a:latin typeface="Calibri"/>
                <a:ea typeface="Calibri"/>
                <a:cs typeface="Times New Roman"/>
              </a:rPr>
              <a:t>Other Exports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7" name="Picture 16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85" t="20039" r="41007" b="7578"/>
          <a:stretch/>
        </p:blipFill>
        <p:spPr bwMode="auto">
          <a:xfrm>
            <a:off x="5991225" y="3648075"/>
            <a:ext cx="1628775" cy="16859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6248400" y="3005137"/>
            <a:ext cx="9906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IN" sz="1100" b="1" dirty="0">
                <a:effectLst/>
                <a:latin typeface="Calibri"/>
                <a:ea typeface="Calibri"/>
                <a:cs typeface="Times New Roman"/>
              </a:rPr>
              <a:t>India Exports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5029200" y="3914775"/>
            <a:ext cx="981075" cy="352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IN" sz="1100" dirty="0">
                <a:effectLst/>
                <a:latin typeface="Calibri"/>
                <a:ea typeface="Calibri"/>
                <a:cs typeface="Times New Roman"/>
              </a:rPr>
              <a:t>MMF Exports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7162800" y="5257800"/>
            <a:ext cx="981075" cy="285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IN" sz="1100" dirty="0">
                <a:effectLst/>
                <a:latin typeface="Calibri"/>
                <a:ea typeface="Calibri"/>
                <a:cs typeface="Times New Roman"/>
              </a:rPr>
              <a:t>Other Exports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054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OPPORTUNITIES- </a:t>
            </a:r>
            <a:r>
              <a:rPr lang="en-US" i="1" dirty="0" smtClean="0"/>
              <a:t>China Factor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China is expected to vacate nearly $100 billion of global trade space over the next 5-6 years due to:</a:t>
            </a:r>
          </a:p>
          <a:p>
            <a:pPr lvl="1" algn="just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Rising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costs, appreciating currency, energy costs and focus on domestic market</a:t>
            </a:r>
          </a:p>
          <a:p>
            <a:pPr lvl="1" algn="just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Countries including India, Vietnam, Bangladesh and Sri Lanka potential gainers</a:t>
            </a:r>
          </a:p>
          <a:p>
            <a:pPr marL="457200" lvl="1" indent="0" algn="just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Cotton consumption is expected to fall from the current 40% of the global fiber consumption, to nearly 25%.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reach the target of $650 billion with exports of $300, quantity of textile fiber needs to be increased multifold</a:t>
            </a:r>
          </a:p>
          <a:p>
            <a:pPr lvl="1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95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7772400" cy="5105400"/>
          </a:xfrm>
        </p:spPr>
        <p:txBody>
          <a:bodyPr>
            <a:normAutofit/>
          </a:bodyPr>
          <a:lstStyle/>
          <a:p>
            <a:pPr lvl="0" algn="just"/>
            <a:endParaRPr lang="en-US" sz="1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India, Cotton consumption represents around 60% of the total fiber consumption</a:t>
            </a:r>
          </a:p>
          <a:p>
            <a:pPr lvl="0" algn="just"/>
            <a:r>
              <a:rPr lang="en-US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However, due to some factors, such as frequent fluctuation in cotton prices and push by global brands towards polyester filament, MMF is gaining momentum.</a:t>
            </a:r>
          </a:p>
          <a:p>
            <a:pPr marL="0" lvl="0" indent="0" algn="just">
              <a:buNone/>
            </a:pPr>
            <a:endParaRPr lang="en-US" sz="1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India accounts for less than 0.5% of the global trade of MMF </a:t>
            </a:r>
            <a:r>
              <a:rPr lang="en-US" sz="1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fibres</a:t>
            </a:r>
            <a:r>
              <a:rPr lang="en-US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-based textile and apparel products which indicate huge opportunity</a:t>
            </a:r>
          </a:p>
          <a:p>
            <a:pPr lvl="1" algn="just"/>
            <a:r>
              <a:rPr lang="en-US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domestic market too, preference for apparel made from MMF, is fast changing, in the ladies wear, active wear, kids wear and uniforms, automotive furnishings, protective and medical applications, etc.</a:t>
            </a:r>
          </a:p>
          <a:p>
            <a:pPr lvl="1" algn="just"/>
            <a:r>
              <a:rPr lang="en-US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expected to boost demand for fiber to around 19 million tons by 2025</a:t>
            </a:r>
          </a:p>
          <a:p>
            <a:pPr lvl="1" algn="just"/>
            <a:endParaRPr lang="en-US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50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7498080" cy="717195"/>
          </a:xfrm>
        </p:spPr>
        <p:txBody>
          <a:bodyPr>
            <a:normAutofit fontScale="90000"/>
          </a:bodyPr>
          <a:lstStyle/>
          <a:p>
            <a:r>
              <a:rPr lang="en-IN" dirty="0"/>
              <a:t>India </a:t>
            </a:r>
            <a:r>
              <a:rPr lang="en-IN" dirty="0" smtClean="0"/>
              <a:t>Growth Potential</a:t>
            </a:r>
            <a:endParaRPr lang="en-IN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575040"/>
              </p:ext>
            </p:extLst>
          </p:nvPr>
        </p:nvGraphicFramePr>
        <p:xfrm>
          <a:off x="1143001" y="826484"/>
          <a:ext cx="4299154" cy="5723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162"/>
                <a:gridCol w="1388067"/>
                <a:gridCol w="1479925"/>
              </a:tblGrid>
              <a:tr h="771540">
                <a:tc>
                  <a:txBody>
                    <a:bodyPr/>
                    <a:lstStyle/>
                    <a:p>
                      <a:r>
                        <a:rPr lang="en-IN" sz="1900" dirty="0" smtClean="0">
                          <a:latin typeface="Trebuchet MS" panose="020B0603020202020204" pitchFamily="34" charset="0"/>
                        </a:rPr>
                        <a:t>Kg/Capita</a:t>
                      </a:r>
                      <a:endParaRPr lang="en-IN" sz="1900" dirty="0">
                        <a:latin typeface="Trebuchet MS" panose="020B0603020202020204" pitchFamily="34" charset="0"/>
                      </a:endParaRPr>
                    </a:p>
                  </a:txBody>
                  <a:tcPr marL="68580" marR="6858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900" dirty="0" smtClean="0">
                          <a:latin typeface="Trebuchet MS" panose="020B0603020202020204" pitchFamily="34" charset="0"/>
                        </a:rPr>
                        <a:t>All Fibre/Capita</a:t>
                      </a:r>
                      <a:endParaRPr lang="en-IN" sz="1900" dirty="0">
                        <a:latin typeface="Trebuchet MS" panose="020B0603020202020204" pitchFamily="34" charset="0"/>
                      </a:endParaRPr>
                    </a:p>
                  </a:txBody>
                  <a:tcPr marL="68580" marR="6858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900" dirty="0" smtClean="0">
                          <a:latin typeface="Trebuchet MS" panose="020B0603020202020204" pitchFamily="34" charset="0"/>
                        </a:rPr>
                        <a:t>MMF/Capita</a:t>
                      </a:r>
                      <a:endParaRPr lang="en-IN" sz="1900" dirty="0">
                        <a:latin typeface="Trebuchet MS" panose="020B0603020202020204" pitchFamily="34" charset="0"/>
                      </a:endParaRPr>
                    </a:p>
                  </a:txBody>
                  <a:tcPr marL="68580" marR="68580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99548">
                <a:tc>
                  <a:txBody>
                    <a:bodyPr/>
                    <a:lstStyle/>
                    <a:p>
                      <a:pPr marL="176213" indent="0" algn="l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North America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36.9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22.5</a:t>
                      </a:r>
                    </a:p>
                  </a:txBody>
                  <a:tcPr marL="7144" marR="7144" marT="9525" marB="0" anchor="ctr"/>
                </a:tc>
              </a:tr>
              <a:tr h="233107">
                <a:tc>
                  <a:txBody>
                    <a:bodyPr/>
                    <a:lstStyle/>
                    <a:p>
                      <a:pPr marL="176213" indent="0" algn="l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Australasia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28.6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18</a:t>
                      </a:r>
                    </a:p>
                  </a:txBody>
                  <a:tcPr marL="7144" marR="7144" marT="9525" marB="0" anchor="ctr"/>
                </a:tc>
              </a:tr>
              <a:tr h="399548">
                <a:tc>
                  <a:txBody>
                    <a:bodyPr/>
                    <a:lstStyle/>
                    <a:p>
                      <a:pPr marL="176213" indent="0" algn="l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South Korea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23.3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16.3</a:t>
                      </a:r>
                    </a:p>
                  </a:txBody>
                  <a:tcPr marL="7144" marR="7144" marT="9525" marB="0" anchor="ctr"/>
                </a:tc>
              </a:tr>
              <a:tr h="399548">
                <a:tc>
                  <a:txBody>
                    <a:bodyPr/>
                    <a:lstStyle/>
                    <a:p>
                      <a:pPr marL="176213" indent="0" algn="l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West Europe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23.1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16.2</a:t>
                      </a:r>
                    </a:p>
                  </a:txBody>
                  <a:tcPr marL="7144" marR="7144" marT="9525" marB="0" anchor="ctr"/>
                </a:tc>
              </a:tr>
              <a:tr h="233107">
                <a:tc>
                  <a:txBody>
                    <a:bodyPr/>
                    <a:lstStyle/>
                    <a:p>
                      <a:pPr marL="176213" indent="0" algn="l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Taiwan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17.3</a:t>
                      </a:r>
                    </a:p>
                  </a:txBody>
                  <a:tcPr marL="7144" marR="7144" marT="9525" marB="0" anchor="ctr"/>
                </a:tc>
              </a:tr>
              <a:tr h="233107">
                <a:tc>
                  <a:txBody>
                    <a:bodyPr/>
                    <a:lstStyle/>
                    <a:p>
                      <a:pPr marL="176213" indent="0" algn="l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Japan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21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13.2</a:t>
                      </a:r>
                    </a:p>
                  </a:txBody>
                  <a:tcPr marL="7144" marR="7144" marT="9525" marB="0" anchor="ctr"/>
                </a:tc>
              </a:tr>
              <a:tr h="233107">
                <a:tc>
                  <a:txBody>
                    <a:bodyPr/>
                    <a:lstStyle/>
                    <a:p>
                      <a:pPr marL="176213" indent="0" algn="l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Turkey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14.8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7.6</a:t>
                      </a:r>
                    </a:p>
                  </a:txBody>
                  <a:tcPr marL="7144" marR="7144" marT="9525" marB="0" anchor="ctr"/>
                </a:tc>
              </a:tr>
              <a:tr h="399548">
                <a:tc>
                  <a:txBody>
                    <a:bodyPr/>
                    <a:lstStyle/>
                    <a:p>
                      <a:pPr marL="176213" indent="0" algn="l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East Europe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14.1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9.3</a:t>
                      </a:r>
                    </a:p>
                  </a:txBody>
                  <a:tcPr marL="7144" marR="7144" marT="9525" marB="0" anchor="ctr"/>
                </a:tc>
              </a:tr>
              <a:tr h="233107">
                <a:tc>
                  <a:txBody>
                    <a:bodyPr/>
                    <a:lstStyle/>
                    <a:p>
                      <a:pPr marL="176213" indent="0" algn="l" rtl="0" fontAlgn="ctr"/>
                      <a:r>
                        <a:rPr lang="en-I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China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</a:t>
                      </a:r>
                    </a:p>
                  </a:txBody>
                  <a:tcPr marL="7144" marR="7144" marT="9525" marB="0" anchor="ctr"/>
                </a:tc>
              </a:tr>
              <a:tr h="399548">
                <a:tc>
                  <a:txBody>
                    <a:bodyPr/>
                    <a:lstStyle/>
                    <a:p>
                      <a:pPr marL="176213" indent="0" algn="l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Latin America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8.9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4.9</a:t>
                      </a:r>
                    </a:p>
                  </a:txBody>
                  <a:tcPr marL="7144" marR="7144" marT="9525" marB="0" anchor="ctr"/>
                </a:tc>
              </a:tr>
              <a:tr h="233107">
                <a:tc>
                  <a:txBody>
                    <a:bodyPr/>
                    <a:lstStyle/>
                    <a:p>
                      <a:pPr marL="176213" indent="0" algn="l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South Asia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7.1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4.3</a:t>
                      </a:r>
                    </a:p>
                  </a:txBody>
                  <a:tcPr marL="7144" marR="7144" marT="9525" marB="0" anchor="ctr"/>
                </a:tc>
              </a:tr>
              <a:tr h="233107">
                <a:tc>
                  <a:txBody>
                    <a:bodyPr/>
                    <a:lstStyle/>
                    <a:p>
                      <a:pPr marL="176213" indent="0" algn="l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India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5.5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3.1</a:t>
                      </a:r>
                    </a:p>
                  </a:txBody>
                  <a:tcPr marL="7144" marR="7144" marT="9525" marB="0" anchor="ctr"/>
                </a:tc>
              </a:tr>
              <a:tr h="399548">
                <a:tc>
                  <a:txBody>
                    <a:bodyPr/>
                    <a:lstStyle/>
                    <a:p>
                      <a:pPr marL="176213" indent="0" algn="l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Africa/Middle East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4.7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3.3</a:t>
                      </a:r>
                    </a:p>
                  </a:txBody>
                  <a:tcPr marL="7144" marR="7144" marT="9525" marB="0" anchor="ctr"/>
                </a:tc>
              </a:tr>
              <a:tr h="240341">
                <a:tc>
                  <a:txBody>
                    <a:bodyPr/>
                    <a:lstStyle/>
                    <a:p>
                      <a:pPr marL="176213" indent="0" algn="l" rtl="0" fontAlgn="ctr"/>
                      <a:r>
                        <a:rPr lang="en-IN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World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9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11.2</a:t>
                      </a: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7.7</a:t>
                      </a:r>
                    </a:p>
                  </a:txBody>
                  <a:tcPr marL="7144" marR="7144" marT="9525" marB="0" anchor="b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143000" y="4719485"/>
            <a:ext cx="4299402" cy="15485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562600" y="1020663"/>
            <a:ext cx="3436374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44" indent="-285744" eaLnBrk="1" hangingPunct="1">
              <a:lnSpc>
                <a:spcPct val="20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600" dirty="0">
                <a:solidFill>
                  <a:prstClr val="black"/>
                </a:solidFill>
                <a:latin typeface="Trebuchet MS" pitchFamily="34" charset="0"/>
              </a:rPr>
              <a:t>Low consumption </a:t>
            </a:r>
            <a:r>
              <a:rPr lang="en-US" sz="1600" dirty="0" err="1">
                <a:solidFill>
                  <a:prstClr val="black"/>
                </a:solidFill>
                <a:latin typeface="Trebuchet MS" pitchFamily="34" charset="0"/>
              </a:rPr>
              <a:t>centres</a:t>
            </a:r>
            <a:r>
              <a:rPr lang="en-US" sz="1600" dirty="0">
                <a:solidFill>
                  <a:prstClr val="black"/>
                </a:solidFill>
                <a:latin typeface="Trebuchet MS" pitchFamily="34" charset="0"/>
              </a:rPr>
              <a:t> point at scope to grow towards the global average</a:t>
            </a:r>
          </a:p>
          <a:p>
            <a:pPr marL="285744" indent="-285744" eaLnBrk="1" hangingPunct="1">
              <a:lnSpc>
                <a:spcPct val="20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600" dirty="0">
                <a:solidFill>
                  <a:prstClr val="black"/>
                </a:solidFill>
                <a:latin typeface="Trebuchet MS" pitchFamily="34" charset="0"/>
              </a:rPr>
              <a:t>India’s high GDP growth and rising income levels would </a:t>
            </a:r>
            <a:r>
              <a:rPr lang="en-US" sz="1600" dirty="0" err="1">
                <a:solidFill>
                  <a:prstClr val="black"/>
                </a:solidFill>
                <a:latin typeface="Trebuchet MS" pitchFamily="34" charset="0"/>
              </a:rPr>
              <a:t>catalyse</a:t>
            </a:r>
            <a:r>
              <a:rPr lang="en-US" sz="1600" dirty="0">
                <a:solidFill>
                  <a:prstClr val="black"/>
                </a:solidFill>
                <a:latin typeface="Trebuchet MS" pitchFamily="34" charset="0"/>
              </a:rPr>
              <a:t> textile consumption</a:t>
            </a:r>
          </a:p>
          <a:p>
            <a:pPr marL="285744" indent="-285744" eaLnBrk="1" hangingPunct="1">
              <a:lnSpc>
                <a:spcPct val="20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600" dirty="0">
                <a:solidFill>
                  <a:prstClr val="black"/>
                </a:solidFill>
                <a:latin typeface="Trebuchet MS" pitchFamily="34" charset="0"/>
              </a:rPr>
              <a:t>Young demography and changing fashion trends would </a:t>
            </a:r>
            <a:r>
              <a:rPr lang="en-US" sz="1600" dirty="0" err="1">
                <a:solidFill>
                  <a:prstClr val="black"/>
                </a:solidFill>
                <a:latin typeface="Trebuchet MS" pitchFamily="34" charset="0"/>
              </a:rPr>
              <a:t>favour</a:t>
            </a:r>
            <a:r>
              <a:rPr lang="en-US" sz="1600" dirty="0">
                <a:solidFill>
                  <a:prstClr val="black"/>
                </a:solidFill>
                <a:latin typeface="Trebuchet MS" pitchFamily="34" charset="0"/>
              </a:rPr>
              <a:t> MMF consumption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A5081-157D-40BC-A112-2A1B8A8B7547}" type="slidenum">
              <a:rPr lang="en-IN" smtClean="0"/>
              <a:pPr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504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Fibre</a:t>
            </a:r>
            <a:r>
              <a:rPr lang="en-US" sz="3200" dirty="0" smtClean="0"/>
              <a:t> Mix Needs to Change Dramatically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7772400" cy="5105400"/>
          </a:xfrm>
        </p:spPr>
        <p:txBody>
          <a:bodyPr>
            <a:normAutofit/>
          </a:bodyPr>
          <a:lstStyle/>
          <a:p>
            <a:pPr lvl="0" algn="just"/>
            <a:endParaRPr lang="en-US" sz="1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  <a:p>
            <a:pPr lvl="1" algn="just"/>
            <a:endParaRPr lang="en-US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181860" y="5478145"/>
            <a:ext cx="21526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IN" sz="1100">
                <a:effectLst/>
                <a:latin typeface="Calibri Light"/>
                <a:ea typeface="Calibri"/>
                <a:cs typeface="Times New Roman"/>
              </a:rPr>
              <a:t>Volume: 10 Bn kg; Value: $110 Bn</a:t>
            </a:r>
            <a:endParaRPr lang="en-US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315585" y="5495925"/>
            <a:ext cx="21526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IN" sz="1100">
                <a:effectLst/>
                <a:latin typeface="Calibri Light"/>
                <a:ea typeface="Calibri"/>
                <a:cs typeface="Times New Roman"/>
              </a:rPr>
              <a:t>Volume: 20 Bn kg; Value: $220 Bn</a:t>
            </a:r>
            <a:endParaRPr lang="en-US" sz="110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157637004"/>
              </p:ext>
            </p:extLst>
          </p:nvPr>
        </p:nvGraphicFramePr>
        <p:xfrm>
          <a:off x="1372870" y="3168015"/>
          <a:ext cx="3601720" cy="2129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255304210"/>
              </p:ext>
            </p:extLst>
          </p:nvPr>
        </p:nvGraphicFramePr>
        <p:xfrm>
          <a:off x="4772025" y="2797810"/>
          <a:ext cx="3762375" cy="2795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3604525" y="5127637"/>
            <a:ext cx="2392680" cy="190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671200" y="3350907"/>
            <a:ext cx="2400935" cy="254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1371600" y="1371600"/>
            <a:ext cx="7498080" cy="13716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Even with conservative growth estimates </a:t>
            </a:r>
            <a:r>
              <a:rPr lang="en-US" sz="2000" dirty="0" err="1" smtClean="0"/>
              <a:t>fibre</a:t>
            </a:r>
            <a:r>
              <a:rPr lang="en-US" sz="2000" dirty="0" smtClean="0"/>
              <a:t> dynamics have to change dramatically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Availability of cotton in India with a global best yield of 750 kg/ha will take Indian cotton production to ~8 </a:t>
            </a:r>
            <a:r>
              <a:rPr lang="en-IN" sz="2000" dirty="0" smtClean="0"/>
              <a:t>Billion </a:t>
            </a:r>
            <a:r>
              <a:rPr lang="en-IN" sz="2000" dirty="0"/>
              <a:t>kg.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7753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endParaRPr lang="en-US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requires increased investment and MMF production from about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 billion kg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11.8 billion kg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implies increasing the consumption of MMF from the present </a:t>
            </a:r>
            <a:r>
              <a:rPr lang="en-U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40% 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60% 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total </a:t>
            </a:r>
            <a:r>
              <a:rPr lang="en-U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</a:p>
          <a:p>
            <a:pPr lvl="1" algn="just"/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target is achievable if provided right fiscal policies to encourage investment in the sector</a:t>
            </a:r>
          </a:p>
          <a:p>
            <a:pPr lvl="1" algn="just"/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 experience shows reduction in MMF duty results in increasing the demand for the same thereby neutralizing the impact on revenue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43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235</TotalTime>
  <Words>1248</Words>
  <Application>Microsoft Office PowerPoint</Application>
  <PresentationFormat>On-screen Show (4:3)</PresentationFormat>
  <Paragraphs>323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Conference on  “Strategy for Making India a Global Leader in Textiles and Apparels” </vt:lpstr>
      <vt:lpstr>Indian Textile Industry</vt:lpstr>
      <vt:lpstr>Indian Textile Industry</vt:lpstr>
      <vt:lpstr>China- the World Leader</vt:lpstr>
      <vt:lpstr>OPPORTUNITIES- China Factor</vt:lpstr>
      <vt:lpstr>OPPORTUNITIES</vt:lpstr>
      <vt:lpstr>India Growth Potential</vt:lpstr>
      <vt:lpstr>Fibre Mix Needs to Change Dramatically</vt:lpstr>
      <vt:lpstr>REQUISITES</vt:lpstr>
      <vt:lpstr>Key Proposals</vt:lpstr>
      <vt:lpstr>Scenario 1- Only Cotton Yarn Under Excise</vt:lpstr>
      <vt:lpstr>Scenario II- Entire Chain Under Excise</vt:lpstr>
      <vt:lpstr>Proposals (contd.)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Aseem Khanna</dc:creator>
  <cp:lastModifiedBy>Aseem Khanna</cp:lastModifiedBy>
  <cp:revision>148</cp:revision>
  <dcterms:created xsi:type="dcterms:W3CDTF">2006-08-16T00:00:00Z</dcterms:created>
  <dcterms:modified xsi:type="dcterms:W3CDTF">2015-04-08T05:12:07Z</dcterms:modified>
</cp:coreProperties>
</file>