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318" r:id="rId4"/>
    <p:sldId id="319" r:id="rId5"/>
    <p:sldId id="258" r:id="rId6"/>
    <p:sldId id="316" r:id="rId7"/>
    <p:sldId id="317" r:id="rId8"/>
    <p:sldId id="298" r:id="rId9"/>
    <p:sldId id="299" r:id="rId10"/>
    <p:sldId id="262" r:id="rId11"/>
    <p:sldId id="300" r:id="rId12"/>
    <p:sldId id="295" r:id="rId13"/>
    <p:sldId id="281" r:id="rId14"/>
    <p:sldId id="302" r:id="rId15"/>
    <p:sldId id="313" r:id="rId16"/>
    <p:sldId id="275" r:id="rId17"/>
    <p:sldId id="303" r:id="rId18"/>
    <p:sldId id="304" r:id="rId19"/>
    <p:sldId id="277" r:id="rId20"/>
    <p:sldId id="278" r:id="rId21"/>
    <p:sldId id="311" r:id="rId22"/>
    <p:sldId id="310" r:id="rId23"/>
    <p:sldId id="305" r:id="rId24"/>
    <p:sldId id="306" r:id="rId25"/>
    <p:sldId id="307" r:id="rId26"/>
    <p:sldId id="314" r:id="rId27"/>
    <p:sldId id="309" r:id="rId28"/>
    <p:sldId id="296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Awork\New%20Data%20Base\Annual\PFCE%20Demand%20System\Demand%20system\PFCE%20data%20update%20curr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Awork\New%20Data%20Base\Annual\PFCE%20Demand%20System\Demand%20system\PFCE%20data%20update%20curr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Charts!$B$4</c:f>
              <c:strCache>
                <c:ptCount val="1"/>
                <c:pt idx="0">
                  <c:v>Clothing and furnishing (% to PFCE)</c:v>
                </c:pt>
              </c:strCache>
            </c:strRef>
          </c:tx>
          <c:cat>
            <c:strRef>
              <c:f>Charts!$A$5:$A$47</c:f>
              <c:strCache>
                <c:ptCount val="43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  <c:pt idx="22">
                  <c:v>1992-93   </c:v>
                </c:pt>
                <c:pt idx="23">
                  <c:v>1993-94   </c:v>
                </c:pt>
                <c:pt idx="24">
                  <c:v>1994-95   </c:v>
                </c:pt>
                <c:pt idx="25">
                  <c:v>1995-96   </c:v>
                </c:pt>
                <c:pt idx="26">
                  <c:v>1996-97   </c:v>
                </c:pt>
                <c:pt idx="27">
                  <c:v>1997-98   </c:v>
                </c:pt>
                <c:pt idx="28">
                  <c:v>1998-99   </c:v>
                </c:pt>
                <c:pt idx="29">
                  <c:v>1999-00   </c:v>
                </c:pt>
                <c:pt idx="30">
                  <c:v>2000-01   </c:v>
                </c:pt>
                <c:pt idx="31">
                  <c:v>2001-02   </c:v>
                </c:pt>
                <c:pt idx="32">
                  <c:v>2002-03   </c:v>
                </c:pt>
                <c:pt idx="33">
                  <c:v>2003-04   </c:v>
                </c:pt>
                <c:pt idx="34">
                  <c:v>2004-05</c:v>
                </c:pt>
                <c:pt idx="35">
                  <c:v>2005-06</c:v>
                </c:pt>
                <c:pt idx="36">
                  <c:v>2006-07</c:v>
                </c:pt>
                <c:pt idx="37">
                  <c:v>2007-08</c:v>
                </c:pt>
                <c:pt idx="38">
                  <c:v>2008-09</c:v>
                </c:pt>
                <c:pt idx="39">
                  <c:v>2009-10</c:v>
                </c:pt>
                <c:pt idx="40">
                  <c:v>2010-11</c:v>
                </c:pt>
                <c:pt idx="41">
                  <c:v>2011-12</c:v>
                </c:pt>
                <c:pt idx="42">
                  <c:v>2012-13</c:v>
                </c:pt>
              </c:strCache>
            </c:strRef>
          </c:cat>
          <c:val>
            <c:numRef>
              <c:f>Charts!$B$5:$B$47</c:f>
              <c:numCache>
                <c:formatCode>0.00</c:formatCode>
                <c:ptCount val="43"/>
                <c:pt idx="0">
                  <c:v>10.265134025128198</c:v>
                </c:pt>
                <c:pt idx="1">
                  <c:v>11.221018003199562</c:v>
                </c:pt>
                <c:pt idx="2">
                  <c:v>10.81058979863028</c:v>
                </c:pt>
                <c:pt idx="3">
                  <c:v>11.294261294261295</c:v>
                </c:pt>
                <c:pt idx="4">
                  <c:v>11.123553042285458</c:v>
                </c:pt>
                <c:pt idx="5">
                  <c:v>11.407962990843519</c:v>
                </c:pt>
                <c:pt idx="6">
                  <c:v>12.901187435823175</c:v>
                </c:pt>
                <c:pt idx="7">
                  <c:v>12.877116367336209</c:v>
                </c:pt>
                <c:pt idx="8">
                  <c:v>13.617777217159135</c:v>
                </c:pt>
                <c:pt idx="9">
                  <c:v>13.90749632153644</c:v>
                </c:pt>
                <c:pt idx="10">
                  <c:v>13.100879891951502</c:v>
                </c:pt>
                <c:pt idx="11">
                  <c:v>12.522626866499754</c:v>
                </c:pt>
                <c:pt idx="12">
                  <c:v>12.664391060732912</c:v>
                </c:pt>
                <c:pt idx="13">
                  <c:v>11.851209657631722</c:v>
                </c:pt>
                <c:pt idx="14">
                  <c:v>12.22635520507861</c:v>
                </c:pt>
                <c:pt idx="15">
                  <c:v>13.10044062817761</c:v>
                </c:pt>
                <c:pt idx="16">
                  <c:v>12.316178718928244</c:v>
                </c:pt>
                <c:pt idx="17">
                  <c:v>12.329601844824566</c:v>
                </c:pt>
                <c:pt idx="18">
                  <c:v>12.626256221665667</c:v>
                </c:pt>
                <c:pt idx="19">
                  <c:v>13.157541299189692</c:v>
                </c:pt>
                <c:pt idx="20">
                  <c:v>12.865195076642943</c:v>
                </c:pt>
                <c:pt idx="21">
                  <c:v>12.062061743107378</c:v>
                </c:pt>
                <c:pt idx="22">
                  <c:v>11.924258804506909</c:v>
                </c:pt>
                <c:pt idx="23">
                  <c:v>12.512214768645682</c:v>
                </c:pt>
                <c:pt idx="24">
                  <c:v>12.518772133905737</c:v>
                </c:pt>
                <c:pt idx="25">
                  <c:v>12.542575813321196</c:v>
                </c:pt>
                <c:pt idx="26">
                  <c:v>11.495355230055466</c:v>
                </c:pt>
                <c:pt idx="27">
                  <c:v>12.236490379019582</c:v>
                </c:pt>
                <c:pt idx="28">
                  <c:v>10.246433423913043</c:v>
                </c:pt>
                <c:pt idx="29">
                  <c:v>10.724950339363508</c:v>
                </c:pt>
                <c:pt idx="30">
                  <c:v>12.274570585362747</c:v>
                </c:pt>
                <c:pt idx="31">
                  <c:v>11.399173040009696</c:v>
                </c:pt>
                <c:pt idx="32">
                  <c:v>11.208007666757519</c:v>
                </c:pt>
                <c:pt idx="33">
                  <c:v>11.082728857035676</c:v>
                </c:pt>
                <c:pt idx="34">
                  <c:v>11.025907876642618</c:v>
                </c:pt>
                <c:pt idx="35">
                  <c:v>11.28904019704224</c:v>
                </c:pt>
                <c:pt idx="36">
                  <c:v>11.782433153533105</c:v>
                </c:pt>
                <c:pt idx="37">
                  <c:v>11.209888878519957</c:v>
                </c:pt>
                <c:pt idx="38">
                  <c:v>10.647079677526785</c:v>
                </c:pt>
                <c:pt idx="39">
                  <c:v>10.965848294779411</c:v>
                </c:pt>
                <c:pt idx="40">
                  <c:v>11.939979874080716</c:v>
                </c:pt>
                <c:pt idx="41">
                  <c:v>11.105060410887702</c:v>
                </c:pt>
                <c:pt idx="42">
                  <c:v>11.056077116989199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615936"/>
        <c:axId val="95957760"/>
      </c:lineChart>
      <c:catAx>
        <c:axId val="88615936"/>
        <c:scaling>
          <c:orientation val="minMax"/>
        </c:scaling>
        <c:delete val="0"/>
        <c:axPos val="b"/>
        <c:majorTickMark val="none"/>
        <c:minorTickMark val="none"/>
        <c:tickLblPos val="nextTo"/>
        <c:crossAx val="95957760"/>
        <c:crosses val="autoZero"/>
        <c:auto val="1"/>
        <c:lblAlgn val="ctr"/>
        <c:lblOffset val="100"/>
        <c:noMultiLvlLbl val="0"/>
      </c:catAx>
      <c:valAx>
        <c:axId val="95957760"/>
        <c:scaling>
          <c:orientation val="minMax"/>
          <c:min val="0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crossAx val="886159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Charts!$X$4</c:f>
              <c:strCache>
                <c:ptCount val="1"/>
                <c:pt idx="0">
                  <c:v>PFCE excluding food, education, and health</c:v>
                </c:pt>
              </c:strCache>
            </c:strRef>
          </c:tx>
          <c:cat>
            <c:strRef>
              <c:f>Charts!$W$5:$W$47</c:f>
              <c:strCache>
                <c:ptCount val="43"/>
                <c:pt idx="0">
                  <c:v>1970-71   </c:v>
                </c:pt>
                <c:pt idx="1">
                  <c:v>1971-72   </c:v>
                </c:pt>
                <c:pt idx="2">
                  <c:v>1972-73   </c:v>
                </c:pt>
                <c:pt idx="3">
                  <c:v>1973-74   </c:v>
                </c:pt>
                <c:pt idx="4">
                  <c:v>1974-75   </c:v>
                </c:pt>
                <c:pt idx="5">
                  <c:v>1975-76   </c:v>
                </c:pt>
                <c:pt idx="6">
                  <c:v>1976-77   </c:v>
                </c:pt>
                <c:pt idx="7">
                  <c:v>1977-78   </c:v>
                </c:pt>
                <c:pt idx="8">
                  <c:v>1978-79   </c:v>
                </c:pt>
                <c:pt idx="9">
                  <c:v>1979-80   </c:v>
                </c:pt>
                <c:pt idx="10">
                  <c:v>1980-81   </c:v>
                </c:pt>
                <c:pt idx="11">
                  <c:v>1981-82   </c:v>
                </c:pt>
                <c:pt idx="12">
                  <c:v>1982-83   </c:v>
                </c:pt>
                <c:pt idx="13">
                  <c:v>1983-84   </c:v>
                </c:pt>
                <c:pt idx="14">
                  <c:v>1984-85   </c:v>
                </c:pt>
                <c:pt idx="15">
                  <c:v>1985-86   </c:v>
                </c:pt>
                <c:pt idx="16">
                  <c:v>1986-87   </c:v>
                </c:pt>
                <c:pt idx="17">
                  <c:v>1987-88   </c:v>
                </c:pt>
                <c:pt idx="18">
                  <c:v>1988-89   </c:v>
                </c:pt>
                <c:pt idx="19">
                  <c:v>1989-90   </c:v>
                </c:pt>
                <c:pt idx="20">
                  <c:v>1990-91   </c:v>
                </c:pt>
                <c:pt idx="21">
                  <c:v>1991-92   </c:v>
                </c:pt>
                <c:pt idx="22">
                  <c:v>1992-93   </c:v>
                </c:pt>
                <c:pt idx="23">
                  <c:v>1993-94   </c:v>
                </c:pt>
                <c:pt idx="24">
                  <c:v>1994-95   </c:v>
                </c:pt>
                <c:pt idx="25">
                  <c:v>1995-96   </c:v>
                </c:pt>
                <c:pt idx="26">
                  <c:v>1996-97   </c:v>
                </c:pt>
                <c:pt idx="27">
                  <c:v>1997-98   </c:v>
                </c:pt>
                <c:pt idx="28">
                  <c:v>1998-99   </c:v>
                </c:pt>
                <c:pt idx="29">
                  <c:v>1999-00   </c:v>
                </c:pt>
                <c:pt idx="30">
                  <c:v>2000-01   </c:v>
                </c:pt>
                <c:pt idx="31">
                  <c:v>2001-02   </c:v>
                </c:pt>
                <c:pt idx="32">
                  <c:v>2002-03   </c:v>
                </c:pt>
                <c:pt idx="33">
                  <c:v>2003-04   </c:v>
                </c:pt>
                <c:pt idx="34">
                  <c:v>2004-05</c:v>
                </c:pt>
                <c:pt idx="35">
                  <c:v>2005-06</c:v>
                </c:pt>
                <c:pt idx="36">
                  <c:v>2006-07</c:v>
                </c:pt>
                <c:pt idx="37">
                  <c:v>2007-08</c:v>
                </c:pt>
                <c:pt idx="38">
                  <c:v>2008-09</c:v>
                </c:pt>
                <c:pt idx="39">
                  <c:v>2009-10</c:v>
                </c:pt>
                <c:pt idx="40">
                  <c:v>2010-11</c:v>
                </c:pt>
                <c:pt idx="41">
                  <c:v>2011-12</c:v>
                </c:pt>
                <c:pt idx="42">
                  <c:v>2012-13</c:v>
                </c:pt>
              </c:strCache>
            </c:strRef>
          </c:cat>
          <c:val>
            <c:numRef>
              <c:f>Charts!$X$5:$X$47</c:f>
              <c:numCache>
                <c:formatCode>0.0</c:formatCode>
                <c:ptCount val="43"/>
                <c:pt idx="0">
                  <c:v>39.371552164086594</c:v>
                </c:pt>
                <c:pt idx="1">
                  <c:v>41.073882967936726</c:v>
                </c:pt>
                <c:pt idx="2">
                  <c:v>40.190125728304217</c:v>
                </c:pt>
                <c:pt idx="3">
                  <c:v>39.112739112739128</c:v>
                </c:pt>
                <c:pt idx="4">
                  <c:v>38.52861721932171</c:v>
                </c:pt>
                <c:pt idx="5">
                  <c:v>40.441810492314836</c:v>
                </c:pt>
                <c:pt idx="6">
                  <c:v>43.078118006371625</c:v>
                </c:pt>
                <c:pt idx="7">
                  <c:v>42.112423262035151</c:v>
                </c:pt>
                <c:pt idx="8">
                  <c:v>43.220543870160746</c:v>
                </c:pt>
                <c:pt idx="9">
                  <c:v>44.159955084023863</c:v>
                </c:pt>
                <c:pt idx="10">
                  <c:v>42.279567486354075</c:v>
                </c:pt>
                <c:pt idx="11">
                  <c:v>42.317268547095082</c:v>
                </c:pt>
                <c:pt idx="12">
                  <c:v>43.850067624138575</c:v>
                </c:pt>
                <c:pt idx="13">
                  <c:v>42.046030785336875</c:v>
                </c:pt>
                <c:pt idx="14">
                  <c:v>42.832415811139228</c:v>
                </c:pt>
                <c:pt idx="15">
                  <c:v>44.685572251722981</c:v>
                </c:pt>
                <c:pt idx="16">
                  <c:v>44.866865895571983</c:v>
                </c:pt>
                <c:pt idx="17">
                  <c:v>45.254758012726953</c:v>
                </c:pt>
                <c:pt idx="18">
                  <c:v>45.492819325999442</c:v>
                </c:pt>
                <c:pt idx="19">
                  <c:v>46.23522630612888</c:v>
                </c:pt>
                <c:pt idx="20">
                  <c:v>46.240543537053654</c:v>
                </c:pt>
                <c:pt idx="21">
                  <c:v>45.854867798035905</c:v>
                </c:pt>
                <c:pt idx="22">
                  <c:v>46.279869813903545</c:v>
                </c:pt>
                <c:pt idx="23">
                  <c:v>45.615063120642283</c:v>
                </c:pt>
                <c:pt idx="24">
                  <c:v>45.752083043473903</c:v>
                </c:pt>
                <c:pt idx="25">
                  <c:v>46.120066599734344</c:v>
                </c:pt>
                <c:pt idx="26">
                  <c:v>44.606747050258441</c:v>
                </c:pt>
                <c:pt idx="27">
                  <c:v>46.309716050747191</c:v>
                </c:pt>
                <c:pt idx="28">
                  <c:v>44.355723505434774</c:v>
                </c:pt>
                <c:pt idx="29">
                  <c:v>45.696065510260652</c:v>
                </c:pt>
                <c:pt idx="30">
                  <c:v>49.589941753894252</c:v>
                </c:pt>
                <c:pt idx="31">
                  <c:v>49.537457534575033</c:v>
                </c:pt>
                <c:pt idx="32">
                  <c:v>51.286858343827433</c:v>
                </c:pt>
                <c:pt idx="33">
                  <c:v>52.411221122855792</c:v>
                </c:pt>
                <c:pt idx="34">
                  <c:v>53.384984981242084</c:v>
                </c:pt>
                <c:pt idx="35">
                  <c:v>53.760366226649516</c:v>
                </c:pt>
                <c:pt idx="36">
                  <c:v>55.251240814437146</c:v>
                </c:pt>
                <c:pt idx="37">
                  <c:v>55.754537793722534</c:v>
                </c:pt>
                <c:pt idx="38">
                  <c:v>57.033283250638043</c:v>
                </c:pt>
                <c:pt idx="39">
                  <c:v>57.547560711485346</c:v>
                </c:pt>
                <c:pt idx="40">
                  <c:v>58.258537778065666</c:v>
                </c:pt>
                <c:pt idx="41">
                  <c:v>59.088087229165041</c:v>
                </c:pt>
                <c:pt idx="42">
                  <c:v>60.005288588750759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978240"/>
        <c:axId val="95979776"/>
      </c:lineChart>
      <c:catAx>
        <c:axId val="959782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95979776"/>
        <c:crosses val="autoZero"/>
        <c:auto val="1"/>
        <c:lblAlgn val="ctr"/>
        <c:lblOffset val="100"/>
        <c:noMultiLvlLbl val="0"/>
      </c:catAx>
      <c:valAx>
        <c:axId val="95979776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959782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48331-9A87-448E-A3C4-C3A34A51A84F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99422-4ABA-4CD6-A4A6-B8614DF62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84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4273" y="765408"/>
            <a:ext cx="6378716" cy="860400"/>
          </a:xfrm>
        </p:spPr>
        <p:txBody>
          <a:bodyPr/>
          <a:lstStyle>
            <a:lvl1pPr>
              <a:defRPr>
                <a:latin typeface="EYInterstate Regular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4272" y="1731938"/>
            <a:ext cx="4664785" cy="9684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2"/>
                </a:solidFill>
                <a:latin typeface="EYInterstate Light" pitchFamily="2" charset="0"/>
              </a:defRPr>
            </a:lvl1pPr>
            <a:lvl2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8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0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0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1628775"/>
            <a:ext cx="9144000" cy="4469625"/>
            <a:chOff x="0" y="1628775"/>
            <a:chExt cx="12198350" cy="4469625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3072661" y="1628775"/>
              <a:ext cx="9125689" cy="3318440"/>
            </a:xfrm>
            <a:custGeom>
              <a:avLst/>
              <a:gdLst/>
              <a:ahLst/>
              <a:cxnLst>
                <a:cxn ang="0">
                  <a:pos x="0" y="2464"/>
                </a:cxn>
                <a:cxn ang="0">
                  <a:pos x="6761" y="0"/>
                </a:cxn>
                <a:cxn ang="0">
                  <a:pos x="6761" y="1290"/>
                </a:cxn>
                <a:cxn ang="0">
                  <a:pos x="0" y="2464"/>
                </a:cxn>
              </a:cxnLst>
              <a:rect l="0" t="0" r="r" b="b"/>
              <a:pathLst>
                <a:path w="6761" h="2464">
                  <a:moveTo>
                    <a:pt x="0" y="2464"/>
                  </a:moveTo>
                  <a:lnTo>
                    <a:pt x="6761" y="0"/>
                  </a:lnTo>
                  <a:lnTo>
                    <a:pt x="6761" y="1290"/>
                  </a:lnTo>
                  <a:lnTo>
                    <a:pt x="0" y="2464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91200"/>
              <a:ext cx="3078523" cy="180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8352" y="5865104"/>
            <a:ext cx="840609" cy="673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654" y="595973"/>
            <a:ext cx="8083334" cy="456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29654" y="1563348"/>
            <a:ext cx="8083334" cy="466125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EYInterstate Regular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Implications of GST for Indian Textile Industry</a:t>
            </a:r>
            <a:endParaRPr lang="en-US" dirty="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457201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57201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457201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57201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2"/>
            <a:ext cx="4038600" cy="4525963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457201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57201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1"/>
            <a:ext cx="4042800" cy="3994963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448668" indent="-147241"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457201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1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5" y="1025527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4400" b="1">
                <a:solidFill>
                  <a:schemeClr val="bg2"/>
                </a:solidFill>
                <a:latin typeface="EYInterstate Light" pitchFamily="2" charset="0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457201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80001" tIns="40000" rIns="80001" bIns="400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1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1496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gray">
          <a:xfrm>
            <a:off x="448632" y="1057275"/>
            <a:ext cx="8240786" cy="5195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925" y="0"/>
              </a:cxn>
              <a:cxn ang="0">
                <a:pos x="6925" y="2053"/>
              </a:cxn>
              <a:cxn ang="0">
                <a:pos x="0" y="3273"/>
              </a:cxn>
              <a:cxn ang="0">
                <a:pos x="0" y="0"/>
              </a:cxn>
            </a:cxnLst>
            <a:rect l="0" t="0" r="r" b="b"/>
            <a:pathLst>
              <a:path w="6925" h="3273">
                <a:moveTo>
                  <a:pt x="0" y="0"/>
                </a:moveTo>
                <a:lnTo>
                  <a:pt x="6925" y="0"/>
                </a:lnTo>
                <a:lnTo>
                  <a:pt x="6925" y="2053"/>
                </a:lnTo>
                <a:lnTo>
                  <a:pt x="0" y="32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1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1496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gray">
          <a:xfrm>
            <a:off x="448632" y="1057275"/>
            <a:ext cx="8240786" cy="5195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925" y="0"/>
              </a:cxn>
              <a:cxn ang="0">
                <a:pos x="6925" y="2053"/>
              </a:cxn>
              <a:cxn ang="0">
                <a:pos x="0" y="3273"/>
              </a:cxn>
              <a:cxn ang="0">
                <a:pos x="0" y="0"/>
              </a:cxn>
            </a:cxnLst>
            <a:rect l="0" t="0" r="r" b="b"/>
            <a:pathLst>
              <a:path w="6925" h="3273">
                <a:moveTo>
                  <a:pt x="0" y="0"/>
                </a:moveTo>
                <a:lnTo>
                  <a:pt x="6925" y="0"/>
                </a:lnTo>
                <a:lnTo>
                  <a:pt x="6925" y="2053"/>
                </a:lnTo>
                <a:lnTo>
                  <a:pt x="0" y="3273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1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1496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68" y="1058400"/>
            <a:ext cx="8238118" cy="519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7794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US" dirty="0" smtClean="0"/>
              <a:t>Implications of GST for Indian Textile Industry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6422401"/>
            <a:ext cx="663854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EYInterstate Light" pitchFamily="2" charset="0"/>
              </a:rPr>
              <a:t>Page </a:t>
            </a:r>
            <a:fld id="{9AE4D82F-B047-469B-AC52-A46321747EAF}" type="slidenum">
              <a:rPr lang="en-GB" sz="1000" smtClean="0">
                <a:solidFill>
                  <a:schemeClr val="bg1"/>
                </a:solidFill>
                <a:latin typeface="EYInterstate Light" pitchFamily="2" charset="0"/>
              </a:rPr>
              <a:pPr/>
              <a:t>‹#›</a:t>
            </a:fld>
            <a:endParaRPr lang="en-GB" sz="1000" dirty="0">
              <a:solidFill>
                <a:schemeClr val="bg1"/>
              </a:solidFill>
              <a:latin typeface="EYInterstate Light" pitchFamily="2" charset="0"/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8440438" y="6450014"/>
            <a:ext cx="253471" cy="1703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9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800100" rtl="0" eaLnBrk="1" latinLnBrk="0" hangingPunct="1">
        <a:lnSpc>
          <a:spcPct val="85000"/>
        </a:lnSpc>
        <a:spcBef>
          <a:spcPct val="0"/>
        </a:spcBef>
        <a:buNone/>
        <a:defRPr sz="2600" b="1" kern="1200">
          <a:solidFill>
            <a:schemeClr val="bg2"/>
          </a:solidFill>
          <a:latin typeface="EYInterstate Light" pitchFamily="2" charset="0"/>
          <a:ea typeface="+mj-ea"/>
          <a:cs typeface="Arial" pitchFamily="34" charset="0"/>
        </a:defRPr>
      </a:lvl1pPr>
    </p:titleStyle>
    <p:bodyStyle>
      <a:lvl1pPr marL="150019" indent="-150019" algn="l" defTabSz="8001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100" kern="1200">
          <a:solidFill>
            <a:schemeClr val="bg1"/>
          </a:solidFill>
          <a:latin typeface="EYInterstate" pitchFamily="2" charset="0"/>
          <a:ea typeface="+mn-ea"/>
          <a:cs typeface="+mn-cs"/>
        </a:defRPr>
      </a:lvl1pPr>
      <a:lvl2pPr marL="300038" indent="-147241" algn="l" defTabSz="8001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1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2pPr>
      <a:lvl3pPr marL="452834" indent="-161131" algn="l" defTabSz="8001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1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3pPr>
      <a:lvl4pPr marL="600075" indent="-147241" algn="l" defTabSz="8001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1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4pPr>
      <a:lvl5pPr marL="752872" indent="-152797" algn="l" defTabSz="8001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1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5pPr>
      <a:lvl6pPr marL="2200275" indent="-200025" algn="l" defTabSz="8001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200025" algn="l" defTabSz="8001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indent="-200025" algn="l" defTabSz="8001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0425" indent="-200025" algn="l" defTabSz="8001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066800"/>
            <a:ext cx="6378716" cy="129063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GST and the Indian Textile Industry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3600" b="0" dirty="0" smtClean="0">
                <a:solidFill>
                  <a:schemeClr val="tx1"/>
                </a:solidFill>
              </a:rPr>
              <a:t>7 Apr 2015</a:t>
            </a:r>
            <a:endParaRPr lang="en-IN" sz="3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Textile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egments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192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Nine broad categories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Khadi and handlooms 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Cotton textiles	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Woollen textiles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Silk textiles	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Artificial silk and synthetic fibre textiles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Jute, hemp, and mesta textiles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Carpet weaving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Ready-made garments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Miscellaneous textile products</a:t>
            </a:r>
            <a:endParaRPr lang="en-IN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IN" sz="10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224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concerns of textiles industry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980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Break in input tax credit chain leads to blocked input taxes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Complexities and distortions related to Small Business Threshold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High compliance cost, especially for small units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Lack of uniformity in Centre and States taxes: e.g., presently Job Workers are treated differentially under CENVAT and State VAT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Continuing blockage of input taxes under GST – Petroleum products, Electricity, Real estate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Possibility of some the taxes continuing after GST: e.g. Octroi</a:t>
            </a:r>
            <a:r>
              <a:rPr lang="en-US" sz="2000" dirty="0">
                <a:solidFill>
                  <a:schemeClr val="tx1"/>
                </a:solidFill>
              </a:rPr>
              <a:t>, Entry </a:t>
            </a:r>
            <a:r>
              <a:rPr lang="en-US" sz="2000" dirty="0" smtClean="0">
                <a:solidFill>
                  <a:schemeClr val="tx1"/>
                </a:solidFill>
              </a:rPr>
              <a:t>tax, Electricity duty</a:t>
            </a:r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7038"/>
            <a:ext cx="8229600" cy="4873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Estimated share of textile segments in tax base</a:t>
            </a: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228834"/>
              </p:ext>
            </p:extLst>
          </p:nvPr>
        </p:nvGraphicFramePr>
        <p:xfrm>
          <a:off x="457200" y="1425575"/>
          <a:ext cx="8229600" cy="41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Textile Outputs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Relative Shares in Estimated GST Tax Base (%)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Khadi, cotton </a:t>
                      </a:r>
                      <a:r>
                        <a:rPr lang="en-IN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textiles (</a:t>
                      </a:r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handlooms)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1.2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Cotton textiles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39.5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Woollen </a:t>
                      </a:r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textiles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4.3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Silk textiles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1.6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Art silk, synthetic </a:t>
                      </a:r>
                      <a:r>
                        <a:rPr lang="en-IN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fibre </a:t>
                      </a:r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textiles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18.7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Jute, hemp, mesta textiles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Carpet weaving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Readymade garments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16.3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Miscellaneous textile products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16.6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Total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100.0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224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Input structure across the nine textile categories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Shares by types of inputs</a:t>
            </a:r>
            <a:endParaRPr lang="en-IN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040765"/>
              </p:ext>
            </p:extLst>
          </p:nvPr>
        </p:nvGraphicFramePr>
        <p:xfrm>
          <a:off x="457200" y="1295400"/>
          <a:ext cx="8382000" cy="476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</a:tblGrid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Structure of Inputs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 smtClean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Khadi, </a:t>
                      </a: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cotton </a:t>
                      </a:r>
                      <a:r>
                        <a:rPr lang="en-IN" sz="1300" b="0" dirty="0" smtClean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textiles (</a:t>
                      </a: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handlooms)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Cotton textiles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Woollen textiles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Silk textiles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Art silk, synthetic fibre textiles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Jute, hemp, mesta textiles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Carpet weaving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Readymade garments 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Miscellaneous textile products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Synthetic fibres, resin</a:t>
                      </a:r>
                    </a:p>
                  </a:txBody>
                  <a:tcPr marL="68580" marR="68580" marT="0" marB="0" vert="vert270" anchor="ctr">
                    <a:solidFill>
                      <a:schemeClr val="accent2"/>
                    </a:solidFill>
                  </a:tcPr>
                </a:tc>
              </a:tr>
              <a:tr h="342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Textile inputs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46.3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52.1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45.1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38.7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40.6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38.4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42.2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47.1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41.3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14.1</a:t>
                      </a:r>
                    </a:p>
                  </a:txBody>
                  <a:tcPr marL="68580" marR="68580" marT="0" marB="0" anchor="ctr"/>
                </a:tc>
              </a:tr>
              <a:tr h="698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Non-textile inputs (goods)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16.2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11.9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19.5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25.2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28.4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19.5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16.5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23.4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58.4</a:t>
                      </a:r>
                    </a:p>
                  </a:txBody>
                  <a:tcPr marL="68580" marR="68580" marT="0" marB="0" anchor="ctr"/>
                </a:tc>
              </a:tr>
              <a:tr h="762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Non-textile inputs (services)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36.5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34.2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33.9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29.7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39.6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36.7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35.3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33.6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22.4</a:t>
                      </a:r>
                    </a:p>
                  </a:txBody>
                  <a:tcPr marL="68580" marR="68580" marT="0" marB="0" anchor="ctr"/>
                </a:tc>
              </a:tr>
              <a:tr h="698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Total Non-textile inputs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52.7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46.1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53.4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60.2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58.1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59.0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56.6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51.9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57.0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80.7</a:t>
                      </a:r>
                    </a:p>
                  </a:txBody>
                  <a:tcPr marL="68580" marR="68580" marT="0" marB="0" anchor="ctr"/>
                </a:tc>
              </a:tr>
              <a:tr h="876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Non-textile inputs (not shown)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2.5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5.2</a:t>
                      </a:r>
                    </a:p>
                  </a:txBody>
                  <a:tcPr marL="68580" marR="68580" marT="0" marB="0" anchor="ctr"/>
                </a:tc>
              </a:tr>
              <a:tr h="240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300" b="1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  <a:ea typeface="Times New Roman"/>
                          <a:cs typeface="Times New Roman"/>
                        </a:rPr>
                        <a:t>100.0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dirty="0" smtClean="0">
                <a:solidFill>
                  <a:schemeClr val="tx1"/>
                </a:solidFill>
              </a:rPr>
              <a:t>Current Effective Tax Rates (RNR) </a:t>
            </a:r>
            <a:br>
              <a:rPr lang="en-IN" sz="2800" dirty="0" smtClean="0">
                <a:solidFill>
                  <a:schemeClr val="tx1"/>
                </a:solidFill>
              </a:rPr>
            </a:br>
            <a:r>
              <a:rPr lang="en-IN" sz="2400" dirty="0" smtClean="0">
                <a:solidFill>
                  <a:schemeClr val="tx1"/>
                </a:solidFill>
              </a:rPr>
              <a:t>- </a:t>
            </a:r>
            <a:r>
              <a:rPr lang="en-IN" sz="2000" dirty="0" smtClean="0">
                <a:solidFill>
                  <a:schemeClr val="tx1"/>
                </a:solidFill>
              </a:rPr>
              <a:t>Combined </a:t>
            </a:r>
            <a:r>
              <a:rPr lang="en-IN" sz="2000" dirty="0">
                <a:solidFill>
                  <a:schemeClr val="tx1"/>
                </a:solidFill>
              </a:rPr>
              <a:t>for Centre and </a:t>
            </a:r>
            <a:r>
              <a:rPr lang="en-IN" sz="2000" dirty="0" smtClean="0">
                <a:solidFill>
                  <a:schemeClr val="tx1"/>
                </a:solidFill>
              </a:rPr>
              <a:t>States</a:t>
            </a:r>
            <a:endParaRPr lang="en-IN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10610"/>
              </p:ext>
            </p:extLst>
          </p:nvPr>
        </p:nvGraphicFramePr>
        <p:xfrm>
          <a:off x="609600" y="1371598"/>
          <a:ext cx="7924800" cy="4419602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5307437"/>
                <a:gridCol w="2617363"/>
              </a:tblGrid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Textile Categories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RNR (%)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Khadi, cotton textiles (handlooms)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Cotton textiles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7.1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Woollen textiles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9.3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Silk textiles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9.6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Art silk, synthetic fibre textiles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10.2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Jute, hemp, mesta textiles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9.0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Carpet weaving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5.6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Readymade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garments*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10.5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Miscellaneous textile products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12.0</a:t>
                      </a:r>
                    </a:p>
                  </a:txBody>
                  <a:tcPr marL="68580" marR="68580" marT="0" marB="0" anchor="ctr"/>
                </a:tc>
              </a:tr>
              <a:tr h="401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All Segments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9.3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45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01244"/>
              </p:ext>
            </p:extLst>
          </p:nvPr>
        </p:nvGraphicFramePr>
        <p:xfrm>
          <a:off x="457200" y="1143000"/>
          <a:ext cx="8229599" cy="481254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676400"/>
                <a:gridCol w="914400"/>
                <a:gridCol w="762000"/>
                <a:gridCol w="990600"/>
                <a:gridCol w="838200"/>
                <a:gridCol w="1347424"/>
                <a:gridCol w="895559"/>
                <a:gridCol w="805016"/>
              </a:tblGrid>
              <a:tr h="1142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Category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Base price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Base+ Present </a:t>
                      </a:r>
                      <a:r>
                        <a:rPr lang="en-US" sz="1200" dirty="0">
                          <a:effectLst/>
                        </a:rPr>
                        <a:t>Taxes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Base+GST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Increase in price (%)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Change in demand (own price relative to all prices effect) (%)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Change in demand (income effect (%)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Net Change in demand (%)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489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Khadi, cotton textiles (handlooms)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104.0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7.7%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-2.2%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-1.4%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Cotton textiles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107.1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4.6%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-1.3%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-0.5%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Woolen textiles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109.3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2.4%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-0.7%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Silk textiles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109.6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2.2%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-0.6%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Art silk, synthetic fiber textiles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110.2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1.6%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-0.5%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Jute, hemp, mesta textiles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109.0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-0.8%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Carpet weaving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105.6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6.1%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-1.7%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-1.0%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Readymade garments 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110.5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1.4%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-0.4%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7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Miscellaneous textile products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112.0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0.8%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109.3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2.5%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-0.7%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0.8%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0" cy="779462"/>
          </a:xfrm>
        </p:spPr>
        <p:txBody>
          <a:bodyPr/>
          <a:lstStyle/>
          <a:p>
            <a:r>
              <a:rPr lang="en-IN" sz="2800" dirty="0" smtClean="0">
                <a:solidFill>
                  <a:schemeClr val="tx1"/>
                </a:solidFill>
              </a:rPr>
              <a:t>Price and Income Effects</a:t>
            </a:r>
            <a:br>
              <a:rPr lang="en-IN" sz="2800" dirty="0" smtClean="0">
                <a:solidFill>
                  <a:schemeClr val="tx1"/>
                </a:solidFill>
              </a:rPr>
            </a:br>
            <a:r>
              <a:rPr lang="en-IN" sz="2000" dirty="0" smtClean="0">
                <a:solidFill>
                  <a:schemeClr val="tx1"/>
                </a:solidFill>
              </a:rPr>
              <a:t>- N</a:t>
            </a:r>
            <a:r>
              <a:rPr lang="en-IN" sz="1800" dirty="0" smtClean="0">
                <a:solidFill>
                  <a:schemeClr val="tx1"/>
                </a:solidFill>
              </a:rPr>
              <a:t>et </a:t>
            </a:r>
            <a:r>
              <a:rPr lang="en-IN" sz="1800" dirty="0">
                <a:solidFill>
                  <a:schemeClr val="tx1"/>
                </a:solidFill>
              </a:rPr>
              <a:t>effect on demand </a:t>
            </a:r>
            <a:r>
              <a:rPr lang="en-IN" sz="1800" dirty="0" smtClean="0">
                <a:solidFill>
                  <a:schemeClr val="tx1"/>
                </a:solidFill>
              </a:rPr>
              <a:t> due to a shift to GST from the current indirect tax structure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978301"/>
            <a:ext cx="4419600" cy="22006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 smtClean="0"/>
              <a:t>Assumption: GST is levied at a single rate of 12%</a:t>
            </a:r>
          </a:p>
        </p:txBody>
      </p:sp>
    </p:spTree>
    <p:extLst>
      <p:ext uri="{BB962C8B-B14F-4D97-AF65-F5344CB8AC3E}">
        <p14:creationId xmlns:p14="http://schemas.microsoft.com/office/powerpoint/2010/main" val="1211597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empirical findings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93200"/>
            <a:ext cx="8229600" cy="469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Overall current RNR lower than the sum of lower CGST and SGST rates (12%);  implies additional tax burden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Blocked input taxes are relatively more for State VAT since output tax rates are zero for most categories compared to </a:t>
            </a:r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envat where Input </a:t>
            </a:r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envat on goods and service tax on service inputs are both rebated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Category-wise RNR is highest for ready made garments and artificial silk and synthetic fibre textiles</a:t>
            </a:r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224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Likely impact of GST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98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If applied uniformly, GST is likely to address all concerns of industry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It will eliminate any blockage of input taxes caused due to break of input tax credit chain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Provide level playing field to all segments of textile industry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Shift in tax burden from Production to Consumption (GST is a Consumption Tax)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Significant simplification in compliance due to GSTN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VAT rates on textiles in some international jurisdictions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South Asia: Pakistan (5%), Bangladesh (15%), Sri Lanka (12%)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Developed nations: Australia (10%), New Zealand (15%), Japan (5%, 8% from 1 April 2014 and 10% from 1 Oct 2015), UK (20%), Germany (19%), France (19.6%)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China: 13%, 3% for SMEs without input tax credit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IN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Likely impact of GST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98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Key concern – Increase in tax burden from 9.3% to possibly 12% which may lead to a reduction in demand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However overall impact may not be negative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Greater efficiency in production – may lead to downward movement of prices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Exports may go up due to true zero rating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A major reform like GST will lead to higher GDP and higher disposable incomes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Price and Income elasticity of demand may compensate for each other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6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effects of GST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518160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If all textile categories are put at the lower CGST and SGST rates, key effects will be as follows: 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Transparency effect</a:t>
            </a:r>
          </a:p>
          <a:p>
            <a:pPr marL="607219" lvl="1" indent="-457200">
              <a:lnSpc>
                <a:spcPct val="130000"/>
              </a:lnSpc>
            </a:pPr>
            <a:r>
              <a:rPr lang="en-US" sz="1500" dirty="0" smtClean="0">
                <a:solidFill>
                  <a:schemeClr val="tx1"/>
                </a:solidFill>
              </a:rPr>
              <a:t>Tax burden will be more transparent since blocked input taxes will be eliminated, all input taxes will be fully rebated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Automatic zero-rating of exports</a:t>
            </a:r>
          </a:p>
          <a:p>
            <a:pPr marL="607219" lvl="1" indent="-457200">
              <a:lnSpc>
                <a:spcPct val="130000"/>
              </a:lnSpc>
            </a:pPr>
            <a:r>
              <a:rPr lang="en-US" sz="1500" dirty="0" smtClean="0">
                <a:solidFill>
                  <a:schemeClr val="tx1"/>
                </a:solidFill>
              </a:rPr>
              <a:t>Some of the present export-subsidy schemes may need to be redesigned or eliminated; thus, exports will be encouraged under GST without the need for explicit subsidy schemes</a:t>
            </a:r>
          </a:p>
          <a:p>
            <a:pPr marL="457200" indent="-457200">
              <a:lnSpc>
                <a:spcPct val="150000"/>
              </a:lnSpc>
              <a:buClrTx/>
              <a:buFont typeface="+mj-lt"/>
              <a:buAutoNum type="arabicPeriod" startAt="3"/>
            </a:pPr>
            <a:r>
              <a:rPr lang="en-US" sz="1800" dirty="0">
                <a:solidFill>
                  <a:schemeClr val="tx1"/>
                </a:solidFill>
              </a:rPr>
              <a:t>Additional Revenue Effect</a:t>
            </a:r>
          </a:p>
          <a:p>
            <a:pPr marL="607219" lvl="1" indent="-457200">
              <a:lnSpc>
                <a:spcPct val="140000"/>
              </a:lnSpc>
            </a:pPr>
            <a:r>
              <a:rPr lang="en-US" sz="1500" dirty="0">
                <a:solidFill>
                  <a:schemeClr val="tx1"/>
                </a:solidFill>
              </a:rPr>
              <a:t>The overall tax incidence on textile products will increase; the additional revenue can be used to redesign subsidy scheme for mitigating adverse impact on lower income groups; a distinction may need to be made between product groups where RNRs are close to the average and products where they are considerably </a:t>
            </a:r>
            <a:r>
              <a:rPr lang="en-US" sz="1500" dirty="0" smtClean="0">
                <a:solidFill>
                  <a:schemeClr val="tx1"/>
                </a:solidFill>
              </a:rPr>
              <a:t>lower</a:t>
            </a:r>
            <a:endParaRPr lang="en-IN" sz="15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224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Taxes to be Replaced by GST</a:t>
            </a:r>
            <a:endParaRPr lang="en-IN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80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Main Taxes to be replaced are: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Central taxes</a:t>
            </a:r>
          </a:p>
          <a:p>
            <a:pPr lvl="2"/>
            <a:r>
              <a:rPr lang="en-US" sz="2800" b="1" dirty="0" smtClean="0">
                <a:solidFill>
                  <a:schemeClr val="tx1"/>
                </a:solidFill>
              </a:rPr>
              <a:t>Central excise duties and </a:t>
            </a:r>
          </a:p>
          <a:p>
            <a:pPr lvl="2"/>
            <a:r>
              <a:rPr lang="en-US" sz="2800" b="1" dirty="0" smtClean="0">
                <a:solidFill>
                  <a:schemeClr val="tx1"/>
                </a:solidFill>
              </a:rPr>
              <a:t>Service tax along with all relevant cesses and surcharges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State taxes</a:t>
            </a:r>
          </a:p>
          <a:p>
            <a:pPr lvl="2"/>
            <a:r>
              <a:rPr lang="en-US" sz="2800" b="1" dirty="0" smtClean="0">
                <a:solidFill>
                  <a:schemeClr val="tx1"/>
                </a:solidFill>
              </a:rPr>
              <a:t>State VAT</a:t>
            </a:r>
          </a:p>
          <a:p>
            <a:pPr lvl="2"/>
            <a:r>
              <a:rPr lang="en-US" sz="2800" b="1" dirty="0" smtClean="0">
                <a:solidFill>
                  <a:schemeClr val="tx1"/>
                </a:solidFill>
              </a:rPr>
              <a:t>Central sales tax and</a:t>
            </a:r>
          </a:p>
          <a:p>
            <a:pPr lvl="2"/>
            <a:r>
              <a:rPr lang="en-US" sz="2800" b="1" dirty="0" smtClean="0">
                <a:solidFill>
                  <a:schemeClr val="tx1"/>
                </a:solidFill>
              </a:rPr>
              <a:t>Entry tax 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effects of GST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43000"/>
            <a:ext cx="8229600" cy="51816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4"/>
            </a:pPr>
            <a:r>
              <a:rPr lang="en-US" sz="1800" dirty="0" smtClean="0">
                <a:solidFill>
                  <a:schemeClr val="tx1"/>
                </a:solidFill>
              </a:rPr>
              <a:t>Present </a:t>
            </a:r>
            <a:r>
              <a:rPr lang="en-US" sz="1800" dirty="0">
                <a:solidFill>
                  <a:schemeClr val="tx1"/>
                </a:solidFill>
              </a:rPr>
              <a:t>zero-rating of textile outputs in the case of </a:t>
            </a:r>
            <a:r>
              <a:rPr lang="en-US" sz="1800" dirty="0" smtClean="0">
                <a:solidFill>
                  <a:schemeClr val="tx1"/>
                </a:solidFill>
              </a:rPr>
              <a:t>State VAT </a:t>
            </a:r>
            <a:r>
              <a:rPr lang="en-US" sz="1800" dirty="0">
                <a:solidFill>
                  <a:schemeClr val="tx1"/>
                </a:solidFill>
              </a:rPr>
              <a:t>will go away and  taxes paid on capital goods and textile machinery will  also be </a:t>
            </a:r>
            <a:r>
              <a:rPr lang="en-US" sz="1800" dirty="0" smtClean="0">
                <a:solidFill>
                  <a:schemeClr val="tx1"/>
                </a:solidFill>
              </a:rPr>
              <a:t>rebated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4"/>
            </a:pPr>
            <a:r>
              <a:rPr lang="en-US" sz="1800" dirty="0" smtClean="0">
                <a:solidFill>
                  <a:schemeClr val="tx1"/>
                </a:solidFill>
              </a:rPr>
              <a:t>Productivity Enhancing Effects; Improvement in allocative efficiency; modernization of textile sector encouraged</a:t>
            </a:r>
            <a:endParaRPr lang="en-US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4"/>
            </a:pPr>
            <a:r>
              <a:rPr lang="en-US" sz="1700" dirty="0" smtClean="0">
                <a:solidFill>
                  <a:schemeClr val="tx1"/>
                </a:solidFill>
              </a:rPr>
              <a:t>Improved Compliance Effect</a:t>
            </a:r>
          </a:p>
          <a:p>
            <a:pPr marL="607219" lvl="1" indent="-457200">
              <a:lnSpc>
                <a:spcPct val="130000"/>
              </a:lnSpc>
            </a:pPr>
            <a:r>
              <a:rPr lang="en-US" sz="1700" dirty="0" smtClean="0">
                <a:solidFill>
                  <a:schemeClr val="tx1"/>
                </a:solidFill>
              </a:rPr>
              <a:t>With </a:t>
            </a:r>
            <a:r>
              <a:rPr lang="en-US" sz="1700" dirty="0">
                <a:solidFill>
                  <a:schemeClr val="tx1"/>
                </a:solidFill>
              </a:rPr>
              <a:t>input tax credit at each stage of value added and creation of information chain, there would </a:t>
            </a:r>
            <a:r>
              <a:rPr lang="en-US" sz="1700" dirty="0" smtClean="0">
                <a:solidFill>
                  <a:schemeClr val="tx1"/>
                </a:solidFill>
              </a:rPr>
              <a:t>be </a:t>
            </a:r>
            <a:r>
              <a:rPr lang="en-US" sz="1700" dirty="0">
                <a:solidFill>
                  <a:schemeClr val="tx1"/>
                </a:solidFill>
              </a:rPr>
              <a:t>automatic improvement in </a:t>
            </a:r>
            <a:r>
              <a:rPr lang="en-US" sz="1700" dirty="0" smtClean="0">
                <a:solidFill>
                  <a:schemeClr val="tx1"/>
                </a:solidFill>
              </a:rPr>
              <a:t>compliance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7"/>
            </a:pPr>
            <a:r>
              <a:rPr lang="en-US" sz="1700" dirty="0" smtClean="0">
                <a:solidFill>
                  <a:schemeClr val="tx1"/>
                </a:solidFill>
              </a:rPr>
              <a:t>Keeping </a:t>
            </a:r>
            <a:r>
              <a:rPr lang="en-US" sz="1700" dirty="0">
                <a:solidFill>
                  <a:schemeClr val="tx1"/>
                </a:solidFill>
              </a:rPr>
              <a:t>the same GST rate for all textile segments will facilitate further experimentation in mixing and blending as it can be done without any tax implication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7"/>
            </a:pPr>
            <a:r>
              <a:rPr lang="en-US" sz="1700" dirty="0">
                <a:solidFill>
                  <a:schemeClr val="tx1"/>
                </a:solidFill>
              </a:rPr>
              <a:t>Present GST discussions indicate that cascading may continue with respect to petroleum products that serve as inputs; to that extent the burden on artificial silk and synthetic fibres will continue; since much of these products are exported, this disadvantage may continue unless a suitable mechanism is found to rebate input tax on petroleum products</a:t>
            </a:r>
            <a:endParaRPr lang="en-IN" sz="1700" dirty="0">
              <a:solidFill>
                <a:schemeClr val="tx1"/>
              </a:solidFill>
            </a:endParaRPr>
          </a:p>
          <a:p>
            <a:pPr marL="3175" lvl="1" indent="0">
              <a:lnSpc>
                <a:spcPct val="130000"/>
              </a:lnSpc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607219" lvl="1" indent="-457200">
              <a:lnSpc>
                <a:spcPct val="130000"/>
              </a:lnSpc>
            </a:pP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224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Policy Options under GST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19200"/>
            <a:ext cx="8229600" cy="46980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Key objective for options should be: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Production efficiency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Market Neutrality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Minimize incremental burden on lower-income households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A uniform and comprehensive GST most conducive for production efficiency and market neutrality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Minimizing incremental burden on lower-income households is the remaining policy objective that could warrant deviation from a uniform GST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en-I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73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40355"/>
              </p:ext>
            </p:extLst>
          </p:nvPr>
        </p:nvGraphicFramePr>
        <p:xfrm>
          <a:off x="457200" y="1524000"/>
          <a:ext cx="8382000" cy="4495798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047750"/>
                <a:gridCol w="1047750"/>
                <a:gridCol w="1047750"/>
                <a:gridCol w="1047750"/>
                <a:gridCol w="1047750"/>
                <a:gridCol w="1047750"/>
                <a:gridCol w="1208942"/>
                <a:gridCol w="886558"/>
              </a:tblGrid>
              <a:tr h="549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Fractile</a:t>
                      </a:r>
                      <a:r>
                        <a:rPr lang="en-US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Class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Basic Food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Processed Food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Fuel and light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Clothing &amp; bedding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Medical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expenditure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52.2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11.4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19.5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50.8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6.3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21.0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48.7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9.7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23.7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46.8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9.0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4.3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26.0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45.0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28.2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42.0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31.1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40.8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32.7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38.1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8.3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5.7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35.3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35.3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38.5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31.6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8.9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5.2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42.2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26.7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9.7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46.4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&gt;P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16.4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11.5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57.5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0356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33.6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9.0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6.7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5.4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39.8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2064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0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400" dirty="0" smtClean="0">
                <a:solidFill>
                  <a:schemeClr val="tx1"/>
                </a:solidFill>
                <a:latin typeface="EYInterstate Regular" panose="02000503020000020004" pitchFamily="2" charset="0"/>
              </a:rPr>
              <a:t>Pattern of expenditure on essential items in Urban India</a:t>
            </a:r>
            <a:br>
              <a:rPr lang="en-US" sz="2400" dirty="0" smtClean="0">
                <a:solidFill>
                  <a:schemeClr val="tx1"/>
                </a:solidFill>
                <a:latin typeface="EYInterstate Regular" panose="02000503020000020004" pitchFamily="2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EYInterstate Regular" panose="02000503020000020004" pitchFamily="2" charset="0"/>
              </a:rPr>
              <a:t>- Share of Monthly per capita expenditure </a:t>
            </a:r>
            <a:r>
              <a:rPr lang="en-US" sz="2000" dirty="0">
                <a:solidFill>
                  <a:schemeClr val="tx1"/>
                </a:solidFill>
              </a:rPr>
              <a:t>2011-12</a:t>
            </a:r>
            <a:endParaRPr lang="en-IN" sz="2400" dirty="0">
              <a:solidFill>
                <a:schemeClr val="tx1"/>
              </a:solidFill>
              <a:latin typeface="EYInterstate Regular" panose="02000503020000020004" pitchFamily="2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59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Policy options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98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Zero rating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Exemption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Lower rate of tax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Standard rate of tax with appropriate subsidies</a:t>
            </a:r>
          </a:p>
          <a:p>
            <a:pPr lvl="1">
              <a:lnSpc>
                <a:spcPct val="150000"/>
              </a:lnSpc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Policy </a:t>
            </a:r>
            <a:r>
              <a:rPr lang="en-US" dirty="0" smtClean="0">
                <a:solidFill>
                  <a:schemeClr val="tx1"/>
                </a:solidFill>
              </a:rPr>
              <a:t>options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Pros and Cons</a:t>
            </a:r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980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Zero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rating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Zero rating is possible only if all Input taxes are refunded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Most jurisdictions find it difficult to administer and monitor input tax refunds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Zero-rating in India proposed to be limited to exports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Exemption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Most distorting option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Results in higher tax incidence due to blocked input taxes and tax cascading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Shifts tax burden from Consumption to Production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Exemption to fabrics leads to pressure from industry for exemption from production inputs as well. This leads to complex administration of tax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3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Policy options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- Pros and Cons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Lower rate of tax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Advisable only if government chooses to have a lower GST rate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Lower rate should be extended to all fabrics and personal wear items to avoid classification disputes and market distortions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However, difficult choices to be made: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Fabrics </a:t>
            </a:r>
            <a:r>
              <a:rPr lang="en-US" sz="1400" dirty="0" err="1" smtClean="0">
                <a:solidFill>
                  <a:schemeClr val="tx1"/>
                </a:solidFill>
              </a:rPr>
              <a:t>Vs</a:t>
            </a:r>
            <a:r>
              <a:rPr lang="en-US" sz="1400" dirty="0" smtClean="0">
                <a:solidFill>
                  <a:schemeClr val="tx1"/>
                </a:solidFill>
              </a:rPr>
              <a:t> Apparel for personal wear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Home textiles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Technical textiles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If inputs are taxable at higher rate and outputs are taxable at lower rate, refund and monitoring of refunds issues will arise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Standard rate of tax with appropriate subsidies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Clean tax system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Achieves production efficiency, which is the key concern as opposed to the regressivity of the tax system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Can be accompanied by an appropriate subsidy regime to support weakest segments of the textile industry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0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Supplementary Slides</a:t>
            </a:r>
            <a:endParaRPr lang="en-US" sz="3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02006"/>
              </p:ext>
            </p:extLst>
          </p:nvPr>
        </p:nvGraphicFramePr>
        <p:xfrm>
          <a:off x="533400" y="1524000"/>
          <a:ext cx="8153400" cy="434340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123949"/>
                <a:gridCol w="914401"/>
              </a:tblGrid>
              <a:tr h="53082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Fractile</a:t>
                      </a:r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class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Basic Food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Processed Food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Fuel and light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Clothing &amp; bedding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Medical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expenditure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52.9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3.1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52.4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52.7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6.9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18.2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51.7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10.2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6.7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19.1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51.1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20.4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50.1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9.1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4.9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21.4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49.3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22.2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47.8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7.9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6.2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24.2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46.4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7.9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6.0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6.4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44.0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7.2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27.8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39.9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6.6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31.6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&gt;P</a:t>
                      </a:r>
                      <a:r>
                        <a:rPr lang="en-IN" sz="16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30.8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8.7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4.5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4.4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>
                          <a:solidFill>
                            <a:schemeClr val="tx1"/>
                          </a:solidFill>
                          <a:effectLst/>
                        </a:rPr>
                        <a:t>11.0</a:t>
                      </a:r>
                      <a:endParaRPr lang="en-IN" sz="15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40.5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3275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45.0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7.9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8.0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6.0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6.7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26.5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Pattern of expenditure on essential items in Rural  India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Share of Monthly per capita expenditure 2011-12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073" y="1984608"/>
            <a:ext cx="2181527" cy="45379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Thank you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Main Advantages of GST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Indian Wide Common Market</a:t>
            </a:r>
          </a:p>
          <a:p>
            <a:r>
              <a:rPr lang="en-US" sz="2800" b="1" dirty="0" smtClean="0"/>
              <a:t>Absence of Fiscal Barrier (CST/Entry Tax)</a:t>
            </a:r>
          </a:p>
          <a:p>
            <a:r>
              <a:rPr lang="en-US" sz="2800" b="1" dirty="0" smtClean="0"/>
              <a:t>Single or limited number of rates</a:t>
            </a:r>
          </a:p>
          <a:p>
            <a:r>
              <a:rPr lang="en-US" sz="2800" b="1" dirty="0" smtClean="0"/>
              <a:t>Production efficiency: Resource allocation; no incentive for vertical integration</a:t>
            </a:r>
          </a:p>
          <a:p>
            <a:r>
              <a:rPr lang="en-US" sz="2800" b="1" dirty="0" smtClean="0"/>
              <a:t>Consumption efficiency</a:t>
            </a:r>
          </a:p>
          <a:p>
            <a:r>
              <a:rPr lang="en-US" sz="2800" b="1" dirty="0" smtClean="0"/>
              <a:t>Minimization of classification disputes</a:t>
            </a:r>
          </a:p>
          <a:p>
            <a:r>
              <a:rPr lang="en-US" sz="2800" b="1" dirty="0" smtClean="0"/>
              <a:t>Improved compliance</a:t>
            </a:r>
          </a:p>
          <a:p>
            <a:r>
              <a:rPr lang="en-US" sz="2800" b="1" dirty="0" smtClean="0"/>
              <a:t>Note that the new constitutional amendment bill proposes a 1% tax on all inter-state supplies</a:t>
            </a:r>
            <a:endParaRPr lang="en-US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effects of GST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1295400"/>
            <a:ext cx="2895600" cy="63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GST </a:t>
            </a:r>
          </a:p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Reform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2640247"/>
            <a:ext cx="2971800" cy="560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Lower Price of Capital Goods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3858703"/>
            <a:ext cx="2971800" cy="63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Larger Capital </a:t>
            </a:r>
          </a:p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Stock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368457"/>
            <a:ext cx="2895600" cy="560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Improved Resource Allocation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326047"/>
            <a:ext cx="2895600" cy="560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Higher Total Productivity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316647"/>
            <a:ext cx="2895600" cy="560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Improved Competitiveness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5334000"/>
            <a:ext cx="3048000" cy="63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36576" rIns="0" bIns="0" rtlCol="0">
            <a:spAutoFit/>
          </a:bodyPr>
          <a:lstStyle/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Higher </a:t>
            </a:r>
          </a:p>
          <a:p>
            <a:pPr marL="285750" indent="-285750"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2000" dirty="0" smtClean="0">
                <a:solidFill>
                  <a:schemeClr val="tx1"/>
                </a:solidFill>
              </a:rPr>
              <a:t>Potential Output</a:t>
            </a:r>
            <a:endParaRPr lang="en-IN" sz="2000" dirty="0" smtClean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6" idx="3"/>
          </p:cNvCxnSpPr>
          <p:nvPr/>
        </p:nvCxnSpPr>
        <p:spPr>
          <a:xfrm flipV="1">
            <a:off x="5943600" y="1613948"/>
            <a:ext cx="1257300" cy="1"/>
          </a:xfrm>
          <a:prstGeom prst="line">
            <a:avLst/>
          </a:prstGeom>
          <a:ln w="31750" cmpd="sng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7" idx="0"/>
          </p:cNvCxnSpPr>
          <p:nvPr/>
        </p:nvCxnSpPr>
        <p:spPr>
          <a:xfrm>
            <a:off x="7200900" y="1600199"/>
            <a:ext cx="0" cy="1040048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" idx="0"/>
          </p:cNvCxnSpPr>
          <p:nvPr/>
        </p:nvCxnSpPr>
        <p:spPr>
          <a:xfrm>
            <a:off x="1981200" y="1600199"/>
            <a:ext cx="0" cy="768258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81200" y="1600199"/>
            <a:ext cx="1028700" cy="1"/>
          </a:xfrm>
          <a:prstGeom prst="line">
            <a:avLst/>
          </a:prstGeom>
          <a:ln w="31750" cmpd="sng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81200" y="2928610"/>
            <a:ext cx="0" cy="430447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81200" y="3886200"/>
            <a:ext cx="0" cy="443452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8" idx="0"/>
          </p:cNvCxnSpPr>
          <p:nvPr/>
        </p:nvCxnSpPr>
        <p:spPr>
          <a:xfrm>
            <a:off x="7200900" y="3200400"/>
            <a:ext cx="0" cy="658303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8" idx="2"/>
          </p:cNvCxnSpPr>
          <p:nvPr/>
        </p:nvCxnSpPr>
        <p:spPr>
          <a:xfrm flipV="1">
            <a:off x="7200900" y="4495800"/>
            <a:ext cx="0" cy="1156749"/>
          </a:xfrm>
          <a:prstGeom prst="line">
            <a:avLst/>
          </a:prstGeom>
          <a:ln w="3175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1" idx="2"/>
          </p:cNvCxnSpPr>
          <p:nvPr/>
        </p:nvCxnSpPr>
        <p:spPr>
          <a:xfrm flipV="1">
            <a:off x="1981200" y="4876800"/>
            <a:ext cx="0" cy="775748"/>
          </a:xfrm>
          <a:prstGeom prst="line">
            <a:avLst/>
          </a:prstGeom>
          <a:ln w="31750" cmpd="sng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3" idx="1"/>
          </p:cNvCxnSpPr>
          <p:nvPr/>
        </p:nvCxnSpPr>
        <p:spPr>
          <a:xfrm>
            <a:off x="1981200" y="5652549"/>
            <a:ext cx="1066800" cy="0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3" idx="3"/>
          </p:cNvCxnSpPr>
          <p:nvPr/>
        </p:nvCxnSpPr>
        <p:spPr>
          <a:xfrm flipH="1">
            <a:off x="6096000" y="5652549"/>
            <a:ext cx="1104900" cy="0"/>
          </a:xfrm>
          <a:prstGeom prst="straightConnector1">
            <a:avLst/>
          </a:prstGeom>
          <a:ln w="3175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Features of GST in India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19200"/>
            <a:ext cx="8229600" cy="4698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Dual GST: CGST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and SGST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Dual rate structure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Lower rate: 12 % 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Standard rate</a:t>
            </a:r>
            <a:r>
              <a:rPr lang="en-US" sz="2400" b="1" dirty="0">
                <a:solidFill>
                  <a:schemeClr val="tx1"/>
                </a:solidFill>
              </a:rPr>
              <a:t>: </a:t>
            </a:r>
            <a:r>
              <a:rPr lang="en-US" sz="2400" b="1" dirty="0" smtClean="0">
                <a:solidFill>
                  <a:schemeClr val="tx1"/>
                </a:solidFill>
              </a:rPr>
              <a:t>Estimates range from 20-27% for the composite rate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Exempt category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Exports zero-rated, imports taxable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Inter-state sales subject to IGST=(CGST+SGST)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224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Features of Textile Industry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Large unorganized sector</a:t>
            </a:r>
          </a:p>
          <a:p>
            <a:r>
              <a:rPr lang="en-US" sz="3600" dirty="0" smtClean="0"/>
              <a:t>Large employment potential</a:t>
            </a:r>
          </a:p>
          <a:p>
            <a:r>
              <a:rPr lang="en-US" sz="3600" dirty="0" smtClean="0"/>
              <a:t>Mix of traditional and modern</a:t>
            </a:r>
          </a:p>
          <a:p>
            <a:r>
              <a:rPr lang="en-US" sz="3600" dirty="0" smtClean="0"/>
              <a:t>Low tax incidence</a:t>
            </a:r>
          </a:p>
          <a:p>
            <a:r>
              <a:rPr lang="en-US" sz="3600" dirty="0" smtClean="0"/>
              <a:t>Differentiated segments; composite products</a:t>
            </a:r>
          </a:p>
          <a:p>
            <a:r>
              <a:rPr lang="en-US" sz="3600" dirty="0" smtClean="0"/>
              <a:t>High export contribution and potential 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of Textiles in Potential GST Tax Base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aspects of current taxation system as it applies to Textiles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Usually low/ zero rates of taxes on final products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Tax is shifted back to production (as opposed to consumption) leading to blocked input taxes and higher cost of production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Inefficiencies in production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Exemption of production inputs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Duty Drawback Scheme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Exemption by size of operation, giving rise to fragmentation of industry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Complexities in compliance and administration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Ad-hoc or piecemeal efforts to apply tax leads to significant opposition from all segments of textiles industry. Any piecemeal tax is complex, creates competitive distortions and  is subject to collusion/ harassment by Tax Administration authorities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4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aspects of current taxation system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980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Classification disputes </a:t>
            </a:r>
          </a:p>
          <a:p>
            <a:pPr lvl="1">
              <a:lnSpc>
                <a:spcPct val="130000"/>
              </a:lnSpc>
            </a:pPr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dirty="0" smtClean="0">
                <a:solidFill>
                  <a:schemeClr val="tx1"/>
                </a:solidFill>
              </a:rPr>
              <a:t>abrics vs garments, e.g. should Sarees be treated as fabrics or as readymade garments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Lack of </a:t>
            </a:r>
            <a:r>
              <a:rPr lang="en-US" sz="2000" dirty="0" err="1" smtClean="0">
                <a:solidFill>
                  <a:schemeClr val="tx1"/>
                </a:solidFill>
              </a:rPr>
              <a:t>Fibre</a:t>
            </a:r>
            <a:r>
              <a:rPr lang="en-US" sz="2000" dirty="0" smtClean="0">
                <a:solidFill>
                  <a:schemeClr val="tx1"/>
                </a:solidFill>
              </a:rPr>
              <a:t> neutrality </a:t>
            </a:r>
          </a:p>
          <a:p>
            <a:pPr lvl="1">
              <a:lnSpc>
                <a:spcPct val="130000"/>
              </a:lnSpc>
            </a:pPr>
            <a:r>
              <a:rPr lang="en-US" sz="1800" dirty="0">
                <a:solidFill>
                  <a:schemeClr val="tx1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otton fibre vs manmade fibre. Cotton fibre treated favorably as compared to man-made fibres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Effective tax rates vary by degree of integration </a:t>
            </a:r>
          </a:p>
          <a:p>
            <a:pPr lvl="1">
              <a:lnSpc>
                <a:spcPct val="13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Power looms vs Composite mills. Effective tax rates for composite mills higher than that of power looms discouraging integration of production adversely affecting efficiency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1" y="6400800"/>
            <a:ext cx="3434400" cy="201600"/>
          </a:xfrm>
        </p:spPr>
        <p:txBody>
          <a:bodyPr/>
          <a:lstStyle/>
          <a:p>
            <a:pPr algn="ctr"/>
            <a:r>
              <a:rPr lang="en-US" dirty="0" smtClean="0"/>
              <a:t>Implications of GST for Indian Textile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resentation_Regular_Print">
  <a:themeElements>
    <a:clrScheme name="Custom 2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</Template>
  <TotalTime>2355</TotalTime>
  <Words>2206</Words>
  <Application>Microsoft Office PowerPoint</Application>
  <PresentationFormat>On-screen Show (4:3)</PresentationFormat>
  <Paragraphs>616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EY_Presentation_Regular_Print</vt:lpstr>
      <vt:lpstr>GST and the Indian Textile Industry  7 Apr 2015</vt:lpstr>
      <vt:lpstr>Taxes to be Replaced by GST</vt:lpstr>
      <vt:lpstr>Main Advantages of GST</vt:lpstr>
      <vt:lpstr>Key effects of GST</vt:lpstr>
      <vt:lpstr>Features of GST in India</vt:lpstr>
      <vt:lpstr>Features of Textile Industry</vt:lpstr>
      <vt:lpstr>Share of Textiles in Potential GST Tax Base</vt:lpstr>
      <vt:lpstr>Key aspects of current taxation system as it applies to Textiles</vt:lpstr>
      <vt:lpstr>Key aspects of current taxation system</vt:lpstr>
      <vt:lpstr>Textile segments </vt:lpstr>
      <vt:lpstr>Key concerns of textiles industry</vt:lpstr>
      <vt:lpstr>Estimated share of textile segments in tax base</vt:lpstr>
      <vt:lpstr>Input structure across the nine textile categories - Shares by types of inputs</vt:lpstr>
      <vt:lpstr>Current Effective Tax Rates (RNR)  - Combined for Centre and States</vt:lpstr>
      <vt:lpstr>Price and Income Effects - Net effect on demand  due to a shift to GST from the current indirect tax structure </vt:lpstr>
      <vt:lpstr>Key empirical findings</vt:lpstr>
      <vt:lpstr>Likely impact of GST</vt:lpstr>
      <vt:lpstr>Likely impact of GST</vt:lpstr>
      <vt:lpstr>Key effects of GST</vt:lpstr>
      <vt:lpstr>Key effects of GST</vt:lpstr>
      <vt:lpstr>Policy Options under GST</vt:lpstr>
      <vt:lpstr>PowerPoint Presentation</vt:lpstr>
      <vt:lpstr>Policy options </vt:lpstr>
      <vt:lpstr>Policy options - Pros and Cons</vt:lpstr>
      <vt:lpstr>Policy options - Pros and Cons</vt:lpstr>
      <vt:lpstr>Supplementary Slides</vt:lpstr>
      <vt:lpstr>Pattern of expenditure on essential items in Rural  India - Share of Monthly per capita expenditure 2011-12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Implications of GST for Indian Textile Industry</dc:title>
  <dc:creator>DKS</dc:creator>
  <cp:lastModifiedBy>nisha.goel</cp:lastModifiedBy>
  <cp:revision>248</cp:revision>
  <cp:lastPrinted>2014-02-27T07:16:26Z</cp:lastPrinted>
  <dcterms:created xsi:type="dcterms:W3CDTF">2006-08-16T00:00:00Z</dcterms:created>
  <dcterms:modified xsi:type="dcterms:W3CDTF">2015-04-08T06:23:43Z</dcterms:modified>
</cp:coreProperties>
</file>