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76" r:id="rId4"/>
    <p:sldId id="287" r:id="rId5"/>
    <p:sldId id="258" r:id="rId6"/>
    <p:sldId id="270" r:id="rId7"/>
    <p:sldId id="298" r:id="rId8"/>
    <p:sldId id="279" r:id="rId9"/>
    <p:sldId id="300" r:id="rId10"/>
    <p:sldId id="289" r:id="rId11"/>
    <p:sldId id="296" r:id="rId12"/>
    <p:sldId id="297" r:id="rId13"/>
    <p:sldId id="299" r:id="rId14"/>
    <p:sldId id="293" r:id="rId15"/>
    <p:sldId id="295" r:id="rId16"/>
    <p:sldId id="286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MR" initials="BMR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D8F"/>
    <a:srgbClr val="18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7D537E-7867-497A-BC12-6E2C39E2689B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69D76DD-B674-4FFC-A945-A776B3BB35E2}">
      <dgm:prSet phldrT="[Text]"/>
      <dgm:spPr/>
      <dgm:t>
        <a:bodyPr vert="wordArtVert"/>
        <a:lstStyle/>
        <a:p>
          <a:r>
            <a:rPr lang="en-US" dirty="0" smtClean="0">
              <a:solidFill>
                <a:schemeClr val="tx2"/>
              </a:solidFill>
            </a:rPr>
            <a:t>GST</a:t>
          </a:r>
          <a:endParaRPr lang="en-US" dirty="0">
            <a:solidFill>
              <a:schemeClr val="tx2"/>
            </a:solidFill>
          </a:endParaRPr>
        </a:p>
      </dgm:t>
    </dgm:pt>
    <dgm:pt modelId="{C151AB8A-6F0B-4400-9626-1ECE0824F955}" type="parTrans" cxnId="{5B25AF8E-F7DB-41A9-9AA6-0B3A9E9FABD0}">
      <dgm:prSet/>
      <dgm:spPr/>
      <dgm:t>
        <a:bodyPr/>
        <a:lstStyle/>
        <a:p>
          <a:endParaRPr lang="en-US"/>
        </a:p>
      </dgm:t>
    </dgm:pt>
    <dgm:pt modelId="{FC72B0D2-48C8-44F6-B7BB-C1841B8183DD}" type="sibTrans" cxnId="{5B25AF8E-F7DB-41A9-9AA6-0B3A9E9FABD0}">
      <dgm:prSet/>
      <dgm:spPr/>
      <dgm:t>
        <a:bodyPr/>
        <a:lstStyle/>
        <a:p>
          <a:endParaRPr lang="en-US"/>
        </a:p>
      </dgm:t>
    </dgm:pt>
    <dgm:pt modelId="{B07CE4D2-8F14-4026-AF5E-16D5C18BFF0D}">
      <dgm:prSet phldrT="[Text]" custT="1"/>
      <dgm:spPr/>
      <dgm:t>
        <a:bodyPr anchor="ctr"/>
        <a:lstStyle/>
        <a:p>
          <a:r>
            <a:rPr lang="en-US" sz="2000" b="1" dirty="0" smtClean="0"/>
            <a:t>Consistency in key provisions across legislations</a:t>
          </a:r>
          <a:endParaRPr lang="en-US" sz="2000" b="1" dirty="0"/>
        </a:p>
      </dgm:t>
    </dgm:pt>
    <dgm:pt modelId="{7DBB5AA8-2609-4BAB-A475-EFD131DD45EA}" type="parTrans" cxnId="{CFD013C3-9DFB-4F06-8153-18FCFD57985E}">
      <dgm:prSet/>
      <dgm:spPr/>
      <dgm:t>
        <a:bodyPr/>
        <a:lstStyle/>
        <a:p>
          <a:endParaRPr lang="en-US"/>
        </a:p>
      </dgm:t>
    </dgm:pt>
    <dgm:pt modelId="{61BC8A64-28BC-4322-9868-607ED498F17E}" type="sibTrans" cxnId="{CFD013C3-9DFB-4F06-8153-18FCFD57985E}">
      <dgm:prSet/>
      <dgm:spPr/>
      <dgm:t>
        <a:bodyPr/>
        <a:lstStyle/>
        <a:p>
          <a:endParaRPr lang="en-US"/>
        </a:p>
      </dgm:t>
    </dgm:pt>
    <dgm:pt modelId="{A30F11E4-F879-470B-8742-0ADEF5A22BAB}">
      <dgm:prSet phldrT="[Text]" custT="1"/>
      <dgm:spPr/>
      <dgm:t>
        <a:bodyPr anchor="ctr"/>
        <a:lstStyle/>
        <a:p>
          <a:r>
            <a:rPr lang="en-US" sz="2000" b="1" dirty="0" smtClean="0"/>
            <a:t>Taxpayer oriented approach of the authorities </a:t>
          </a:r>
          <a:endParaRPr lang="en-US" sz="2000" b="1" dirty="0"/>
        </a:p>
      </dgm:t>
    </dgm:pt>
    <dgm:pt modelId="{4AC4DF50-25EB-4B52-BFC4-0C30F5BB0109}" type="parTrans" cxnId="{5ED845AE-5C3D-49E5-B030-3AB6ADD648A0}">
      <dgm:prSet/>
      <dgm:spPr/>
      <dgm:t>
        <a:bodyPr/>
        <a:lstStyle/>
        <a:p>
          <a:endParaRPr lang="en-US"/>
        </a:p>
      </dgm:t>
    </dgm:pt>
    <dgm:pt modelId="{006BF048-0D30-4391-99A3-58D12A8C7C6B}" type="sibTrans" cxnId="{5ED845AE-5C3D-49E5-B030-3AB6ADD648A0}">
      <dgm:prSet/>
      <dgm:spPr/>
      <dgm:t>
        <a:bodyPr/>
        <a:lstStyle/>
        <a:p>
          <a:endParaRPr lang="en-US"/>
        </a:p>
      </dgm:t>
    </dgm:pt>
    <dgm:pt modelId="{8884F91B-5853-4341-8660-F4E1C1345D6B}">
      <dgm:prSet phldrT="[Text]" custT="1"/>
      <dgm:spPr/>
      <dgm:t>
        <a:bodyPr anchor="ctr"/>
        <a:lstStyle/>
        <a:p>
          <a:r>
            <a:rPr lang="en-US" sz="2000" b="1" dirty="0" smtClean="0"/>
            <a:t>Smooth transitioning to GST </a:t>
          </a:r>
          <a:endParaRPr lang="en-US" sz="2000" b="1" dirty="0"/>
        </a:p>
      </dgm:t>
    </dgm:pt>
    <dgm:pt modelId="{675FE9B9-CCCC-4F78-A7CB-FD0729C688E0}" type="parTrans" cxnId="{A2B052E3-6B41-4F48-B8FA-7FC610FC6B05}">
      <dgm:prSet/>
      <dgm:spPr/>
      <dgm:t>
        <a:bodyPr/>
        <a:lstStyle/>
        <a:p>
          <a:endParaRPr lang="en-US"/>
        </a:p>
      </dgm:t>
    </dgm:pt>
    <dgm:pt modelId="{F806F996-D90B-40AA-9415-47551399401A}" type="sibTrans" cxnId="{A2B052E3-6B41-4F48-B8FA-7FC610FC6B05}">
      <dgm:prSet/>
      <dgm:spPr/>
      <dgm:t>
        <a:bodyPr/>
        <a:lstStyle/>
        <a:p>
          <a:endParaRPr lang="en-US"/>
        </a:p>
      </dgm:t>
    </dgm:pt>
    <dgm:pt modelId="{87D418F4-C3B6-44C2-8F17-4DBDE5836E42}">
      <dgm:prSet phldrT="[Text]" custT="1"/>
      <dgm:spPr/>
      <dgm:t>
        <a:bodyPr anchor="ctr"/>
        <a:lstStyle/>
        <a:p>
          <a:r>
            <a:rPr lang="en-US" sz="2000" b="1" dirty="0" smtClean="0"/>
            <a:t>Greater emphasis on simplified refund process  </a:t>
          </a:r>
          <a:endParaRPr lang="en-US" sz="2000" b="1" dirty="0"/>
        </a:p>
      </dgm:t>
    </dgm:pt>
    <dgm:pt modelId="{C5708F36-C7FF-485F-9365-886997DB4134}" type="parTrans" cxnId="{77DED799-884B-479D-9639-AB160DE6BE20}">
      <dgm:prSet/>
      <dgm:spPr/>
      <dgm:t>
        <a:bodyPr/>
        <a:lstStyle/>
        <a:p>
          <a:endParaRPr lang="en-US"/>
        </a:p>
      </dgm:t>
    </dgm:pt>
    <dgm:pt modelId="{415977CB-AB35-46EC-8B58-3ABCFFE42377}" type="sibTrans" cxnId="{77DED799-884B-479D-9639-AB160DE6BE20}">
      <dgm:prSet/>
      <dgm:spPr/>
      <dgm:t>
        <a:bodyPr/>
        <a:lstStyle/>
        <a:p>
          <a:endParaRPr lang="en-US"/>
        </a:p>
      </dgm:t>
    </dgm:pt>
    <dgm:pt modelId="{EFB1F96A-0509-4675-8093-91045A2DEE01}">
      <dgm:prSet phldrT="[Text]" custT="1"/>
      <dgm:spPr/>
      <dgm:t>
        <a:bodyPr anchor="ctr"/>
        <a:lstStyle/>
        <a:p>
          <a:r>
            <a:rPr lang="en-US" sz="2000" b="1" dirty="0" smtClean="0"/>
            <a:t>Robust dispute resolution mechanism  </a:t>
          </a:r>
          <a:endParaRPr lang="en-US" sz="2000" b="1" dirty="0"/>
        </a:p>
      </dgm:t>
    </dgm:pt>
    <dgm:pt modelId="{BC333A85-9518-467F-85E4-47D2A4924092}" type="parTrans" cxnId="{5CF44B45-E516-4060-98E2-35AC0B7B59EB}">
      <dgm:prSet/>
      <dgm:spPr/>
      <dgm:t>
        <a:bodyPr/>
        <a:lstStyle/>
        <a:p>
          <a:endParaRPr lang="en-US"/>
        </a:p>
      </dgm:t>
    </dgm:pt>
    <dgm:pt modelId="{4C5F05BA-7E26-442F-BD4F-F1D2936A5939}" type="sibTrans" cxnId="{5CF44B45-E516-4060-98E2-35AC0B7B59EB}">
      <dgm:prSet/>
      <dgm:spPr/>
      <dgm:t>
        <a:bodyPr/>
        <a:lstStyle/>
        <a:p>
          <a:endParaRPr lang="en-US"/>
        </a:p>
      </dgm:t>
    </dgm:pt>
    <dgm:pt modelId="{EBFD7B56-17CE-4E59-8694-56F607CE704C}">
      <dgm:prSet phldrT="[Text]" custT="1"/>
      <dgm:spPr/>
      <dgm:t>
        <a:bodyPr anchor="ctr"/>
        <a:lstStyle/>
        <a:p>
          <a:r>
            <a:rPr lang="en-US" sz="2000" b="1" dirty="0" smtClean="0"/>
            <a:t>Dedicated cell providing overall guidance </a:t>
          </a:r>
          <a:endParaRPr lang="en-US" sz="2000" b="1" dirty="0"/>
        </a:p>
      </dgm:t>
    </dgm:pt>
    <dgm:pt modelId="{72032010-A1DF-4808-BD26-9B342CA6D5C2}" type="parTrans" cxnId="{61401A5A-B0CD-4FC1-BB71-EA5318CAFCAD}">
      <dgm:prSet/>
      <dgm:spPr/>
      <dgm:t>
        <a:bodyPr/>
        <a:lstStyle/>
        <a:p>
          <a:endParaRPr lang="en-US"/>
        </a:p>
      </dgm:t>
    </dgm:pt>
    <dgm:pt modelId="{F0731C2C-6F4D-4EDD-B418-E16D4FC82318}" type="sibTrans" cxnId="{61401A5A-B0CD-4FC1-BB71-EA5318CAFCAD}">
      <dgm:prSet/>
      <dgm:spPr/>
      <dgm:t>
        <a:bodyPr/>
        <a:lstStyle/>
        <a:p>
          <a:endParaRPr lang="en-US"/>
        </a:p>
      </dgm:t>
    </dgm:pt>
    <dgm:pt modelId="{7C88E57B-6169-41D1-B382-8A61BEF7FC47}" type="pres">
      <dgm:prSet presAssocID="{7D7D537E-7867-497A-BC12-6E2C39E2689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ECE65C-45CF-4A51-A945-A71817EC5A4B}" type="pres">
      <dgm:prSet presAssocID="{269D76DD-B674-4FFC-A945-A776B3BB35E2}" presName="thickLine" presStyleLbl="alignNode1" presStyleIdx="0" presStyleCnt="1"/>
      <dgm:spPr/>
    </dgm:pt>
    <dgm:pt modelId="{26E0B76D-7C47-4D6A-BEE7-8AC952ABF23A}" type="pres">
      <dgm:prSet presAssocID="{269D76DD-B674-4FFC-A945-A776B3BB35E2}" presName="horz1" presStyleCnt="0"/>
      <dgm:spPr/>
    </dgm:pt>
    <dgm:pt modelId="{EA18681C-23FF-47BF-8DC7-BCDF6BD737B3}" type="pres">
      <dgm:prSet presAssocID="{269D76DD-B674-4FFC-A945-A776B3BB35E2}" presName="tx1" presStyleLbl="revTx" presStyleIdx="0" presStyleCnt="7"/>
      <dgm:spPr/>
      <dgm:t>
        <a:bodyPr/>
        <a:lstStyle/>
        <a:p>
          <a:endParaRPr lang="en-US"/>
        </a:p>
      </dgm:t>
    </dgm:pt>
    <dgm:pt modelId="{D00EBC17-649D-4621-B99E-C6619C2865C5}" type="pres">
      <dgm:prSet presAssocID="{269D76DD-B674-4FFC-A945-A776B3BB35E2}" presName="vert1" presStyleCnt="0"/>
      <dgm:spPr/>
    </dgm:pt>
    <dgm:pt modelId="{F676C771-D338-4A13-A3FB-263D6AFBDE86}" type="pres">
      <dgm:prSet presAssocID="{B07CE4D2-8F14-4026-AF5E-16D5C18BFF0D}" presName="vertSpace2a" presStyleCnt="0"/>
      <dgm:spPr/>
    </dgm:pt>
    <dgm:pt modelId="{754A35D7-AF26-4E03-9CEC-2274F99F4F60}" type="pres">
      <dgm:prSet presAssocID="{B07CE4D2-8F14-4026-AF5E-16D5C18BFF0D}" presName="horz2" presStyleCnt="0"/>
      <dgm:spPr/>
    </dgm:pt>
    <dgm:pt modelId="{D58FA443-BD3F-44AC-B8AC-419E1B7AF492}" type="pres">
      <dgm:prSet presAssocID="{B07CE4D2-8F14-4026-AF5E-16D5C18BFF0D}" presName="horzSpace2" presStyleCnt="0"/>
      <dgm:spPr/>
    </dgm:pt>
    <dgm:pt modelId="{425FE3A3-B182-4120-BF3C-D922478C1F7A}" type="pres">
      <dgm:prSet presAssocID="{B07CE4D2-8F14-4026-AF5E-16D5C18BFF0D}" presName="tx2" presStyleLbl="revTx" presStyleIdx="1" presStyleCnt="7"/>
      <dgm:spPr/>
      <dgm:t>
        <a:bodyPr/>
        <a:lstStyle/>
        <a:p>
          <a:endParaRPr lang="en-US"/>
        </a:p>
      </dgm:t>
    </dgm:pt>
    <dgm:pt modelId="{6903B3AC-9FCF-421C-97B0-B51A70394EE9}" type="pres">
      <dgm:prSet presAssocID="{B07CE4D2-8F14-4026-AF5E-16D5C18BFF0D}" presName="vert2" presStyleCnt="0"/>
      <dgm:spPr/>
    </dgm:pt>
    <dgm:pt modelId="{92ED819F-6EE9-484C-A69F-5EFCEA87A4C9}" type="pres">
      <dgm:prSet presAssocID="{B07CE4D2-8F14-4026-AF5E-16D5C18BFF0D}" presName="thinLine2b" presStyleLbl="callout" presStyleIdx="0" presStyleCnt="6"/>
      <dgm:spPr/>
    </dgm:pt>
    <dgm:pt modelId="{0D4DCA4D-E995-4315-A1EF-A74931899FE3}" type="pres">
      <dgm:prSet presAssocID="{B07CE4D2-8F14-4026-AF5E-16D5C18BFF0D}" presName="vertSpace2b" presStyleCnt="0"/>
      <dgm:spPr/>
    </dgm:pt>
    <dgm:pt modelId="{7012014E-6047-464B-B9A2-946833B22916}" type="pres">
      <dgm:prSet presAssocID="{A30F11E4-F879-470B-8742-0ADEF5A22BAB}" presName="horz2" presStyleCnt="0"/>
      <dgm:spPr/>
    </dgm:pt>
    <dgm:pt modelId="{DB18A5BE-0A50-4E92-AC91-87180082144D}" type="pres">
      <dgm:prSet presAssocID="{A30F11E4-F879-470B-8742-0ADEF5A22BAB}" presName="horzSpace2" presStyleCnt="0"/>
      <dgm:spPr/>
    </dgm:pt>
    <dgm:pt modelId="{96A067EB-0404-4EAA-AAEB-9918791344A0}" type="pres">
      <dgm:prSet presAssocID="{A30F11E4-F879-470B-8742-0ADEF5A22BAB}" presName="tx2" presStyleLbl="revTx" presStyleIdx="2" presStyleCnt="7"/>
      <dgm:spPr/>
      <dgm:t>
        <a:bodyPr/>
        <a:lstStyle/>
        <a:p>
          <a:endParaRPr lang="en-US"/>
        </a:p>
      </dgm:t>
    </dgm:pt>
    <dgm:pt modelId="{548CAD81-2A48-4FB9-B20E-752C4246CC2B}" type="pres">
      <dgm:prSet presAssocID="{A30F11E4-F879-470B-8742-0ADEF5A22BAB}" presName="vert2" presStyleCnt="0"/>
      <dgm:spPr/>
    </dgm:pt>
    <dgm:pt modelId="{1FF15DE8-92D4-4077-B9FD-DC7F1947DDE2}" type="pres">
      <dgm:prSet presAssocID="{A30F11E4-F879-470B-8742-0ADEF5A22BAB}" presName="thinLine2b" presStyleLbl="callout" presStyleIdx="1" presStyleCnt="6"/>
      <dgm:spPr/>
    </dgm:pt>
    <dgm:pt modelId="{89CBDD53-5F22-43F9-A172-94EE30458647}" type="pres">
      <dgm:prSet presAssocID="{A30F11E4-F879-470B-8742-0ADEF5A22BAB}" presName="vertSpace2b" presStyleCnt="0"/>
      <dgm:spPr/>
    </dgm:pt>
    <dgm:pt modelId="{2FB898C1-E3EB-45A1-AC09-55B20C170B13}" type="pres">
      <dgm:prSet presAssocID="{EBFD7B56-17CE-4E59-8694-56F607CE704C}" presName="horz2" presStyleCnt="0"/>
      <dgm:spPr/>
    </dgm:pt>
    <dgm:pt modelId="{6398591F-87F5-4406-A356-11F3D65CE8EA}" type="pres">
      <dgm:prSet presAssocID="{EBFD7B56-17CE-4E59-8694-56F607CE704C}" presName="horzSpace2" presStyleCnt="0"/>
      <dgm:spPr/>
    </dgm:pt>
    <dgm:pt modelId="{14CDA63D-D342-43BC-97C4-41202DD2A816}" type="pres">
      <dgm:prSet presAssocID="{EBFD7B56-17CE-4E59-8694-56F607CE704C}" presName="tx2" presStyleLbl="revTx" presStyleIdx="3" presStyleCnt="7"/>
      <dgm:spPr/>
      <dgm:t>
        <a:bodyPr/>
        <a:lstStyle/>
        <a:p>
          <a:endParaRPr lang="en-US"/>
        </a:p>
      </dgm:t>
    </dgm:pt>
    <dgm:pt modelId="{23F6F7AC-904D-41F5-A6A6-001FBEC8374C}" type="pres">
      <dgm:prSet presAssocID="{EBFD7B56-17CE-4E59-8694-56F607CE704C}" presName="vert2" presStyleCnt="0"/>
      <dgm:spPr/>
    </dgm:pt>
    <dgm:pt modelId="{4B4DEFAC-9CD4-48F5-AE8C-29B3876791CC}" type="pres">
      <dgm:prSet presAssocID="{EBFD7B56-17CE-4E59-8694-56F607CE704C}" presName="thinLine2b" presStyleLbl="callout" presStyleIdx="2" presStyleCnt="6"/>
      <dgm:spPr/>
    </dgm:pt>
    <dgm:pt modelId="{E2C7D1FB-0DB0-493F-8EB0-2CFCA6B14BCD}" type="pres">
      <dgm:prSet presAssocID="{EBFD7B56-17CE-4E59-8694-56F607CE704C}" presName="vertSpace2b" presStyleCnt="0"/>
      <dgm:spPr/>
    </dgm:pt>
    <dgm:pt modelId="{3D1EE01A-FBA3-46AA-AA6D-A557CA1C1A8E}" type="pres">
      <dgm:prSet presAssocID="{EFB1F96A-0509-4675-8093-91045A2DEE01}" presName="horz2" presStyleCnt="0"/>
      <dgm:spPr/>
    </dgm:pt>
    <dgm:pt modelId="{F43AB9A7-5733-44D4-A259-E4E141ACB819}" type="pres">
      <dgm:prSet presAssocID="{EFB1F96A-0509-4675-8093-91045A2DEE01}" presName="horzSpace2" presStyleCnt="0"/>
      <dgm:spPr/>
    </dgm:pt>
    <dgm:pt modelId="{77A4B59A-B4E1-4B03-B8C7-91AE5168553A}" type="pres">
      <dgm:prSet presAssocID="{EFB1F96A-0509-4675-8093-91045A2DEE01}" presName="tx2" presStyleLbl="revTx" presStyleIdx="4" presStyleCnt="7"/>
      <dgm:spPr/>
      <dgm:t>
        <a:bodyPr/>
        <a:lstStyle/>
        <a:p>
          <a:endParaRPr lang="en-US"/>
        </a:p>
      </dgm:t>
    </dgm:pt>
    <dgm:pt modelId="{D55B0C1C-948B-49A2-A874-E06402A7BBD5}" type="pres">
      <dgm:prSet presAssocID="{EFB1F96A-0509-4675-8093-91045A2DEE01}" presName="vert2" presStyleCnt="0"/>
      <dgm:spPr/>
    </dgm:pt>
    <dgm:pt modelId="{3C4D14CF-F2C0-438A-8DFE-EAAE770DCDC2}" type="pres">
      <dgm:prSet presAssocID="{EFB1F96A-0509-4675-8093-91045A2DEE01}" presName="thinLine2b" presStyleLbl="callout" presStyleIdx="3" presStyleCnt="6"/>
      <dgm:spPr/>
    </dgm:pt>
    <dgm:pt modelId="{E62BE585-9AEC-463B-A784-718D3DB746FB}" type="pres">
      <dgm:prSet presAssocID="{EFB1F96A-0509-4675-8093-91045A2DEE01}" presName="vertSpace2b" presStyleCnt="0"/>
      <dgm:spPr/>
    </dgm:pt>
    <dgm:pt modelId="{1BF63E5D-4116-4B11-ADC5-34A42D0F877F}" type="pres">
      <dgm:prSet presAssocID="{87D418F4-C3B6-44C2-8F17-4DBDE5836E42}" presName="horz2" presStyleCnt="0"/>
      <dgm:spPr/>
    </dgm:pt>
    <dgm:pt modelId="{302B08F9-86B5-4E15-A33F-8D47AE6CD3AB}" type="pres">
      <dgm:prSet presAssocID="{87D418F4-C3B6-44C2-8F17-4DBDE5836E42}" presName="horzSpace2" presStyleCnt="0"/>
      <dgm:spPr/>
    </dgm:pt>
    <dgm:pt modelId="{3DEC8989-A6E8-470C-8891-E89AA432BE5F}" type="pres">
      <dgm:prSet presAssocID="{87D418F4-C3B6-44C2-8F17-4DBDE5836E42}" presName="tx2" presStyleLbl="revTx" presStyleIdx="5" presStyleCnt="7"/>
      <dgm:spPr/>
      <dgm:t>
        <a:bodyPr/>
        <a:lstStyle/>
        <a:p>
          <a:endParaRPr lang="en-US"/>
        </a:p>
      </dgm:t>
    </dgm:pt>
    <dgm:pt modelId="{A821800E-974F-49A7-95FE-6447FC3D668F}" type="pres">
      <dgm:prSet presAssocID="{87D418F4-C3B6-44C2-8F17-4DBDE5836E42}" presName="vert2" presStyleCnt="0"/>
      <dgm:spPr/>
    </dgm:pt>
    <dgm:pt modelId="{442DAD76-8AB6-4F72-814C-5EBFD3C0981D}" type="pres">
      <dgm:prSet presAssocID="{87D418F4-C3B6-44C2-8F17-4DBDE5836E42}" presName="thinLine2b" presStyleLbl="callout" presStyleIdx="4" presStyleCnt="6"/>
      <dgm:spPr/>
    </dgm:pt>
    <dgm:pt modelId="{AA724055-AE0A-4DA7-80B9-07467A6EC04D}" type="pres">
      <dgm:prSet presAssocID="{87D418F4-C3B6-44C2-8F17-4DBDE5836E42}" presName="vertSpace2b" presStyleCnt="0"/>
      <dgm:spPr/>
    </dgm:pt>
    <dgm:pt modelId="{21B4415B-9CAE-44DB-9B05-9434BF2BD866}" type="pres">
      <dgm:prSet presAssocID="{8884F91B-5853-4341-8660-F4E1C1345D6B}" presName="horz2" presStyleCnt="0"/>
      <dgm:spPr/>
    </dgm:pt>
    <dgm:pt modelId="{BDDD8776-9D33-4F2A-819A-A5C44CB40EA2}" type="pres">
      <dgm:prSet presAssocID="{8884F91B-5853-4341-8660-F4E1C1345D6B}" presName="horzSpace2" presStyleCnt="0"/>
      <dgm:spPr/>
    </dgm:pt>
    <dgm:pt modelId="{4206C051-BAD5-433F-9085-B318547B26CE}" type="pres">
      <dgm:prSet presAssocID="{8884F91B-5853-4341-8660-F4E1C1345D6B}" presName="tx2" presStyleLbl="revTx" presStyleIdx="6" presStyleCnt="7"/>
      <dgm:spPr/>
      <dgm:t>
        <a:bodyPr/>
        <a:lstStyle/>
        <a:p>
          <a:endParaRPr lang="en-US"/>
        </a:p>
      </dgm:t>
    </dgm:pt>
    <dgm:pt modelId="{743CBC62-2BD3-4A14-8BFE-A9E3C395F453}" type="pres">
      <dgm:prSet presAssocID="{8884F91B-5853-4341-8660-F4E1C1345D6B}" presName="vert2" presStyleCnt="0"/>
      <dgm:spPr/>
    </dgm:pt>
    <dgm:pt modelId="{08D51198-71B4-41BA-B6C8-A5EDA4F34263}" type="pres">
      <dgm:prSet presAssocID="{8884F91B-5853-4341-8660-F4E1C1345D6B}" presName="thinLine2b" presStyleLbl="callout" presStyleIdx="5" presStyleCnt="6"/>
      <dgm:spPr/>
    </dgm:pt>
    <dgm:pt modelId="{07321122-6997-4739-AE5C-8AA9CD2A61DA}" type="pres">
      <dgm:prSet presAssocID="{8884F91B-5853-4341-8660-F4E1C1345D6B}" presName="vertSpace2b" presStyleCnt="0"/>
      <dgm:spPr/>
    </dgm:pt>
  </dgm:ptLst>
  <dgm:cxnLst>
    <dgm:cxn modelId="{CFD013C3-9DFB-4F06-8153-18FCFD57985E}" srcId="{269D76DD-B674-4FFC-A945-A776B3BB35E2}" destId="{B07CE4D2-8F14-4026-AF5E-16D5C18BFF0D}" srcOrd="0" destOrd="0" parTransId="{7DBB5AA8-2609-4BAB-A475-EFD131DD45EA}" sibTransId="{61BC8A64-28BC-4322-9868-607ED498F17E}"/>
    <dgm:cxn modelId="{E0AEEC3E-11E2-451A-8A29-21414876DC6E}" type="presOf" srcId="{7D7D537E-7867-497A-BC12-6E2C39E2689B}" destId="{7C88E57B-6169-41D1-B382-8A61BEF7FC47}" srcOrd="0" destOrd="0" presId="urn:microsoft.com/office/officeart/2008/layout/LinedList"/>
    <dgm:cxn modelId="{31D33097-0F6A-43E4-B8CB-52F381E3102A}" type="presOf" srcId="{EBFD7B56-17CE-4E59-8694-56F607CE704C}" destId="{14CDA63D-D342-43BC-97C4-41202DD2A816}" srcOrd="0" destOrd="0" presId="urn:microsoft.com/office/officeart/2008/layout/LinedList"/>
    <dgm:cxn modelId="{5ED845AE-5C3D-49E5-B030-3AB6ADD648A0}" srcId="{269D76DD-B674-4FFC-A945-A776B3BB35E2}" destId="{A30F11E4-F879-470B-8742-0ADEF5A22BAB}" srcOrd="1" destOrd="0" parTransId="{4AC4DF50-25EB-4B52-BFC4-0C30F5BB0109}" sibTransId="{006BF048-0D30-4391-99A3-58D12A8C7C6B}"/>
    <dgm:cxn modelId="{670FD32C-8110-4CA6-817B-9A2400F5B87B}" type="presOf" srcId="{B07CE4D2-8F14-4026-AF5E-16D5C18BFF0D}" destId="{425FE3A3-B182-4120-BF3C-D922478C1F7A}" srcOrd="0" destOrd="0" presId="urn:microsoft.com/office/officeart/2008/layout/LinedList"/>
    <dgm:cxn modelId="{CD80E10B-5ED1-41BF-A48B-342989436006}" type="presOf" srcId="{A30F11E4-F879-470B-8742-0ADEF5A22BAB}" destId="{96A067EB-0404-4EAA-AAEB-9918791344A0}" srcOrd="0" destOrd="0" presId="urn:microsoft.com/office/officeart/2008/layout/LinedList"/>
    <dgm:cxn modelId="{C7F428F2-5E8E-4496-BD4F-01EC58D1199C}" type="presOf" srcId="{269D76DD-B674-4FFC-A945-A776B3BB35E2}" destId="{EA18681C-23FF-47BF-8DC7-BCDF6BD737B3}" srcOrd="0" destOrd="0" presId="urn:microsoft.com/office/officeart/2008/layout/LinedList"/>
    <dgm:cxn modelId="{A2B052E3-6B41-4F48-B8FA-7FC610FC6B05}" srcId="{269D76DD-B674-4FFC-A945-A776B3BB35E2}" destId="{8884F91B-5853-4341-8660-F4E1C1345D6B}" srcOrd="5" destOrd="0" parTransId="{675FE9B9-CCCC-4F78-A7CB-FD0729C688E0}" sibTransId="{F806F996-D90B-40AA-9415-47551399401A}"/>
    <dgm:cxn modelId="{CFFE5C50-F10F-4A30-A540-9D9F2356E61C}" type="presOf" srcId="{EFB1F96A-0509-4675-8093-91045A2DEE01}" destId="{77A4B59A-B4E1-4B03-B8C7-91AE5168553A}" srcOrd="0" destOrd="0" presId="urn:microsoft.com/office/officeart/2008/layout/LinedList"/>
    <dgm:cxn modelId="{6BF033A0-B0B3-4ABE-9F88-4F872C7F5E43}" type="presOf" srcId="{87D418F4-C3B6-44C2-8F17-4DBDE5836E42}" destId="{3DEC8989-A6E8-470C-8891-E89AA432BE5F}" srcOrd="0" destOrd="0" presId="urn:microsoft.com/office/officeart/2008/layout/LinedList"/>
    <dgm:cxn modelId="{5CF44B45-E516-4060-98E2-35AC0B7B59EB}" srcId="{269D76DD-B674-4FFC-A945-A776B3BB35E2}" destId="{EFB1F96A-0509-4675-8093-91045A2DEE01}" srcOrd="3" destOrd="0" parTransId="{BC333A85-9518-467F-85E4-47D2A4924092}" sibTransId="{4C5F05BA-7E26-442F-BD4F-F1D2936A5939}"/>
    <dgm:cxn modelId="{5B25AF8E-F7DB-41A9-9AA6-0B3A9E9FABD0}" srcId="{7D7D537E-7867-497A-BC12-6E2C39E2689B}" destId="{269D76DD-B674-4FFC-A945-A776B3BB35E2}" srcOrd="0" destOrd="0" parTransId="{C151AB8A-6F0B-4400-9626-1ECE0824F955}" sibTransId="{FC72B0D2-48C8-44F6-B7BB-C1841B8183DD}"/>
    <dgm:cxn modelId="{FF651956-B134-4E03-BAA1-14914B3894C5}" type="presOf" srcId="{8884F91B-5853-4341-8660-F4E1C1345D6B}" destId="{4206C051-BAD5-433F-9085-B318547B26CE}" srcOrd="0" destOrd="0" presId="urn:microsoft.com/office/officeart/2008/layout/LinedList"/>
    <dgm:cxn modelId="{77DED799-884B-479D-9639-AB160DE6BE20}" srcId="{269D76DD-B674-4FFC-A945-A776B3BB35E2}" destId="{87D418F4-C3B6-44C2-8F17-4DBDE5836E42}" srcOrd="4" destOrd="0" parTransId="{C5708F36-C7FF-485F-9365-886997DB4134}" sibTransId="{415977CB-AB35-46EC-8B58-3ABCFFE42377}"/>
    <dgm:cxn modelId="{61401A5A-B0CD-4FC1-BB71-EA5318CAFCAD}" srcId="{269D76DD-B674-4FFC-A945-A776B3BB35E2}" destId="{EBFD7B56-17CE-4E59-8694-56F607CE704C}" srcOrd="2" destOrd="0" parTransId="{72032010-A1DF-4808-BD26-9B342CA6D5C2}" sibTransId="{F0731C2C-6F4D-4EDD-B418-E16D4FC82318}"/>
    <dgm:cxn modelId="{DB646AE5-C64B-4559-ADCD-3743D4858024}" type="presParOf" srcId="{7C88E57B-6169-41D1-B382-8A61BEF7FC47}" destId="{DBECE65C-45CF-4A51-A945-A71817EC5A4B}" srcOrd="0" destOrd="0" presId="urn:microsoft.com/office/officeart/2008/layout/LinedList"/>
    <dgm:cxn modelId="{9F97C33B-E29D-40B5-AD02-F3706FA50B29}" type="presParOf" srcId="{7C88E57B-6169-41D1-B382-8A61BEF7FC47}" destId="{26E0B76D-7C47-4D6A-BEE7-8AC952ABF23A}" srcOrd="1" destOrd="0" presId="urn:microsoft.com/office/officeart/2008/layout/LinedList"/>
    <dgm:cxn modelId="{7FAB2518-768C-4F5E-B404-9CC1A3B9C5CB}" type="presParOf" srcId="{26E0B76D-7C47-4D6A-BEE7-8AC952ABF23A}" destId="{EA18681C-23FF-47BF-8DC7-BCDF6BD737B3}" srcOrd="0" destOrd="0" presId="urn:microsoft.com/office/officeart/2008/layout/LinedList"/>
    <dgm:cxn modelId="{4FD24229-964B-4E7F-98B4-EEB7D95D0E42}" type="presParOf" srcId="{26E0B76D-7C47-4D6A-BEE7-8AC952ABF23A}" destId="{D00EBC17-649D-4621-B99E-C6619C2865C5}" srcOrd="1" destOrd="0" presId="urn:microsoft.com/office/officeart/2008/layout/LinedList"/>
    <dgm:cxn modelId="{561EFE88-49A2-47F3-94E8-BB4C935EA4E1}" type="presParOf" srcId="{D00EBC17-649D-4621-B99E-C6619C2865C5}" destId="{F676C771-D338-4A13-A3FB-263D6AFBDE86}" srcOrd="0" destOrd="0" presId="urn:microsoft.com/office/officeart/2008/layout/LinedList"/>
    <dgm:cxn modelId="{0ED9CE8F-30A2-432C-BD75-F1D2805A9A20}" type="presParOf" srcId="{D00EBC17-649D-4621-B99E-C6619C2865C5}" destId="{754A35D7-AF26-4E03-9CEC-2274F99F4F60}" srcOrd="1" destOrd="0" presId="urn:microsoft.com/office/officeart/2008/layout/LinedList"/>
    <dgm:cxn modelId="{53894C4D-47A9-4E48-ACEB-692C2BC2FD65}" type="presParOf" srcId="{754A35D7-AF26-4E03-9CEC-2274F99F4F60}" destId="{D58FA443-BD3F-44AC-B8AC-419E1B7AF492}" srcOrd="0" destOrd="0" presId="urn:microsoft.com/office/officeart/2008/layout/LinedList"/>
    <dgm:cxn modelId="{9BB92149-607E-49CB-98BE-A535DED7D5FB}" type="presParOf" srcId="{754A35D7-AF26-4E03-9CEC-2274F99F4F60}" destId="{425FE3A3-B182-4120-BF3C-D922478C1F7A}" srcOrd="1" destOrd="0" presId="urn:microsoft.com/office/officeart/2008/layout/LinedList"/>
    <dgm:cxn modelId="{EB7A9669-843B-4B97-AEFE-C0474EE4FBE1}" type="presParOf" srcId="{754A35D7-AF26-4E03-9CEC-2274F99F4F60}" destId="{6903B3AC-9FCF-421C-97B0-B51A70394EE9}" srcOrd="2" destOrd="0" presId="urn:microsoft.com/office/officeart/2008/layout/LinedList"/>
    <dgm:cxn modelId="{5EC6AF08-504D-435F-88BD-08FA222D38AD}" type="presParOf" srcId="{D00EBC17-649D-4621-B99E-C6619C2865C5}" destId="{92ED819F-6EE9-484C-A69F-5EFCEA87A4C9}" srcOrd="2" destOrd="0" presId="urn:microsoft.com/office/officeart/2008/layout/LinedList"/>
    <dgm:cxn modelId="{7F53509D-8CD7-4737-9591-AC53BFC50E9F}" type="presParOf" srcId="{D00EBC17-649D-4621-B99E-C6619C2865C5}" destId="{0D4DCA4D-E995-4315-A1EF-A74931899FE3}" srcOrd="3" destOrd="0" presId="urn:microsoft.com/office/officeart/2008/layout/LinedList"/>
    <dgm:cxn modelId="{FD36FEBE-A27C-44B5-BE91-3DE09D987A33}" type="presParOf" srcId="{D00EBC17-649D-4621-B99E-C6619C2865C5}" destId="{7012014E-6047-464B-B9A2-946833B22916}" srcOrd="4" destOrd="0" presId="urn:microsoft.com/office/officeart/2008/layout/LinedList"/>
    <dgm:cxn modelId="{E56FBD52-AD41-47AF-B68B-1C54926A513A}" type="presParOf" srcId="{7012014E-6047-464B-B9A2-946833B22916}" destId="{DB18A5BE-0A50-4E92-AC91-87180082144D}" srcOrd="0" destOrd="0" presId="urn:microsoft.com/office/officeart/2008/layout/LinedList"/>
    <dgm:cxn modelId="{B9C93C96-A70B-4C97-82AB-7287AAC01DAF}" type="presParOf" srcId="{7012014E-6047-464B-B9A2-946833B22916}" destId="{96A067EB-0404-4EAA-AAEB-9918791344A0}" srcOrd="1" destOrd="0" presId="urn:microsoft.com/office/officeart/2008/layout/LinedList"/>
    <dgm:cxn modelId="{32062882-962E-4368-8B4C-6465434DF40B}" type="presParOf" srcId="{7012014E-6047-464B-B9A2-946833B22916}" destId="{548CAD81-2A48-4FB9-B20E-752C4246CC2B}" srcOrd="2" destOrd="0" presId="urn:microsoft.com/office/officeart/2008/layout/LinedList"/>
    <dgm:cxn modelId="{76FB8AD3-FB6C-486D-94FE-24992A443504}" type="presParOf" srcId="{D00EBC17-649D-4621-B99E-C6619C2865C5}" destId="{1FF15DE8-92D4-4077-B9FD-DC7F1947DDE2}" srcOrd="5" destOrd="0" presId="urn:microsoft.com/office/officeart/2008/layout/LinedList"/>
    <dgm:cxn modelId="{26F71261-74C2-4A33-9CCD-8EDB4DE1BBCF}" type="presParOf" srcId="{D00EBC17-649D-4621-B99E-C6619C2865C5}" destId="{89CBDD53-5F22-43F9-A172-94EE30458647}" srcOrd="6" destOrd="0" presId="urn:microsoft.com/office/officeart/2008/layout/LinedList"/>
    <dgm:cxn modelId="{55C6CFFA-C21A-4858-985F-E82C745013D9}" type="presParOf" srcId="{D00EBC17-649D-4621-B99E-C6619C2865C5}" destId="{2FB898C1-E3EB-45A1-AC09-55B20C170B13}" srcOrd="7" destOrd="0" presId="urn:microsoft.com/office/officeart/2008/layout/LinedList"/>
    <dgm:cxn modelId="{EF3BF839-8013-4FDD-BE24-38C11C624D9D}" type="presParOf" srcId="{2FB898C1-E3EB-45A1-AC09-55B20C170B13}" destId="{6398591F-87F5-4406-A356-11F3D65CE8EA}" srcOrd="0" destOrd="0" presId="urn:microsoft.com/office/officeart/2008/layout/LinedList"/>
    <dgm:cxn modelId="{12066724-DF8E-42D2-8615-8A52FA483D00}" type="presParOf" srcId="{2FB898C1-E3EB-45A1-AC09-55B20C170B13}" destId="{14CDA63D-D342-43BC-97C4-41202DD2A816}" srcOrd="1" destOrd="0" presId="urn:microsoft.com/office/officeart/2008/layout/LinedList"/>
    <dgm:cxn modelId="{4024772F-7AB7-45DD-A02B-E64467FC462D}" type="presParOf" srcId="{2FB898C1-E3EB-45A1-AC09-55B20C170B13}" destId="{23F6F7AC-904D-41F5-A6A6-001FBEC8374C}" srcOrd="2" destOrd="0" presId="urn:microsoft.com/office/officeart/2008/layout/LinedList"/>
    <dgm:cxn modelId="{379C8407-735C-48FB-9704-0F6A9606F5AD}" type="presParOf" srcId="{D00EBC17-649D-4621-B99E-C6619C2865C5}" destId="{4B4DEFAC-9CD4-48F5-AE8C-29B3876791CC}" srcOrd="8" destOrd="0" presId="urn:microsoft.com/office/officeart/2008/layout/LinedList"/>
    <dgm:cxn modelId="{2642E272-D331-414A-97C7-0DBF08E4FC56}" type="presParOf" srcId="{D00EBC17-649D-4621-B99E-C6619C2865C5}" destId="{E2C7D1FB-0DB0-493F-8EB0-2CFCA6B14BCD}" srcOrd="9" destOrd="0" presId="urn:microsoft.com/office/officeart/2008/layout/LinedList"/>
    <dgm:cxn modelId="{2E081004-6DE3-4BB1-BF30-BEA592A4844A}" type="presParOf" srcId="{D00EBC17-649D-4621-B99E-C6619C2865C5}" destId="{3D1EE01A-FBA3-46AA-AA6D-A557CA1C1A8E}" srcOrd="10" destOrd="0" presId="urn:microsoft.com/office/officeart/2008/layout/LinedList"/>
    <dgm:cxn modelId="{4FA056F0-7CCD-4244-8BDC-839C370B78EF}" type="presParOf" srcId="{3D1EE01A-FBA3-46AA-AA6D-A557CA1C1A8E}" destId="{F43AB9A7-5733-44D4-A259-E4E141ACB819}" srcOrd="0" destOrd="0" presId="urn:microsoft.com/office/officeart/2008/layout/LinedList"/>
    <dgm:cxn modelId="{DC4403CF-8B88-4D4C-8FB5-FF794C8864BD}" type="presParOf" srcId="{3D1EE01A-FBA3-46AA-AA6D-A557CA1C1A8E}" destId="{77A4B59A-B4E1-4B03-B8C7-91AE5168553A}" srcOrd="1" destOrd="0" presId="urn:microsoft.com/office/officeart/2008/layout/LinedList"/>
    <dgm:cxn modelId="{76AD4A40-EA99-4568-BC8B-A9D4B5CEC40A}" type="presParOf" srcId="{3D1EE01A-FBA3-46AA-AA6D-A557CA1C1A8E}" destId="{D55B0C1C-948B-49A2-A874-E06402A7BBD5}" srcOrd="2" destOrd="0" presId="urn:microsoft.com/office/officeart/2008/layout/LinedList"/>
    <dgm:cxn modelId="{A5FE706A-A4D4-43DE-AC14-B23A6EEF788D}" type="presParOf" srcId="{D00EBC17-649D-4621-B99E-C6619C2865C5}" destId="{3C4D14CF-F2C0-438A-8DFE-EAAE770DCDC2}" srcOrd="11" destOrd="0" presId="urn:microsoft.com/office/officeart/2008/layout/LinedList"/>
    <dgm:cxn modelId="{DFEDC86F-2F1E-4C14-91DD-5F22C64E7302}" type="presParOf" srcId="{D00EBC17-649D-4621-B99E-C6619C2865C5}" destId="{E62BE585-9AEC-463B-A784-718D3DB746FB}" srcOrd="12" destOrd="0" presId="urn:microsoft.com/office/officeart/2008/layout/LinedList"/>
    <dgm:cxn modelId="{9531A033-2573-4B51-865E-BBA2727222B9}" type="presParOf" srcId="{D00EBC17-649D-4621-B99E-C6619C2865C5}" destId="{1BF63E5D-4116-4B11-ADC5-34A42D0F877F}" srcOrd="13" destOrd="0" presId="urn:microsoft.com/office/officeart/2008/layout/LinedList"/>
    <dgm:cxn modelId="{9645960D-880C-4F56-883B-A09FBAEA613F}" type="presParOf" srcId="{1BF63E5D-4116-4B11-ADC5-34A42D0F877F}" destId="{302B08F9-86B5-4E15-A33F-8D47AE6CD3AB}" srcOrd="0" destOrd="0" presId="urn:microsoft.com/office/officeart/2008/layout/LinedList"/>
    <dgm:cxn modelId="{31B2D6AC-5C74-4A22-8096-7DB14D26A24E}" type="presParOf" srcId="{1BF63E5D-4116-4B11-ADC5-34A42D0F877F}" destId="{3DEC8989-A6E8-470C-8891-E89AA432BE5F}" srcOrd="1" destOrd="0" presId="urn:microsoft.com/office/officeart/2008/layout/LinedList"/>
    <dgm:cxn modelId="{2A9035AA-2514-4A70-9FB7-AFAFA72D6DD1}" type="presParOf" srcId="{1BF63E5D-4116-4B11-ADC5-34A42D0F877F}" destId="{A821800E-974F-49A7-95FE-6447FC3D668F}" srcOrd="2" destOrd="0" presId="urn:microsoft.com/office/officeart/2008/layout/LinedList"/>
    <dgm:cxn modelId="{BB2F6955-D53F-4AE4-9542-618A28022FEA}" type="presParOf" srcId="{D00EBC17-649D-4621-B99E-C6619C2865C5}" destId="{442DAD76-8AB6-4F72-814C-5EBFD3C0981D}" srcOrd="14" destOrd="0" presId="urn:microsoft.com/office/officeart/2008/layout/LinedList"/>
    <dgm:cxn modelId="{8D749045-1287-4B57-BBDC-B2D59A8AE3DF}" type="presParOf" srcId="{D00EBC17-649D-4621-B99E-C6619C2865C5}" destId="{AA724055-AE0A-4DA7-80B9-07467A6EC04D}" srcOrd="15" destOrd="0" presId="urn:microsoft.com/office/officeart/2008/layout/LinedList"/>
    <dgm:cxn modelId="{E13AE4A1-A9EB-4076-845B-8EC796A9B0E7}" type="presParOf" srcId="{D00EBC17-649D-4621-B99E-C6619C2865C5}" destId="{21B4415B-9CAE-44DB-9B05-9434BF2BD866}" srcOrd="16" destOrd="0" presId="urn:microsoft.com/office/officeart/2008/layout/LinedList"/>
    <dgm:cxn modelId="{96174930-A4F9-4617-AF72-E21889DC9975}" type="presParOf" srcId="{21B4415B-9CAE-44DB-9B05-9434BF2BD866}" destId="{BDDD8776-9D33-4F2A-819A-A5C44CB40EA2}" srcOrd="0" destOrd="0" presId="urn:microsoft.com/office/officeart/2008/layout/LinedList"/>
    <dgm:cxn modelId="{D2BAC7AA-BAE1-4642-9312-B84A8E6467E8}" type="presParOf" srcId="{21B4415B-9CAE-44DB-9B05-9434BF2BD866}" destId="{4206C051-BAD5-433F-9085-B318547B26CE}" srcOrd="1" destOrd="0" presId="urn:microsoft.com/office/officeart/2008/layout/LinedList"/>
    <dgm:cxn modelId="{4DA68C20-7882-4EED-8009-8E2B6ED3A3D7}" type="presParOf" srcId="{21B4415B-9CAE-44DB-9B05-9434BF2BD866}" destId="{743CBC62-2BD3-4A14-8BFE-A9E3C395F453}" srcOrd="2" destOrd="0" presId="urn:microsoft.com/office/officeart/2008/layout/LinedList"/>
    <dgm:cxn modelId="{AA1CE398-1DDD-4B95-8FB2-9D6AA7A57D04}" type="presParOf" srcId="{D00EBC17-649D-4621-B99E-C6619C2865C5}" destId="{08D51198-71B4-41BA-B6C8-A5EDA4F34263}" srcOrd="17" destOrd="0" presId="urn:microsoft.com/office/officeart/2008/layout/LinedList"/>
    <dgm:cxn modelId="{AA64CB86-5C51-4812-87AF-B7A6B74F3EEE}" type="presParOf" srcId="{D00EBC17-649D-4621-B99E-C6619C2865C5}" destId="{07321122-6997-4739-AE5C-8AA9CD2A61DA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CE65C-45CF-4A51-A945-A71817EC5A4B}">
      <dsp:nvSpPr>
        <dsp:cNvPr id="0" name=""/>
        <dsp:cNvSpPr/>
      </dsp:nvSpPr>
      <dsp:spPr>
        <a:xfrm>
          <a:off x="0" y="0"/>
          <a:ext cx="8382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8681C-23FF-47BF-8DC7-BCDF6BD737B3}">
      <dsp:nvSpPr>
        <dsp:cNvPr id="0" name=""/>
        <dsp:cNvSpPr/>
      </dsp:nvSpPr>
      <dsp:spPr>
        <a:xfrm>
          <a:off x="0" y="0"/>
          <a:ext cx="1676400" cy="47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wordArtVert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2"/>
              </a:solidFill>
            </a:rPr>
            <a:t>GST</a:t>
          </a:r>
          <a:endParaRPr lang="en-US" sz="6500" kern="1200" dirty="0">
            <a:solidFill>
              <a:schemeClr val="tx2"/>
            </a:solidFill>
          </a:endParaRPr>
        </a:p>
      </dsp:txBody>
      <dsp:txXfrm>
        <a:off x="0" y="0"/>
        <a:ext cx="1676400" cy="4775200"/>
      </dsp:txXfrm>
    </dsp:sp>
    <dsp:sp modelId="{425FE3A3-B182-4120-BF3C-D922478C1F7A}">
      <dsp:nvSpPr>
        <dsp:cNvPr id="0" name=""/>
        <dsp:cNvSpPr/>
      </dsp:nvSpPr>
      <dsp:spPr>
        <a:xfrm>
          <a:off x="1802130" y="37597"/>
          <a:ext cx="6579870" cy="7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Consistency in key provisions across legislations</a:t>
          </a:r>
          <a:endParaRPr lang="en-US" sz="2000" b="1" kern="1200" dirty="0"/>
        </a:p>
      </dsp:txBody>
      <dsp:txXfrm>
        <a:off x="1802130" y="37597"/>
        <a:ext cx="6579870" cy="751954"/>
      </dsp:txXfrm>
    </dsp:sp>
    <dsp:sp modelId="{92ED819F-6EE9-484C-A69F-5EFCEA87A4C9}">
      <dsp:nvSpPr>
        <dsp:cNvPr id="0" name=""/>
        <dsp:cNvSpPr/>
      </dsp:nvSpPr>
      <dsp:spPr>
        <a:xfrm>
          <a:off x="1676400" y="789551"/>
          <a:ext cx="670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067EB-0404-4EAA-AAEB-9918791344A0}">
      <dsp:nvSpPr>
        <dsp:cNvPr id="0" name=""/>
        <dsp:cNvSpPr/>
      </dsp:nvSpPr>
      <dsp:spPr>
        <a:xfrm>
          <a:off x="1802130" y="827149"/>
          <a:ext cx="6579870" cy="7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Taxpayer oriented approach of the authorities </a:t>
          </a:r>
          <a:endParaRPr lang="en-US" sz="2000" b="1" kern="1200" dirty="0"/>
        </a:p>
      </dsp:txBody>
      <dsp:txXfrm>
        <a:off x="1802130" y="827149"/>
        <a:ext cx="6579870" cy="751954"/>
      </dsp:txXfrm>
    </dsp:sp>
    <dsp:sp modelId="{1FF15DE8-92D4-4077-B9FD-DC7F1947DDE2}">
      <dsp:nvSpPr>
        <dsp:cNvPr id="0" name=""/>
        <dsp:cNvSpPr/>
      </dsp:nvSpPr>
      <dsp:spPr>
        <a:xfrm>
          <a:off x="1676400" y="1579103"/>
          <a:ext cx="670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DA63D-D342-43BC-97C4-41202DD2A816}">
      <dsp:nvSpPr>
        <dsp:cNvPr id="0" name=""/>
        <dsp:cNvSpPr/>
      </dsp:nvSpPr>
      <dsp:spPr>
        <a:xfrm>
          <a:off x="1802130" y="1616701"/>
          <a:ext cx="6579870" cy="7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Dedicated cell providing overall guidance </a:t>
          </a:r>
          <a:endParaRPr lang="en-US" sz="2000" b="1" kern="1200" dirty="0"/>
        </a:p>
      </dsp:txBody>
      <dsp:txXfrm>
        <a:off x="1802130" y="1616701"/>
        <a:ext cx="6579870" cy="751954"/>
      </dsp:txXfrm>
    </dsp:sp>
    <dsp:sp modelId="{4B4DEFAC-9CD4-48F5-AE8C-29B3876791CC}">
      <dsp:nvSpPr>
        <dsp:cNvPr id="0" name=""/>
        <dsp:cNvSpPr/>
      </dsp:nvSpPr>
      <dsp:spPr>
        <a:xfrm>
          <a:off x="1676400" y="2368655"/>
          <a:ext cx="670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A4B59A-B4E1-4B03-B8C7-91AE5168553A}">
      <dsp:nvSpPr>
        <dsp:cNvPr id="0" name=""/>
        <dsp:cNvSpPr/>
      </dsp:nvSpPr>
      <dsp:spPr>
        <a:xfrm>
          <a:off x="1802130" y="2406253"/>
          <a:ext cx="6579870" cy="7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Robust dispute resolution mechanism  </a:t>
          </a:r>
          <a:endParaRPr lang="en-US" sz="2000" b="1" kern="1200" dirty="0"/>
        </a:p>
      </dsp:txBody>
      <dsp:txXfrm>
        <a:off x="1802130" y="2406253"/>
        <a:ext cx="6579870" cy="751954"/>
      </dsp:txXfrm>
    </dsp:sp>
    <dsp:sp modelId="{3C4D14CF-F2C0-438A-8DFE-EAAE770DCDC2}">
      <dsp:nvSpPr>
        <dsp:cNvPr id="0" name=""/>
        <dsp:cNvSpPr/>
      </dsp:nvSpPr>
      <dsp:spPr>
        <a:xfrm>
          <a:off x="1676400" y="3158207"/>
          <a:ext cx="670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C8989-A6E8-470C-8891-E89AA432BE5F}">
      <dsp:nvSpPr>
        <dsp:cNvPr id="0" name=""/>
        <dsp:cNvSpPr/>
      </dsp:nvSpPr>
      <dsp:spPr>
        <a:xfrm>
          <a:off x="1802130" y="3195804"/>
          <a:ext cx="6579870" cy="7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Greater emphasis on simplified refund process  </a:t>
          </a:r>
          <a:endParaRPr lang="en-US" sz="2000" b="1" kern="1200" dirty="0"/>
        </a:p>
      </dsp:txBody>
      <dsp:txXfrm>
        <a:off x="1802130" y="3195804"/>
        <a:ext cx="6579870" cy="751954"/>
      </dsp:txXfrm>
    </dsp:sp>
    <dsp:sp modelId="{442DAD76-8AB6-4F72-814C-5EBFD3C0981D}">
      <dsp:nvSpPr>
        <dsp:cNvPr id="0" name=""/>
        <dsp:cNvSpPr/>
      </dsp:nvSpPr>
      <dsp:spPr>
        <a:xfrm>
          <a:off x="1676400" y="3947759"/>
          <a:ext cx="670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6C051-BAD5-433F-9085-B318547B26CE}">
      <dsp:nvSpPr>
        <dsp:cNvPr id="0" name=""/>
        <dsp:cNvSpPr/>
      </dsp:nvSpPr>
      <dsp:spPr>
        <a:xfrm>
          <a:off x="1802130" y="3985356"/>
          <a:ext cx="6579870" cy="751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Smooth transitioning to GST </a:t>
          </a:r>
          <a:endParaRPr lang="en-US" sz="2000" b="1" kern="1200" dirty="0"/>
        </a:p>
      </dsp:txBody>
      <dsp:txXfrm>
        <a:off x="1802130" y="3985356"/>
        <a:ext cx="6579870" cy="751954"/>
      </dsp:txXfrm>
    </dsp:sp>
    <dsp:sp modelId="{08D51198-71B4-41BA-B6C8-A5EDA4F34263}">
      <dsp:nvSpPr>
        <dsp:cNvPr id="0" name=""/>
        <dsp:cNvSpPr/>
      </dsp:nvSpPr>
      <dsp:spPr>
        <a:xfrm>
          <a:off x="1676400" y="4737310"/>
          <a:ext cx="67056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4ADE34-C080-4826-A012-97AAB4073CA4}" type="datetimeFigureOut">
              <a:rPr lang="en-US"/>
              <a:pPr>
                <a:defRPr/>
              </a:pPr>
              <a:t>7/17/2015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74881F-30CF-47AA-B128-32F9BAD39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45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1DDE7-0664-409E-97FB-2A37B909D8E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8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B175D-7F3B-4C05-9243-86C4DCCC3E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2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B175D-7F3B-4C05-9243-86C4DCCC3E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26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B175D-7F3B-4C05-9243-86C4DCCC3E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5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68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0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06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825D6-96FE-44D0-9C60-DEE2742FA1B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2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9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9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7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EE3DB-3901-4983-A897-7A466EA9485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4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B175D-7F3B-4C05-9243-86C4DCCC3E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17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B175D-7F3B-4C05-9243-86C4DCCC3EB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9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 rot="16200000">
            <a:off x="7689851" y="4881562"/>
            <a:ext cx="2513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BFBFBF"/>
                </a:solidFill>
                <a:latin typeface="+mn-lt"/>
              </a:rPr>
              <a:t>All rights reserved | Preliminary &amp; Tentative</a:t>
            </a:r>
            <a:endParaRPr lang="en-US" sz="800" dirty="0">
              <a:solidFill>
                <a:srgbClr val="BFBFBF"/>
              </a:solidFill>
              <a:latin typeface="Times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324600"/>
            <a:ext cx="8763000" cy="76200"/>
          </a:xfrm>
          <a:prstGeom prst="rect">
            <a:avLst/>
          </a:prstGeom>
          <a:gradFill flip="none" rotWithShape="1">
            <a:gsLst>
              <a:gs pos="0">
                <a:srgbClr val="1B9EA3"/>
              </a:gs>
              <a:gs pos="0">
                <a:srgbClr val="1B9EA3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6" name="Picture 11" descr="BMR full logo RGB.jpg"/>
          <p:cNvPicPr>
            <a:picLocks noChangeAspect="1"/>
          </p:cNvPicPr>
          <p:nvPr userDrawn="1"/>
        </p:nvPicPr>
        <p:blipFill>
          <a:blip r:embed="rId2" cstate="print"/>
          <a:srcRect l="16705" r="16470" b="50117"/>
          <a:stretch>
            <a:fillRect/>
          </a:stretch>
        </p:blipFill>
        <p:spPr bwMode="auto">
          <a:xfrm>
            <a:off x="4572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327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3276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529388"/>
            <a:ext cx="4038600" cy="228600"/>
          </a:xfrm>
        </p:spPr>
        <p:txBody>
          <a:bodyPr/>
          <a:lstStyle>
            <a:lvl1pPr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491288"/>
            <a:ext cx="609600" cy="3048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A8B74B6D-AD0A-4248-8B93-B4AB366C3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870CB981-8A9F-4689-9694-73D9B1947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81000"/>
            <a:ext cx="20589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381000"/>
            <a:ext cx="6026150" cy="5791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95432DD2-2E9D-4873-A90F-1AB6FACBA2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 userDrawn="1"/>
        </p:nvSpPr>
        <p:spPr bwMode="auto">
          <a:xfrm rot="16200000">
            <a:off x="7689851" y="4881562"/>
            <a:ext cx="2513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BFBFBF"/>
                </a:solidFill>
                <a:latin typeface="+mn-lt"/>
              </a:rPr>
              <a:t>All rights reserved | Preliminary &amp; Tentative</a:t>
            </a:r>
            <a:endParaRPr lang="en-US" sz="800" dirty="0">
              <a:solidFill>
                <a:srgbClr val="BFBFBF"/>
              </a:solidFill>
              <a:latin typeface="Times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324600"/>
            <a:ext cx="8763000" cy="76200"/>
          </a:xfrm>
          <a:prstGeom prst="rect">
            <a:avLst/>
          </a:prstGeom>
          <a:gradFill flip="none" rotWithShape="1">
            <a:gsLst>
              <a:gs pos="0">
                <a:srgbClr val="1B9EA3"/>
              </a:gs>
              <a:gs pos="0">
                <a:srgbClr val="1B9EA3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6" name="Picture 11" descr="BMR full logo RGB.jpg"/>
          <p:cNvPicPr>
            <a:picLocks noChangeAspect="1"/>
          </p:cNvPicPr>
          <p:nvPr userDrawn="1"/>
        </p:nvPicPr>
        <p:blipFill>
          <a:blip r:embed="rId2" cstate="print"/>
          <a:srcRect l="16705" r="16470" b="50117"/>
          <a:stretch>
            <a:fillRect/>
          </a:stretch>
        </p:blipFill>
        <p:spPr bwMode="auto">
          <a:xfrm>
            <a:off x="4572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3276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32766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14800" y="6529388"/>
            <a:ext cx="4038600" cy="228600"/>
          </a:xfrm>
        </p:spPr>
        <p:txBody>
          <a:bodyPr/>
          <a:lstStyle>
            <a:lvl1pPr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53400" y="6491288"/>
            <a:ext cx="609600" cy="3048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E2664F13-703B-4F05-8479-F5C9F3D28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324600"/>
            <a:ext cx="8763000" cy="76200"/>
          </a:xfrm>
          <a:prstGeom prst="rect">
            <a:avLst/>
          </a:prstGeom>
          <a:gradFill flip="none" rotWithShape="1">
            <a:gsLst>
              <a:gs pos="0">
                <a:srgbClr val="1B9EA3"/>
              </a:gs>
              <a:gs pos="0">
                <a:srgbClr val="1B9EA3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987EE32C-DFF2-4668-8A05-6F731FA70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434926DF-6D8E-4A09-8C0E-C029E887A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A94B5358-CD7D-4CBB-B3F3-FF1C8BAB2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11DC1CEE-23FD-4184-85CE-10A245D3A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2C510193-80D4-48F8-B633-DC8BFFC9A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A0373158-B4FB-4B2D-A669-69F6F2980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CE8D8F26-7DFF-4735-B8FD-E9F25A2E69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6324600"/>
            <a:ext cx="8763000" cy="76200"/>
          </a:xfrm>
          <a:prstGeom prst="rect">
            <a:avLst/>
          </a:prstGeom>
          <a:gradFill flip="none" rotWithShape="1">
            <a:gsLst>
              <a:gs pos="0">
                <a:srgbClr val="1B9EA3"/>
              </a:gs>
              <a:gs pos="0">
                <a:srgbClr val="1B9EA3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66C387AC-4FEF-400F-899B-381694A95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ABF6A945-5791-4733-8861-9DAD46C7F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A856EA52-6C7D-4B4D-A998-355DB579F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81000"/>
            <a:ext cx="20589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381000"/>
            <a:ext cx="6026150" cy="57912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E43817B1-D77D-4B08-A2BA-E9A0DDB98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53E25ABF-8148-4CC4-A124-AE3372EA2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D5BD190C-74E1-49D8-AF0A-112810831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AD1B5FF8-FA4A-4B58-87FC-DF75B1BE7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7F98FA48-1ECE-4D2C-AF91-BD7CA5BCD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D31FEE4B-1B27-4A57-A28C-6BDE639C0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0B5E9085-AE34-416F-BCAC-6791FF0D5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/>
              <a:t>|  </a:t>
            </a:r>
            <a:fld id="{8E76656C-C716-48D4-9B62-DE8787508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381000"/>
            <a:ext cx="8237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 rot="-5400000">
            <a:off x="8412957" y="5607843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BFBFBF"/>
                </a:solidFill>
                <a:latin typeface="+mn-lt"/>
              </a:rPr>
              <a:t>All rights reserved</a:t>
            </a:r>
            <a:endParaRPr lang="en-US" sz="800" dirty="0">
              <a:solidFill>
                <a:srgbClr val="BFBFBF"/>
              </a:solidFill>
              <a:latin typeface="Times" pitchFamily="18" charset="0"/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507163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1068" name="Line 44"/>
          <p:cNvSpPr>
            <a:spLocks noChangeShapeType="1"/>
          </p:cNvSpPr>
          <p:nvPr userDrawn="1"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IN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 userDrawn="1"/>
        </p:nvSpPr>
        <p:spPr bwMode="auto">
          <a:xfrm>
            <a:off x="0" y="381000"/>
            <a:ext cx="1524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5DBACA"/>
              </a:solidFill>
              <a:latin typeface="Times" pitchFamily="18" charset="0"/>
            </a:endParaRPr>
          </a:p>
        </p:txBody>
      </p:sp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071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015150DF-35D1-4C55-B814-0E23F7B2C1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08" name="Text Box 84"/>
          <p:cNvSpPr txBox="1">
            <a:spLocks noChangeArrowheads="1"/>
          </p:cNvSpPr>
          <p:nvPr userDrawn="1"/>
        </p:nvSpPr>
        <p:spPr bwMode="auto">
          <a:xfrm rot="-5400000">
            <a:off x="7689851" y="4881562"/>
            <a:ext cx="2513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BFBFBF"/>
                </a:solidFill>
                <a:latin typeface="+mn-lt"/>
              </a:rPr>
              <a:t>All rights reserved | Preliminary &amp; Tentative</a:t>
            </a:r>
            <a:endParaRPr lang="en-US" sz="800" dirty="0">
              <a:solidFill>
                <a:srgbClr val="BFBFBF"/>
              </a:solidFill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Blip>
          <a:blip r:embed="rId13"/>
        </a:buBlip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Char char="»"/>
        <a:defRPr sz="2000">
          <a:solidFill>
            <a:srgbClr val="000000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381000"/>
            <a:ext cx="8237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 rot="-5400000">
            <a:off x="8412957" y="5607843"/>
            <a:ext cx="1066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BFBFBF"/>
                </a:solidFill>
                <a:latin typeface="+mn-lt"/>
              </a:rPr>
              <a:t>All rights reserved</a:t>
            </a:r>
            <a:endParaRPr lang="en-US" sz="800" dirty="0">
              <a:solidFill>
                <a:srgbClr val="BFBFBF"/>
              </a:solidFill>
              <a:latin typeface="Times" pitchFamily="18" charset="0"/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507163"/>
            <a:ext cx="403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Pre-Budget Meeting for Union Budget 2012-13</a:t>
            </a:r>
          </a:p>
        </p:txBody>
      </p:sp>
      <p:sp>
        <p:nvSpPr>
          <p:cNvPr id="1068" name="Line 44"/>
          <p:cNvSpPr>
            <a:spLocks noChangeShapeType="1"/>
          </p:cNvSpPr>
          <p:nvPr userDrawn="1"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IN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3" name="Rectangle 49"/>
          <p:cNvSpPr>
            <a:spLocks noChangeArrowheads="1"/>
          </p:cNvSpPr>
          <p:nvPr userDrawn="1"/>
        </p:nvSpPr>
        <p:spPr bwMode="auto">
          <a:xfrm>
            <a:off x="0" y="381000"/>
            <a:ext cx="1524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 dirty="0">
              <a:solidFill>
                <a:srgbClr val="5DBACA"/>
              </a:solidFill>
              <a:latin typeface="Times" pitchFamily="18" charset="0"/>
            </a:endParaRPr>
          </a:p>
        </p:txBody>
      </p:sp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071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|  </a:t>
            </a:r>
            <a:fld id="{7744B7B0-80D9-43C4-B00B-F6CB4CE115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08" name="Text Box 84"/>
          <p:cNvSpPr txBox="1">
            <a:spLocks noChangeArrowheads="1"/>
          </p:cNvSpPr>
          <p:nvPr userDrawn="1"/>
        </p:nvSpPr>
        <p:spPr bwMode="auto">
          <a:xfrm rot="-5400000">
            <a:off x="7689851" y="4881562"/>
            <a:ext cx="2513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solidFill>
                  <a:srgbClr val="BFBFBF"/>
                </a:solidFill>
                <a:latin typeface="+mn-lt"/>
              </a:rPr>
              <a:t>All rights reserved | Preliminary &amp; Tentative</a:t>
            </a:r>
            <a:endParaRPr lang="en-US" sz="800" dirty="0">
              <a:solidFill>
                <a:srgbClr val="BFBFBF"/>
              </a:solidFill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1B9EA3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Blip>
          <a:blip r:embed="rId13"/>
        </a:buBlip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1B9EA3"/>
        </a:buClr>
        <a:buChar char="»"/>
        <a:defRPr sz="2000">
          <a:solidFill>
            <a:srgbClr val="000000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1B9EA3"/>
        </a:buClr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endParaRPr lang="en-US" sz="25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sz="2200" b="1" dirty="0" smtClean="0">
                <a:solidFill>
                  <a:srgbClr val="FF6900"/>
                </a:solidFill>
                <a:latin typeface="+mn-lt"/>
              </a:rPr>
              <a:t>Ease of Doing Business in the GST Regime</a:t>
            </a:r>
            <a:endParaRPr lang="en-US" sz="2200" b="1" dirty="0">
              <a:solidFill>
                <a:srgbClr val="FF6900"/>
              </a:solidFill>
              <a:latin typeface="+mn-lt"/>
            </a:endParaRP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endParaRPr lang="en-US" sz="2500" b="1" kern="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sz="2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July 17, 2015</a:t>
            </a:r>
            <a:endParaRPr lang="en-US" sz="2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Delhi</a:t>
            </a: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sz="20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Rajeev Dimri, Co-Chairman of Taxation </a:t>
            </a:r>
            <a:r>
              <a:rPr lang="en-US" sz="20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Committee, and</a:t>
            </a: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sz="20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Partner, BMR &amp; </a:t>
            </a:r>
            <a:r>
              <a:rPr lang="en-US" sz="2000" b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Associates </a:t>
            </a:r>
            <a:r>
              <a:rPr lang="en-US" sz="2000" b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LLP</a:t>
            </a: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endParaRPr lang="en-US" sz="70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endParaRPr lang="en-US" sz="8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Federation of Indian Chambers of Commerce and Industry</a:t>
            </a:r>
          </a:p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endParaRPr lang="en-US" sz="8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2" descr="E:\logooo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1266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E:\b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3095625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84AD5F6-B6FD-4515-BDC5-B5FB08D5BFA1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CHANGE IN LAW </a:t>
            </a:r>
            <a:endParaRPr lang="en-IN" dirty="0" smtClean="0"/>
          </a:p>
        </p:txBody>
      </p:sp>
      <p:pic>
        <p:nvPicPr>
          <p:cNvPr id="16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92328" y="3071427"/>
            <a:ext cx="81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Lead time </a:t>
            </a:r>
            <a:r>
              <a:rPr lang="en-US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3 months lead time should be allowed </a:t>
            </a:r>
            <a:r>
              <a:rPr lang="en-US" dirty="0">
                <a:latin typeface="+mj-lt"/>
                <a:cs typeface="Arial" panose="020B0604020202020204" pitchFamily="34" charset="0"/>
              </a:rPr>
              <a:t>for introduction of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any amendment</a:t>
            </a:r>
            <a:endParaRPr lang="en-US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726" y="3202590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28" y="3849469"/>
            <a:ext cx="81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Explanatory </a:t>
            </a:r>
            <a:r>
              <a:rPr lang="en-US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note –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Clear explanation explaining rationale </a:t>
            </a:r>
            <a:r>
              <a:rPr lang="en-US" dirty="0">
                <a:latin typeface="+mj-lt"/>
                <a:cs typeface="Arial" panose="020B0604020202020204" pitchFamily="34" charset="0"/>
              </a:rPr>
              <a:t>behind the amendment</a:t>
            </a:r>
          </a:p>
        </p:txBody>
      </p:sp>
      <p:sp>
        <p:nvSpPr>
          <p:cNvPr id="12" name="Oval 11"/>
          <p:cNvSpPr/>
          <p:nvPr/>
        </p:nvSpPr>
        <p:spPr>
          <a:xfrm>
            <a:off x="276726" y="3980632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76726" y="4800600"/>
            <a:ext cx="8181474" cy="762000"/>
          </a:xfrm>
          <a:prstGeom prst="rect">
            <a:avLst/>
          </a:prstGeom>
          <a:solidFill>
            <a:srgbClr val="307D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Will help the taxpayer in proper implementation of the amendment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7066" y="1219200"/>
            <a:ext cx="8170672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Two step consultation to be followed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Arial"/>
              </a:rPr>
              <a:t>Draft amendment should be issued for public comments 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Arial"/>
              </a:rPr>
              <a:t>Review of the suggestions made by the industry before final amendment in law</a:t>
            </a:r>
            <a:endParaRPr lang="en-US" dirty="0">
              <a:latin typeface="+mj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1464" y="1350363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02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84AD5F6-B6FD-4515-BDC5-B5FB08D5BFA1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27652" name="Picture 2" descr="E:\b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3095625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DISPUTE RESOLUTION PROCESS </a:t>
            </a:r>
            <a:endParaRPr lang="en-IN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912" y="4381174"/>
            <a:ext cx="5590680" cy="14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…Emergence of common market 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082842"/>
            <a:ext cx="9139237" cy="533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07D8F"/>
                </a:solidFill>
                <a:latin typeface="+mj-lt"/>
                <a:cs typeface="Arial"/>
              </a:rPr>
              <a:t>Common adjudication and appellate proceeding </a:t>
            </a:r>
            <a:r>
              <a:rPr lang="en-GB" dirty="0" smtClean="0">
                <a:latin typeface="+mj-lt"/>
                <a:cs typeface="Arial"/>
              </a:rPr>
              <a:t>under CGST and SGST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Taxpayer should be allowed to deal with one tax authority for adjudication 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CG and SG should not take different views on common matter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For tax litigation, one common appeal for CGST and SGST should be filed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endParaRPr lang="en-GB" dirty="0">
              <a:cs typeface="Arial"/>
            </a:endParaRP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07D8F"/>
                </a:solidFill>
                <a:latin typeface="+mj-lt"/>
                <a:cs typeface="Arial"/>
              </a:rPr>
              <a:t>Limitation</a:t>
            </a:r>
            <a:endParaRPr lang="en-GB" dirty="0">
              <a:latin typeface="+mj-lt"/>
              <a:cs typeface="Arial"/>
            </a:endParaRP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Inherent right </a:t>
            </a:r>
            <a:r>
              <a:rPr lang="en-GB" dirty="0">
                <a:latin typeface="+mj-lt"/>
                <a:cs typeface="Arial"/>
              </a:rPr>
              <a:t>of the </a:t>
            </a:r>
            <a:r>
              <a:rPr lang="en-GB" dirty="0" smtClean="0">
                <a:latin typeface="+mj-lt"/>
                <a:cs typeface="Arial"/>
              </a:rPr>
              <a:t>taxpayer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Even if no </a:t>
            </a:r>
            <a:r>
              <a:rPr lang="en-GB" dirty="0">
                <a:latin typeface="+mj-lt"/>
                <a:cs typeface="Arial"/>
              </a:rPr>
              <a:t>limitation is </a:t>
            </a:r>
            <a:r>
              <a:rPr lang="en-GB" dirty="0" smtClean="0">
                <a:latin typeface="+mj-lt"/>
                <a:cs typeface="Arial"/>
              </a:rPr>
              <a:t>prescribed, a </a:t>
            </a:r>
            <a:r>
              <a:rPr lang="en-GB" dirty="0">
                <a:latin typeface="+mj-lt"/>
                <a:cs typeface="Arial"/>
              </a:rPr>
              <a:t>reasonable period should be considered </a:t>
            </a:r>
            <a:endParaRPr lang="en-GB" dirty="0" smtClean="0">
              <a:latin typeface="+mj-lt"/>
              <a:cs typeface="Arial"/>
            </a:endParaRP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>
                <a:latin typeface="+mj-lt"/>
                <a:cs typeface="Arial"/>
              </a:rPr>
              <a:t>Proceedings in a financial year must close within a defined period 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endParaRPr lang="en-GB" dirty="0">
              <a:cs typeface="Arial"/>
            </a:endParaRPr>
          </a:p>
        </p:txBody>
      </p:sp>
      <p:pic>
        <p:nvPicPr>
          <p:cNvPr id="17" name="Picture 2" descr="E:\logoooo.bmp"/>
          <p:cNvPicPr>
            <a:picLocks noChangeAspect="1" noChangeArrowheads="1"/>
          </p:cNvPicPr>
          <p:nvPr/>
        </p:nvPicPr>
        <p:blipFill rotWithShape="1">
          <a:blip r:embed="rId4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78874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84AD5F6-B6FD-4515-BDC5-B5FB08D5BFA1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27652" name="Picture 2" descr="E:\b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3095625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DISPUTE RESOLUTION PROCESS </a:t>
            </a:r>
            <a:endParaRPr lang="en-IN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36206" y="2667000"/>
            <a:ext cx="5590680" cy="14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Single largest Indirect tax regime till date…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912" y="4381174"/>
            <a:ext cx="5590680" cy="14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…Emergence of common market 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082842"/>
            <a:ext cx="9139237" cy="5334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07D8F"/>
                </a:solidFill>
                <a:latin typeface="+mj-lt"/>
                <a:cs typeface="Arial"/>
              </a:rPr>
              <a:t>Time bound adjudication provisions 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Clear timelines for issuance of SCN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latin typeface="+mj-lt"/>
                <a:cs typeface="Arial"/>
              </a:rPr>
              <a:t>Non-passing of order within prescribed time line should result in dropping of proceedings 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307D8F"/>
                </a:solidFill>
                <a:latin typeface="+mj-lt"/>
                <a:cs typeface="Arial"/>
              </a:rPr>
              <a:t>Restrictive disputes </a:t>
            </a:r>
            <a:r>
              <a:rPr lang="en-GB" dirty="0" smtClean="0">
                <a:latin typeface="+mj-lt"/>
                <a:cs typeface="Arial"/>
              </a:rPr>
              <a:t>- No SCN disregarding circular or clarification by Expert Guidance Cell 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307D8F"/>
                </a:solidFill>
                <a:latin typeface="+mj-lt"/>
                <a:cs typeface="Arial"/>
              </a:rPr>
              <a:t>Review panel </a:t>
            </a:r>
            <a:r>
              <a:rPr lang="en-GB" dirty="0">
                <a:latin typeface="+mj-lt"/>
                <a:cs typeface="Arial"/>
              </a:rPr>
              <a:t>– for issuance of SCNs beyond a specified monetary demand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07D8F"/>
                </a:solidFill>
                <a:latin typeface="+mj-lt"/>
                <a:cs typeface="Arial"/>
              </a:rPr>
              <a:t>Settlement Commission </a:t>
            </a:r>
            <a:r>
              <a:rPr lang="en-US" altLang="en-US" dirty="0" smtClean="0">
                <a:latin typeface="+mj-lt"/>
                <a:cs typeface="Arial"/>
              </a:rPr>
              <a:t>– to be </a:t>
            </a:r>
            <a:r>
              <a:rPr lang="en-US" altLang="en-US" dirty="0">
                <a:latin typeface="+mj-lt"/>
                <a:cs typeface="Arial"/>
              </a:rPr>
              <a:t>made available to the taxpayer at any stage</a:t>
            </a:r>
          </a:p>
          <a:p>
            <a:pPr marL="342900" indent="-342900">
              <a:spcBef>
                <a:spcPts val="2000"/>
              </a:spcBef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rgbClr val="307D8F"/>
                </a:solidFill>
                <a:latin typeface="+mj-lt"/>
                <a:cs typeface="Arial"/>
              </a:rPr>
              <a:t>Advance </a:t>
            </a:r>
            <a:r>
              <a:rPr lang="en-US" altLang="en-US" b="1" dirty="0" smtClean="0">
                <a:solidFill>
                  <a:srgbClr val="307D8F"/>
                </a:solidFill>
                <a:latin typeface="+mj-lt"/>
                <a:cs typeface="Arial"/>
              </a:rPr>
              <a:t>Ruling</a:t>
            </a:r>
            <a:endParaRPr lang="en-US" altLang="en-US" dirty="0" smtClean="0">
              <a:latin typeface="+mj-lt"/>
              <a:cs typeface="Arial"/>
            </a:endParaRP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US" altLang="en-US" dirty="0">
                <a:latin typeface="+mj-lt"/>
                <a:cs typeface="Arial"/>
              </a:rPr>
              <a:t>Increased </a:t>
            </a:r>
            <a:r>
              <a:rPr lang="en-US" altLang="en-US" dirty="0" smtClean="0">
                <a:latin typeface="+mj-lt"/>
                <a:cs typeface="Arial"/>
              </a:rPr>
              <a:t>approachability</a:t>
            </a:r>
            <a:endParaRPr lang="en-GB" dirty="0">
              <a:latin typeface="+mj-lt"/>
              <a:cs typeface="Arial"/>
            </a:endParaRP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US" altLang="en-US" dirty="0" smtClean="0">
                <a:latin typeface="+mj-lt"/>
                <a:cs typeface="Arial"/>
              </a:rPr>
              <a:t>Increase in </a:t>
            </a:r>
            <a:r>
              <a:rPr lang="en-US" altLang="en-US" dirty="0">
                <a:latin typeface="+mj-lt"/>
                <a:cs typeface="Arial"/>
              </a:rPr>
              <a:t>number of Advance Ruling </a:t>
            </a:r>
            <a:r>
              <a:rPr lang="en-US" altLang="en-US" dirty="0" smtClean="0">
                <a:latin typeface="+mj-lt"/>
                <a:cs typeface="Arial"/>
              </a:rPr>
              <a:t>forums</a:t>
            </a:r>
            <a:endParaRPr lang="en-GB" dirty="0" smtClean="0">
              <a:latin typeface="+mj-lt"/>
              <a:cs typeface="Arial"/>
            </a:endParaRPr>
          </a:p>
        </p:txBody>
      </p:sp>
      <p:pic>
        <p:nvPicPr>
          <p:cNvPr id="17" name="Picture 2" descr="E:\logoooo.bmp"/>
          <p:cNvPicPr>
            <a:picLocks noChangeAspect="1" noChangeArrowheads="1"/>
          </p:cNvPicPr>
          <p:nvPr/>
        </p:nvPicPr>
        <p:blipFill rotWithShape="1">
          <a:blip r:embed="rId4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149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AUDITS AND INVESTIGATIONS </a:t>
            </a:r>
            <a:endParaRPr lang="en-IN" dirty="0" smtClean="0"/>
          </a:p>
        </p:txBody>
      </p:sp>
      <p:sp>
        <p:nvSpPr>
          <p:cNvPr id="8" name="TextBox 7"/>
          <p:cNvSpPr txBox="1"/>
          <p:nvPr/>
        </p:nvSpPr>
        <p:spPr>
          <a:xfrm flipH="1">
            <a:off x="2971394" y="2715277"/>
            <a:ext cx="61516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/>
              <a:t>Avoidance of repetitive request for information 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971396" y="3576753"/>
            <a:ext cx="61516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/>
              <a:t>Information request for records/ documents prescribed under </a:t>
            </a:r>
            <a:r>
              <a:rPr lang="en-US" dirty="0" smtClean="0"/>
              <a:t>law or standard business reports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583124" y="4583668"/>
            <a:ext cx="60827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Mandatory issuance of Audit report upon completion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057819" y="5276719"/>
            <a:ext cx="68366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Clear provisions to prevent multiple audits by different agencies</a:t>
            </a:r>
            <a:endParaRPr lang="en-US" altLang="en-US" kern="0" dirty="0"/>
          </a:p>
        </p:txBody>
      </p:sp>
      <p:sp>
        <p:nvSpPr>
          <p:cNvPr id="12" name="Oval 11"/>
          <p:cNvSpPr/>
          <p:nvPr/>
        </p:nvSpPr>
        <p:spPr>
          <a:xfrm>
            <a:off x="2291427" y="1914924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22819" y="2768921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91427" y="4649796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6400" y="5410200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1615" y="3685046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68751" y="1203239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057820" y="1114926"/>
            <a:ext cx="61508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latin typeface="+mj-lt"/>
              </a:rPr>
              <a:t>Sufficient time to taxpayer for preparation </a:t>
            </a:r>
            <a:endParaRPr lang="en-US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633796" y="1719993"/>
            <a:ext cx="62606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Streamline information requirements – </a:t>
            </a:r>
            <a:r>
              <a:rPr lang="en-US" b="0" dirty="0" smtClean="0"/>
              <a:t>information available with Authorities not to be asked again viz. returns 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>
            <a:off x="-1143000" y="2360760"/>
            <a:ext cx="2286000" cy="2286000"/>
          </a:xfrm>
          <a:prstGeom prst="arc">
            <a:avLst>
              <a:gd name="adj1" fmla="val 16200000"/>
              <a:gd name="adj2" fmla="val 5446510"/>
            </a:avLst>
          </a:prstGeom>
          <a:solidFill>
            <a:srgbClr val="307D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6" name="Group 24"/>
          <p:cNvGrpSpPr/>
          <p:nvPr/>
        </p:nvGrpSpPr>
        <p:grpSpPr>
          <a:xfrm rot="5400000">
            <a:off x="-2281533" y="3282654"/>
            <a:ext cx="4684815" cy="171450"/>
            <a:chOff x="-3200400" y="3314700"/>
            <a:chExt cx="6246420" cy="228600"/>
          </a:xfrm>
        </p:grpSpPr>
        <p:sp>
          <p:nvSpPr>
            <p:cNvPr id="17" name="Rounded Rectangle 16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1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5892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7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PENALTIES AND REFUNDS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92328" y="1219200"/>
            <a:ext cx="81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Deferral of </a:t>
            </a:r>
            <a:r>
              <a:rPr lang="en-US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penalty -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provisions </a:t>
            </a:r>
            <a:r>
              <a:rPr lang="en-US" dirty="0">
                <a:latin typeface="+mj-lt"/>
                <a:cs typeface="Arial" panose="020B0604020202020204" pitchFamily="34" charset="0"/>
              </a:rPr>
              <a:t>for a period of 5 years</a:t>
            </a:r>
            <a:endParaRPr lang="en-US" dirty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6726" y="1350363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328" y="1921042"/>
            <a:ext cx="81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Penalties should initially be </a:t>
            </a:r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restricted to mala fide tax evasion cases </a:t>
            </a:r>
          </a:p>
        </p:txBody>
      </p:sp>
      <p:sp>
        <p:nvSpPr>
          <p:cNvPr id="18" name="Oval 17"/>
          <p:cNvSpPr/>
          <p:nvPr/>
        </p:nvSpPr>
        <p:spPr>
          <a:xfrm>
            <a:off x="276726" y="2052205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318" y="2647952"/>
            <a:ext cx="81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Refund and duty drawback - </a:t>
            </a:r>
            <a:r>
              <a:rPr lang="en-US" dirty="0">
                <a:latin typeface="+mj-lt"/>
              </a:rPr>
              <a:t>Key device for claiming exemptions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2716" y="2763073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318" y="4248152"/>
            <a:ext cx="81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Fast tracking and expeditious disbursement </a:t>
            </a:r>
            <a:r>
              <a:rPr lang="en-US" dirty="0">
                <a:latin typeface="+mj-lt"/>
                <a:cs typeface="Arial" panose="020B0604020202020204" pitchFamily="34" charset="0"/>
              </a:rPr>
              <a:t>of refund claims</a:t>
            </a:r>
          </a:p>
        </p:txBody>
      </p:sp>
      <p:sp>
        <p:nvSpPr>
          <p:cNvPr id="24" name="Oval 23"/>
          <p:cNvSpPr/>
          <p:nvPr/>
        </p:nvSpPr>
        <p:spPr>
          <a:xfrm>
            <a:off x="272716" y="4350739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6286" y="4905376"/>
            <a:ext cx="81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Parity in rate of interest payable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in case of delay in refund claims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60684" y="5004182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7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88318" y="5478245"/>
            <a:ext cx="81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Frequent updating of details of pendency </a:t>
            </a:r>
            <a:r>
              <a:rPr lang="en-US" dirty="0">
                <a:latin typeface="+mj-lt"/>
                <a:cs typeface="Arial" panose="020B0604020202020204" pitchFamily="34" charset="0"/>
              </a:rPr>
              <a:t>of refund claims across all jurisdictions</a:t>
            </a:r>
          </a:p>
        </p:txBody>
      </p:sp>
      <p:sp>
        <p:nvSpPr>
          <p:cNvPr id="21" name="Oval 20"/>
          <p:cNvSpPr/>
          <p:nvPr/>
        </p:nvSpPr>
        <p:spPr>
          <a:xfrm>
            <a:off x="272716" y="5593366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328" y="3367088"/>
            <a:ext cx="81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Automated refund process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– All filings should be done online and acknowledgement should be displayed on website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6726" y="3467921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929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26628" name="Picture 2" descr="E:\b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2832788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>
          <a:xfrm>
            <a:off x="449263" y="304800"/>
            <a:ext cx="8237537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SMOOTH TRANSITIONING </a:t>
            </a:r>
            <a:endParaRPr lang="en-IN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2328" y="1143000"/>
            <a:ext cx="81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+mj-lt"/>
                <a:cs typeface="Arial" panose="020B0604020202020204" pitchFamily="34" charset="0"/>
              </a:rPr>
              <a:t>Taxability of ongoing services – </a:t>
            </a:r>
            <a:r>
              <a:rPr lang="en-IN" dirty="0" smtClean="0">
                <a:latin typeface="+mj-lt"/>
                <a:cs typeface="Arial" panose="020B0604020202020204" pitchFamily="34" charset="0"/>
              </a:rPr>
              <a:t>where part performance takes place before GST</a:t>
            </a:r>
            <a:endParaRPr lang="en-IN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6154" y="1180963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en-IN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6154" y="1937853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en-IN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28" y="1888737"/>
            <a:ext cx="809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+mj-lt"/>
                <a:cs typeface="Arial" panose="020B0604020202020204" pitchFamily="34" charset="0"/>
              </a:rPr>
              <a:t>Treatment of advance invoices </a:t>
            </a:r>
            <a:r>
              <a:rPr lang="en-IN" dirty="0" smtClean="0">
                <a:latin typeface="+mj-lt"/>
                <a:cs typeface="Arial" panose="020B0604020202020204" pitchFamily="34" charset="0"/>
              </a:rPr>
              <a:t>(work to be performed under GST), </a:t>
            </a:r>
            <a:r>
              <a:rPr lang="en-IN" b="1" dirty="0" smtClean="0">
                <a:latin typeface="+mj-lt"/>
                <a:cs typeface="Arial" panose="020B0604020202020204" pitchFamily="34" charset="0"/>
              </a:rPr>
              <a:t>unpaid invoices etc</a:t>
            </a:r>
            <a:endParaRPr lang="en-IN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328" y="2732333"/>
            <a:ext cx="675890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IN" b="1" dirty="0" smtClean="0">
                <a:latin typeface="+mj-lt"/>
                <a:cs typeface="Arial" panose="020B0604020202020204" pitchFamily="34" charset="0"/>
              </a:rPr>
              <a:t>Credit transitioning </a:t>
            </a:r>
          </a:p>
          <a:p>
            <a:pPr marL="465138" indent="-285750">
              <a:spcBef>
                <a:spcPts val="1200"/>
              </a:spcBef>
              <a:buFont typeface="Helvetica" panose="020B0604020202020204" pitchFamily="34" charset="0"/>
              <a:buChar char="−"/>
            </a:pPr>
            <a:r>
              <a:rPr lang="en-IN" dirty="0" smtClean="0">
                <a:latin typeface="+mj-lt"/>
                <a:cs typeface="Arial" panose="020B0604020202020204" pitchFamily="34" charset="0"/>
              </a:rPr>
              <a:t>Clarity on tracking of input credits allowed to be transitioned </a:t>
            </a:r>
          </a:p>
          <a:p>
            <a:pPr marL="465138" indent="-285750">
              <a:spcBef>
                <a:spcPts val="1200"/>
              </a:spcBef>
              <a:buFont typeface="Helvetica" panose="020B0604020202020204" pitchFamily="34" charset="0"/>
              <a:buChar char="−"/>
            </a:pPr>
            <a:r>
              <a:rPr lang="en-IN" dirty="0" smtClean="0">
                <a:latin typeface="+mj-lt"/>
              </a:rPr>
              <a:t>Central taxes to be transitioned to GGST/ IGST pool </a:t>
            </a:r>
          </a:p>
          <a:p>
            <a:pPr marL="465138" indent="-285750">
              <a:spcBef>
                <a:spcPts val="1200"/>
              </a:spcBef>
              <a:buFont typeface="Helvetica" panose="020B0604020202020204" pitchFamily="34" charset="0"/>
              <a:buChar char="−"/>
            </a:pPr>
            <a:r>
              <a:rPr lang="en-IN" dirty="0" smtClean="0">
                <a:latin typeface="+mj-lt"/>
              </a:rPr>
              <a:t>State credits to be transitioned to SGST credit pool</a:t>
            </a:r>
            <a:endParaRPr lang="en-IN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6154" y="2770296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en-IN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154" y="4557127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en-IN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815" y="4513284"/>
            <a:ext cx="851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+mj-lt"/>
                <a:cs typeface="Arial" panose="020B0604020202020204" pitchFamily="34" charset="0"/>
              </a:rPr>
              <a:t>Status of pending litigations</a:t>
            </a:r>
            <a:r>
              <a:rPr lang="en-IN" dirty="0" smtClean="0">
                <a:latin typeface="+mj-lt"/>
                <a:cs typeface="Arial" panose="020B0604020202020204" pitchFamily="34" charset="0"/>
              </a:rPr>
              <a:t>, litigation initiated under GST for the issues arising under current regime </a:t>
            </a:r>
            <a:endParaRPr lang="en-IN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327" y="5317129"/>
            <a:ext cx="853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latin typeface="+mj-lt"/>
                <a:cs typeface="Arial" panose="020B0604020202020204" pitchFamily="34" charset="0"/>
              </a:rPr>
              <a:t>Common date </a:t>
            </a:r>
            <a:r>
              <a:rPr lang="en-IN" dirty="0" smtClean="0">
                <a:latin typeface="+mj-lt"/>
                <a:cs typeface="Arial" panose="020B0604020202020204" pitchFamily="34" charset="0"/>
              </a:rPr>
              <a:t>for transitioning to CGST, SGST and IGST</a:t>
            </a:r>
            <a:endParaRPr lang="en-IN" dirty="0"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2918" y="5360972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en-IN" b="1" dirty="0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2" descr="E:\logoooo.bmp"/>
          <p:cNvPicPr>
            <a:picLocks noChangeAspect="1" noChangeArrowheads="1"/>
          </p:cNvPicPr>
          <p:nvPr/>
        </p:nvPicPr>
        <p:blipFill rotWithShape="1">
          <a:blip r:embed="rId4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316412" y="5968781"/>
            <a:ext cx="8181474" cy="349028"/>
          </a:xfrm>
          <a:prstGeom prst="rect">
            <a:avLst/>
          </a:prstGeom>
          <a:solidFill>
            <a:srgbClr val="307D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Sufficient lead time to switch over to new regime</a:t>
            </a:r>
          </a:p>
        </p:txBody>
      </p:sp>
    </p:spTree>
    <p:extLst>
      <p:ext uri="{BB962C8B-B14F-4D97-AF65-F5344CB8AC3E}">
        <p14:creationId xmlns:p14="http://schemas.microsoft.com/office/powerpoint/2010/main" val="1523032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505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algn="ctr" eaLnBrk="0" hangingPunct="0">
              <a:lnSpc>
                <a:spcPct val="115000"/>
              </a:lnSpc>
              <a:spcBef>
                <a:spcPct val="30000"/>
              </a:spcBef>
              <a:buClr>
                <a:srgbClr val="1B9EA3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32771" name="Picture 2" descr="E:\logooo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66800"/>
            <a:ext cx="1266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E:\ba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3095625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GST BRINGS IN?</a:t>
            </a:r>
            <a:endParaRPr lang="en-IN" dirty="0" smtClean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316682" y="1219200"/>
            <a:ext cx="1941118" cy="1572004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75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+mj-lt"/>
                <a:cs typeface="+mn-cs"/>
              </a:rPr>
              <a:t>New concepts </a:t>
            </a:r>
            <a:endParaRPr lang="en-GB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1675245" y="3771901"/>
            <a:ext cx="1890033" cy="15831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75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+mj-lt"/>
                <a:cs typeface="+mn-cs"/>
              </a:rPr>
              <a:t>State level taxation of services </a:t>
            </a:r>
            <a:endParaRPr lang="en-GB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3316683" y="4648200"/>
            <a:ext cx="1941117" cy="1384595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Helvetica" pitchFamily="34" charset="0"/>
                <a:cs typeface="+mn-cs"/>
              </a:rPr>
              <a:t>Common for goods and services</a:t>
            </a:r>
            <a:endParaRPr lang="en-GB" b="1" dirty="0">
              <a:solidFill>
                <a:schemeClr val="bg1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5013757" y="3834552"/>
            <a:ext cx="1921598" cy="1534737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75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solidFill>
                  <a:schemeClr val="bg1"/>
                </a:solidFill>
                <a:latin typeface="+mj-lt"/>
                <a:cs typeface="+mn-cs"/>
              </a:rPr>
              <a:t>Re-define taxable event </a:t>
            </a:r>
            <a:endParaRPr lang="en-GB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0" name="AutoShape 28"/>
          <p:cNvSpPr>
            <a:spLocks noChangeArrowheads="1"/>
          </p:cNvSpPr>
          <p:nvPr/>
        </p:nvSpPr>
        <p:spPr bwMode="auto">
          <a:xfrm>
            <a:off x="5014912" y="2062161"/>
            <a:ext cx="1920443" cy="1558209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+mj-lt"/>
                <a:cs typeface="+mn-cs"/>
              </a:rPr>
              <a:t>New tax </a:t>
            </a:r>
            <a:r>
              <a:rPr lang="en-GB" b="1" dirty="0" smtClean="0">
                <a:solidFill>
                  <a:schemeClr val="bg1"/>
                </a:solidFill>
                <a:latin typeface="+mj-lt"/>
                <a:cs typeface="+mn-cs"/>
              </a:rPr>
              <a:t>legislations</a:t>
            </a:r>
            <a:endParaRPr lang="en-GB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1" name="AutoShape 30"/>
          <p:cNvSpPr>
            <a:spLocks noChangeArrowheads="1"/>
          </p:cNvSpPr>
          <p:nvPr/>
        </p:nvSpPr>
        <p:spPr bwMode="auto">
          <a:xfrm>
            <a:off x="3200400" y="2845162"/>
            <a:ext cx="2209800" cy="1726838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tx2">
              <a:lumMod val="75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3486152" y="3127604"/>
            <a:ext cx="1536305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+mj-lt"/>
                <a:cs typeface="+mn-cs"/>
              </a:rPr>
              <a:t>GST – New tax system</a:t>
            </a:r>
            <a:endParaRPr lang="en-GB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1719264" y="2014536"/>
            <a:ext cx="1890033" cy="15831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bg1">
              <a:lumMod val="50000"/>
            </a:schemeClr>
          </a:solidFill>
          <a:ln w="3175">
            <a:noFill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1"/>
                </a:solidFill>
                <a:latin typeface="+mj-lt"/>
                <a:cs typeface="+mn-cs"/>
              </a:rPr>
              <a:t>New set of compliance</a:t>
            </a:r>
          </a:p>
        </p:txBody>
      </p:sp>
      <p:pic>
        <p:nvPicPr>
          <p:cNvPr id="18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4156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7938" y="990600"/>
            <a:ext cx="9139237" cy="5334000"/>
          </a:xfrm>
          <a:prstGeom prst="rect">
            <a:avLst/>
          </a:prstGeom>
          <a:solidFill>
            <a:srgbClr val="307D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26629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GST BRINGS IN?</a:t>
            </a:r>
            <a:endParaRPr lang="en-IN" dirty="0" smtClean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6200" y="1485900"/>
            <a:ext cx="88392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Paradigm shift in present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tax system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036206" y="2667000"/>
            <a:ext cx="5590680" cy="14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Single largest economic reform till date…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1912" y="4381174"/>
            <a:ext cx="5590680" cy="1486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…emergence of common market 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7726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GST REGIME - TAXPAYER EXPECTATIONS</a:t>
            </a:r>
            <a:endParaRPr lang="en-IN" dirty="0" smtClean="0"/>
          </a:p>
        </p:txBody>
      </p:sp>
      <p:pic>
        <p:nvPicPr>
          <p:cNvPr id="29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8429443"/>
              </p:ext>
            </p:extLst>
          </p:nvPr>
        </p:nvGraphicFramePr>
        <p:xfrm>
          <a:off x="304800" y="1397000"/>
          <a:ext cx="8382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26628" name="Picture 2" descr="E:\b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4024135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HARMONIZED LEGISLATIONS</a:t>
            </a:r>
            <a:endParaRPr lang="en-I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2328" y="1143000"/>
            <a:ext cx="8170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Consistency in tax provisions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Key definitions e.g. supply, taxable event, charging provision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Threshold limit – common under CGST and SGST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HSN based classification of goods </a:t>
            </a:r>
            <a:endParaRPr lang="en-US" dirty="0">
              <a:latin typeface="+mj-lt"/>
            </a:endParaRP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/>
              <a:t>Common list of exemptions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Valuation </a:t>
            </a:r>
            <a:r>
              <a:rPr lang="en-US" dirty="0">
                <a:latin typeface="+mj-lt"/>
              </a:rPr>
              <a:t>methodology – inclusion and exclusions to be clearly defined 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Input credits </a:t>
            </a:r>
            <a:endParaRPr lang="en-US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154" y="1225079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6154" y="4261029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328" y="4191000"/>
            <a:ext cx="839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Record maintenance 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One invoice format for billing across India – no State specific requirements </a:t>
            </a:r>
            <a:endParaRPr lang="en-US" dirty="0">
              <a:latin typeface="+mj-lt"/>
            </a:endParaRP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Synchronized record maintenance requirement </a:t>
            </a:r>
            <a:endParaRPr lang="en-US" dirty="0">
              <a:latin typeface="+mj-lt"/>
            </a:endParaRPr>
          </a:p>
        </p:txBody>
      </p:sp>
      <p:pic>
        <p:nvPicPr>
          <p:cNvPr id="22" name="Picture 2" descr="E:\logoooo.bmp"/>
          <p:cNvPicPr>
            <a:picLocks noChangeAspect="1" noChangeArrowheads="1"/>
          </p:cNvPicPr>
          <p:nvPr/>
        </p:nvPicPr>
        <p:blipFill rotWithShape="1">
          <a:blip r:embed="rId4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051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26628" name="Picture 2" descr="E:\ba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4024135"/>
            <a:ext cx="381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HARMONIZED LEGISLATIONS</a:t>
            </a:r>
            <a:endParaRPr lang="en-IN" dirty="0" smtClean="0"/>
          </a:p>
        </p:txBody>
      </p:sp>
      <p:sp>
        <p:nvSpPr>
          <p:cNvPr id="19" name="Oval 18"/>
          <p:cNvSpPr/>
          <p:nvPr/>
        </p:nvSpPr>
        <p:spPr>
          <a:xfrm>
            <a:off x="228600" y="1202344"/>
            <a:ext cx="304292" cy="292100"/>
          </a:xfrm>
          <a:prstGeom prst="ellipse">
            <a:avLst/>
          </a:prstGeom>
          <a:solidFill>
            <a:srgbClr val="307D8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I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774" y="1143000"/>
            <a:ext cx="83992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Compliances 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Centralised portal for all compliances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Standardize format for statutory filings viz. periodic return across all States</a:t>
            </a:r>
            <a:endParaRPr lang="en-US" dirty="0">
              <a:latin typeface="+mj-lt"/>
            </a:endParaRP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One common return for CGST and SGST 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</a:rPr>
              <a:t>Consistent timelines for tax payment and return filings </a:t>
            </a:r>
          </a:p>
          <a:p>
            <a:pPr marL="685791" lvl="1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9EA3"/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</a:endParaRPr>
          </a:p>
        </p:txBody>
      </p:sp>
      <p:pic>
        <p:nvPicPr>
          <p:cNvPr id="22" name="Picture 2" descr="E:\logoooo.bmp"/>
          <p:cNvPicPr>
            <a:picLocks noChangeAspect="1" noChangeArrowheads="1"/>
          </p:cNvPicPr>
          <p:nvPr/>
        </p:nvPicPr>
        <p:blipFill rotWithShape="1">
          <a:blip r:embed="rId4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525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E5FE7DD-EC28-459E-B0EE-584CA7F761DB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6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INPUT CREDITS – WIDER COVERAGE </a:t>
            </a:r>
            <a:endParaRPr lang="en-IN" dirty="0" smtClean="0"/>
          </a:p>
        </p:txBody>
      </p:sp>
      <p:sp>
        <p:nvSpPr>
          <p:cNvPr id="8" name="TextBox 7"/>
          <p:cNvSpPr txBox="1"/>
          <p:nvPr/>
        </p:nvSpPr>
        <p:spPr>
          <a:xfrm flipH="1">
            <a:off x="2971395" y="2608861"/>
            <a:ext cx="59230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Wider ambit of credit eligibility – </a:t>
            </a:r>
            <a:r>
              <a:rPr lang="en-US" b="0" dirty="0" smtClean="0"/>
              <a:t>credit on business related expenses should be allowed 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971396" y="3620869"/>
            <a:ext cx="615167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/>
              <a:t>Restrictions to be carved out on </a:t>
            </a:r>
            <a:r>
              <a:rPr lang="en-US" dirty="0" smtClean="0"/>
              <a:t>selective basis and clearly defined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583124" y="4583668"/>
            <a:ext cx="60827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No differentiation between inputs and capital goods 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91427" y="1914924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22819" y="2768921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91427" y="4649796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6400" y="5410200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1615" y="3685046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768751" y="1203239"/>
            <a:ext cx="233795" cy="2337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057820" y="1066800"/>
            <a:ext cx="615085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latin typeface="+mj-lt"/>
              </a:rPr>
              <a:t>Common centralized pool for CGST and IGST </a:t>
            </a:r>
            <a:endParaRPr lang="en-US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633796" y="1826408"/>
            <a:ext cx="62606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Common criteria for credit eligibility across all States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>
            <a:off x="-1143000" y="2360760"/>
            <a:ext cx="2286000" cy="2286000"/>
          </a:xfrm>
          <a:prstGeom prst="arc">
            <a:avLst>
              <a:gd name="adj1" fmla="val 16200000"/>
              <a:gd name="adj2" fmla="val 5446510"/>
            </a:avLst>
          </a:prstGeom>
          <a:solidFill>
            <a:srgbClr val="307D8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6" name="Group 24"/>
          <p:cNvGrpSpPr/>
          <p:nvPr/>
        </p:nvGrpSpPr>
        <p:grpSpPr>
          <a:xfrm rot="5400000">
            <a:off x="-2281533" y="3282654"/>
            <a:ext cx="4684815" cy="171450"/>
            <a:chOff x="-3200400" y="3314700"/>
            <a:chExt cx="6246420" cy="228600"/>
          </a:xfrm>
        </p:grpSpPr>
        <p:sp>
          <p:nvSpPr>
            <p:cNvPr id="17" name="Rounded Rectangle 16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flipH="1">
            <a:off x="2206172" y="5240117"/>
            <a:ext cx="68366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Unutilized credit </a:t>
            </a:r>
            <a:r>
              <a:rPr lang="en-US" dirty="0"/>
              <a:t>as at year end – </a:t>
            </a:r>
            <a:r>
              <a:rPr lang="en-US" dirty="0" smtClean="0"/>
              <a:t>option to taxpayer </a:t>
            </a:r>
            <a:r>
              <a:rPr lang="en-US" dirty="0"/>
              <a:t>to carry forward credit or to claim refund 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16412" y="5968781"/>
            <a:ext cx="8181474" cy="349028"/>
          </a:xfrm>
          <a:prstGeom prst="rect">
            <a:avLst/>
          </a:prstGeom>
          <a:solidFill>
            <a:srgbClr val="307D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Key objective of free flow of credit should be achieved </a:t>
            </a:r>
          </a:p>
        </p:txBody>
      </p:sp>
    </p:spTree>
    <p:extLst>
      <p:ext uri="{BB962C8B-B14F-4D97-AF65-F5344CB8AC3E}">
        <p14:creationId xmlns:p14="http://schemas.microsoft.com/office/powerpoint/2010/main" val="19916181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7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320000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60000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7FB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3" grpId="0"/>
      <p:bldP spid="2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84AD5F6-B6FD-4515-BDC5-B5FB08D5BFA1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>
          <a:xfrm>
            <a:off x="449263" y="304800"/>
            <a:ext cx="8237537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TRANSACTION OUT OF GST PURVIEW</a:t>
            </a:r>
            <a:endParaRPr lang="en-IN" dirty="0" smtClean="0"/>
          </a:p>
        </p:txBody>
      </p:sp>
      <p:pic>
        <p:nvPicPr>
          <p:cNvPr id="16" name="Picture 2" descr="E:\logoooo.bmp"/>
          <p:cNvPicPr>
            <a:picLocks noChangeAspect="1" noChangeArrowheads="1"/>
          </p:cNvPicPr>
          <p:nvPr/>
        </p:nvPicPr>
        <p:blipFill rotWithShape="1">
          <a:blip r:embed="rId3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2328" y="1828800"/>
            <a:ext cx="817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While the output business transaction may not fall under GST, all inputs are likely to attract GST</a:t>
            </a:r>
            <a:endParaRPr lang="en-US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6726" y="1959963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8" y="2706469"/>
            <a:ext cx="81706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Credit eligibility and treatment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 of such credit should be clearly defined viz,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Arial"/>
              </a:rPr>
              <a:t>Whether credit be available or not 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Arial"/>
              </a:rPr>
              <a:t>Whether such credit can be utilised against the GST liability of other business transactions </a:t>
            </a:r>
          </a:p>
          <a:p>
            <a:pPr marL="800100" lvl="1" indent="-342900">
              <a:spcBef>
                <a:spcPts val="2000"/>
              </a:spcBef>
              <a:buFont typeface="Helvetica" panose="020B0604020202020204" pitchFamily="34" charset="0"/>
              <a:buChar char="−"/>
            </a:pPr>
            <a:r>
              <a:rPr lang="en-GB" dirty="0" smtClean="0">
                <a:solidFill>
                  <a:srgbClr val="000000"/>
                </a:solidFill>
                <a:latin typeface="+mj-lt"/>
                <a:cs typeface="Arial"/>
              </a:rPr>
              <a:t>Whether refund of such credits shall be available</a:t>
            </a:r>
            <a:endParaRPr lang="en-GB" dirty="0">
              <a:solidFill>
                <a:srgbClr val="000000"/>
              </a:solidFill>
              <a:latin typeface="+mj-lt"/>
              <a:cs typeface="Arial"/>
            </a:endParaRPr>
          </a:p>
          <a:p>
            <a:endParaRPr lang="en-US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dirty="0">
                <a:latin typeface="+mj-lt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7" name="Oval 16"/>
          <p:cNvSpPr/>
          <p:nvPr/>
        </p:nvSpPr>
        <p:spPr>
          <a:xfrm>
            <a:off x="276726" y="2837632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328" y="1233488"/>
            <a:ext cx="81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7D8F"/>
                </a:solidFill>
                <a:latin typeface="+mj-lt"/>
                <a:cs typeface="Arial" panose="020B0604020202020204" pitchFamily="34" charset="0"/>
              </a:rPr>
              <a:t>Taxability </a:t>
            </a:r>
            <a:r>
              <a:rPr lang="en-US" dirty="0">
                <a:latin typeface="+mj-lt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Taxability of petroleum products should be clearly defined</a:t>
            </a:r>
            <a:endParaRPr lang="en-US" dirty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726" y="1350363"/>
            <a:ext cx="189444" cy="157595"/>
          </a:xfrm>
          <a:prstGeom prst="ellipse">
            <a:avLst/>
          </a:prstGeom>
          <a:solidFill>
            <a:srgbClr val="307D8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136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7F7F7F"/>
                </a:solidFill>
              </a:rPr>
              <a:t>|  </a:t>
            </a:r>
            <a:fld id="{C84AD5F6-B6FD-4515-BDC5-B5FB08D5BFA1}" type="slidenum">
              <a:rPr lang="en-US" smtClean="0">
                <a:solidFill>
                  <a:srgbClr val="7F7F7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EXPERT GUIDANCE CELL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4600" y="1023936"/>
            <a:ext cx="6324600" cy="5229938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52699" y="1066800"/>
            <a:ext cx="3124201" cy="4540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rgbClr val="307D8F"/>
                </a:solidFill>
                <a:cs typeface="Arial"/>
              </a:rPr>
              <a:t>Key requirements </a:t>
            </a:r>
            <a:endParaRPr lang="en-US" sz="2200" b="1" dirty="0">
              <a:solidFill>
                <a:srgbClr val="307D8F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3176" y="1552576"/>
            <a:ext cx="62102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 smtClean="0">
                <a:latin typeface="+mj-lt"/>
                <a:cs typeface="Arial" panose="020B0604020202020204" pitchFamily="34" charset="0"/>
              </a:rPr>
              <a:t>One Central GST cell to address queries of taxpayer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b="1" dirty="0" smtClean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 smtClean="0">
                <a:latin typeface="+mj-lt"/>
                <a:cs typeface="Arial" panose="020B0604020202020204" pitchFamily="34" charset="0"/>
              </a:rPr>
              <a:t>Handholding assistance </a:t>
            </a:r>
            <a:endParaRPr lang="en-IN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 smtClean="0">
                <a:latin typeface="+mj-lt"/>
                <a:cs typeface="Arial" panose="020B0604020202020204" pitchFamily="34" charset="0"/>
              </a:rPr>
              <a:t>Clarifications on interpretative issues with statutory guidance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b="1" dirty="0" smtClean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 smtClean="0">
                <a:latin typeface="+mj-lt"/>
                <a:cs typeface="Arial" panose="020B0604020202020204" pitchFamily="34" charset="0"/>
              </a:rPr>
              <a:t>Proactive review of clarifications </a:t>
            </a:r>
            <a:endParaRPr lang="en-IN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b="1" dirty="0" smtClean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  <a:cs typeface="Arial" panose="020B0604020202020204" pitchFamily="34" charset="0"/>
              </a:rPr>
              <a:t>Compilation of queries and responses on website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 smtClean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>
                <a:latin typeface="+mj-lt"/>
                <a:cs typeface="Arial" panose="020B0604020202020204" pitchFamily="34" charset="0"/>
              </a:rPr>
              <a:t>Time bound response to taxpayers representations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  <a:cs typeface="Arial" panose="020B0604020202020204" pitchFamily="34" charset="0"/>
              </a:rPr>
              <a:t>Circulation of key tax position to taxpayers and field formation</a:t>
            </a:r>
            <a:endParaRPr lang="en-IN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3763" y="5719766"/>
            <a:ext cx="493999" cy="5238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072" t="36141" r="62386" b="33107"/>
          <a:stretch/>
        </p:blipFill>
        <p:spPr>
          <a:xfrm>
            <a:off x="228600" y="2266335"/>
            <a:ext cx="2133600" cy="2220223"/>
          </a:xfrm>
          <a:prstGeom prst="rect">
            <a:avLst/>
          </a:prstGeom>
        </p:spPr>
      </p:pic>
      <p:pic>
        <p:nvPicPr>
          <p:cNvPr id="11" name="Picture 2" descr="E:\logoooo.bmp"/>
          <p:cNvPicPr>
            <a:picLocks noChangeAspect="1" noChangeArrowheads="1"/>
          </p:cNvPicPr>
          <p:nvPr/>
        </p:nvPicPr>
        <p:blipFill rotWithShape="1">
          <a:blip r:embed="rId5" cstate="print"/>
          <a:srcRect b="15833"/>
          <a:stretch/>
        </p:blipFill>
        <p:spPr bwMode="auto">
          <a:xfrm>
            <a:off x="7864474" y="12534"/>
            <a:ext cx="1266825" cy="9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6413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40A6BF"/>
      </a:dk2>
      <a:lt2>
        <a:srgbClr val="BFBFBF"/>
      </a:lt2>
      <a:accent1>
        <a:srgbClr val="FFB300"/>
      </a:accent1>
      <a:accent2>
        <a:srgbClr val="8CB300"/>
      </a:accent2>
      <a:accent3>
        <a:srgbClr val="FFFFFF"/>
      </a:accent3>
      <a:accent4>
        <a:srgbClr val="000000"/>
      </a:accent4>
      <a:accent5>
        <a:srgbClr val="FFD6AA"/>
      </a:accent5>
      <a:accent6>
        <a:srgbClr val="7EA200"/>
      </a:accent6>
      <a:hlink>
        <a:srgbClr val="40A6BF"/>
      </a:hlink>
      <a:folHlink>
        <a:srgbClr val="004073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66B3CC"/>
        </a:dk2>
        <a:lt2>
          <a:srgbClr val="969696"/>
        </a:lt2>
        <a:accent1>
          <a:srgbClr val="FFB300"/>
        </a:accent1>
        <a:accent2>
          <a:srgbClr val="B3B300"/>
        </a:accent2>
        <a:accent3>
          <a:srgbClr val="FFFFFF"/>
        </a:accent3>
        <a:accent4>
          <a:srgbClr val="000000"/>
        </a:accent4>
        <a:accent5>
          <a:srgbClr val="FFD6AA"/>
        </a:accent5>
        <a:accent6>
          <a:srgbClr val="A2A200"/>
        </a:accent6>
        <a:hlink>
          <a:srgbClr val="73C0D9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40A6BF"/>
      </a:dk2>
      <a:lt2>
        <a:srgbClr val="BFBFBF"/>
      </a:lt2>
      <a:accent1>
        <a:srgbClr val="FFB300"/>
      </a:accent1>
      <a:accent2>
        <a:srgbClr val="8CB300"/>
      </a:accent2>
      <a:accent3>
        <a:srgbClr val="FFFFFF"/>
      </a:accent3>
      <a:accent4>
        <a:srgbClr val="000000"/>
      </a:accent4>
      <a:accent5>
        <a:srgbClr val="FFD6AA"/>
      </a:accent5>
      <a:accent6>
        <a:srgbClr val="7EA200"/>
      </a:accent6>
      <a:hlink>
        <a:srgbClr val="40A6BF"/>
      </a:hlink>
      <a:folHlink>
        <a:srgbClr val="004073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66B3CC"/>
        </a:dk2>
        <a:lt2>
          <a:srgbClr val="969696"/>
        </a:lt2>
        <a:accent1>
          <a:srgbClr val="FFB300"/>
        </a:accent1>
        <a:accent2>
          <a:srgbClr val="B3B300"/>
        </a:accent2>
        <a:accent3>
          <a:srgbClr val="FFFFFF"/>
        </a:accent3>
        <a:accent4>
          <a:srgbClr val="000000"/>
        </a:accent4>
        <a:accent5>
          <a:srgbClr val="FFD6AA"/>
        </a:accent5>
        <a:accent6>
          <a:srgbClr val="A2A200"/>
        </a:accent6>
        <a:hlink>
          <a:srgbClr val="73C0D9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963</Words>
  <Application>Microsoft Office PowerPoint</Application>
  <PresentationFormat>On-screen Show (4:3)</PresentationFormat>
  <Paragraphs>173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</vt:lpstr>
      <vt:lpstr>1_Blank</vt:lpstr>
      <vt:lpstr>PowerPoint Presentation</vt:lpstr>
      <vt:lpstr>WHAT GST BRINGS IN?</vt:lpstr>
      <vt:lpstr>WHAT GST BRINGS IN?</vt:lpstr>
      <vt:lpstr>GST REGIME - TAXPAYER EXPECTATIONS</vt:lpstr>
      <vt:lpstr>HARMONIZED LEGISLATIONS</vt:lpstr>
      <vt:lpstr>HARMONIZED LEGISLATIONS</vt:lpstr>
      <vt:lpstr>INPUT CREDITS – WIDER COVERAGE </vt:lpstr>
      <vt:lpstr>TRANSACTION OUT OF GST PURVIEW</vt:lpstr>
      <vt:lpstr>EXPERT GUIDANCE CELL </vt:lpstr>
      <vt:lpstr>CHANGE IN LAW </vt:lpstr>
      <vt:lpstr>DISPUTE RESOLUTION PROCESS </vt:lpstr>
      <vt:lpstr>DISPUTE RESOLUTION PROCESS </vt:lpstr>
      <vt:lpstr>AUDITS AND INVESTIGATIONS </vt:lpstr>
      <vt:lpstr>PENALTIES AND REFUNDS</vt:lpstr>
      <vt:lpstr>SMOOTH TRANSITIONING </vt:lpstr>
      <vt:lpstr>PowerPoint Presentation</vt:lpstr>
    </vt:vector>
  </TitlesOfParts>
  <Company>BMR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BMR</dc:creator>
  <cp:lastModifiedBy>ira.khanna</cp:lastModifiedBy>
  <cp:revision>229</cp:revision>
  <dcterms:created xsi:type="dcterms:W3CDTF">2012-05-01T10:50:58Z</dcterms:created>
  <dcterms:modified xsi:type="dcterms:W3CDTF">2015-07-17T12:02:31Z</dcterms:modified>
</cp:coreProperties>
</file>