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6" r:id="rId3"/>
    <p:sldId id="287" r:id="rId4"/>
    <p:sldId id="258" r:id="rId5"/>
    <p:sldId id="270" r:id="rId6"/>
    <p:sldId id="298" r:id="rId7"/>
    <p:sldId id="279" r:id="rId8"/>
    <p:sldId id="300" r:id="rId9"/>
    <p:sldId id="289" r:id="rId10"/>
    <p:sldId id="296" r:id="rId11"/>
    <p:sldId id="297" r:id="rId12"/>
    <p:sldId id="29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MR" initials="BMR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A82"/>
    <a:srgbClr val="307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52634-4D7D-4E50-B337-E9F3D30C81E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BCC84-0C28-446E-8D12-A369D048D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4ADE34-C080-4826-A012-97AAB4073CA4}" type="datetimeFigureOut">
              <a:rPr lang="en-US"/>
              <a:pPr>
                <a:defRPr/>
              </a:pPr>
              <a:t>7/16/2015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74881F-30CF-47AA-B128-32F9BAD395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45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1DDE7-0664-409E-97FB-2A37B909D8E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88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2B175D-7F3B-4C05-9243-86C4DCCC3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425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2B175D-7F3B-4C05-9243-86C4DCCC3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26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2B175D-7F3B-4C05-9243-86C4DCCC3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959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3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2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9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92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572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943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2B175D-7F3B-4C05-9243-86C4DCCC3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17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2B175D-7F3B-4C05-9243-86C4DCCC3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9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5"/>
          <p:cNvSpPr txBox="1">
            <a:spLocks noChangeArrowheads="1"/>
          </p:cNvSpPr>
          <p:nvPr userDrawn="1"/>
        </p:nvSpPr>
        <p:spPr bwMode="auto">
          <a:xfrm rot="16200000">
            <a:off x="7689851" y="4881562"/>
            <a:ext cx="25130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dirty="0">
                <a:solidFill>
                  <a:srgbClr val="BFBFBF"/>
                </a:solidFill>
                <a:latin typeface="+mn-lt"/>
              </a:rPr>
              <a:t>All rights reserved | Preliminary &amp; Tentative</a:t>
            </a:r>
            <a:endParaRPr lang="en-US" sz="800" dirty="0">
              <a:solidFill>
                <a:srgbClr val="BFBFBF"/>
              </a:solidFill>
              <a:latin typeface="Times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324600"/>
            <a:ext cx="8763000" cy="76200"/>
          </a:xfrm>
          <a:prstGeom prst="rect">
            <a:avLst/>
          </a:prstGeom>
          <a:gradFill flip="none" rotWithShape="1">
            <a:gsLst>
              <a:gs pos="0">
                <a:srgbClr val="1B9EA3"/>
              </a:gs>
              <a:gs pos="0">
                <a:srgbClr val="1B9EA3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000000"/>
              </a:solidFill>
              <a:latin typeface="Times" pitchFamily="18" charset="0"/>
            </a:endParaRPr>
          </a:p>
        </p:txBody>
      </p:sp>
      <p:pic>
        <p:nvPicPr>
          <p:cNvPr id="6" name="Picture 11" descr="BMR full logo RGB.jpg"/>
          <p:cNvPicPr>
            <a:picLocks noChangeAspect="1"/>
          </p:cNvPicPr>
          <p:nvPr userDrawn="1"/>
        </p:nvPicPr>
        <p:blipFill>
          <a:blip r:embed="rId2" cstate="print"/>
          <a:srcRect l="16705" r="16470" b="50117"/>
          <a:stretch>
            <a:fillRect/>
          </a:stretch>
        </p:blipFill>
        <p:spPr bwMode="auto">
          <a:xfrm>
            <a:off x="457200" y="6477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3276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3276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4800" y="6529388"/>
            <a:ext cx="4038600" cy="228600"/>
          </a:xfrm>
        </p:spPr>
        <p:txBody>
          <a:bodyPr/>
          <a:lstStyle>
            <a:lvl1pPr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53400" y="6491288"/>
            <a:ext cx="609600" cy="3048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|  </a:t>
            </a:r>
            <a:fld id="{A8B74B6D-AD0A-4248-8B93-B4AB366C3B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870CB981-8A9F-4689-9694-73D9B1947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381000"/>
            <a:ext cx="20589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381000"/>
            <a:ext cx="6026150" cy="57912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95432DD2-2E9D-4873-A90F-1AB6FACBA2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6324600"/>
            <a:ext cx="8763000" cy="76200"/>
          </a:xfrm>
          <a:prstGeom prst="rect">
            <a:avLst/>
          </a:prstGeom>
          <a:gradFill flip="none" rotWithShape="1">
            <a:gsLst>
              <a:gs pos="0">
                <a:srgbClr val="1B9EA3"/>
              </a:gs>
              <a:gs pos="0">
                <a:srgbClr val="1B9EA3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|  </a:t>
            </a:r>
            <a:fld id="{66C387AC-4FEF-400F-899B-381694A95E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53E25ABF-8148-4CC4-A124-AE3372EA2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D5BD190C-74E1-49D8-AF0A-112810831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AD1B5FF8-FA4A-4B58-87FC-DF75B1BE7F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7F98FA48-1ECE-4D2C-AF91-BD7CA5BCD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D31FEE4B-1B27-4A57-A28C-6BDE639C0E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0B5E9085-AE34-416F-BCAC-6791FF0D5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8E76656C-C716-48D4-9B62-DE8787508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381000"/>
            <a:ext cx="82375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 rot="-5400000">
            <a:off x="8412957" y="5607843"/>
            <a:ext cx="1066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dirty="0">
                <a:solidFill>
                  <a:srgbClr val="BFBFBF"/>
                </a:solidFill>
                <a:latin typeface="+mn-lt"/>
              </a:rPr>
              <a:t>All rights reserved</a:t>
            </a:r>
            <a:endParaRPr lang="en-US" sz="800" dirty="0">
              <a:solidFill>
                <a:srgbClr val="BFBFBF"/>
              </a:solidFill>
              <a:latin typeface="Times" pitchFamily="18" charset="0"/>
            </a:endParaRP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507163"/>
            <a:ext cx="403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1068" name="Line 44"/>
          <p:cNvSpPr>
            <a:spLocks noChangeShapeType="1"/>
          </p:cNvSpPr>
          <p:nvPr userDrawn="1"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IN" sz="2400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 userDrawn="1"/>
        </p:nvSpPr>
        <p:spPr bwMode="auto">
          <a:xfrm>
            <a:off x="0" y="381000"/>
            <a:ext cx="152400" cy="60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5DBACA"/>
              </a:solidFill>
              <a:latin typeface="Times" pitchFamily="18" charset="0"/>
            </a:endParaRPr>
          </a:p>
        </p:txBody>
      </p:sp>
      <p:sp>
        <p:nvSpPr>
          <p:cNvPr id="1102" name="Rectangle 7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071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|  </a:t>
            </a:r>
            <a:fld id="{015150DF-35D1-4C55-B814-0E23F7B2C11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08" name="Text Box 84"/>
          <p:cNvSpPr txBox="1">
            <a:spLocks noChangeArrowheads="1"/>
          </p:cNvSpPr>
          <p:nvPr userDrawn="1"/>
        </p:nvSpPr>
        <p:spPr bwMode="auto">
          <a:xfrm rot="-5400000">
            <a:off x="7689851" y="4881562"/>
            <a:ext cx="25130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dirty="0">
                <a:solidFill>
                  <a:srgbClr val="BFBFBF"/>
                </a:solidFill>
                <a:latin typeface="+mn-lt"/>
              </a:rPr>
              <a:t>All rights reserved | Preliminary &amp; Tentative</a:t>
            </a:r>
            <a:endParaRPr lang="en-US" sz="800" dirty="0">
              <a:solidFill>
                <a:srgbClr val="BFBFBF"/>
              </a:solidFill>
              <a:latin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ransition>
    <p:dissolv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Blip>
          <a:blip r:embed="rId13"/>
        </a:buBlip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Char char="»"/>
        <a:defRPr sz="2000">
          <a:solidFill>
            <a:srgbClr val="000000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25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Goods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and Service 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Tax</a:t>
            </a:r>
            <a:endParaRPr lang="en-GB" sz="2200" b="1" dirty="0" smtClean="0">
              <a:solidFill>
                <a:schemeClr val="accent5">
                  <a:lumMod val="50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lvl="1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GB" sz="22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- 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Place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of Provision of  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Services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July </a:t>
            </a:r>
            <a:r>
              <a:rPr lang="en-US" sz="2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17, 2015</a:t>
            </a:r>
            <a:endParaRPr lang="en-US" sz="2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New Delhi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000" b="1" kern="0" dirty="0" smtClean="0">
                <a:solidFill>
                  <a:srgbClr val="184A82"/>
                </a:solidFill>
                <a:latin typeface="Arial" pitchFamily="34" charset="0"/>
                <a:cs typeface="Arial" pitchFamily="34" charset="0"/>
              </a:rPr>
              <a:t>Sachin Menon, </a:t>
            </a:r>
            <a:r>
              <a:rPr lang="en-US" sz="2000" b="1" kern="0" dirty="0">
                <a:solidFill>
                  <a:srgbClr val="184A82"/>
                </a:solidFill>
                <a:latin typeface="Arial" pitchFamily="34" charset="0"/>
                <a:cs typeface="Arial" pitchFamily="34" charset="0"/>
              </a:rPr>
              <a:t>Co-Chairman </a:t>
            </a:r>
            <a:r>
              <a:rPr lang="en-US" sz="2000" b="1" kern="0" dirty="0" smtClean="0">
                <a:solidFill>
                  <a:srgbClr val="184A82"/>
                </a:solidFill>
                <a:latin typeface="Arial" pitchFamily="34" charset="0"/>
                <a:cs typeface="Arial" pitchFamily="34" charset="0"/>
              </a:rPr>
              <a:t>, Task Force on GST, and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GB" sz="2000" b="1" dirty="0" smtClean="0">
                <a:solidFill>
                  <a:srgbClr val="184A8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COO-Tax </a:t>
            </a:r>
            <a:r>
              <a:rPr lang="en-GB" sz="2000" b="1" dirty="0">
                <a:solidFill>
                  <a:srgbClr val="184A8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National Head, Indirect </a:t>
            </a:r>
            <a:r>
              <a:rPr lang="en-GB" sz="2000" b="1" dirty="0" smtClean="0">
                <a:solidFill>
                  <a:srgbClr val="184A8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Tax, </a:t>
            </a:r>
            <a:r>
              <a:rPr lang="en-GB" sz="2000" b="1" dirty="0" smtClean="0">
                <a:solidFill>
                  <a:srgbClr val="184A8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KPMG</a:t>
            </a:r>
            <a:endParaRPr lang="en-US" sz="2000" b="1" kern="0" dirty="0" smtClean="0">
              <a:solidFill>
                <a:srgbClr val="184A8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700" b="1" kern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8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Federation of Indian Chambers of Commerce and Industry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8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3" name="Picture 2" descr="E:\logooo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066800"/>
            <a:ext cx="1266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2" descr="E:\bar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3000" y="309562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84AD5F6-B6FD-4515-BDC5-B5FB08D5BFA1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76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EXCEPTIONS TO THE GENERAL RULE</a:t>
            </a:r>
            <a:endParaRPr lang="en-IN" dirty="0" smtClean="0"/>
          </a:p>
        </p:txBody>
      </p:sp>
      <p:pic>
        <p:nvPicPr>
          <p:cNvPr id="16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4"/>
          <p:cNvSpPr txBox="1">
            <a:spLocks/>
          </p:cNvSpPr>
          <p:nvPr/>
        </p:nvSpPr>
        <p:spPr bwMode="auto">
          <a:xfrm>
            <a:off x="179512" y="1051248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related to events</a:t>
            </a: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of services relating to events – the state where event is actually held or the place is located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e.g. Cultural, artistic, sporting, scientific, educational, entertainment events 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Sponsorship for the above event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Amusement parks</a:t>
            </a: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52525" lvl="4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related to onboard a conveyance within India (aircraft, vessel, train, bus)</a:t>
            </a: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of services shall be the location of the first scheduled point of departure of that conveyance for the journey</a:t>
            </a:r>
          </a:p>
        </p:txBody>
      </p:sp>
    </p:spTree>
    <p:extLst>
      <p:ext uri="{BB962C8B-B14F-4D97-AF65-F5344CB8AC3E}">
        <p14:creationId xmlns:p14="http://schemas.microsoft.com/office/powerpoint/2010/main" val="9214022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84AD5F6-B6FD-4515-BDC5-B5FB08D5BFA1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7652" name="Picture 2" descr="E:\b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309562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EXCEPTIONS TO THE GENERAL RULE</a:t>
            </a:r>
            <a:endParaRPr lang="en-IN" dirty="0" smtClean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912" y="4381174"/>
            <a:ext cx="5590680" cy="148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…Emergence of common market 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7" name="Picture 2" descr="E:\logoooo.bmp"/>
          <p:cNvPicPr>
            <a:picLocks noChangeAspect="1" noChangeArrowheads="1"/>
          </p:cNvPicPr>
          <p:nvPr/>
        </p:nvPicPr>
        <p:blipFill rotWithShape="1">
          <a:blip r:embed="rId4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4"/>
          <p:cNvSpPr txBox="1">
            <a:spLocks/>
          </p:cNvSpPr>
          <p:nvPr/>
        </p:nvSpPr>
        <p:spPr bwMode="auto">
          <a:xfrm>
            <a:off x="179512" y="1051248"/>
            <a:ext cx="8812088" cy="123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Banking and other financial services (including stock broking)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Place of supply of service – the location of service recipient in the record of service provider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2438400"/>
            <a:ext cx="8663880" cy="685800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Comment: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Whether stock broking services provided to Foreign Institutional Investor, is an export of service?</a:t>
            </a:r>
          </a:p>
        </p:txBody>
      </p:sp>
      <p:sp>
        <p:nvSpPr>
          <p:cNvPr id="11" name="Text Placeholder 4"/>
          <p:cNvSpPr txBox="1">
            <a:spLocks/>
          </p:cNvSpPr>
          <p:nvPr/>
        </p:nvSpPr>
        <p:spPr bwMode="gray">
          <a:xfrm>
            <a:off x="228600" y="3657600"/>
            <a:ext cx="8812088" cy="15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None/>
              <a:defRPr lang="en-US" sz="1600" b="1" kern="1200" noProof="0" dirty="0" smtClean="0">
                <a:solidFill>
                  <a:srgbClr val="00338D"/>
                </a:solidFill>
                <a:latin typeface="Arial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None/>
              <a:defRPr lang="en-US" sz="1600" b="0" kern="1200" noProof="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2pPr>
            <a:lvl3pPr marL="273050" indent="-2730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■"/>
              <a:defRPr lang="en-US" sz="1600" b="0" kern="1200" noProof="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3pPr>
            <a:lvl4pPr marL="536575" indent="-26352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–"/>
              <a:tabLst/>
              <a:defRPr lang="en-US" sz="1600" b="0" kern="1200" noProof="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4pPr>
            <a:lvl5pPr marL="809625" indent="-271463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■"/>
              <a:tabLst/>
              <a:defRPr lang="en-GB" sz="1600" b="0" kern="1200" baseline="0" noProof="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5pPr>
            <a:lvl6pPr marL="1082675" indent="-273050" algn="l" defTabSz="893763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–"/>
              <a:defRPr lang="en-GB" sz="1600" kern="120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6pPr>
            <a:lvl7pPr marL="1344613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■"/>
              <a:defRPr lang="en-GB" sz="16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7pPr>
            <a:lvl8pPr marL="1619250" indent="-2746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–"/>
              <a:defRPr lang="en-GB" sz="1600" kern="1200" dirty="0" smtClean="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876425" indent="-25717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97989A"/>
              </a:buClr>
              <a:buFont typeface="Arial" pitchFamily="34" charset="0"/>
              <a:buChar char="■"/>
              <a:defRPr lang="en-GB" sz="1600" kern="1200" dirty="0" smtClean="0">
                <a:solidFill>
                  <a:schemeClr val="tx1"/>
                </a:solidFill>
                <a:latin typeface="Arial"/>
                <a:ea typeface="+mn-ea"/>
                <a:cs typeface="Arial" pitchFamily="34" charset="0"/>
              </a:defRPr>
            </a:lvl9pPr>
          </a:lstStyle>
          <a:p>
            <a:pPr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Insurance services</a:t>
            </a:r>
          </a:p>
          <a:p>
            <a:pPr marL="615950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of registered person, location of service recipient </a:t>
            </a:r>
          </a:p>
          <a:p>
            <a:pPr marL="615950" lvl="2" indent="-34290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of other than registered person, location of service recipient in the record of service provider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88" y="5410200"/>
            <a:ext cx="8663880" cy="685800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Comment: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Life Insurance Companies providing services across India, will have to register in all states</a:t>
            </a:r>
          </a:p>
        </p:txBody>
      </p:sp>
    </p:spTree>
    <p:extLst>
      <p:ext uri="{BB962C8B-B14F-4D97-AF65-F5344CB8AC3E}">
        <p14:creationId xmlns:p14="http://schemas.microsoft.com/office/powerpoint/2010/main" val="27378874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84AD5F6-B6FD-4515-BDC5-B5FB08D5BFA1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7652" name="Picture 2" descr="E:\b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309562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itle 1"/>
          <p:cNvSpPr>
            <a:spLocks noGrp="1"/>
          </p:cNvSpPr>
          <p:nvPr>
            <p:ph type="title"/>
          </p:nvPr>
        </p:nvSpPr>
        <p:spPr>
          <a:xfrm>
            <a:off x="449263" y="12534"/>
            <a:ext cx="8237537" cy="978066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PROVISION OF SERVICES </a:t>
            </a:r>
            <a:b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ISSUES AND CONCERNS</a:t>
            </a:r>
            <a:endParaRPr lang="en-IN" dirty="0" smtClean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36206" y="2667000"/>
            <a:ext cx="5590680" cy="148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Single largest Indirect tax regime till date…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912" y="4381174"/>
            <a:ext cx="5590680" cy="148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…Emergence of common market 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7" name="Picture 2" descr="E:\logoooo.bmp"/>
          <p:cNvPicPr>
            <a:picLocks noChangeAspect="1" noChangeArrowheads="1"/>
          </p:cNvPicPr>
          <p:nvPr/>
        </p:nvPicPr>
        <p:blipFill rotWithShape="1">
          <a:blip r:embed="rId4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4"/>
          <p:cNvSpPr txBox="1">
            <a:spLocks/>
          </p:cNvSpPr>
          <p:nvPr/>
        </p:nvSpPr>
        <p:spPr bwMode="auto">
          <a:xfrm>
            <a:off x="76200" y="1158824"/>
            <a:ext cx="8712968" cy="501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Single invoices for services provided across locations (e.g. IRU service) – how to bifurcate and account the same state wise? 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Rules for allocation shall be framed with respect to services provided to more than one state under a single contract, where a consolidated bill is raised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transfer credit of tax paid on capital purchases and common services (auditing, consulting, advertisement, corporate office rentals </a:t>
            </a: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etc.) </a:t>
            </a: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availed by corporate office, to locations in other states?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is the place of supply of Works Contract involving movable goods?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the services that are exception to standard supply of services rules be defined exhaustively, to avoid disputes in future? 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there a way to avoid multiple registration and compliance requirement for service provided operating across India?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493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PREAMBLE FOR A FAIR PLACE OF SUPPLY RULE</a:t>
            </a:r>
            <a:endParaRPr lang="en-IN" dirty="0" smtClean="0"/>
          </a:p>
        </p:txBody>
      </p:sp>
      <p:pic>
        <p:nvPicPr>
          <p:cNvPr id="18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4"/>
          <p:cNvSpPr txBox="1">
            <a:spLocks/>
          </p:cNvSpPr>
          <p:nvPr/>
        </p:nvSpPr>
        <p:spPr bwMode="auto">
          <a:xfrm>
            <a:off x="179512" y="1203648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1">
              <a:defRPr/>
            </a:pP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rules should ensure that: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should not result into cascading of taxes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taxes in the supply chain should be a pass through, and ultimate tax should be levied at the final consumption point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Business structure should not be influenced by the tax policies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rules should be easy to implement, without undue compliance burden, and without complexities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rules should not give rise to avoidable tax disputes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rules should not result in any adverse cash-flow implications for business (e.g. where company has to pay output GST in cash in one state, and file refund claim for surplus input GST credit in other state)</a:t>
            </a:r>
            <a:endParaRPr lang="en-I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4156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6629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IMPORTANT DEFINITIONS</a:t>
            </a:r>
            <a:endParaRPr lang="en-IN" dirty="0" smtClean="0"/>
          </a:p>
        </p:txBody>
      </p:sp>
      <p:sp>
        <p:nvSpPr>
          <p:cNvPr id="9" name="Text Placeholder 4"/>
          <p:cNvSpPr txBox="1">
            <a:spLocks/>
          </p:cNvSpPr>
          <p:nvPr/>
        </p:nvSpPr>
        <p:spPr bwMode="auto">
          <a:xfrm>
            <a:off x="179512" y="1051248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1">
              <a:defRPr/>
            </a:pP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“Location of goods or service provider” 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 a supply is made from a registered Business establishment, the location of such establishment in the certificate of Registration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 supply is made from a place other than registered business establishment, the location of such unregistered establishment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the business establishment of the supplier is not registered, or the supplier is not having a business establishment, usual place of residence of the person making the supply</a:t>
            </a:r>
            <a:endParaRPr lang="en-I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477873"/>
            <a:ext cx="8663880" cy="1313327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Clarity required: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the definition of a business establishment?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Whether a person who has registration in one state, but not registered in other states, be considered as registered person in all other states?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Whether an unregistered establishment in other state can collect GST in the above scenario?</a:t>
            </a:r>
          </a:p>
        </p:txBody>
      </p:sp>
    </p:spTree>
    <p:extLst>
      <p:ext uri="{BB962C8B-B14F-4D97-AF65-F5344CB8AC3E}">
        <p14:creationId xmlns:p14="http://schemas.microsoft.com/office/powerpoint/2010/main" val="19487726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DEFINITIONS</a:t>
            </a:r>
            <a:endParaRPr lang="en-IN" dirty="0" smtClean="0"/>
          </a:p>
        </p:txBody>
      </p:sp>
      <p:pic>
        <p:nvPicPr>
          <p:cNvPr id="29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179512" y="1051248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“Location of goods or service receiver” 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supply is received at a registered business establishment, location of such business establishment, mentioned in the Registration Certificate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 supply is received at a place other than registered business establishment, the location of such unregistered establishment,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the recipient is not registered, or not having a fixed business establishment, usual place of residence of the person receiving the supply</a:t>
            </a:r>
            <a:endParaRPr lang="en-I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392706"/>
            <a:ext cx="8663880" cy="1600200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Clarity required: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Whether a person who has registration in one state, but not registered in other states, be considered as registered person in all other states?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of multijurisdictional supply, whether each location at which supply is received, shall be the location of service recipient?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Whether a unregistered business establishment can claim GST Credit?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6628" name="Picture 2" descr="E:\b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402413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OF SERVICES</a:t>
            </a:r>
            <a:endParaRPr lang="en-IN" dirty="0" smtClean="0"/>
          </a:p>
        </p:txBody>
      </p:sp>
      <p:pic>
        <p:nvPicPr>
          <p:cNvPr id="22" name="Picture 2" descr="E:\logoooo.bmp"/>
          <p:cNvPicPr>
            <a:picLocks noChangeAspect="1" noChangeArrowheads="1"/>
          </p:cNvPicPr>
          <p:nvPr/>
        </p:nvPicPr>
        <p:blipFill rotWithShape="1">
          <a:blip r:embed="rId4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4"/>
          <p:cNvSpPr txBox="1">
            <a:spLocks/>
          </p:cNvSpPr>
          <p:nvPr/>
        </p:nvSpPr>
        <p:spPr bwMode="auto">
          <a:xfrm>
            <a:off x="179512" y="1051248"/>
            <a:ext cx="8712968" cy="451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General Rule for place of supply of services to a registered person: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of all services made to registered person shall be the location of the service receiver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of all services made to any person other than registered person, shall be the location of the service provider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lvl="2">
              <a:buClr>
                <a:schemeClr val="tx1"/>
              </a:buClr>
              <a:defRPr/>
            </a:pP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Whether the above place of supply rule be applicable in the case of Export of Services?</a:t>
            </a:r>
            <a:endParaRPr lang="en-IN" altLang="en-US" sz="2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679577"/>
            <a:ext cx="8663880" cy="883023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 may be exception to these rules, for specific services</a:t>
            </a:r>
          </a:p>
          <a:p>
            <a:endParaRPr lang="en-US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likely exceptions are discussed in subsequent slides</a:t>
            </a:r>
          </a:p>
        </p:txBody>
      </p:sp>
    </p:spTree>
    <p:extLst>
      <p:ext uri="{BB962C8B-B14F-4D97-AF65-F5344CB8AC3E}">
        <p14:creationId xmlns:p14="http://schemas.microsoft.com/office/powerpoint/2010/main" val="159405185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6628" name="Picture 2" descr="E:\b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402413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EXCEPTIONS TO THE GENERAL RULE</a:t>
            </a:r>
            <a:endParaRPr lang="en-IN" dirty="0" smtClean="0"/>
          </a:p>
        </p:txBody>
      </p:sp>
      <p:pic>
        <p:nvPicPr>
          <p:cNvPr id="22" name="Picture 2" descr="E:\logoooo.bmp"/>
          <p:cNvPicPr>
            <a:picLocks noChangeAspect="1" noChangeArrowheads="1"/>
          </p:cNvPicPr>
          <p:nvPr/>
        </p:nvPicPr>
        <p:blipFill rotWithShape="1">
          <a:blip r:embed="rId4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4"/>
          <p:cNvSpPr txBox="1">
            <a:spLocks/>
          </p:cNvSpPr>
          <p:nvPr/>
        </p:nvSpPr>
        <p:spPr bwMode="auto">
          <a:xfrm>
            <a:off x="179512" y="1051248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in relation to immovable properties</a:t>
            </a: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place of supply of services relating to immovable properties - the location of immovable property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e.g. Services of Architects, Interior Decorator, Engineers, Surveyors, Estate Agents, Construction, Estate Agents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Lodging accommodation by hotel, Inn, guest house, home stay, house boat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Renting of immovable property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419600"/>
            <a:ext cx="8663880" cy="1600200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Clarity required: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related to immovable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property should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 defined exhaustively, so that dispute in relation to the place of supply of 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indirect services in relation to immovable properties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(such as advisory, audit, advertisements etc) shall be avoided</a:t>
            </a:r>
          </a:p>
          <a:p>
            <a:pPr marL="342900" indent="-342900">
              <a:buAutoNum type="arabicParenR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Immovable property should be defined, otherwise it may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 disputes as to what constitutes immovable property (e.g. towers and shelters for telecommunication sector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254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EXCEPTIONS TO THE GENERAL RULE</a:t>
            </a:r>
            <a:endParaRPr lang="en-IN" dirty="0" smtClean="0"/>
          </a:p>
        </p:txBody>
      </p:sp>
      <p:pic>
        <p:nvPicPr>
          <p:cNvPr id="27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Placeholder 4"/>
          <p:cNvSpPr txBox="1">
            <a:spLocks/>
          </p:cNvSpPr>
          <p:nvPr/>
        </p:nvSpPr>
        <p:spPr bwMode="auto">
          <a:xfrm>
            <a:off x="179512" y="1051248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Performance based services </a:t>
            </a: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 of supply for performance based services -  be the location where services are actually performed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e. g. Restaurant and Catering services</a:t>
            </a:r>
          </a:p>
          <a:p>
            <a:pPr marL="1152525" lvl="4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Training, personnel grooming, fitness, beauty treatment, health services </a:t>
            </a: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etc..</a:t>
            </a: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3747250"/>
            <a:ext cx="8663880" cy="1967750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Clarity required: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Exhaustive list/ definition of such services shall be prescribed to avoid disputes between states and dealers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 in the current service tax rules, following categories may be covered: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respect of goods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are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made physically available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 individuals, which requires physical presence of the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individual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3)    Whether leasing of movable goods / job work would fall under performance based services?</a:t>
            </a:r>
          </a:p>
        </p:txBody>
      </p:sp>
    </p:spTree>
    <p:extLst>
      <p:ext uri="{BB962C8B-B14F-4D97-AF65-F5344CB8AC3E}">
        <p14:creationId xmlns:p14="http://schemas.microsoft.com/office/powerpoint/2010/main" val="19916181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84AD5F6-B6FD-4515-BDC5-B5FB08D5BFA1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7654" name="Title 1"/>
          <p:cNvSpPr>
            <a:spLocks noGrp="1"/>
          </p:cNvSpPr>
          <p:nvPr>
            <p:ph type="title"/>
          </p:nvPr>
        </p:nvSpPr>
        <p:spPr>
          <a:xfrm>
            <a:off x="449263" y="304800"/>
            <a:ext cx="8237537" cy="609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EXCEPTIONS TO THE GENERAL RULE</a:t>
            </a:r>
            <a:endParaRPr lang="en-IN" dirty="0" smtClean="0"/>
          </a:p>
        </p:txBody>
      </p:sp>
      <p:pic>
        <p:nvPicPr>
          <p:cNvPr id="16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4"/>
          <p:cNvSpPr txBox="1">
            <a:spLocks/>
          </p:cNvSpPr>
          <p:nvPr/>
        </p:nvSpPr>
        <p:spPr bwMode="auto">
          <a:xfrm>
            <a:off x="179512" y="1051248"/>
            <a:ext cx="881208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Telecommunication, data transfer, broadcasting, cable, DTH services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Place of supply of service by way of fixed telecommunication line, leased circuits, internet leased circuit, cable or dish antenna  -  the location where the same is installed for receipt of services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e.g. Location of billing address of service receiver on the record of service provider: </a:t>
            </a:r>
          </a:p>
          <a:p>
            <a:pPr marL="879475" lvl="3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of post paid services (mobile/ internet), </a:t>
            </a:r>
          </a:p>
          <a:p>
            <a:pPr marL="879475" lvl="3" indent="-342900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of pre paid services availed or recharged through internet banking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case of prepaid services through voucher/ any other means (except internet banking), the location where voucher is sold or pre payment is received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755776"/>
            <a:ext cx="8663880" cy="1394012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Clarity required: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decide place of supply for IRU (indefeasible right to use) agreement for bandwidth/ dark fibers laid across multiple states?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decide the place of supply in case of multilocation Video Conferencing (VC)?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would the taxability of e-commerce transactions be decided?</a:t>
            </a:r>
          </a:p>
        </p:txBody>
      </p:sp>
    </p:spTree>
    <p:extLst>
      <p:ext uri="{BB962C8B-B14F-4D97-AF65-F5344CB8AC3E}">
        <p14:creationId xmlns:p14="http://schemas.microsoft.com/office/powerpoint/2010/main" val="2493513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84AD5F6-B6FD-4515-BDC5-B5FB08D5BFA1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76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LIKELY EXCEPTIONS TO THE GENERAL RULE</a:t>
            </a:r>
            <a:endParaRPr lang="en-US" dirty="0"/>
          </a:p>
        </p:txBody>
      </p:sp>
      <p:pic>
        <p:nvPicPr>
          <p:cNvPr id="11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4"/>
          <p:cNvSpPr txBox="1">
            <a:spLocks/>
          </p:cNvSpPr>
          <p:nvPr/>
        </p:nvSpPr>
        <p:spPr bwMode="auto">
          <a:xfrm>
            <a:off x="179512" y="1118483"/>
            <a:ext cx="87129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Goods Transportation services/ courier/ mail</a:t>
            </a: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Place of supply of service to a registered person – the location of service recipient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place of supply of service to a person other than registered person – the  location at which goods are handed over for transportation</a:t>
            </a:r>
          </a:p>
          <a:p>
            <a:pPr marL="288000" lvl="1">
              <a:defRPr/>
            </a:pPr>
            <a:r>
              <a:rPr lang="en-US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Passenger transportation services</a:t>
            </a:r>
            <a:r>
              <a:rPr lang="en-IN" alt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IN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Place of supply – the place of embarkation</a:t>
            </a:r>
          </a:p>
          <a:p>
            <a:pPr marL="615950" lvl="2" indent="-34290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Tickets for return journey of the passenger shall be split, depending on state of embarkation</a:t>
            </a: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15950" lvl="2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IN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4970928"/>
            <a:ext cx="8663880" cy="1143001"/>
          </a:xfrm>
          <a:prstGeom prst="rect">
            <a:avLst/>
          </a:prstGeom>
          <a:solidFill>
            <a:srgbClr val="BFCCE3">
              <a:alpha val="50000"/>
            </a:srgbClr>
          </a:solidFill>
          <a:ln>
            <a:solidFill>
              <a:srgbClr val="00338D"/>
            </a:solidFill>
          </a:ln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Comments: 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Registration at multiple locations and related compliances</a:t>
            </a:r>
          </a:p>
          <a:p>
            <a:pPr marL="342900" indent="-342900">
              <a:buAutoNum type="arabicParenR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Mechanism to transfer GST credit on capital goods and input services procured at HO level to other state shall be provided</a:t>
            </a:r>
          </a:p>
        </p:txBody>
      </p:sp>
    </p:spTree>
    <p:extLst>
      <p:ext uri="{BB962C8B-B14F-4D97-AF65-F5344CB8AC3E}">
        <p14:creationId xmlns:p14="http://schemas.microsoft.com/office/powerpoint/2010/main" val="3485641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40A6BF"/>
      </a:dk2>
      <a:lt2>
        <a:srgbClr val="BFBFBF"/>
      </a:lt2>
      <a:accent1>
        <a:srgbClr val="FFB300"/>
      </a:accent1>
      <a:accent2>
        <a:srgbClr val="8CB300"/>
      </a:accent2>
      <a:accent3>
        <a:srgbClr val="FFFFFF"/>
      </a:accent3>
      <a:accent4>
        <a:srgbClr val="000000"/>
      </a:accent4>
      <a:accent5>
        <a:srgbClr val="FFD6AA"/>
      </a:accent5>
      <a:accent6>
        <a:srgbClr val="7EA200"/>
      </a:accent6>
      <a:hlink>
        <a:srgbClr val="40A6BF"/>
      </a:hlink>
      <a:folHlink>
        <a:srgbClr val="004073"/>
      </a:folHlink>
    </a:clrScheme>
    <a:fontScheme name="Blank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66B3CC"/>
        </a:dk2>
        <a:lt2>
          <a:srgbClr val="969696"/>
        </a:lt2>
        <a:accent1>
          <a:srgbClr val="FFB300"/>
        </a:accent1>
        <a:accent2>
          <a:srgbClr val="B3B300"/>
        </a:accent2>
        <a:accent3>
          <a:srgbClr val="FFFFFF"/>
        </a:accent3>
        <a:accent4>
          <a:srgbClr val="000000"/>
        </a:accent4>
        <a:accent5>
          <a:srgbClr val="FFD6AA"/>
        </a:accent5>
        <a:accent6>
          <a:srgbClr val="A2A200"/>
        </a:accent6>
        <a:hlink>
          <a:srgbClr val="73C0D9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1481</Words>
  <Application>Microsoft Office PowerPoint</Application>
  <PresentationFormat>On-screen Show (4:3)</PresentationFormat>
  <Paragraphs>140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</vt:lpstr>
      <vt:lpstr>PowerPoint Presentation</vt:lpstr>
      <vt:lpstr>PREAMBLE FOR A FAIR PLACE OF SUPPLY RULE</vt:lpstr>
      <vt:lpstr> IMPORTANT DEFINITIONS</vt:lpstr>
      <vt:lpstr>LIKELY DEFINITIONS</vt:lpstr>
      <vt:lpstr>PLACE OF SUPPLY OF SERVICES</vt:lpstr>
      <vt:lpstr>LIKELY EXCEPTIONS TO THE GENERAL RULE</vt:lpstr>
      <vt:lpstr>LIKELY EXCEPTIONS TO THE GENERAL RULE</vt:lpstr>
      <vt:lpstr>LIKELY EXCEPTIONS TO THE GENERAL RULE</vt:lpstr>
      <vt:lpstr>LIKELY EXCEPTIONS TO THE GENERAL RULE</vt:lpstr>
      <vt:lpstr>LIKELY EXCEPTIONS TO THE GENERAL RULE</vt:lpstr>
      <vt:lpstr>LIKELY EXCEPTIONS TO THE GENERAL RULE</vt:lpstr>
      <vt:lpstr>PLACE OF PROVISION OF SERVICES  – ISSUES AND CONCERNS</vt:lpstr>
    </vt:vector>
  </TitlesOfParts>
  <Company>BMR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BMR</dc:creator>
  <cp:lastModifiedBy>jk.batra</cp:lastModifiedBy>
  <cp:revision>248</cp:revision>
  <cp:lastPrinted>2015-07-16T13:57:46Z</cp:lastPrinted>
  <dcterms:created xsi:type="dcterms:W3CDTF">2012-05-01T10:50:58Z</dcterms:created>
  <dcterms:modified xsi:type="dcterms:W3CDTF">2015-07-16T13:57:50Z</dcterms:modified>
</cp:coreProperties>
</file>