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00" r:id="rId3"/>
    <p:sldId id="268" r:id="rId4"/>
    <p:sldId id="280" r:id="rId5"/>
    <p:sldId id="279" r:id="rId6"/>
    <p:sldId id="294" r:id="rId7"/>
    <p:sldId id="296" r:id="rId8"/>
    <p:sldId id="281" r:id="rId9"/>
    <p:sldId id="282" r:id="rId10"/>
    <p:sldId id="295" r:id="rId11"/>
    <p:sldId id="297" r:id="rId12"/>
    <p:sldId id="285" r:id="rId13"/>
    <p:sldId id="286" r:id="rId14"/>
    <p:sldId id="287" r:id="rId15"/>
    <p:sldId id="288" r:id="rId16"/>
    <p:sldId id="289" r:id="rId17"/>
    <p:sldId id="298" r:id="rId18"/>
    <p:sldId id="299" r:id="rId19"/>
    <p:sldId id="290" r:id="rId20"/>
    <p:sldId id="291" r:id="rId21"/>
    <p:sldId id="292" r:id="rId22"/>
    <p:sldId id="293" r:id="rId23"/>
    <p:sldId id="277" r:id="rId24"/>
  </p:sldIdLst>
  <p:sldSz cx="9906000" cy="6858000" type="A4"/>
  <p:notesSz cx="6858000" cy="9686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VNEET" initials="RS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70" y="70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434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8434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A8A050B-3A05-4FDF-8083-3D000B989D8F}" type="datetimeFigureOut">
              <a:rPr lang="en-US" smtClean="0"/>
              <a:pPr/>
              <a:t>7/17/2015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727075"/>
            <a:ext cx="5245100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01291"/>
            <a:ext cx="5486400" cy="4359116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200898"/>
            <a:ext cx="2971800" cy="484346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E31F1D3-8E7F-411C-8E27-BA54BE5387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3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1F1D3-8E7F-411C-8E27-BA54BE53874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120C-B64D-4F13-9D55-F80698DD6A72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7AFC-252C-4FCA-9C32-A6BD98F19D5E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2AC0-80A4-4A0C-8732-880440FE57CF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006A-F8D6-43E0-A07C-E3D58D5B2101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C8F6-AC43-4B2E-BEE2-7F6CC684759F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2B7A-55F8-42D9-ADC3-9B512431598C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ED7F-5592-4EBD-A72C-C389DAD3D323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446-5AE5-4DA3-9E92-2220E7F820DB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4E6DB-A3DF-4198-BB3C-E334CC30E764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EA64B-DDEB-4A39-A2DA-C64AF3B4B3AD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C9E9-2CE3-4FF4-8C6E-25619FB90C99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8F96D-ACDF-4114-9C9B-D6A636D2E6E1}" type="datetime1">
              <a:rPr lang="en-US" smtClean="0"/>
              <a:pPr/>
              <a:t>7/17/2015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AA57A4-9D41-43A1-B901-49AF552375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ustomLogo-Spot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00872" y="188641"/>
            <a:ext cx="1800200" cy="18920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512" y="2204864"/>
            <a:ext cx="9001000" cy="4464496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goods  &amp; services  tax</a:t>
            </a:r>
            <a:b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 (GST)</a:t>
            </a:r>
            <a:b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v. s. </a:t>
            </a:r>
            <a:r>
              <a:rPr lang="en-US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krishnan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MEMBER (</a:t>
            </a:r>
            <a:r>
              <a:rPr lang="en-US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gst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) </a:t>
            </a:r>
            <a:b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cbec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….Features </a:t>
            </a:r>
            <a:r>
              <a:rPr lang="en-US" sz="4000" dirty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of GST </a:t>
            </a:r>
            <a:r>
              <a:rPr lang="en-US" sz="4000" dirty="0" smtClean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Model….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443782"/>
            <a:ext cx="9145016" cy="5414218"/>
          </a:xfrm>
        </p:spPr>
        <p:txBody>
          <a:bodyPr>
            <a:noAutofit/>
          </a:bodyPr>
          <a:lstStyle/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Tax payments by supplying dealers in their own State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Availability of seamless credit to buying dealers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Utilization of Input Tax Credit by buying dealers</a:t>
            </a:r>
          </a:p>
          <a:p>
            <a:pPr marL="1150938" lvl="0" indent="-45720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CGST credit for paying CGST &amp; IGST in that order</a:t>
            </a:r>
          </a:p>
          <a:p>
            <a:pPr marL="1150938" lvl="0" indent="-45720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SGST credit for paying SGST &amp; IGST in that order</a:t>
            </a:r>
          </a:p>
          <a:p>
            <a:pPr marL="1150938" indent="-45720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IGST credit for paying IGST, CGST &amp; SGST in that order</a:t>
            </a:r>
          </a:p>
          <a:p>
            <a:pPr marL="1150938" indent="-45720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 credit of Additional Tax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10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58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….Features </a:t>
            </a:r>
            <a:r>
              <a:rPr lang="en-US" sz="4000" dirty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of GST </a:t>
            </a:r>
            <a:r>
              <a:rPr lang="en-US" sz="4000" dirty="0" smtClean="0">
                <a:solidFill>
                  <a:srgbClr val="04617B">
                    <a:lumMod val="75000"/>
                  </a:srgbClr>
                </a:solidFill>
                <a:latin typeface="Comic Sans MS" pitchFamily="66" charset="0"/>
              </a:rPr>
              <a:t>Model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443782"/>
            <a:ext cx="9145016" cy="5414218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Credit of SGST used for payment of IGST – to be transferred by Exporting State to the Centre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Credit of IGST used for payment of SGST – to be transferred by Centre to Importing State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Inter-Governmental Transfers to take place at the end of Tax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Period based on the Return filed by the taxpayer</a:t>
            </a:r>
          </a:p>
          <a:p>
            <a:pPr marL="1176338" lvl="1" indent="-43815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Fund settlement a matter between Centre &amp; States</a:t>
            </a:r>
          </a:p>
          <a:p>
            <a:pPr marL="1176338" lvl="1" indent="-43815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 role of taxpayer in inter-governmental fund settlement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Central Government to act as a clearing house and transfer the funds across States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11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43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476672"/>
            <a:ext cx="7848872" cy="108012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Procedural Features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443782"/>
            <a:ext cx="9361040" cy="5297586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Uniform State wise e-Registration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Common e-Return for CGST, SGST,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IGST &amp; Additional Tax 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Common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periodicity of Returns for a class of dealers 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Uniform cut-off date for filing of Returns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Mandatory reporting of supply &amp; purchase invoice details prior to or along with filing of e-Return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System based verification of returns on monthly basis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System based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validations of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ITC availed, utilized &amp; Tax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payments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Single challan for all four type of tax payments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12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504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Current state of play….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464" y="1484784"/>
            <a:ext cx="9577064" cy="5373216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Constitution Amendment Bill passed in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Lok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Sabha</a:t>
            </a:r>
          </a:p>
          <a:p>
            <a:pPr marL="719138" indent="19050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 Pending with Select Committee of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Rajya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Sabha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GST Council to be constituted after enactment of</a:t>
            </a:r>
            <a:r>
              <a:rPr lang="en-US" sz="3000" dirty="0">
                <a:solidFill>
                  <a:srgbClr val="04617B">
                    <a:lumMod val="75000"/>
                  </a:srgbClr>
                </a:solidFill>
              </a:rPr>
              <a:t> Constitution Amendment </a:t>
            </a:r>
            <a:r>
              <a:rPr lang="en-US" sz="3000" dirty="0" smtClean="0">
                <a:solidFill>
                  <a:srgbClr val="04617B">
                    <a:lumMod val="75000"/>
                  </a:srgbClr>
                </a:solidFill>
              </a:rPr>
              <a:t>Bill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Reports under approvals:</a:t>
            </a:r>
          </a:p>
          <a:p>
            <a:pPr marL="1371600" indent="-677863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Place of Supply Rules</a:t>
            </a:r>
          </a:p>
          <a:p>
            <a:pPr marL="1371600" indent="-677863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IGST Model</a:t>
            </a:r>
          </a:p>
          <a:p>
            <a:pPr marL="1371600" indent="-677863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Business processes relating to Registration, Refunds, Return &amp; Payments</a:t>
            </a:r>
          </a:p>
          <a:p>
            <a:pPr marL="719138" indent="-719138" algn="l"/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13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62068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….Current state of play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844824"/>
            <a:ext cx="9361040" cy="4608512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Model GST Law being drafted:</a:t>
            </a:r>
          </a:p>
          <a:p>
            <a:pPr marL="1160463" indent="-441325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Authorizing the Central &amp; State Governments to levy GST on intra-state supplies (CGST &amp; SGST)</a:t>
            </a:r>
          </a:p>
          <a:p>
            <a:pPr marL="1160463" indent="-441325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Authorizing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Central Government to levy GST on inter-state supplies (IGST)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1160463" indent="-441325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Levy of GST on imports</a:t>
            </a:r>
          </a:p>
          <a:p>
            <a:pPr marL="738188" indent="-679450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4617B">
                    <a:lumMod val="75000"/>
                  </a:srgbClr>
                </a:solidFill>
              </a:rPr>
              <a:t>GSTN </a:t>
            </a:r>
            <a:r>
              <a:rPr lang="en-US" sz="2800" dirty="0">
                <a:solidFill>
                  <a:srgbClr val="04617B">
                    <a:lumMod val="75000"/>
                  </a:srgbClr>
                </a:solidFill>
              </a:rPr>
              <a:t>already </a:t>
            </a:r>
            <a:r>
              <a:rPr lang="en-US" sz="2800" dirty="0" smtClean="0">
                <a:solidFill>
                  <a:srgbClr val="04617B">
                    <a:lumMod val="75000"/>
                  </a:srgbClr>
                </a:solidFill>
              </a:rPr>
              <a:t>incorporated as a Section 25 company </a:t>
            </a:r>
            <a:r>
              <a:rPr lang="en-US" sz="2800" dirty="0">
                <a:solidFill>
                  <a:srgbClr val="04617B">
                    <a:lumMod val="75000"/>
                  </a:srgbClr>
                </a:solidFill>
              </a:rPr>
              <a:t>in March 2013</a:t>
            </a:r>
          </a:p>
          <a:p>
            <a:pPr marL="719138" lvl="0" indent="-719138" algn="just">
              <a:buClr>
                <a:srgbClr val="0BD0D9"/>
              </a:buClr>
              <a:buSzPct val="75000"/>
              <a:buFont typeface="Wingdings" pitchFamily="2" charset="2"/>
              <a:buChar char="q"/>
            </a:pPr>
            <a:r>
              <a:rPr lang="en-US" sz="2800" dirty="0">
                <a:solidFill>
                  <a:srgbClr val="04617B">
                    <a:lumMod val="75000"/>
                  </a:srgbClr>
                </a:solidFill>
              </a:rPr>
              <a:t>GSTN already received bids for establishing IT framework</a:t>
            </a:r>
          </a:p>
          <a:p>
            <a:pPr marL="1160463" indent="-441325" algn="l">
              <a:buFont typeface="Wingdings" pitchFamily="2" charset="2"/>
              <a:buChar char="v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14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Issues under Discussions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340768"/>
            <a:ext cx="9361040" cy="5184576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Rates of CGST, IGST  &amp; SGST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Threshold limits of exemptions &amp; compounding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List of exempted goods &amp; services 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Transitional provisions for treatment of accumulated CENVAT credit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Dispute Resolution Mechanism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Centre-State mechanism for deciding on future changes in rates &amp; changes in the exemption list for goods and services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Distribution of responsibility between the Centre &amp; State in implementing the three pillars of the compliance verification system – Return Scrutiny, Audit &amp; Anti-evasion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Treatment of existing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area based 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exemptions 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Treatment of current exemptions 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15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Impact on Industry….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0472" y="1863988"/>
            <a:ext cx="9505056" cy="4805372"/>
          </a:xfrm>
        </p:spPr>
        <p:txBody>
          <a:bodyPr>
            <a:noAutofit/>
          </a:bodyPr>
          <a:lstStyle/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Procurement</a:t>
            </a:r>
          </a:p>
          <a:p>
            <a:pPr marL="1438275" indent="-277813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Inter-state procurement of goods &amp; services – location no longer a constraint due to credit eligibility</a:t>
            </a:r>
          </a:p>
          <a:p>
            <a:pPr marL="1438275" indent="-277813" algn="just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Inter-state vs. Intra-state GST – no longer impact the sourcing decision</a:t>
            </a:r>
          </a:p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Manufacturing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79500" indent="115888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Multiple small size plants vs. mega plants</a:t>
            </a:r>
          </a:p>
          <a:p>
            <a:pPr marL="1430338" indent="-339725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Decision based on impact on logistics cost vs. manufacturing cost</a:t>
            </a:r>
          </a:p>
          <a:p>
            <a:pPr marL="1430338" indent="-339725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Relocation of plants based on overall costs &amp; service levels</a:t>
            </a:r>
          </a:p>
          <a:p>
            <a:pPr marL="1079500" lvl="0" indent="-360363" algn="just">
              <a:buClr>
                <a:srgbClr val="0BD0D9"/>
              </a:buClr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rgbClr val="04617B">
                    <a:lumMod val="75000"/>
                  </a:srgbClr>
                </a:solidFill>
              </a:rPr>
              <a:t>Costing</a:t>
            </a:r>
            <a:endParaRPr lang="en-US" sz="2400" dirty="0" smtClean="0">
              <a:solidFill>
                <a:srgbClr val="04617B">
                  <a:lumMod val="75000"/>
                </a:srgbClr>
              </a:solidFill>
            </a:endParaRPr>
          </a:p>
          <a:p>
            <a:pPr marL="1430338" lvl="0" indent="-339725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4617B">
                    <a:lumMod val="75000"/>
                  </a:srgbClr>
                </a:solidFill>
              </a:rPr>
              <a:t>Impact on cost </a:t>
            </a:r>
            <a:r>
              <a:rPr lang="en-US" sz="2100" dirty="0">
                <a:solidFill>
                  <a:srgbClr val="04617B">
                    <a:lumMod val="75000"/>
                  </a:srgbClr>
                </a:solidFill>
              </a:rPr>
              <a:t>of input /</a:t>
            </a:r>
            <a:r>
              <a:rPr lang="en-US" sz="2100" dirty="0" smtClean="0">
                <a:solidFill>
                  <a:srgbClr val="04617B">
                    <a:lumMod val="75000"/>
                  </a:srgbClr>
                </a:solidFill>
              </a:rPr>
              <a:t>service - </a:t>
            </a:r>
            <a:r>
              <a:rPr lang="en-US" sz="2100" dirty="0">
                <a:solidFill>
                  <a:srgbClr val="04617B">
                    <a:lumMod val="75000"/>
                  </a:srgbClr>
                </a:solidFill>
              </a:rPr>
              <a:t>rate </a:t>
            </a:r>
            <a:r>
              <a:rPr lang="en-US" sz="2100" dirty="0" smtClean="0">
                <a:solidFill>
                  <a:srgbClr val="04617B">
                    <a:lumMod val="75000"/>
                  </a:srgbClr>
                </a:solidFill>
              </a:rPr>
              <a:t>change, </a:t>
            </a:r>
            <a:r>
              <a:rPr lang="en-US" sz="2100" dirty="0">
                <a:solidFill>
                  <a:srgbClr val="04617B">
                    <a:lumMod val="75000"/>
                  </a:srgbClr>
                </a:solidFill>
              </a:rPr>
              <a:t>full creditability and/or withdrawal of exemptions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16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4528" y="13407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Operational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….Impact on Industry….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0472" y="1988840"/>
            <a:ext cx="9505056" cy="4680520"/>
          </a:xfrm>
        </p:spPr>
        <p:txBody>
          <a:bodyPr>
            <a:noAutofit/>
          </a:bodyPr>
          <a:lstStyle/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Distribution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Warehouse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need not be State specific  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One warehouse can supply to more than one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state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&amp; one state market can actually be serviced by more than one warehouse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Location of warehouse may get decided by the center of gravity of demand cutting across many states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Size of warehouse would be more determined by the market opportunities proximate to the warehouse location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Distribution network to align with market demand &amp; competitive advantage 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Warehousing may need relook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17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4528" y="13407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Operational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30830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….Impact on Industry….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0472" y="1772816"/>
            <a:ext cx="9505056" cy="4896544"/>
          </a:xfrm>
        </p:spPr>
        <p:txBody>
          <a:bodyPr>
            <a:noAutofit/>
          </a:bodyPr>
          <a:lstStyle/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Pricing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Impact on overall pricing of the goods &amp; services – factoring of GST credits</a:t>
            </a:r>
          </a:p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Supply Chain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Impact on cost of operations</a:t>
            </a:r>
          </a:p>
          <a:p>
            <a:pPr marL="1828800" indent="-339725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Compression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of the supply chain</a:t>
            </a:r>
          </a:p>
          <a:p>
            <a:pPr marL="1828800" indent="-339725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Disintermediation</a:t>
            </a:r>
          </a:p>
          <a:p>
            <a:pPr marL="1828800" indent="-339725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Unfettered credit throughout the supply chain</a:t>
            </a:r>
          </a:p>
          <a:p>
            <a:pPr marL="1828800" indent="-339725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Uniformity in Sourcing Decisions – Centralization </a:t>
            </a:r>
          </a:p>
          <a:p>
            <a:pPr marL="1079500" indent="-360363" algn="just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Tax Challenges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</a:p>
          <a:p>
            <a:pPr marL="1489075" indent="-398463" algn="just">
              <a:buClr>
                <a:srgbClr val="00206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Place of Supply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ules; Transition stock; Negative list; saving clauses, etc.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18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4528" y="13407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Operational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374603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….Impact on Industry….</a:t>
            </a:r>
            <a:b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                          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9568" y="1916832"/>
            <a:ext cx="9865096" cy="4824536"/>
          </a:xfrm>
        </p:spPr>
        <p:txBody>
          <a:bodyPr>
            <a:noAutofit/>
          </a:bodyPr>
          <a:lstStyle/>
          <a:p>
            <a:pPr marL="1079500" indent="-360363" algn="l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Working Capital / Cash Flow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– likely increase</a:t>
            </a:r>
            <a:endParaRPr lang="en-US" sz="2400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Higher tax outgo on procurement of goods &amp; services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Shift in taxable event from manufacture to supply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Shift in point of tax collection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Replacement of exemption by refund schemes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Taxability of branch transfers/inter office supplies/captive consumption</a:t>
            </a:r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79500" indent="-360363" algn="l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Input credits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Availability of accumulated credits on transition to GST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Continuity of ISD concept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Amplified credit availability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Credits for mixed supplies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Credits on goods from excluded sectors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19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4528" y="13407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Financial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Presentation Plan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484784"/>
            <a:ext cx="9145016" cy="5184576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GST – Why?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Legal Requirements for proposed GST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Features of GST Model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Procedural Aspects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Current State of Play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Issues under Discussions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Impact on Industry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Areas where Industry can contribute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US" dirty="0" smtClean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16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9568" y="1916832"/>
            <a:ext cx="9865096" cy="4752528"/>
          </a:xfrm>
        </p:spPr>
        <p:txBody>
          <a:bodyPr>
            <a:noAutofit/>
          </a:bodyPr>
          <a:lstStyle/>
          <a:p>
            <a:pPr marL="1079500" indent="-360363" algn="l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Redesign IT systems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Accounting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Change in formats of invoices, reports, returns, etc.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Redefining the logic &amp; updating the masters</a:t>
            </a:r>
          </a:p>
          <a:p>
            <a:pPr marL="1079500" indent="-360363" algn="l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Training / Communication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Staff training on compliance requirement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Realigning with procurement &amp; distribution partners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Regular communication with stake holders</a:t>
            </a:r>
          </a:p>
          <a:p>
            <a:pPr marL="1079500" indent="-360363" algn="l">
              <a:buSzPct val="75000"/>
              <a:buFont typeface="Wingdings" pitchFamily="2" charset="2"/>
              <a:buChar char="q"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Compliance requirement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Registration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Tax payments</a:t>
            </a:r>
          </a:p>
          <a:p>
            <a:pPr marL="1438275" indent="-277813" algn="l">
              <a:buClr>
                <a:srgbClr val="002060"/>
              </a:buClr>
              <a:buSzPct val="75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Statutory declarations and Returns</a:t>
            </a:r>
          </a:p>
          <a:p>
            <a:pPr marL="1438275" indent="-277813" algn="l">
              <a:buFont typeface="Wingdings" pitchFamily="2" charset="2"/>
              <a:buChar char="v"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Font typeface="Wingdings" pitchFamily="2" charset="2"/>
              <a:buChar char="ü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20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4528" y="134076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Infrastructural</a:t>
            </a:r>
            <a:endParaRPr lang="en-US" sz="2800" b="1" u="sng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2406" y="357166"/>
            <a:ext cx="7848872" cy="115212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ctr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….Impact on Industry….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                            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9530" y="2143116"/>
            <a:ext cx="9361040" cy="4526244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GST would lead to de-centralization of indirect tax function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Focus on strategy, processes &amp; technology to manage indirect taxes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Greater stake in accurate reporting due to significant input tax credits as compared to the present scenario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Tax administration to use IT enabled platform &amp; processes, e.g. tax data warehouse, online tracking of inter-state movements, information exchange etc.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Need to re-design &amp; re-engineer the tax function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21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16496" y="260648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….Impact on Industry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528" y="1340768"/>
            <a:ext cx="324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Tax Management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472" y="476672"/>
            <a:ext cx="8064896" cy="11521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Areas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where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industry can contribute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556792"/>
            <a:ext cx="9361040" cy="5112568"/>
          </a:xfrm>
        </p:spPr>
        <p:txBody>
          <a:bodyPr>
            <a:noAutofit/>
          </a:bodyPr>
          <a:lstStyle/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Treatment of procurement of goods &amp; services for exports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Treatment of royalty/license fee in valuation of imported goods under GST regime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Valuation in case of stock transfers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Treatment of deemed sale (i.e. lease, works-contract, etc.)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Classification of goods &amp; services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Manner of exemptions for backward areas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Place of Supply Rules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Transitional issues</a:t>
            </a:r>
          </a:p>
          <a:p>
            <a:pPr marL="719138" indent="-719138" algn="l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Dispute resolution mechanism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22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Content Placeholder 15" descr="cutom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7550" y="152401"/>
            <a:ext cx="13208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2" descr="C:\Users\Excise\AppData\Local\Microsoft\Windows\Temporary Internet Files\Content.IE5\Y58ZQADP\MC90029795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1600" y="1676400"/>
            <a:ext cx="3866092" cy="2438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1403350" y="4419601"/>
            <a:ext cx="70167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GST – Why ?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484784"/>
            <a:ext cx="9145016" cy="5112568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Reduce barriers of inter-state trade &amp; create a Common National Market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Redress the imbalance in taxation between manufacturing &amp; the service sector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Private Investment choices should be influenced by economic considerations and not by tax rates or tax exemptions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Reduce multiplicity of taxes and ensure transparency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Reduce the incidence of taxation by expanding the taxable base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Mitigation of cascading / double taxation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3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Legal requirements for proposed GST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556792"/>
            <a:ext cx="9145016" cy="5301208"/>
          </a:xfrm>
        </p:spPr>
        <p:txBody>
          <a:bodyPr>
            <a:noAutofit/>
          </a:bodyPr>
          <a:lstStyle/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Constitutional amendment to enable</a:t>
            </a:r>
          </a:p>
          <a:p>
            <a:pPr marL="1150938" indent="-45720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Centre to levy &amp; collect CGST beyond manufacturing stage</a:t>
            </a:r>
          </a:p>
          <a:p>
            <a:pPr marL="1150938" indent="-45720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States to levy &amp; collect SGST on Services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Model legislation for CGST, IGST &amp; SGST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Rules to be drafted for Place of Supply Rules</a:t>
            </a:r>
          </a:p>
          <a:p>
            <a:pPr marL="1176338" lvl="1" indent="-43815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to determine location of supply  of goods or services</a:t>
            </a:r>
          </a:p>
          <a:p>
            <a:pPr marL="1176338" lvl="1" indent="-43815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 determine whether supply is intra-state or inter-state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</a:rPr>
              <a:t>Rules to be drafted for laying down procedures for the administration of CGST, IGST &amp; SGST</a:t>
            </a:r>
          </a:p>
          <a:p>
            <a:pPr marL="1254125" indent="-560388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</a:rPr>
              <a:t>specific measures to be made for Dispute </a:t>
            </a:r>
            <a:r>
              <a:rPr lang="en-US" sz="25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</a:rPr>
              <a:t>esolution &amp; Advance </a:t>
            </a:r>
            <a:r>
              <a:rPr lang="en-US" sz="25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</a:rPr>
              <a:t>uling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4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Features of GST Model.…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443782"/>
            <a:ext cx="9145016" cy="5297586"/>
          </a:xfrm>
        </p:spPr>
        <p:txBody>
          <a:bodyPr>
            <a:noAutofit/>
          </a:bodyPr>
          <a:lstStyle/>
          <a:p>
            <a:pPr marL="719138" lvl="0" indent="-719138" algn="just">
              <a:buClr>
                <a:srgbClr val="0BD0D9"/>
              </a:buClr>
              <a:buSzPct val="75000"/>
              <a:buFont typeface="Wingdings" pitchFamily="2" charset="2"/>
              <a:buChar char="q"/>
            </a:pP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Destination based taxation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Dual GST Model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1150938" indent="-41275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Central GST (CGST) &amp; State GST (SGST) on intra-state supplies</a:t>
            </a:r>
          </a:p>
          <a:p>
            <a:pPr marL="1150938" indent="-41275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Integrated GST (IGST) on inter-state supplies</a:t>
            </a:r>
          </a:p>
          <a:p>
            <a:pPr marL="1150938" lvl="0" indent="-41275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300" dirty="0" smtClean="0">
                <a:solidFill>
                  <a:srgbClr val="04617B">
                    <a:lumMod val="75000"/>
                  </a:srgbClr>
                </a:solidFill>
              </a:rPr>
              <a:t>Integrated GST (IGST) on imports</a:t>
            </a:r>
          </a:p>
          <a:p>
            <a:pPr marL="1150938" lvl="0" indent="-412750" algn="just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Additional Tax not exceeding 1% on inter-state supplies of goods alone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Taxation on a common base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Common taxable event -  Supply of goods or services or both for a consideration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Export of goods or services – Zero rated</a:t>
            </a:r>
          </a:p>
          <a:p>
            <a:pPr marL="719138" indent="-719138" algn="just"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Common list of exempted goods or services 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5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….Features of GST Model.…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556792"/>
            <a:ext cx="9145016" cy="4968552"/>
          </a:xfrm>
        </p:spPr>
        <p:txBody>
          <a:bodyPr>
            <a:noAutofit/>
          </a:bodyPr>
          <a:lstStyle/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Optional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Threshold </a:t>
            </a: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exemption for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both components of GST </a:t>
            </a:r>
          </a:p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Optional Compounding scheme for taxpayers having taxable turnover up to a certain threshold above the exemption</a:t>
            </a:r>
          </a:p>
          <a:p>
            <a:pPr marL="719138" indent="-719138" algn="l"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All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goods or services likely to be covered under GST except:</a:t>
            </a:r>
          </a:p>
          <a:p>
            <a:pPr marL="800100" lvl="1" indent="-61913" algn="l">
              <a:buClr>
                <a:srgbClr val="002060"/>
              </a:buCl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Alcohol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for human consumption - State Excise plus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VAT</a:t>
            </a:r>
          </a:p>
          <a:p>
            <a:pPr marL="800100" lvl="1" indent="-61913" algn="l">
              <a:buClr>
                <a:srgbClr val="002060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  Electricity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- Electricity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Duty</a:t>
            </a:r>
          </a:p>
          <a:p>
            <a:pPr marL="800100" lvl="1" indent="-61913" algn="l">
              <a:buClr>
                <a:srgbClr val="002060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  Real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Estate - Stamp Duty plus Property Taxes</a:t>
            </a:r>
          </a:p>
          <a:p>
            <a:pPr marL="719138" indent="-719138" algn="l">
              <a:buSzPct val="85000"/>
              <a:buFont typeface="Wingdings" pitchFamily="2" charset="2"/>
              <a:buChar char="q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Petroleum Products – to be brought under GST from a later date on recommendation of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GST Council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SzPct val="85000"/>
              <a:buFont typeface="Wingdings" pitchFamily="2" charset="2"/>
              <a:buChar char="q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Tobacco products – under GST plus Central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Excise</a:t>
            </a:r>
          </a:p>
          <a:p>
            <a:pPr marL="719138" indent="-719138" algn="l">
              <a:buFont typeface="Wingdings" pitchFamily="2" charset="2"/>
              <a:buChar char="ü"/>
            </a:pP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6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528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332657"/>
            <a:ext cx="7848872" cy="115212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….Features of GST Model…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0512" y="1556792"/>
            <a:ext cx="9145016" cy="4968552"/>
          </a:xfrm>
        </p:spPr>
        <p:txBody>
          <a:bodyPr>
            <a:noAutofit/>
          </a:bodyPr>
          <a:lstStyle/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Three tier GST Rate structure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– </a:t>
            </a:r>
          </a:p>
          <a:p>
            <a:pPr marL="1176338" lvl="1" indent="-482600" algn="l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Merit rate for essential goods</a:t>
            </a:r>
          </a:p>
          <a:p>
            <a:pPr marL="1176338" lvl="1" indent="-482600" algn="l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Standard rate for goods and services in general</a:t>
            </a:r>
          </a:p>
          <a:p>
            <a:pPr marL="1176338" lvl="1" indent="-482600" algn="l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4617B">
                    <a:lumMod val="75000"/>
                  </a:srgbClr>
                </a:solidFill>
              </a:rPr>
              <a:t>Special rate for precious metals</a:t>
            </a:r>
          </a:p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Floor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rate with a small band of rates for standard rated goods or services for CGST &amp;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SGST</a:t>
            </a:r>
          </a:p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HSN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based classification of goods</a:t>
            </a:r>
          </a:p>
          <a:p>
            <a:pPr marL="719138" lvl="0" indent="-719138" algn="l">
              <a:buClr>
                <a:srgbClr val="0BD0D9"/>
              </a:buClr>
              <a:buSzPct val="8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Service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Tax </a:t>
            </a:r>
            <a:r>
              <a:rPr lang="en-US" sz="2400" dirty="0" smtClean="0">
                <a:solidFill>
                  <a:srgbClr val="04617B">
                    <a:lumMod val="75000"/>
                  </a:srgbClr>
                </a:solidFill>
              </a:rPr>
              <a:t>Accounting </a:t>
            </a:r>
            <a:r>
              <a:rPr lang="en-US" sz="2400" dirty="0">
                <a:solidFill>
                  <a:srgbClr val="04617B">
                    <a:lumMod val="75000"/>
                  </a:srgbClr>
                </a:solidFill>
              </a:rPr>
              <a:t>based classification of services</a:t>
            </a:r>
          </a:p>
          <a:p>
            <a:pPr algn="l"/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Font typeface="Wingdings" pitchFamily="2" charset="2"/>
              <a:buChar char="ü"/>
            </a:pP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7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5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88" y="620688"/>
            <a:ext cx="7848872" cy="11521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….Features of GST Model….</a:t>
            </a:r>
            <a:b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628800"/>
            <a:ext cx="9361040" cy="4824536"/>
          </a:xfrm>
        </p:spPr>
        <p:txBody>
          <a:bodyPr>
            <a:noAutofit/>
          </a:bodyPr>
          <a:lstStyle/>
          <a:p>
            <a:pPr marL="719138" indent="-719138" algn="l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Centre’s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Taxes proposed to be subsumed- in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the nature of indirect taxes on supply of goods or services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Central Excise Duty</a:t>
            </a: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Additional Excise Duty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Excise Duty levied under the Medicinal &amp; Toiletries Preparation Act</a:t>
            </a: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Service Tax</a:t>
            </a: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Additional Customs Duty commonly known as Countervailing Duty (CVD)</a:t>
            </a: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Special Additional Duty of Customs (SAD)</a:t>
            </a:r>
          </a:p>
          <a:p>
            <a:pPr marL="1195388" indent="-501650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Surcharges &amp;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Cesses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Clr>
                <a:srgbClr val="002060"/>
              </a:buClr>
              <a:buSzPct val="85000"/>
              <a:buFont typeface="Wingdings" pitchFamily="2" charset="2"/>
              <a:buChar char="ü"/>
            </a:pPr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8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620688"/>
            <a:ext cx="7848872" cy="11521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….Features of GST Model….</a:t>
            </a:r>
            <a:b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</a:br>
            <a:endParaRPr lang="en-US" sz="36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4488" y="1556792"/>
            <a:ext cx="9361040" cy="5184576"/>
          </a:xfrm>
        </p:spPr>
        <p:txBody>
          <a:bodyPr>
            <a:noAutofit/>
          </a:bodyPr>
          <a:lstStyle/>
          <a:p>
            <a:pPr marL="719138" indent="-719138" algn="l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State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Taxes proposed to be subsumed- in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the nature of indirect taxes on supply of goods or services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State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VAT / Sales Tax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Central Sales Tax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Purchase Tax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Entertainment Tax (not levied by  the local bodies)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Luxury Tax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Entry Tax (All forms)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Taxes on lottery, betting &amp; gambling</a:t>
            </a:r>
          </a:p>
          <a:p>
            <a:pPr marL="1254125" indent="-560388" algn="l">
              <a:buClr>
                <a:srgbClr val="002060"/>
              </a:buClr>
              <a:buSzPct val="85000"/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Surcharges &amp;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Cesses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Font typeface="Wingdings" pitchFamily="2" charset="2"/>
              <a:buChar char="ü"/>
            </a:pP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l">
              <a:buFont typeface="Wingdings" pitchFamily="2" charset="2"/>
              <a:buChar char="ü"/>
            </a:pPr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68AFDE-A550-4DF7-9A5E-D039E24EE14D}" type="slidenum">
              <a:rPr lang="en-US" smtClean="0"/>
              <a:pPr/>
              <a:t>9</a:t>
            </a:fld>
            <a:endParaRPr lang="en-US" dirty="0" smtClean="0"/>
          </a:p>
        </p:txBody>
      </p:sp>
      <p:pic>
        <p:nvPicPr>
          <p:cNvPr id="4" name="Picture 3" descr="cutom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73" y="116632"/>
            <a:ext cx="1368954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807</TotalTime>
  <Words>1551</Words>
  <Application>Microsoft Office PowerPoint</Application>
  <PresentationFormat>A4 Paper (210x297 mm)</PresentationFormat>
  <Paragraphs>244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goods  &amp; services  tax  (GST)  v. s. krishnan MEMBER (gst)  cbec</vt:lpstr>
      <vt:lpstr>Presentation Plan</vt:lpstr>
      <vt:lpstr>GST – Why ?</vt:lpstr>
      <vt:lpstr>Legal requirements for proposed GST</vt:lpstr>
      <vt:lpstr>Features of GST Model.…</vt:lpstr>
      <vt:lpstr>….Features of GST Model.…</vt:lpstr>
      <vt:lpstr>….Features of GST Model…</vt:lpstr>
      <vt:lpstr>….Features of GST Model…. </vt:lpstr>
      <vt:lpstr>….Features of GST Model…. </vt:lpstr>
      <vt:lpstr>….Features of GST Model….</vt:lpstr>
      <vt:lpstr>….Features of GST Model</vt:lpstr>
      <vt:lpstr>Procedural Features</vt:lpstr>
      <vt:lpstr>Current state of play….</vt:lpstr>
      <vt:lpstr>….Current state of play</vt:lpstr>
      <vt:lpstr>Issues under Discussions</vt:lpstr>
      <vt:lpstr>Impact on Industry….</vt:lpstr>
      <vt:lpstr>….Impact on Industry….</vt:lpstr>
      <vt:lpstr>….Impact on Industry….</vt:lpstr>
      <vt:lpstr>….Impact on Industry….                               </vt:lpstr>
      <vt:lpstr>PowerPoint Presentation</vt:lpstr>
      <vt:lpstr>….Impact on Industry</vt:lpstr>
      <vt:lpstr>Areas where industry can contribute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 with the   Institute of Chartered Accountants of India (ICAI)</dc:title>
  <dc:creator>Excise</dc:creator>
  <cp:lastModifiedBy>ira.khanna</cp:lastModifiedBy>
  <cp:revision>134</cp:revision>
  <cp:lastPrinted>2014-03-13T10:27:56Z</cp:lastPrinted>
  <dcterms:created xsi:type="dcterms:W3CDTF">2014-02-11T10:21:09Z</dcterms:created>
  <dcterms:modified xsi:type="dcterms:W3CDTF">2015-07-17T11:59:22Z</dcterms:modified>
</cp:coreProperties>
</file>