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6" r:id="rId3"/>
    <p:sldId id="287" r:id="rId4"/>
    <p:sldId id="258" r:id="rId5"/>
    <p:sldId id="270" r:id="rId6"/>
    <p:sldId id="298" r:id="rId7"/>
    <p:sldId id="279" r:id="rId8"/>
    <p:sldId id="30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MR" initials="BMR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D8F"/>
    <a:srgbClr val="18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1FD04-1CE3-46D2-BDAC-3C47BC4CF993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A4ECF-7BB1-4274-AEBC-D9F4FC2F5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8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4ADE34-C080-4826-A012-97AAB4073CA4}" type="datetimeFigureOut">
              <a:rPr lang="en-US"/>
              <a:pPr>
                <a:defRPr/>
              </a:pPr>
              <a:t>7/16/2015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74881F-30CF-47AA-B128-32F9BAD395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145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1DDE7-0664-409E-97FB-2A37B909D8E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288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3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2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98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92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572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EE3DB-3901-4983-A897-7A466EA9485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943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2B175D-7F3B-4C05-9243-86C4DCCC3EB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917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5"/>
          <p:cNvSpPr txBox="1">
            <a:spLocks noChangeArrowheads="1"/>
          </p:cNvSpPr>
          <p:nvPr userDrawn="1"/>
        </p:nvSpPr>
        <p:spPr bwMode="auto">
          <a:xfrm rot="16200000">
            <a:off x="7689851" y="4881562"/>
            <a:ext cx="25130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800" dirty="0">
                <a:solidFill>
                  <a:srgbClr val="BFBFBF"/>
                </a:solidFill>
                <a:latin typeface="+mn-lt"/>
              </a:rPr>
              <a:t>All rights reserved | Preliminary &amp; Tentative</a:t>
            </a:r>
            <a:endParaRPr lang="en-US" sz="800" dirty="0">
              <a:solidFill>
                <a:srgbClr val="BFBFBF"/>
              </a:solidFill>
              <a:latin typeface="Times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324600"/>
            <a:ext cx="8763000" cy="76200"/>
          </a:xfrm>
          <a:prstGeom prst="rect">
            <a:avLst/>
          </a:prstGeom>
          <a:gradFill flip="none" rotWithShape="1">
            <a:gsLst>
              <a:gs pos="0">
                <a:srgbClr val="1B9EA3"/>
              </a:gs>
              <a:gs pos="0">
                <a:srgbClr val="1B9EA3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000000"/>
              </a:solidFill>
              <a:latin typeface="Times" pitchFamily="18" charset="0"/>
            </a:endParaRPr>
          </a:p>
        </p:txBody>
      </p:sp>
      <p:pic>
        <p:nvPicPr>
          <p:cNvPr id="6" name="Picture 11" descr="BMR full logo RGB.jpg"/>
          <p:cNvPicPr>
            <a:picLocks noChangeAspect="1"/>
          </p:cNvPicPr>
          <p:nvPr userDrawn="1"/>
        </p:nvPicPr>
        <p:blipFill>
          <a:blip r:embed="rId2" cstate="print"/>
          <a:srcRect l="16705" r="16470" b="50117"/>
          <a:stretch>
            <a:fillRect/>
          </a:stretch>
        </p:blipFill>
        <p:spPr bwMode="auto">
          <a:xfrm>
            <a:off x="457200" y="6477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3276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3276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4800" y="6529388"/>
            <a:ext cx="4038600" cy="228600"/>
          </a:xfrm>
        </p:spPr>
        <p:txBody>
          <a:bodyPr/>
          <a:lstStyle>
            <a:lvl1pPr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53400" y="6491288"/>
            <a:ext cx="609600" cy="3048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|  </a:t>
            </a:r>
            <a:fld id="{A8B74B6D-AD0A-4248-8B93-B4AB366C3B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870CB981-8A9F-4689-9694-73D9B1947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381000"/>
            <a:ext cx="20589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381000"/>
            <a:ext cx="6026150" cy="57912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95432DD2-2E9D-4873-A90F-1AB6FACBA2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0" y="6324600"/>
            <a:ext cx="8763000" cy="76200"/>
          </a:xfrm>
          <a:prstGeom prst="rect">
            <a:avLst/>
          </a:prstGeom>
          <a:gradFill flip="none" rotWithShape="1">
            <a:gsLst>
              <a:gs pos="0">
                <a:srgbClr val="1B9EA3"/>
              </a:gs>
              <a:gs pos="0">
                <a:srgbClr val="1B9EA3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|  </a:t>
            </a:r>
            <a:fld id="{66C387AC-4FEF-400F-899B-381694A95E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53E25ABF-8148-4CC4-A124-AE3372EA2B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D5BD190C-74E1-49D8-AF0A-112810831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AD1B5FF8-FA4A-4B58-87FC-DF75B1BE7F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7F98FA48-1ECE-4D2C-AF91-BD7CA5BCD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D31FEE4B-1B27-4A57-A28C-6BDE639C0E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0B5E9085-AE34-416F-BCAC-6791FF0D5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>
                    <a:lumMod val="50000"/>
                  </a:srgbClr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 dirty="0"/>
              <a:t>|  </a:t>
            </a:r>
            <a:fld id="{8E76656C-C716-48D4-9B62-DE8787508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381000"/>
            <a:ext cx="82375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 rot="-5400000">
            <a:off x="8412957" y="5607843"/>
            <a:ext cx="1066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800" dirty="0">
                <a:solidFill>
                  <a:srgbClr val="BFBFBF"/>
                </a:solidFill>
                <a:latin typeface="+mn-lt"/>
              </a:rPr>
              <a:t>All rights reserved</a:t>
            </a:r>
            <a:endParaRPr lang="en-US" sz="800" dirty="0">
              <a:solidFill>
                <a:srgbClr val="BFBFBF"/>
              </a:solidFill>
              <a:latin typeface="Times" pitchFamily="18" charset="0"/>
            </a:endParaRP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507163"/>
            <a:ext cx="403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Pre-Budget Meeting for Union Budget 2012-13</a:t>
            </a:r>
          </a:p>
        </p:txBody>
      </p:sp>
      <p:sp>
        <p:nvSpPr>
          <p:cNvPr id="1068" name="Line 44"/>
          <p:cNvSpPr>
            <a:spLocks noChangeShapeType="1"/>
          </p:cNvSpPr>
          <p:nvPr userDrawn="1"/>
        </p:nvSpPr>
        <p:spPr bwMode="auto">
          <a:xfrm>
            <a:off x="0" y="990600"/>
            <a:ext cx="868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IN" sz="2400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 userDrawn="1"/>
        </p:nvSpPr>
        <p:spPr bwMode="auto">
          <a:xfrm>
            <a:off x="0" y="381000"/>
            <a:ext cx="152400" cy="60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5DBACA"/>
              </a:solidFill>
              <a:latin typeface="Times" pitchFamily="18" charset="0"/>
            </a:endParaRPr>
          </a:p>
        </p:txBody>
      </p:sp>
      <p:sp>
        <p:nvSpPr>
          <p:cNvPr id="1102" name="Rectangle 7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071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|  </a:t>
            </a:r>
            <a:fld id="{015150DF-35D1-4C55-B814-0E23F7B2C11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08" name="Text Box 84"/>
          <p:cNvSpPr txBox="1">
            <a:spLocks noChangeArrowheads="1"/>
          </p:cNvSpPr>
          <p:nvPr userDrawn="1"/>
        </p:nvSpPr>
        <p:spPr bwMode="auto">
          <a:xfrm rot="-5400000">
            <a:off x="7689851" y="4881562"/>
            <a:ext cx="25130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800" dirty="0">
                <a:solidFill>
                  <a:srgbClr val="BFBFBF"/>
                </a:solidFill>
                <a:latin typeface="+mn-lt"/>
              </a:rPr>
              <a:t>All rights reserved | Preliminary &amp; Tentative</a:t>
            </a:r>
            <a:endParaRPr lang="en-US" sz="800" dirty="0">
              <a:solidFill>
                <a:srgbClr val="BFBFBF"/>
              </a:solidFill>
              <a:latin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ransition>
    <p:dissolv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1B9EA3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Blip>
          <a:blip r:embed="rId13"/>
        </a:buBlip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1B9EA3"/>
        </a:buClr>
        <a:buChar char="»"/>
        <a:defRPr sz="2000">
          <a:solidFill>
            <a:srgbClr val="000000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1B9EA3"/>
        </a:buClr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133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GST in India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Challenges for businesses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2500" b="1" kern="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July 17, 2015</a:t>
            </a:r>
            <a:endParaRPr lang="en-US" sz="2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New Delhi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000" b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n-US" sz="2000" b="1" kern="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Madhavan</a:t>
            </a:r>
            <a:r>
              <a:rPr lang="en-US" sz="2000" b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Co-Chairman, Task Force on GST, and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sz="2000" b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Ex. Sr. Partner, PwC</a:t>
            </a:r>
            <a:endParaRPr lang="en-US" sz="2000" b="1" kern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700" b="1" kern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8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r>
              <a:rPr lang="en-US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Federation of Indian Chambers of Commerce and Industry</a:t>
            </a:r>
          </a:p>
          <a:p>
            <a:pPr marL="914400" lvl="1" indent="-457200" algn="ctr" eaLnBrk="0" hangingPunct="0">
              <a:lnSpc>
                <a:spcPct val="115000"/>
              </a:lnSpc>
              <a:spcBef>
                <a:spcPct val="30000"/>
              </a:spcBef>
              <a:buClr>
                <a:srgbClr val="1B9EA3"/>
              </a:buClr>
              <a:defRPr/>
            </a:pPr>
            <a:endParaRPr lang="en-US" sz="8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3" name="Picture 2" descr="E:\logooo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066800"/>
            <a:ext cx="1266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2" descr="E:\bar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63000" y="309562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6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  <a:endParaRPr lang="en-IN" dirty="0" smtClean="0"/>
          </a:p>
        </p:txBody>
      </p:sp>
      <p:pic>
        <p:nvPicPr>
          <p:cNvPr id="18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Challenges for business models – Products and Services</a:t>
            </a:r>
          </a:p>
          <a:p>
            <a:endParaRPr lang="en-US" dirty="0" smtClean="0"/>
          </a:p>
          <a:p>
            <a:r>
              <a:rPr lang="en-US" dirty="0" smtClean="0"/>
              <a:t>Challenges on Supply Chains </a:t>
            </a:r>
          </a:p>
          <a:p>
            <a:endParaRPr lang="en-US" dirty="0" smtClean="0"/>
          </a:p>
          <a:p>
            <a:r>
              <a:rPr lang="en-US" dirty="0" smtClean="0"/>
              <a:t>Challenges on Pricing and Profitability </a:t>
            </a:r>
          </a:p>
          <a:p>
            <a:endParaRPr lang="en-US" dirty="0" smtClean="0"/>
          </a:p>
          <a:p>
            <a:r>
              <a:rPr lang="en-US" dirty="0" smtClean="0"/>
              <a:t>Other Challenges </a:t>
            </a:r>
          </a:p>
          <a:p>
            <a:endParaRPr lang="en-US" dirty="0" smtClean="0"/>
          </a:p>
          <a:p>
            <a:r>
              <a:rPr lang="en-US" dirty="0" smtClean="0"/>
              <a:t>Conclusions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156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6629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itle 1"/>
          <p:cNvSpPr>
            <a:spLocks noGrp="1"/>
          </p:cNvSpPr>
          <p:nvPr>
            <p:ph type="title"/>
          </p:nvPr>
        </p:nvSpPr>
        <p:spPr>
          <a:xfrm>
            <a:off x="373063" y="-38100"/>
            <a:ext cx="8237537" cy="1104900"/>
          </a:xfrm>
        </p:spPr>
        <p:txBody>
          <a:bodyPr/>
          <a:lstStyle/>
          <a:p>
            <a:pPr eaLnBrk="1" hangingPunct="1"/>
            <a:r>
              <a:rPr lang="en-US" sz="2800" dirty="0"/>
              <a:t>CHALLENGES ON THE BUSINESS </a:t>
            </a:r>
            <a:r>
              <a:rPr lang="en-US" sz="2800" dirty="0" smtClean="0"/>
              <a:t>MODEL </a:t>
            </a:r>
            <a:br>
              <a:rPr lang="en-US" sz="2800" dirty="0" smtClean="0"/>
            </a:br>
            <a:r>
              <a:rPr lang="en-US" sz="2800" dirty="0" smtClean="0"/>
              <a:t>– PRODUCT </a:t>
            </a:r>
            <a:r>
              <a:rPr lang="en-US" sz="2800" dirty="0"/>
              <a:t>COMPANIES</a:t>
            </a:r>
            <a:endParaRPr lang="en-IN" dirty="0" smtClean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76200" y="1485900"/>
            <a:ext cx="88392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Paradigm shift in present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tax system</a:t>
            </a:r>
            <a:endParaRPr lang="en-US" sz="4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3036206" y="2667000"/>
            <a:ext cx="5590680" cy="148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Single largest economic reform till date…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61912" y="4381174"/>
            <a:ext cx="5590680" cy="1486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…emergence of common market </a:t>
            </a:r>
            <a:endParaRPr lang="en-US"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MANUFACTURING STRATEGY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Centralization vs Decentralization </a:t>
            </a:r>
          </a:p>
          <a:p>
            <a:r>
              <a:rPr lang="en-US" dirty="0" smtClean="0"/>
              <a:t>Location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PROCUREMENT STRATEGY 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Sourcing Decisions </a:t>
            </a:r>
          </a:p>
          <a:p>
            <a:r>
              <a:rPr lang="en-US" dirty="0" smtClean="0"/>
              <a:t>Vendor Management   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MARKETING AND DISTRIBUTION STRATEGY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Value and Supply Chain decisions </a:t>
            </a:r>
          </a:p>
          <a:p>
            <a:r>
              <a:rPr lang="en-US" dirty="0" smtClean="0"/>
              <a:t>Tiering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726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6630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37537" cy="914400"/>
          </a:xfrm>
        </p:spPr>
        <p:txBody>
          <a:bodyPr/>
          <a:lstStyle/>
          <a:p>
            <a:pPr eaLnBrk="1" hangingPunct="1"/>
            <a:r>
              <a:rPr lang="en-US" sz="2800" dirty="0"/>
              <a:t>CHALLENGES ON THE BUSINESS MODEL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– SERVICE </a:t>
            </a:r>
            <a:r>
              <a:rPr lang="en-US" sz="2800" dirty="0"/>
              <a:t>COMPANIES </a:t>
            </a:r>
            <a:endParaRPr lang="en-IN" dirty="0" smtClean="0"/>
          </a:p>
        </p:txBody>
      </p:sp>
      <p:pic>
        <p:nvPicPr>
          <p:cNvPr id="29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smtClean="0"/>
              <a:t>DELIVERY MODELS</a:t>
            </a:r>
          </a:p>
          <a:p>
            <a:endParaRPr lang="en-US" dirty="0" smtClean="0"/>
          </a:p>
          <a:p>
            <a:r>
              <a:rPr lang="en-US" sz="2400" dirty="0" smtClean="0"/>
              <a:t>Products vs Services </a:t>
            </a:r>
          </a:p>
          <a:p>
            <a:endParaRPr lang="en-US" sz="2400" dirty="0" smtClean="0"/>
          </a:p>
          <a:p>
            <a:r>
              <a:rPr lang="en-US" sz="2400" dirty="0" smtClean="0"/>
              <a:t>Centralization vs Decentralization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MARKETING AND DISTRIBUTION STRATEGY</a:t>
            </a:r>
          </a:p>
          <a:p>
            <a:endParaRPr lang="en-US" dirty="0" smtClean="0"/>
          </a:p>
          <a:p>
            <a:r>
              <a:rPr lang="en-US" sz="2400" dirty="0" smtClean="0"/>
              <a:t>Market share vs Profitability</a:t>
            </a:r>
          </a:p>
          <a:p>
            <a:endParaRPr lang="en-US" sz="2400" dirty="0" smtClean="0"/>
          </a:p>
          <a:p>
            <a:r>
              <a:rPr lang="en-US" sz="2400" dirty="0" smtClean="0"/>
              <a:t>Channel Management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6628" name="Picture 2" descr="E:\ba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0" y="402413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itle 1"/>
          <p:cNvSpPr>
            <a:spLocks noGrp="1"/>
          </p:cNvSpPr>
          <p:nvPr>
            <p:ph type="title"/>
          </p:nvPr>
        </p:nvSpPr>
        <p:spPr>
          <a:xfrm>
            <a:off x="449263" y="304800"/>
            <a:ext cx="8237537" cy="609600"/>
          </a:xfrm>
        </p:spPr>
        <p:txBody>
          <a:bodyPr/>
          <a:lstStyle/>
          <a:p>
            <a:pPr eaLnBrk="1" hangingPunct="1"/>
            <a:r>
              <a:rPr lang="en-US" sz="2800" dirty="0"/>
              <a:t>CHALLENGES ON SUPPLY CHAINS</a:t>
            </a:r>
            <a:endParaRPr lang="en-IN" dirty="0" smtClean="0"/>
          </a:p>
        </p:txBody>
      </p:sp>
      <p:pic>
        <p:nvPicPr>
          <p:cNvPr id="22" name="Picture 2" descr="E:\logoooo.bmp"/>
          <p:cNvPicPr>
            <a:picLocks noChangeAspect="1" noChangeArrowheads="1"/>
          </p:cNvPicPr>
          <p:nvPr/>
        </p:nvPicPr>
        <p:blipFill rotWithShape="1">
          <a:blip r:embed="rId4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CHALLENGES</a:t>
            </a:r>
          </a:p>
          <a:p>
            <a:r>
              <a:rPr lang="en-US" sz="2400" dirty="0" smtClean="0"/>
              <a:t>Length of supply chains </a:t>
            </a:r>
          </a:p>
          <a:p>
            <a:r>
              <a:rPr lang="en-US" sz="2400" dirty="0" smtClean="0"/>
              <a:t>Make or buy </a:t>
            </a:r>
          </a:p>
          <a:p>
            <a:r>
              <a:rPr lang="en-US" sz="2400" dirty="0" smtClean="0"/>
              <a:t>Cross border product movement  </a:t>
            </a:r>
          </a:p>
          <a:p>
            <a:r>
              <a:rPr lang="en-US" sz="2400" dirty="0" smtClean="0"/>
              <a:t>Number of intermediaries</a:t>
            </a:r>
          </a:p>
          <a:p>
            <a:r>
              <a:rPr lang="en-US" sz="2400" dirty="0" smtClean="0"/>
              <a:t>Hub and Spoke models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OPPORTUNITIES </a:t>
            </a:r>
          </a:p>
          <a:p>
            <a:r>
              <a:rPr lang="en-US" sz="2400" dirty="0" smtClean="0"/>
              <a:t>Compression and Reengineering of the supply chain</a:t>
            </a:r>
          </a:p>
          <a:p>
            <a:r>
              <a:rPr lang="en-US" sz="2400" dirty="0" smtClean="0"/>
              <a:t>Disintermediation and Delayering </a:t>
            </a:r>
          </a:p>
          <a:p>
            <a:r>
              <a:rPr lang="en-US" sz="2400" dirty="0" smtClean="0"/>
              <a:t>Centralized Warehousing and other Logistics related opportunities</a:t>
            </a:r>
          </a:p>
          <a:p>
            <a:r>
              <a:rPr lang="en-US" sz="2400" dirty="0" smtClean="0"/>
              <a:t>Vertical Integration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5185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>
              <a:solidFill>
                <a:srgbClr val="7F7F7F"/>
              </a:solidFill>
            </a:endParaRPr>
          </a:p>
        </p:txBody>
      </p:sp>
      <p:pic>
        <p:nvPicPr>
          <p:cNvPr id="26628" name="Picture 2" descr="E:\ba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0" y="4024135"/>
            <a:ext cx="3810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itle 1"/>
          <p:cNvSpPr>
            <a:spLocks noGrp="1"/>
          </p:cNvSpPr>
          <p:nvPr>
            <p:ph type="title"/>
          </p:nvPr>
        </p:nvSpPr>
        <p:spPr>
          <a:xfrm>
            <a:off x="449263" y="76200"/>
            <a:ext cx="8237537" cy="821344"/>
          </a:xfrm>
        </p:spPr>
        <p:txBody>
          <a:bodyPr/>
          <a:lstStyle/>
          <a:p>
            <a:pPr eaLnBrk="1" hangingPunct="1"/>
            <a:r>
              <a:rPr lang="en-US" sz="2800" dirty="0"/>
              <a:t>CHALLENGES ON PRICING AND PROFITABILITY</a:t>
            </a:r>
            <a:endParaRPr lang="en-IN" dirty="0" smtClean="0"/>
          </a:p>
        </p:txBody>
      </p:sp>
      <p:pic>
        <p:nvPicPr>
          <p:cNvPr id="22" name="Picture 2" descr="E:\logoooo.bmp"/>
          <p:cNvPicPr>
            <a:picLocks noChangeAspect="1" noChangeArrowheads="1"/>
          </p:cNvPicPr>
          <p:nvPr/>
        </p:nvPicPr>
        <p:blipFill rotWithShape="1">
          <a:blip r:embed="rId4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Product Pricing Decisions 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Product Reach and Affordability 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Market share vs Profitability 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Channel Partner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254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E5FE7DD-EC28-459E-B0EE-584CA7F761DB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6630" name="Title 1"/>
          <p:cNvSpPr>
            <a:spLocks noGrp="1"/>
          </p:cNvSpPr>
          <p:nvPr>
            <p:ph type="title"/>
          </p:nvPr>
        </p:nvSpPr>
        <p:spPr>
          <a:xfrm>
            <a:off x="438310" y="364958"/>
            <a:ext cx="8237537" cy="609600"/>
          </a:xfrm>
        </p:spPr>
        <p:txBody>
          <a:bodyPr/>
          <a:lstStyle/>
          <a:p>
            <a:pPr eaLnBrk="1" hangingPunct="1"/>
            <a:r>
              <a:rPr lang="en-US" sz="2800" dirty="0"/>
              <a:t>OTHER CHALLENGES FOR BUSINESSES</a:t>
            </a:r>
            <a:r>
              <a:rPr lang="en-US" dirty="0" smtClean="0"/>
              <a:t> </a:t>
            </a:r>
            <a:endParaRPr lang="en-IN" dirty="0" smtClean="0"/>
          </a:p>
        </p:txBody>
      </p:sp>
      <p:pic>
        <p:nvPicPr>
          <p:cNvPr id="27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r>
              <a:rPr lang="en-US" sz="2000" dirty="0" smtClean="0"/>
              <a:t>Information Technology Reengineering </a:t>
            </a:r>
          </a:p>
          <a:p>
            <a:endParaRPr lang="en-US" sz="2000" dirty="0" smtClean="0"/>
          </a:p>
          <a:p>
            <a:r>
              <a:rPr lang="en-US" sz="2000" dirty="0" smtClean="0"/>
              <a:t>Internal  Systems and Processes </a:t>
            </a:r>
          </a:p>
          <a:p>
            <a:endParaRPr lang="en-US" sz="2000" dirty="0" smtClean="0"/>
          </a:p>
          <a:p>
            <a:r>
              <a:rPr lang="en-US" sz="2000" dirty="0" smtClean="0"/>
              <a:t>Tax Function Management </a:t>
            </a:r>
          </a:p>
          <a:p>
            <a:endParaRPr lang="en-US" sz="2000" dirty="0" smtClean="0"/>
          </a:p>
          <a:p>
            <a:r>
              <a:rPr lang="en-US" sz="2000" dirty="0" smtClean="0"/>
              <a:t>Tax Credit Optimization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Cash Flow Management </a:t>
            </a:r>
          </a:p>
          <a:p>
            <a:endParaRPr lang="en-US" sz="2000" dirty="0" smtClean="0"/>
          </a:p>
          <a:p>
            <a:r>
              <a:rPr lang="en-US" sz="2000" dirty="0" smtClean="0"/>
              <a:t>Internal Stakeholder Readiness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161815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7F7F7F"/>
                </a:solidFill>
              </a:rPr>
              <a:t>|  </a:t>
            </a:r>
            <a:fld id="{C84AD5F6-B6FD-4515-BDC5-B5FB08D5BFA1}" type="slidenum">
              <a:rPr lang="en-US" smtClean="0">
                <a:solidFill>
                  <a:srgbClr val="7F7F7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27654" name="Title 1"/>
          <p:cNvSpPr>
            <a:spLocks noGrp="1"/>
          </p:cNvSpPr>
          <p:nvPr>
            <p:ph type="title"/>
          </p:nvPr>
        </p:nvSpPr>
        <p:spPr>
          <a:xfrm>
            <a:off x="449263" y="304800"/>
            <a:ext cx="8237537" cy="609600"/>
          </a:xfrm>
        </p:spPr>
        <p:txBody>
          <a:bodyPr/>
          <a:lstStyle/>
          <a:p>
            <a:pPr eaLnBrk="1" hangingPunct="1"/>
            <a:r>
              <a:rPr lang="en-US" sz="2800" dirty="0"/>
              <a:t>CONCLUSIONS</a:t>
            </a:r>
            <a:endParaRPr lang="en-IN" dirty="0" smtClean="0"/>
          </a:p>
        </p:txBody>
      </p:sp>
      <p:pic>
        <p:nvPicPr>
          <p:cNvPr id="16" name="Picture 2" descr="E:\logoooo.bmp"/>
          <p:cNvPicPr>
            <a:picLocks noChangeAspect="1" noChangeArrowheads="1"/>
          </p:cNvPicPr>
          <p:nvPr/>
        </p:nvPicPr>
        <p:blipFill rotWithShape="1">
          <a:blip r:embed="rId3" cstate="print"/>
          <a:srcRect b="15833"/>
          <a:stretch/>
        </p:blipFill>
        <p:spPr bwMode="auto">
          <a:xfrm>
            <a:off x="7864474" y="12534"/>
            <a:ext cx="1266825" cy="9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528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GST is an inflexion point and a major discontinuity for Indian business </a:t>
            </a:r>
          </a:p>
          <a:p>
            <a:r>
              <a:rPr lang="en-US" sz="2200" dirty="0" smtClean="0"/>
              <a:t>Hence transformational and a game changer 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2400" dirty="0" smtClean="0"/>
              <a:t>Action Points</a:t>
            </a:r>
            <a:endParaRPr lang="en-US" sz="2400" dirty="0" smtClean="0"/>
          </a:p>
          <a:p>
            <a:r>
              <a:rPr lang="en-US" sz="2200" dirty="0" smtClean="0"/>
              <a:t>SWOT Analysis relative to GST </a:t>
            </a:r>
          </a:p>
          <a:p>
            <a:r>
              <a:rPr lang="en-US" sz="2200" dirty="0" smtClean="0"/>
              <a:t>Impact Assessment Studies </a:t>
            </a:r>
          </a:p>
          <a:p>
            <a:r>
              <a:rPr lang="en-US" sz="2200" dirty="0" smtClean="0"/>
              <a:t>Build POVs</a:t>
            </a:r>
          </a:p>
          <a:p>
            <a:r>
              <a:rPr lang="en-US" sz="2200" dirty="0" smtClean="0"/>
              <a:t>Engage internal and external stakeholders 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49530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BE GST READY AND BECOME GST EFFICIENT ! </a:t>
            </a:r>
          </a:p>
        </p:txBody>
      </p:sp>
    </p:spTree>
    <p:extLst>
      <p:ext uri="{BB962C8B-B14F-4D97-AF65-F5344CB8AC3E}">
        <p14:creationId xmlns:p14="http://schemas.microsoft.com/office/powerpoint/2010/main" val="249351369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40A6BF"/>
      </a:dk2>
      <a:lt2>
        <a:srgbClr val="BFBFBF"/>
      </a:lt2>
      <a:accent1>
        <a:srgbClr val="FFB300"/>
      </a:accent1>
      <a:accent2>
        <a:srgbClr val="8CB300"/>
      </a:accent2>
      <a:accent3>
        <a:srgbClr val="FFFFFF"/>
      </a:accent3>
      <a:accent4>
        <a:srgbClr val="000000"/>
      </a:accent4>
      <a:accent5>
        <a:srgbClr val="FFD6AA"/>
      </a:accent5>
      <a:accent6>
        <a:srgbClr val="7EA200"/>
      </a:accent6>
      <a:hlink>
        <a:srgbClr val="40A6BF"/>
      </a:hlink>
      <a:folHlink>
        <a:srgbClr val="004073"/>
      </a:folHlink>
    </a:clrScheme>
    <a:fontScheme name="Blank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66B3CC"/>
        </a:dk2>
        <a:lt2>
          <a:srgbClr val="969696"/>
        </a:lt2>
        <a:accent1>
          <a:srgbClr val="FFB300"/>
        </a:accent1>
        <a:accent2>
          <a:srgbClr val="B3B300"/>
        </a:accent2>
        <a:accent3>
          <a:srgbClr val="FFFFFF"/>
        </a:accent3>
        <a:accent4>
          <a:srgbClr val="000000"/>
        </a:accent4>
        <a:accent5>
          <a:srgbClr val="FFD6AA"/>
        </a:accent5>
        <a:accent6>
          <a:srgbClr val="A2A200"/>
        </a:accent6>
        <a:hlink>
          <a:srgbClr val="73C0D9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2825</TotalTime>
  <Words>281</Words>
  <Application>Microsoft Office PowerPoint</Application>
  <PresentationFormat>On-screen Show (4:3)</PresentationFormat>
  <Paragraphs>115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PowerPoint Presentation</vt:lpstr>
      <vt:lpstr>AGENDA</vt:lpstr>
      <vt:lpstr>CHALLENGES ON THE BUSINESS MODEL  – PRODUCT COMPANIES</vt:lpstr>
      <vt:lpstr>CHALLENGES ON THE BUSINESS MODEL  – SERVICE COMPANIES </vt:lpstr>
      <vt:lpstr>CHALLENGES ON SUPPLY CHAINS</vt:lpstr>
      <vt:lpstr>CHALLENGES ON PRICING AND PROFITABILITY</vt:lpstr>
      <vt:lpstr>OTHER CHALLENGES FOR BUSINESSES </vt:lpstr>
      <vt:lpstr>CONCLUSIONS</vt:lpstr>
    </vt:vector>
  </TitlesOfParts>
  <Company>BMR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BMR</dc:creator>
  <cp:lastModifiedBy>jk.batra</cp:lastModifiedBy>
  <cp:revision>237</cp:revision>
  <cp:lastPrinted>2015-07-16T13:09:21Z</cp:lastPrinted>
  <dcterms:created xsi:type="dcterms:W3CDTF">2012-05-01T10:50:58Z</dcterms:created>
  <dcterms:modified xsi:type="dcterms:W3CDTF">2015-07-16T13:09:27Z</dcterms:modified>
</cp:coreProperties>
</file>