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2" r:id="rId6"/>
    <p:sldId id="259" r:id="rId7"/>
    <p:sldId id="274" r:id="rId8"/>
    <p:sldId id="265" r:id="rId9"/>
    <p:sldId id="276" r:id="rId10"/>
    <p:sldId id="277" r:id="rId11"/>
    <p:sldId id="266" r:id="rId12"/>
    <p:sldId id="267" r:id="rId13"/>
    <p:sldId id="268" r:id="rId14"/>
    <p:sldId id="271" r:id="rId15"/>
    <p:sldId id="269" r:id="rId16"/>
    <p:sldId id="270" r:id="rId17"/>
    <p:sldId id="273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5788B-3BCE-4144-9575-897814A51EE5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8B905E-F836-4938-BACE-07BA204E56AD}">
      <dgm:prSet phldrT="[Text]" custT="1"/>
      <dgm:spPr>
        <a:xfrm>
          <a:off x="1933325" y="78"/>
          <a:ext cx="746194" cy="746194"/>
        </a:xfrm>
        <a:solidFill>
          <a:srgbClr val="FFB47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Backend Modules 1</a:t>
          </a:r>
        </a:p>
      </dgm:t>
    </dgm:pt>
    <dgm:pt modelId="{438E7651-5078-43CE-99CB-0239217A0922}" type="parTrans" cxnId="{312754AE-3B5B-4F8C-826D-D042C706DB9D}">
      <dgm:prSet/>
      <dgm:spPr>
        <a:xfrm rot="19038973">
          <a:off x="1690215" y="736431"/>
          <a:ext cx="394143" cy="46582"/>
        </a:xfrm>
        <a:noFill/>
        <a:ln w="25400" cap="flat" cmpd="sng" algn="ctr">
          <a:solidFill>
            <a:srgbClr val="FF6600"/>
          </a:solidFill>
          <a:prstDash val="solid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E5ADAC9E-FB4F-41DB-A565-B490D839207C}" type="sibTrans" cxnId="{312754AE-3B5B-4F8C-826D-D042C706DB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C676447-1FD6-43CF-8B58-C8DA22203810}">
      <dgm:prSet phldrT="[Text]" custT="1"/>
      <dgm:spPr>
        <a:xfrm>
          <a:off x="2180264" y="921667"/>
          <a:ext cx="746194" cy="746194"/>
        </a:xfrm>
        <a:solidFill>
          <a:srgbClr val="FFB47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Backend Modules 2</a:t>
          </a:r>
        </a:p>
      </dgm:t>
    </dgm:pt>
    <dgm:pt modelId="{B6DD1719-F458-4090-9ECD-A1E49A0FE757}" type="parTrans" cxnId="{44AA7D7C-71A5-47D0-B031-F437D71548BE}">
      <dgm:prSet/>
      <dgm:spPr>
        <a:xfrm>
          <a:off x="1742418" y="1271473"/>
          <a:ext cx="437845" cy="46582"/>
        </a:xfrm>
        <a:noFill/>
        <a:ln w="25400" cap="flat" cmpd="sng" algn="ctr">
          <a:solidFill>
            <a:srgbClr val="FF6600"/>
          </a:solidFill>
          <a:prstDash val="solid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83FDF80D-BFFA-41F7-9DF5-C2CACC4119A2}" type="sibTrans" cxnId="{44AA7D7C-71A5-47D0-B031-F437D71548B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CE86D5B-12B4-4219-89A2-90573A422E82}">
      <dgm:prSet phldrT="[Text]" custT="1"/>
      <dgm:spPr>
        <a:xfrm>
          <a:off x="1933325" y="1843256"/>
          <a:ext cx="746194" cy="746194"/>
        </a:xfrm>
        <a:solidFill>
          <a:srgbClr val="FFB47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0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Backend Modules n</a:t>
          </a:r>
        </a:p>
      </dgm:t>
    </dgm:pt>
    <dgm:pt modelId="{83825A3C-C2D4-43D0-8FC1-E0956FD0FD0B}" type="parTrans" cxnId="{069CDA2E-588D-455E-829F-1D5C87016EC9}">
      <dgm:prSet/>
      <dgm:spPr>
        <a:xfrm rot="2561027">
          <a:off x="1690215" y="1806516"/>
          <a:ext cx="394143" cy="46582"/>
        </a:xfrm>
        <a:noFill/>
        <a:ln w="25400" cap="flat" cmpd="sng" algn="ctr">
          <a:solidFill>
            <a:srgbClr val="FF6600"/>
          </a:solidFill>
          <a:prstDash val="solid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1ADDA1B6-02A2-4749-9EE9-7947467C87F9}" type="sibTrans" cxnId="{069CDA2E-588D-455E-829F-1D5C87016EC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9315F24-AAF7-4F42-8829-F5530AED56FE}" type="pres">
      <dgm:prSet presAssocID="{C5F5788B-3BCE-4144-9575-897814A51EE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98BAF3-602C-4A4F-A83B-E3871467F18A}" type="pres">
      <dgm:prSet presAssocID="{C5F5788B-3BCE-4144-9575-897814A51EE5}" presName="cycle" presStyleCnt="0"/>
      <dgm:spPr/>
    </dgm:pt>
    <dgm:pt modelId="{98C29E40-48FE-4DEA-B8A1-C690507A3814}" type="pres">
      <dgm:prSet presAssocID="{C5F5788B-3BCE-4144-9575-897814A51EE5}" presName="centerShape" presStyleCnt="0"/>
      <dgm:spPr/>
    </dgm:pt>
    <dgm:pt modelId="{853CECAB-819A-4C98-B3D5-FEFF7A31DF13}" type="pres">
      <dgm:prSet presAssocID="{C5F5788B-3BCE-4144-9575-897814A51EE5}" presName="connSite" presStyleLbl="node1" presStyleIdx="0" presStyleCnt="4"/>
      <dgm:spPr/>
    </dgm:pt>
    <dgm:pt modelId="{3183B8A3-69C2-4773-AFE3-6C34D85175FD}" type="pres">
      <dgm:prSet presAssocID="{C5F5788B-3BCE-4144-9575-897814A51EE5}" presName="visible" presStyleLbl="node1" presStyleIdx="0" presStyleCnt="4"/>
      <dgm:spPr>
        <a:xfrm>
          <a:off x="685310" y="672936"/>
          <a:ext cx="1243657" cy="1243657"/>
        </a:xfrm>
        <a:prstGeom prst="ellipse">
          <a:avLst/>
        </a:prstGeom>
        <a:solidFill>
          <a:srgbClr val="FFB47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en-US"/>
        </a:p>
      </dgm:t>
    </dgm:pt>
    <dgm:pt modelId="{05507227-F4E5-4077-AA92-65A48341FD9D}" type="pres">
      <dgm:prSet presAssocID="{438E7651-5078-43CE-99CB-0239217A0922}" presName="Name25" presStyleLbl="parChTrans1D1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394143" y="2329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4B7C707-6B69-405B-B9DD-8D989C73824D}" type="pres">
      <dgm:prSet presAssocID="{648B905E-F836-4938-BACE-07BA204E56AD}" presName="node" presStyleCnt="0"/>
      <dgm:spPr/>
    </dgm:pt>
    <dgm:pt modelId="{687671B4-EB27-4742-B81B-1DF975E15955}" type="pres">
      <dgm:prSet presAssocID="{648B905E-F836-4938-BACE-07BA204E56AD}" presName="parentNode" presStyleLbl="node1" presStyleIdx="1" presStyleCnt="4" custLinFactNeighborX="-12257" custLinFactNeighborY="2352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B42DF832-D258-4753-86CC-10C9AB49AB16}" type="pres">
      <dgm:prSet presAssocID="{648B905E-F836-4938-BACE-07BA204E56A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AB27F-92F6-412C-922B-002A94321625}" type="pres">
      <dgm:prSet presAssocID="{B6DD1719-F458-4090-9ECD-A1E49A0FE757}" presName="Name25" presStyleLbl="parChTrans1D1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437845" y="2329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71E324F-33C5-4620-8263-DE8308921B13}" type="pres">
      <dgm:prSet presAssocID="{6C676447-1FD6-43CF-8B58-C8DA22203810}" presName="node" presStyleCnt="0"/>
      <dgm:spPr/>
    </dgm:pt>
    <dgm:pt modelId="{1D401BCC-4744-455A-A2F6-3B1B72B86D15}" type="pres">
      <dgm:prSet presAssocID="{6C676447-1FD6-43CF-8B58-C8DA22203810}" presName="parentNode" presStyleLbl="node1" presStyleIdx="2" presStyleCnt="4" custLinFactNeighborX="-11184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C326AE0-3EA3-4E50-8F10-569725DE6CE4}" type="pres">
      <dgm:prSet presAssocID="{6C676447-1FD6-43CF-8B58-C8DA2220381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85605-FCA9-45EB-AA28-EE474D13A0AC}" type="pres">
      <dgm:prSet presAssocID="{83825A3C-C2D4-43D0-8FC1-E0956FD0FD0B}" presName="Name25" presStyleLbl="parChTrans1D1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394143" y="2329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6C45CC3-61F0-4FF8-B62C-89DE6A4A4716}" type="pres">
      <dgm:prSet presAssocID="{BCE86D5B-12B4-4219-89A2-90573A422E82}" presName="node" presStyleCnt="0"/>
      <dgm:spPr/>
    </dgm:pt>
    <dgm:pt modelId="{A9FF1B67-E675-4396-BB04-96B63A4F68AE}" type="pres">
      <dgm:prSet presAssocID="{BCE86D5B-12B4-4219-89A2-90573A422E82}" presName="parentNode" presStyleLbl="node1" presStyleIdx="3" presStyleCnt="4" custLinFactNeighborX="-12257" custLinFactNeighborY="-10374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788D0BA-51EB-4ED3-AE14-283441C2BCA7}" type="pres">
      <dgm:prSet presAssocID="{BCE86D5B-12B4-4219-89A2-90573A422E8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23068E-9FE5-0F4C-82C6-C7DFFE3803F1}" type="presOf" srcId="{B6DD1719-F458-4090-9ECD-A1E49A0FE757}" destId="{366AB27F-92F6-412C-922B-002A94321625}" srcOrd="0" destOrd="0" presId="urn:microsoft.com/office/officeart/2005/8/layout/radial2"/>
    <dgm:cxn modelId="{822B8F37-4E91-E34A-A271-06200B3F22BF}" type="presOf" srcId="{438E7651-5078-43CE-99CB-0239217A0922}" destId="{05507227-F4E5-4077-AA92-65A48341FD9D}" srcOrd="0" destOrd="0" presId="urn:microsoft.com/office/officeart/2005/8/layout/radial2"/>
    <dgm:cxn modelId="{44AA7D7C-71A5-47D0-B031-F437D71548BE}" srcId="{C5F5788B-3BCE-4144-9575-897814A51EE5}" destId="{6C676447-1FD6-43CF-8B58-C8DA22203810}" srcOrd="1" destOrd="0" parTransId="{B6DD1719-F458-4090-9ECD-A1E49A0FE757}" sibTransId="{83FDF80D-BFFA-41F7-9DF5-C2CACC4119A2}"/>
    <dgm:cxn modelId="{4A9F856D-8A86-754B-B75E-231501FB5F05}" type="presOf" srcId="{83825A3C-C2D4-43D0-8FC1-E0956FD0FD0B}" destId="{EA485605-FCA9-45EB-AA28-EE474D13A0AC}" srcOrd="0" destOrd="0" presId="urn:microsoft.com/office/officeart/2005/8/layout/radial2"/>
    <dgm:cxn modelId="{312754AE-3B5B-4F8C-826D-D042C706DB9D}" srcId="{C5F5788B-3BCE-4144-9575-897814A51EE5}" destId="{648B905E-F836-4938-BACE-07BA204E56AD}" srcOrd="0" destOrd="0" parTransId="{438E7651-5078-43CE-99CB-0239217A0922}" sibTransId="{E5ADAC9E-FB4F-41DB-A565-B490D839207C}"/>
    <dgm:cxn modelId="{35427D01-2615-1B42-A7DA-973FA141304D}" type="presOf" srcId="{C5F5788B-3BCE-4144-9575-897814A51EE5}" destId="{C9315F24-AAF7-4F42-8829-F5530AED56FE}" srcOrd="0" destOrd="0" presId="urn:microsoft.com/office/officeart/2005/8/layout/radial2"/>
    <dgm:cxn modelId="{E90F171C-5601-4948-A825-E06CD9ACB675}" type="presOf" srcId="{BCE86D5B-12B4-4219-89A2-90573A422E82}" destId="{A9FF1B67-E675-4396-BB04-96B63A4F68AE}" srcOrd="0" destOrd="0" presId="urn:microsoft.com/office/officeart/2005/8/layout/radial2"/>
    <dgm:cxn modelId="{069CDA2E-588D-455E-829F-1D5C87016EC9}" srcId="{C5F5788B-3BCE-4144-9575-897814A51EE5}" destId="{BCE86D5B-12B4-4219-89A2-90573A422E82}" srcOrd="2" destOrd="0" parTransId="{83825A3C-C2D4-43D0-8FC1-E0956FD0FD0B}" sibTransId="{1ADDA1B6-02A2-4749-9EE9-7947467C87F9}"/>
    <dgm:cxn modelId="{8F2AD94B-C821-5047-8170-CAAD5230B30E}" type="presOf" srcId="{648B905E-F836-4938-BACE-07BA204E56AD}" destId="{687671B4-EB27-4742-B81B-1DF975E15955}" srcOrd="0" destOrd="0" presId="urn:microsoft.com/office/officeart/2005/8/layout/radial2"/>
    <dgm:cxn modelId="{A261E52B-41B7-D643-81A8-FC13EB28544B}" type="presOf" srcId="{6C676447-1FD6-43CF-8B58-C8DA22203810}" destId="{1D401BCC-4744-455A-A2F6-3B1B72B86D15}" srcOrd="0" destOrd="0" presId="urn:microsoft.com/office/officeart/2005/8/layout/radial2"/>
    <dgm:cxn modelId="{B0D0B227-D840-5B46-92BB-49FCD47C2FBD}" type="presParOf" srcId="{C9315F24-AAF7-4F42-8829-F5530AED56FE}" destId="{AC98BAF3-602C-4A4F-A83B-E3871467F18A}" srcOrd="0" destOrd="0" presId="urn:microsoft.com/office/officeart/2005/8/layout/radial2"/>
    <dgm:cxn modelId="{7F54D412-E816-AF4B-8DBE-BCE8A8200DD5}" type="presParOf" srcId="{AC98BAF3-602C-4A4F-A83B-E3871467F18A}" destId="{98C29E40-48FE-4DEA-B8A1-C690507A3814}" srcOrd="0" destOrd="0" presId="urn:microsoft.com/office/officeart/2005/8/layout/radial2"/>
    <dgm:cxn modelId="{B133D69E-FDF1-E949-BD5F-0DC4BEFE8FAA}" type="presParOf" srcId="{98C29E40-48FE-4DEA-B8A1-C690507A3814}" destId="{853CECAB-819A-4C98-B3D5-FEFF7A31DF13}" srcOrd="0" destOrd="0" presId="urn:microsoft.com/office/officeart/2005/8/layout/radial2"/>
    <dgm:cxn modelId="{71F1A38D-3D65-CE48-B244-58E1D1685840}" type="presParOf" srcId="{98C29E40-48FE-4DEA-B8A1-C690507A3814}" destId="{3183B8A3-69C2-4773-AFE3-6C34D85175FD}" srcOrd="1" destOrd="0" presId="urn:microsoft.com/office/officeart/2005/8/layout/radial2"/>
    <dgm:cxn modelId="{01906C84-270B-B746-A4F3-7309B3BFE67E}" type="presParOf" srcId="{AC98BAF3-602C-4A4F-A83B-E3871467F18A}" destId="{05507227-F4E5-4077-AA92-65A48341FD9D}" srcOrd="1" destOrd="0" presId="urn:microsoft.com/office/officeart/2005/8/layout/radial2"/>
    <dgm:cxn modelId="{EE189E10-3773-364C-9C00-0D3823479C7F}" type="presParOf" srcId="{AC98BAF3-602C-4A4F-A83B-E3871467F18A}" destId="{94B7C707-6B69-405B-B9DD-8D989C73824D}" srcOrd="2" destOrd="0" presId="urn:microsoft.com/office/officeart/2005/8/layout/radial2"/>
    <dgm:cxn modelId="{86447DAF-6289-8748-B530-20DE16E139DA}" type="presParOf" srcId="{94B7C707-6B69-405B-B9DD-8D989C73824D}" destId="{687671B4-EB27-4742-B81B-1DF975E15955}" srcOrd="0" destOrd="0" presId="urn:microsoft.com/office/officeart/2005/8/layout/radial2"/>
    <dgm:cxn modelId="{952E9845-8128-5F45-BFFA-5D9D3F96B706}" type="presParOf" srcId="{94B7C707-6B69-405B-B9DD-8D989C73824D}" destId="{B42DF832-D258-4753-86CC-10C9AB49AB16}" srcOrd="1" destOrd="0" presId="urn:microsoft.com/office/officeart/2005/8/layout/radial2"/>
    <dgm:cxn modelId="{BC5D0F7F-269D-184A-909B-DC1ACAE04F9E}" type="presParOf" srcId="{AC98BAF3-602C-4A4F-A83B-E3871467F18A}" destId="{366AB27F-92F6-412C-922B-002A94321625}" srcOrd="3" destOrd="0" presId="urn:microsoft.com/office/officeart/2005/8/layout/radial2"/>
    <dgm:cxn modelId="{E6C8D2B8-3915-F94B-823B-6929DCBFE18A}" type="presParOf" srcId="{AC98BAF3-602C-4A4F-A83B-E3871467F18A}" destId="{F71E324F-33C5-4620-8263-DE8308921B13}" srcOrd="4" destOrd="0" presId="urn:microsoft.com/office/officeart/2005/8/layout/radial2"/>
    <dgm:cxn modelId="{017B7417-2D05-584F-95C0-1EBAC370A70C}" type="presParOf" srcId="{F71E324F-33C5-4620-8263-DE8308921B13}" destId="{1D401BCC-4744-455A-A2F6-3B1B72B86D15}" srcOrd="0" destOrd="0" presId="urn:microsoft.com/office/officeart/2005/8/layout/radial2"/>
    <dgm:cxn modelId="{B6A657EE-7849-2243-BD9F-480CA06BD7C3}" type="presParOf" srcId="{F71E324F-33C5-4620-8263-DE8308921B13}" destId="{AC326AE0-3EA3-4E50-8F10-569725DE6CE4}" srcOrd="1" destOrd="0" presId="urn:microsoft.com/office/officeart/2005/8/layout/radial2"/>
    <dgm:cxn modelId="{4BBA632F-D9BC-AB42-801D-54BC775F1FC8}" type="presParOf" srcId="{AC98BAF3-602C-4A4F-A83B-E3871467F18A}" destId="{EA485605-FCA9-45EB-AA28-EE474D13A0AC}" srcOrd="5" destOrd="0" presId="urn:microsoft.com/office/officeart/2005/8/layout/radial2"/>
    <dgm:cxn modelId="{F872B1F9-F97C-1E4D-AF89-7FA29CA74C37}" type="presParOf" srcId="{AC98BAF3-602C-4A4F-A83B-E3871467F18A}" destId="{A6C45CC3-61F0-4FF8-B62C-89DE6A4A4716}" srcOrd="6" destOrd="0" presId="urn:microsoft.com/office/officeart/2005/8/layout/radial2"/>
    <dgm:cxn modelId="{0CBC215B-7427-2C4C-B8BF-EA4F3837B200}" type="presParOf" srcId="{A6C45CC3-61F0-4FF8-B62C-89DE6A4A4716}" destId="{A9FF1B67-E675-4396-BB04-96B63A4F68AE}" srcOrd="0" destOrd="0" presId="urn:microsoft.com/office/officeart/2005/8/layout/radial2"/>
    <dgm:cxn modelId="{0D9477D1-3640-EC40-8382-CBCC8F8D7C47}" type="presParOf" srcId="{A6C45CC3-61F0-4FF8-B62C-89DE6A4A4716}" destId="{C788D0BA-51EB-4ED3-AE14-283441C2BCA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6432FB-FA22-4811-9542-6329199A029E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64D7DE-1700-492F-90A1-81E011B36DAB}">
      <dgm:prSet phldrT="[Text]" custT="1"/>
      <dgm:spPr>
        <a:xfrm>
          <a:off x="321217" y="228219"/>
          <a:ext cx="1553562" cy="456438"/>
        </a:xfr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State 1</a:t>
          </a:r>
        </a:p>
      </dgm:t>
    </dgm:pt>
    <dgm:pt modelId="{194F5D46-A629-4A5C-BE03-2B64D04CA101}" type="parTrans" cxnId="{29DDE3A4-63F9-4448-96CC-AFD6C32C0038}">
      <dgm:prSet/>
      <dgm:spPr/>
      <dgm:t>
        <a:bodyPr/>
        <a:lstStyle/>
        <a:p>
          <a:endParaRPr lang="en-US" sz="1400">
            <a:latin typeface="+mj-lt"/>
          </a:endParaRPr>
        </a:p>
      </dgm:t>
    </dgm:pt>
    <dgm:pt modelId="{BCED4501-8435-4E3F-9DEB-5458AA876AF6}" type="sibTrans" cxnId="{29DDE3A4-63F9-4448-96CC-AFD6C32C0038}">
      <dgm:prSet/>
      <dgm:spPr>
        <a:xfrm>
          <a:off x="-2578428" y="-397936"/>
          <a:ext cx="3078063" cy="3078063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400">
            <a:latin typeface="+mj-lt"/>
          </a:endParaRPr>
        </a:p>
      </dgm:t>
    </dgm:pt>
    <dgm:pt modelId="{CB49BB4F-58DD-42A8-BC79-5B15F0E414C1}">
      <dgm:prSet phldrT="[Text]" custT="1"/>
      <dgm:spPr>
        <a:xfrm>
          <a:off x="487132" y="912876"/>
          <a:ext cx="1387647" cy="456438"/>
        </a:xfr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State 2</a:t>
          </a:r>
        </a:p>
      </dgm:t>
    </dgm:pt>
    <dgm:pt modelId="{E81D7141-5C98-487C-B06C-DDFC4E4FBF1E}" type="parTrans" cxnId="{7FD60220-6F88-47DC-9DFA-379EDFA583BC}">
      <dgm:prSet/>
      <dgm:spPr/>
      <dgm:t>
        <a:bodyPr/>
        <a:lstStyle/>
        <a:p>
          <a:endParaRPr lang="en-US" sz="1400">
            <a:latin typeface="+mj-lt"/>
          </a:endParaRPr>
        </a:p>
      </dgm:t>
    </dgm:pt>
    <dgm:pt modelId="{6B38B88D-5723-4BA8-B32E-24186056FA8F}" type="sibTrans" cxnId="{7FD60220-6F88-47DC-9DFA-379EDFA583BC}">
      <dgm:prSet/>
      <dgm:spPr/>
      <dgm:t>
        <a:bodyPr/>
        <a:lstStyle/>
        <a:p>
          <a:endParaRPr lang="en-US" sz="1400">
            <a:latin typeface="+mj-lt"/>
          </a:endParaRPr>
        </a:p>
      </dgm:t>
    </dgm:pt>
    <dgm:pt modelId="{076B50E6-2C6E-417F-B9CF-CBA0A1E3D0EE}">
      <dgm:prSet phldrT="[Text]" custT="1"/>
      <dgm:spPr>
        <a:xfrm>
          <a:off x="321217" y="1597533"/>
          <a:ext cx="1553562" cy="456438"/>
        </a:xfr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dirty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State n</a:t>
          </a:r>
        </a:p>
      </dgm:t>
    </dgm:pt>
    <dgm:pt modelId="{ADC0E7F4-9C14-46DC-B357-F4FDF372708E}" type="parTrans" cxnId="{3778DF37-8059-45E0-8302-708AF6E818EF}">
      <dgm:prSet/>
      <dgm:spPr/>
      <dgm:t>
        <a:bodyPr/>
        <a:lstStyle/>
        <a:p>
          <a:endParaRPr lang="en-US" sz="1400">
            <a:latin typeface="+mj-lt"/>
          </a:endParaRPr>
        </a:p>
      </dgm:t>
    </dgm:pt>
    <dgm:pt modelId="{A9875AC3-DC39-4BA8-A135-4D7E97EDA0C6}" type="sibTrans" cxnId="{3778DF37-8059-45E0-8302-708AF6E818EF}">
      <dgm:prSet/>
      <dgm:spPr/>
      <dgm:t>
        <a:bodyPr/>
        <a:lstStyle/>
        <a:p>
          <a:endParaRPr lang="en-US" sz="1400">
            <a:latin typeface="+mj-lt"/>
          </a:endParaRPr>
        </a:p>
      </dgm:t>
    </dgm:pt>
    <dgm:pt modelId="{28362153-4EBD-4974-9C48-A736AFED9E91}" type="pres">
      <dgm:prSet presAssocID="{BF6432FB-FA22-4811-9542-6329199A029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4606490-BDE9-4E0F-95DF-3C4DC3F569FE}" type="pres">
      <dgm:prSet presAssocID="{BF6432FB-FA22-4811-9542-6329199A029E}" presName="Name1" presStyleCnt="0"/>
      <dgm:spPr/>
    </dgm:pt>
    <dgm:pt modelId="{2BCF7033-4D7A-411D-AC3E-5AAB6D40AB09}" type="pres">
      <dgm:prSet presAssocID="{BF6432FB-FA22-4811-9542-6329199A029E}" presName="cycle" presStyleCnt="0"/>
      <dgm:spPr/>
    </dgm:pt>
    <dgm:pt modelId="{FBA43B2D-CCAF-4049-9573-F37F72B0F89D}" type="pres">
      <dgm:prSet presAssocID="{BF6432FB-FA22-4811-9542-6329199A029E}" presName="srcNode" presStyleLbl="node1" presStyleIdx="0" presStyleCnt="3"/>
      <dgm:spPr/>
    </dgm:pt>
    <dgm:pt modelId="{6398C734-AF00-45E1-B680-CCAB0300F806}" type="pres">
      <dgm:prSet presAssocID="{BF6432FB-FA22-4811-9542-6329199A029E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702"/>
          </a:avLst>
        </a:prstGeom>
      </dgm:spPr>
      <dgm:t>
        <a:bodyPr/>
        <a:lstStyle/>
        <a:p>
          <a:endParaRPr lang="en-US"/>
        </a:p>
      </dgm:t>
    </dgm:pt>
    <dgm:pt modelId="{00FFC191-94E2-4D42-864C-E09301B75C12}" type="pres">
      <dgm:prSet presAssocID="{BF6432FB-FA22-4811-9542-6329199A029E}" presName="extraNode" presStyleLbl="node1" presStyleIdx="0" presStyleCnt="3"/>
      <dgm:spPr/>
    </dgm:pt>
    <dgm:pt modelId="{C77F8AF9-C9E5-45B1-8463-D61186A7BC2D}" type="pres">
      <dgm:prSet presAssocID="{BF6432FB-FA22-4811-9542-6329199A029E}" presName="dstNode" presStyleLbl="node1" presStyleIdx="0" presStyleCnt="3"/>
      <dgm:spPr/>
    </dgm:pt>
    <dgm:pt modelId="{687710F3-3FDB-4756-9C1D-CB0F5E60F701}" type="pres">
      <dgm:prSet presAssocID="{8364D7DE-1700-492F-90A1-81E011B36DAB}" presName="text_1" presStyleLbl="node1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136DD73-5AFA-4D1C-B3BB-0A3E798188F2}" type="pres">
      <dgm:prSet presAssocID="{8364D7DE-1700-492F-90A1-81E011B36DAB}" presName="accent_1" presStyleCnt="0"/>
      <dgm:spPr/>
    </dgm:pt>
    <dgm:pt modelId="{B4B59DB3-12D4-4637-BE60-45DB207EB16F}" type="pres">
      <dgm:prSet presAssocID="{8364D7DE-1700-492F-90A1-81E011B36DAB}" presName="accentRepeatNode" presStyleLbl="solidFgAcc1" presStyleIdx="0" presStyleCnt="3"/>
      <dgm:spPr>
        <a:xfrm>
          <a:off x="35943" y="171164"/>
          <a:ext cx="570547" cy="570547"/>
        </a:xfrm>
        <a:prstGeom prst="ellipse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975F46E-9BE5-43C1-9458-C07D0EAFA494}" type="pres">
      <dgm:prSet presAssocID="{CB49BB4F-58DD-42A8-BC79-5B15F0E414C1}" presName="text_2" presStyleLbl="node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C67D869-843E-44E9-B9D2-3B38EFAB33A6}" type="pres">
      <dgm:prSet presAssocID="{CB49BB4F-58DD-42A8-BC79-5B15F0E414C1}" presName="accent_2" presStyleCnt="0"/>
      <dgm:spPr/>
    </dgm:pt>
    <dgm:pt modelId="{41B3A7B9-987B-4EFF-9CC6-829421FCB4C6}" type="pres">
      <dgm:prSet presAssocID="{CB49BB4F-58DD-42A8-BC79-5B15F0E414C1}" presName="accentRepeatNode" presStyleLbl="solidFgAcc1" presStyleIdx="1" presStyleCnt="3"/>
      <dgm:spPr>
        <a:xfrm>
          <a:off x="201858" y="855821"/>
          <a:ext cx="570547" cy="570547"/>
        </a:xfrm>
        <a:prstGeom prst="ellipse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79C6A8C-9608-453E-912D-9A58F54BF22B}" type="pres">
      <dgm:prSet presAssocID="{076B50E6-2C6E-417F-B9CF-CBA0A1E3D0EE}" presName="text_3" presStyleLbl="node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123D3A7-72C7-4A09-885A-D77A51206DB1}" type="pres">
      <dgm:prSet presAssocID="{076B50E6-2C6E-417F-B9CF-CBA0A1E3D0EE}" presName="accent_3" presStyleCnt="0"/>
      <dgm:spPr/>
    </dgm:pt>
    <dgm:pt modelId="{2B4D77F7-3CDF-4C27-87AF-39CCD249467C}" type="pres">
      <dgm:prSet presAssocID="{076B50E6-2C6E-417F-B9CF-CBA0A1E3D0EE}" presName="accentRepeatNode" presStyleLbl="solidFgAcc1" presStyleIdx="2" presStyleCnt="3"/>
      <dgm:spPr>
        <a:xfrm>
          <a:off x="35943" y="1540478"/>
          <a:ext cx="570547" cy="570547"/>
        </a:xfrm>
        <a:prstGeom prst="ellipse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</dgm:ptLst>
  <dgm:cxnLst>
    <dgm:cxn modelId="{AC0EB9EB-D4FB-3B44-AAAC-A1C0EFE9B6E2}" type="presOf" srcId="{8364D7DE-1700-492F-90A1-81E011B36DAB}" destId="{687710F3-3FDB-4756-9C1D-CB0F5E60F701}" srcOrd="0" destOrd="0" presId="urn:microsoft.com/office/officeart/2008/layout/VerticalCurvedList"/>
    <dgm:cxn modelId="{29DDE3A4-63F9-4448-96CC-AFD6C32C0038}" srcId="{BF6432FB-FA22-4811-9542-6329199A029E}" destId="{8364D7DE-1700-492F-90A1-81E011B36DAB}" srcOrd="0" destOrd="0" parTransId="{194F5D46-A629-4A5C-BE03-2B64D04CA101}" sibTransId="{BCED4501-8435-4E3F-9DEB-5458AA876AF6}"/>
    <dgm:cxn modelId="{28498BE5-A171-0549-AA21-93A00529A1F5}" type="presOf" srcId="{BF6432FB-FA22-4811-9542-6329199A029E}" destId="{28362153-4EBD-4974-9C48-A736AFED9E91}" srcOrd="0" destOrd="0" presId="urn:microsoft.com/office/officeart/2008/layout/VerticalCurvedList"/>
    <dgm:cxn modelId="{0E7452DD-0EA1-A94E-A168-3AE0EEEADEDE}" type="presOf" srcId="{BCED4501-8435-4E3F-9DEB-5458AA876AF6}" destId="{6398C734-AF00-45E1-B680-CCAB0300F806}" srcOrd="0" destOrd="0" presId="urn:microsoft.com/office/officeart/2008/layout/VerticalCurvedList"/>
    <dgm:cxn modelId="{40159F58-7166-814B-8441-120FCD525590}" type="presOf" srcId="{CB49BB4F-58DD-42A8-BC79-5B15F0E414C1}" destId="{F975F46E-9BE5-43C1-9458-C07D0EAFA494}" srcOrd="0" destOrd="0" presId="urn:microsoft.com/office/officeart/2008/layout/VerticalCurvedList"/>
    <dgm:cxn modelId="{3778DF37-8059-45E0-8302-708AF6E818EF}" srcId="{BF6432FB-FA22-4811-9542-6329199A029E}" destId="{076B50E6-2C6E-417F-B9CF-CBA0A1E3D0EE}" srcOrd="2" destOrd="0" parTransId="{ADC0E7F4-9C14-46DC-B357-F4FDF372708E}" sibTransId="{A9875AC3-DC39-4BA8-A135-4D7E97EDA0C6}"/>
    <dgm:cxn modelId="{7FD60220-6F88-47DC-9DFA-379EDFA583BC}" srcId="{BF6432FB-FA22-4811-9542-6329199A029E}" destId="{CB49BB4F-58DD-42A8-BC79-5B15F0E414C1}" srcOrd="1" destOrd="0" parTransId="{E81D7141-5C98-487C-B06C-DDFC4E4FBF1E}" sibTransId="{6B38B88D-5723-4BA8-B32E-24186056FA8F}"/>
    <dgm:cxn modelId="{B6AE2C74-98DE-764D-9249-1AFF8B674E33}" type="presOf" srcId="{076B50E6-2C6E-417F-B9CF-CBA0A1E3D0EE}" destId="{879C6A8C-9608-453E-912D-9A58F54BF22B}" srcOrd="0" destOrd="0" presId="urn:microsoft.com/office/officeart/2008/layout/VerticalCurvedList"/>
    <dgm:cxn modelId="{4705D757-1672-694A-A83B-F6FB1D1CED9A}" type="presParOf" srcId="{28362153-4EBD-4974-9C48-A736AFED9E91}" destId="{44606490-BDE9-4E0F-95DF-3C4DC3F569FE}" srcOrd="0" destOrd="0" presId="urn:microsoft.com/office/officeart/2008/layout/VerticalCurvedList"/>
    <dgm:cxn modelId="{1DAB8002-594E-FD40-BBCA-64B7704F46D0}" type="presParOf" srcId="{44606490-BDE9-4E0F-95DF-3C4DC3F569FE}" destId="{2BCF7033-4D7A-411D-AC3E-5AAB6D40AB09}" srcOrd="0" destOrd="0" presId="urn:microsoft.com/office/officeart/2008/layout/VerticalCurvedList"/>
    <dgm:cxn modelId="{74D99CFC-C91F-E643-9C27-7DD2C598B958}" type="presParOf" srcId="{2BCF7033-4D7A-411D-AC3E-5AAB6D40AB09}" destId="{FBA43B2D-CCAF-4049-9573-F37F72B0F89D}" srcOrd="0" destOrd="0" presId="urn:microsoft.com/office/officeart/2008/layout/VerticalCurvedList"/>
    <dgm:cxn modelId="{15C55A21-565A-A349-BC12-D5945EF57174}" type="presParOf" srcId="{2BCF7033-4D7A-411D-AC3E-5AAB6D40AB09}" destId="{6398C734-AF00-45E1-B680-CCAB0300F806}" srcOrd="1" destOrd="0" presId="urn:microsoft.com/office/officeart/2008/layout/VerticalCurvedList"/>
    <dgm:cxn modelId="{2696FC3C-7E98-5F4C-82E4-D06B33C9D912}" type="presParOf" srcId="{2BCF7033-4D7A-411D-AC3E-5AAB6D40AB09}" destId="{00FFC191-94E2-4D42-864C-E09301B75C12}" srcOrd="2" destOrd="0" presId="urn:microsoft.com/office/officeart/2008/layout/VerticalCurvedList"/>
    <dgm:cxn modelId="{D57B3CCD-7443-1447-B9B5-73BA19E8C422}" type="presParOf" srcId="{2BCF7033-4D7A-411D-AC3E-5AAB6D40AB09}" destId="{C77F8AF9-C9E5-45B1-8463-D61186A7BC2D}" srcOrd="3" destOrd="0" presId="urn:microsoft.com/office/officeart/2008/layout/VerticalCurvedList"/>
    <dgm:cxn modelId="{0501DB20-E761-3546-B91F-A2ABEB543F92}" type="presParOf" srcId="{44606490-BDE9-4E0F-95DF-3C4DC3F569FE}" destId="{687710F3-3FDB-4756-9C1D-CB0F5E60F701}" srcOrd="1" destOrd="0" presId="urn:microsoft.com/office/officeart/2008/layout/VerticalCurvedList"/>
    <dgm:cxn modelId="{4C342549-6371-C442-82FE-238BB7A6CB88}" type="presParOf" srcId="{44606490-BDE9-4E0F-95DF-3C4DC3F569FE}" destId="{8136DD73-5AFA-4D1C-B3BB-0A3E798188F2}" srcOrd="2" destOrd="0" presId="urn:microsoft.com/office/officeart/2008/layout/VerticalCurvedList"/>
    <dgm:cxn modelId="{F93583B7-E003-6C47-8C84-B50E953E20BB}" type="presParOf" srcId="{8136DD73-5AFA-4D1C-B3BB-0A3E798188F2}" destId="{B4B59DB3-12D4-4637-BE60-45DB207EB16F}" srcOrd="0" destOrd="0" presId="urn:microsoft.com/office/officeart/2008/layout/VerticalCurvedList"/>
    <dgm:cxn modelId="{E7A08D44-2E2B-1A45-BEFE-BECFBF80FAF9}" type="presParOf" srcId="{44606490-BDE9-4E0F-95DF-3C4DC3F569FE}" destId="{F975F46E-9BE5-43C1-9458-C07D0EAFA494}" srcOrd="3" destOrd="0" presId="urn:microsoft.com/office/officeart/2008/layout/VerticalCurvedList"/>
    <dgm:cxn modelId="{C144DE5C-3F42-7141-B41C-3EC18877AD9F}" type="presParOf" srcId="{44606490-BDE9-4E0F-95DF-3C4DC3F569FE}" destId="{CC67D869-843E-44E9-B9D2-3B38EFAB33A6}" srcOrd="4" destOrd="0" presId="urn:microsoft.com/office/officeart/2008/layout/VerticalCurvedList"/>
    <dgm:cxn modelId="{D0B5EF82-633F-8C4C-896D-81534D4F88B8}" type="presParOf" srcId="{CC67D869-843E-44E9-B9D2-3B38EFAB33A6}" destId="{41B3A7B9-987B-4EFF-9CC6-829421FCB4C6}" srcOrd="0" destOrd="0" presId="urn:microsoft.com/office/officeart/2008/layout/VerticalCurvedList"/>
    <dgm:cxn modelId="{83C3BBD8-34DD-E34C-AED0-F0B79F30F271}" type="presParOf" srcId="{44606490-BDE9-4E0F-95DF-3C4DC3F569FE}" destId="{879C6A8C-9608-453E-912D-9A58F54BF22B}" srcOrd="5" destOrd="0" presId="urn:microsoft.com/office/officeart/2008/layout/VerticalCurvedList"/>
    <dgm:cxn modelId="{88C0272F-C8F3-C047-ACB9-61B1E79AFFBD}" type="presParOf" srcId="{44606490-BDE9-4E0F-95DF-3C4DC3F569FE}" destId="{B123D3A7-72C7-4A09-885A-D77A51206DB1}" srcOrd="6" destOrd="0" presId="urn:microsoft.com/office/officeart/2008/layout/VerticalCurvedList"/>
    <dgm:cxn modelId="{60E6FE72-A2F2-794C-9129-CCC043CCA395}" type="presParOf" srcId="{B123D3A7-72C7-4A09-885A-D77A51206DB1}" destId="{2B4D77F7-3CDF-4C27-87AF-39CCD24946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AD3FE-34AE-584A-8449-FAED9C024058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9FF2-9F4D-DB42-8595-919500322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7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8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99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7/17/2015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Technology Back-up 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GST </a:t>
            </a:r>
            <a:r>
              <a:rPr lang="en-US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16574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Magnetic Disk 7"/>
          <p:cNvSpPr/>
          <p:nvPr/>
        </p:nvSpPr>
        <p:spPr>
          <a:xfrm>
            <a:off x="944747" y="2356124"/>
            <a:ext cx="3025524" cy="3518051"/>
          </a:xfrm>
          <a:prstGeom prst="flowChartMagneticDisk">
            <a:avLst/>
          </a:prstGeom>
          <a:solidFill>
            <a:sysClr val="window" lastClr="FFFFFF"/>
          </a:solidFill>
          <a:ln w="25400" cap="flat" cmpd="sng" algn="ctr">
            <a:solidFill>
              <a:srgbClr val="FF6600"/>
            </a:solidFill>
            <a:prstDash val="solid"/>
          </a:ln>
          <a:effectLst/>
        </p:spPr>
        <p:txBody>
          <a:bodyPr rot="0" spcFirstLastPara="0" vert="horz" wrap="square" lIns="84433" tIns="42217" rIns="84433" bIns="422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4357">
              <a:lnSpc>
                <a:spcPct val="115000"/>
              </a:lnSpc>
              <a:spcAft>
                <a:spcPts val="923"/>
              </a:spcAft>
              <a:defRPr/>
            </a:pPr>
            <a:r>
              <a:rPr lang="en-US" sz="1016" kern="0" dirty="0">
                <a:solidFill>
                  <a:sysClr val="windowText" lastClr="000000"/>
                </a:solidFill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170" y="1420800"/>
            <a:ext cx="8602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357"/>
            <a:r>
              <a:rPr lang="en-US" sz="3200" dirty="0">
                <a:solidFill>
                  <a:srgbClr val="000000"/>
                </a:solidFill>
              </a:rPr>
              <a:t>GSTN to develop backend </a:t>
            </a:r>
            <a:r>
              <a:rPr lang="en-US" sz="3200" dirty="0" smtClean="0">
                <a:solidFill>
                  <a:srgbClr val="000000"/>
                </a:solidFill>
              </a:rPr>
              <a:t>modules for States &amp; host the same at central data </a:t>
            </a:r>
            <a:r>
              <a:rPr lang="en-US" sz="3200" dirty="0">
                <a:solidFill>
                  <a:srgbClr val="000000"/>
                </a:solidFill>
              </a:rPr>
              <a:t>center </a:t>
            </a:r>
            <a:r>
              <a:rPr lang="en-US" sz="3200" dirty="0" smtClean="0">
                <a:solidFill>
                  <a:srgbClr val="000000"/>
                </a:solidFill>
              </a:rPr>
              <a:t>location</a:t>
            </a:r>
            <a:endParaRPr lang="en-US" sz="3200" dirty="0">
              <a:solidFill>
                <a:srgbClr val="0000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/>
          </p:nvPr>
        </p:nvGraphicFramePr>
        <p:xfrm>
          <a:off x="733123" y="2498018"/>
          <a:ext cx="5141045" cy="3094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loud 10"/>
          <p:cNvSpPr/>
          <p:nvPr/>
        </p:nvSpPr>
        <p:spPr>
          <a:xfrm>
            <a:off x="4180813" y="3490559"/>
            <a:ext cx="1899747" cy="1117117"/>
          </a:xfrm>
          <a:prstGeom prst="cloud">
            <a:avLst/>
          </a:prstGeom>
          <a:solidFill>
            <a:srgbClr val="FF9933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84433" tIns="42217" rIns="84433" bIns="422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357">
              <a:lnSpc>
                <a:spcPct val="115000"/>
              </a:lnSpc>
              <a:spcAft>
                <a:spcPts val="923"/>
              </a:spcAft>
              <a:defRPr/>
            </a:pPr>
            <a:r>
              <a:rPr lang="en-US" sz="1293" b="1" kern="0" dirty="0">
                <a:solidFill>
                  <a:srgbClr val="000000"/>
                </a:solidFill>
                <a:ea typeface="Calibri"/>
                <a:cs typeface="Times New Roman"/>
              </a:rPr>
              <a:t>WAN Network</a:t>
            </a:r>
            <a:endParaRPr lang="en-US" sz="1293" kern="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12" name="Diagram 11"/>
          <p:cNvGraphicFramePr/>
          <p:nvPr>
            <p:extLst/>
          </p:nvPr>
        </p:nvGraphicFramePr>
        <p:xfrm>
          <a:off x="5939839" y="2564804"/>
          <a:ext cx="2392274" cy="2816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436734" y="3768035"/>
            <a:ext cx="1127535" cy="55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4433" tIns="42217" rIns="84433" bIns="42217" anchor="t" anchorCtr="0">
            <a:noAutofit/>
          </a:bodyPr>
          <a:lstStyle/>
          <a:p>
            <a:pPr algn="ctr" defTabSz="844357">
              <a:lnSpc>
                <a:spcPct val="115000"/>
              </a:lnSpc>
              <a:spcAft>
                <a:spcPts val="923"/>
              </a:spcAft>
            </a:pPr>
            <a:r>
              <a:rPr lang="en-US" sz="1293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GST Common Portal</a:t>
            </a:r>
            <a:endParaRPr lang="en-US" sz="1016" dirty="0">
              <a:solidFill>
                <a:srgbClr val="000000"/>
              </a:solidFill>
              <a:latin typeface="Georgia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366373" y="2719656"/>
            <a:ext cx="1196137" cy="269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4433" tIns="42217" rIns="84433" bIns="42217" anchor="t" anchorCtr="0">
            <a:noAutofit/>
          </a:bodyPr>
          <a:lstStyle/>
          <a:p>
            <a:pPr defTabSz="844357">
              <a:lnSpc>
                <a:spcPct val="115000"/>
              </a:lnSpc>
              <a:spcAft>
                <a:spcPts val="923"/>
              </a:spcAft>
            </a:pPr>
            <a:r>
              <a:rPr lang="en-US" sz="1293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Data Center</a:t>
            </a:r>
            <a:endParaRPr lang="en-US" sz="1293" dirty="0">
              <a:solidFill>
                <a:srgbClr val="000000"/>
              </a:solidFill>
              <a:latin typeface="Georgia"/>
              <a:ea typeface="Calibri"/>
              <a:cs typeface="Times New Roman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286169" y="228600"/>
            <a:ext cx="8324431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/>
              <a:t>GST Rollout Strategy: Model-2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6169" y="5907207"/>
            <a:ext cx="86029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357"/>
            <a:r>
              <a:rPr lang="en-US" sz="3200" dirty="0">
                <a:solidFill>
                  <a:srgbClr val="000000"/>
                </a:solidFill>
              </a:rPr>
              <a:t>A</a:t>
            </a:r>
            <a:r>
              <a:rPr lang="en-US" sz="3200" dirty="0" smtClean="0">
                <a:solidFill>
                  <a:srgbClr val="000000"/>
                </a:solidFill>
              </a:rPr>
              <a:t>ccess </a:t>
            </a:r>
            <a:r>
              <a:rPr lang="en-US" sz="3200" dirty="0">
                <a:solidFill>
                  <a:srgbClr val="000000"/>
                </a:solidFill>
              </a:rPr>
              <a:t>to States over </a:t>
            </a:r>
            <a:r>
              <a:rPr lang="en-US" sz="3200" dirty="0" smtClean="0">
                <a:solidFill>
                  <a:srgbClr val="000000"/>
                </a:solidFill>
              </a:rPr>
              <a:t>a </a:t>
            </a:r>
            <a:r>
              <a:rPr lang="en-US" sz="3200" dirty="0">
                <a:solidFill>
                  <a:srgbClr val="000000"/>
                </a:solidFill>
              </a:rPr>
              <a:t>secured network.</a:t>
            </a:r>
          </a:p>
        </p:txBody>
      </p:sp>
    </p:spTree>
    <p:extLst>
      <p:ext uri="{BB962C8B-B14F-4D97-AF65-F5344CB8AC3E}">
        <p14:creationId xmlns:p14="http://schemas.microsoft.com/office/powerpoint/2010/main" val="12547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of Existing Dealers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Existing VAT/ Service Tax/ Central Excise dealer data will be migrated to GST system</a:t>
            </a:r>
          </a:p>
          <a:p>
            <a:pPr lvl="1"/>
            <a:r>
              <a:rPr lang="en-US" dirty="0" smtClean="0"/>
              <a:t>No need of fresh registration for existing dealers</a:t>
            </a:r>
          </a:p>
          <a:p>
            <a:pPr lvl="1"/>
            <a:r>
              <a:rPr lang="en-US" dirty="0"/>
              <a:t>Work on migration of data is in </a:t>
            </a:r>
            <a:r>
              <a:rPr lang="en-US" dirty="0" smtClean="0"/>
              <a:t>progress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Different formats in use for VAT, Service Tax &amp; Central Excise</a:t>
            </a:r>
          </a:p>
          <a:p>
            <a:pPr lvl="1"/>
            <a:r>
              <a:rPr lang="en-US" dirty="0" smtClean="0"/>
              <a:t>Each dealer will be given unique ID (GSTIN)</a:t>
            </a:r>
          </a:p>
          <a:p>
            <a:pPr lvl="2"/>
            <a:r>
              <a:rPr lang="en-US" dirty="0" smtClean="0"/>
              <a:t>Modalities for conveying GSTIN, User ID and Password being discussed with Central &amp; State </a:t>
            </a:r>
            <a:r>
              <a:rPr lang="en-US" dirty="0" err="1" smtClean="0"/>
              <a:t>Govts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5073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GST Common Portal will be the single window for registration of new dealers</a:t>
            </a:r>
          </a:p>
          <a:p>
            <a:r>
              <a:rPr lang="en-US" dirty="0" smtClean="0"/>
              <a:t>New dealers will apply at the GST Common Portal online</a:t>
            </a:r>
          </a:p>
          <a:p>
            <a:r>
              <a:rPr lang="en-US" dirty="0" smtClean="0"/>
              <a:t>Applications received will be transmitted online to tax authorities</a:t>
            </a:r>
          </a:p>
          <a:p>
            <a:r>
              <a:rPr lang="en-US" dirty="0" smtClean="0"/>
              <a:t>Approval will be granted within a defined time frame</a:t>
            </a:r>
          </a:p>
          <a:p>
            <a:r>
              <a:rPr lang="en-US" dirty="0" smtClean="0"/>
              <a:t>On approval, GSTIN, User ID and password will be assigned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1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returns will be submitted at the GST Common Portal</a:t>
            </a:r>
          </a:p>
          <a:p>
            <a:r>
              <a:rPr lang="en-US" dirty="0" smtClean="0"/>
              <a:t>Common Return format for taxpayers all over India</a:t>
            </a:r>
          </a:p>
          <a:p>
            <a:r>
              <a:rPr lang="en-US" dirty="0" smtClean="0"/>
              <a:t>Monthly verification and settlement of ITC claims by matching transactions reported in the returns filed by seller and purchaser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3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GST Portal will enable payment of GST through a variety of modes such as</a:t>
            </a:r>
          </a:p>
          <a:p>
            <a:pPr lvl="1"/>
            <a:r>
              <a:rPr lang="en-US" dirty="0" smtClean="0"/>
              <a:t>Internet banking</a:t>
            </a:r>
          </a:p>
          <a:p>
            <a:pPr lvl="1"/>
            <a:r>
              <a:rPr lang="en-US" dirty="0" smtClean="0"/>
              <a:t>Debit and Credit cards</a:t>
            </a:r>
          </a:p>
          <a:p>
            <a:pPr lvl="1"/>
            <a:r>
              <a:rPr lang="en-US" dirty="0" smtClean="0"/>
              <a:t>OTC payment in Agency Banks</a:t>
            </a:r>
          </a:p>
          <a:p>
            <a:pPr lvl="1"/>
            <a:r>
              <a:rPr lang="en-US" dirty="0" smtClean="0"/>
              <a:t>Payment through RTGS/ NEFT from other banks</a:t>
            </a:r>
          </a:p>
          <a:p>
            <a:r>
              <a:rPr lang="en-US" dirty="0" smtClean="0"/>
              <a:t>Integration of GST System with</a:t>
            </a:r>
          </a:p>
          <a:p>
            <a:pPr lvl="1"/>
            <a:r>
              <a:rPr lang="en-US" dirty="0" smtClean="0"/>
              <a:t>30 Agency banks for internet payments</a:t>
            </a:r>
          </a:p>
          <a:p>
            <a:pPr lvl="1"/>
            <a:r>
              <a:rPr lang="en-US" dirty="0" smtClean="0"/>
              <a:t>Multiple gateway operators for card payments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41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Taxpayer Ledger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8381861" cy="4625609"/>
          </a:xfrm>
        </p:spPr>
        <p:txBody>
          <a:bodyPr/>
          <a:lstStyle/>
          <a:p>
            <a:r>
              <a:rPr lang="en-US" dirty="0" smtClean="0"/>
              <a:t>GST Common Portal will maintain and display the Taxpayer Ledger </a:t>
            </a:r>
          </a:p>
          <a:p>
            <a:r>
              <a:rPr lang="en-US" dirty="0" smtClean="0"/>
              <a:t>Each taxpayer will be able to access his own  Ledger 24x7</a:t>
            </a:r>
          </a:p>
          <a:p>
            <a:r>
              <a:rPr lang="en-US" dirty="0" smtClean="0"/>
              <a:t>Ledger will give information such as</a:t>
            </a:r>
          </a:p>
          <a:p>
            <a:pPr lvl="1"/>
            <a:r>
              <a:rPr lang="en-IN" dirty="0"/>
              <a:t>T</a:t>
            </a:r>
            <a:r>
              <a:rPr lang="en-IN" dirty="0" smtClean="0"/>
              <a:t>ax </a:t>
            </a:r>
            <a:r>
              <a:rPr lang="en-IN" dirty="0"/>
              <a:t>liability, tax dues &amp; tax deposited </a:t>
            </a:r>
          </a:p>
          <a:p>
            <a:pPr lvl="1"/>
            <a:r>
              <a:rPr lang="en-IN" dirty="0"/>
              <a:t>I</a:t>
            </a:r>
            <a:r>
              <a:rPr lang="en-IN" dirty="0" smtClean="0"/>
              <a:t>nput </a:t>
            </a:r>
            <a:r>
              <a:rPr lang="en-IN" dirty="0"/>
              <a:t>tax credit earned &amp; utilised</a:t>
            </a:r>
          </a:p>
          <a:p>
            <a:pPr lvl="1"/>
            <a:r>
              <a:rPr lang="en-IN" dirty="0"/>
              <a:t>R</a:t>
            </a:r>
            <a:r>
              <a:rPr lang="en-IN" dirty="0" smtClean="0"/>
              <a:t>efund </a:t>
            </a:r>
            <a:r>
              <a:rPr lang="en-IN" dirty="0"/>
              <a:t>granted </a:t>
            </a:r>
          </a:p>
          <a:p>
            <a:pPr lvl="1"/>
            <a:r>
              <a:rPr lang="en-IN" dirty="0"/>
              <a:t>Interest and Penalty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7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Inter-state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GST Portal will provide a common system for intra-state and inter-state transactions</a:t>
            </a:r>
          </a:p>
          <a:p>
            <a:pPr lvl="1"/>
            <a:r>
              <a:rPr lang="en-US" dirty="0" smtClean="0"/>
              <a:t>Taxpayers to report all transactions of a tax cycle, including inter-state transactions, in a common return format</a:t>
            </a:r>
          </a:p>
          <a:p>
            <a:r>
              <a:rPr lang="en-US" dirty="0" smtClean="0"/>
              <a:t>GST Portal will act as the clearing house for inter-government settlement between the Centre and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55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Opting for Model-2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450106"/>
              </p:ext>
            </p:extLst>
          </p:nvPr>
        </p:nvGraphicFramePr>
        <p:xfrm>
          <a:off x="457200" y="1774825"/>
          <a:ext cx="82296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Bihar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Nagaland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Orissa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Meghalaya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Uttar</a:t>
                      </a:r>
                      <a:r>
                        <a:rPr lang="en-US" baseline="0" dirty="0" smtClean="0"/>
                        <a:t> Pradesh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Arunachal Pradesh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Tripura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Manipur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Mizoram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51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Goods and Services Tax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Incorporated on 28</a:t>
            </a:r>
            <a:r>
              <a:rPr lang="en-US" baseline="30000" dirty="0" smtClean="0"/>
              <a:t>th</a:t>
            </a:r>
            <a:r>
              <a:rPr lang="en-US" dirty="0" smtClean="0"/>
              <a:t> March 2013</a:t>
            </a:r>
          </a:p>
          <a:p>
            <a:pPr lvl="1"/>
            <a:r>
              <a:rPr lang="en-US" dirty="0" smtClean="0"/>
              <a:t>Under section 25 of the Companies Act, 1956</a:t>
            </a:r>
          </a:p>
          <a:p>
            <a:pPr lvl="1"/>
            <a:r>
              <a:rPr lang="en-US" dirty="0" smtClean="0"/>
              <a:t>As a private limited company</a:t>
            </a:r>
          </a:p>
          <a:p>
            <a:r>
              <a:rPr lang="en-US" dirty="0" smtClean="0"/>
              <a:t>Promoted jointly by the Central &amp; State </a:t>
            </a:r>
            <a:r>
              <a:rPr lang="en-US" dirty="0" err="1" smtClean="0"/>
              <a:t>Govts</a:t>
            </a:r>
            <a:r>
              <a:rPr lang="en-US" dirty="0" smtClean="0"/>
              <a:t> with the following equity Structure</a:t>
            </a:r>
          </a:p>
          <a:p>
            <a:pPr lvl="1"/>
            <a:r>
              <a:rPr lang="en-US" dirty="0" smtClean="0"/>
              <a:t>Central </a:t>
            </a:r>
            <a:r>
              <a:rPr lang="en-US" dirty="0" err="1" smtClean="0"/>
              <a:t>Govt</a:t>
            </a:r>
            <a:r>
              <a:rPr lang="en-US" dirty="0" smtClean="0"/>
              <a:t> 			24.5%</a:t>
            </a:r>
          </a:p>
          <a:p>
            <a:pPr lvl="1"/>
            <a:r>
              <a:rPr lang="en-US" dirty="0" smtClean="0"/>
              <a:t>EC and State </a:t>
            </a:r>
            <a:r>
              <a:rPr lang="en-US" dirty="0" err="1" smtClean="0"/>
              <a:t>Govts</a:t>
            </a:r>
            <a:r>
              <a:rPr lang="en-US" dirty="0" smtClean="0"/>
              <a:t>		24.5%</a:t>
            </a:r>
          </a:p>
          <a:p>
            <a:pPr lvl="1"/>
            <a:r>
              <a:rPr lang="en-US" dirty="0" err="1" smtClean="0"/>
              <a:t>Pvt</a:t>
            </a:r>
            <a:r>
              <a:rPr lang="en-US" dirty="0" smtClean="0"/>
              <a:t> Financial Institutions	51.0%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Mandate of GSTN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Provide shared IT infrastructure and services to Central and State </a:t>
            </a:r>
            <a:r>
              <a:rPr lang="en-US" dirty="0" smtClean="0"/>
              <a:t>Governments &amp; </a:t>
            </a:r>
            <a:r>
              <a:rPr lang="en-US" dirty="0"/>
              <a:t>tax-payers </a:t>
            </a:r>
            <a:r>
              <a:rPr lang="en-US" dirty="0" smtClean="0"/>
              <a:t>for </a:t>
            </a:r>
            <a:r>
              <a:rPr lang="en-US" dirty="0"/>
              <a:t>implementation of </a:t>
            </a:r>
            <a:r>
              <a:rPr lang="en-US" dirty="0" smtClean="0"/>
              <a:t>GST</a:t>
            </a:r>
            <a:endParaRPr lang="en-US" dirty="0"/>
          </a:p>
          <a:p>
            <a:pPr lvl="1"/>
            <a:r>
              <a:rPr lang="en-US" sz="2400" dirty="0"/>
              <a:t>Common Registration, Return Filing and e-Payment services</a:t>
            </a:r>
          </a:p>
          <a:p>
            <a:pPr lvl="1"/>
            <a:r>
              <a:rPr lang="en-US" sz="2400" dirty="0"/>
              <a:t>Integration of Common GST Portal with existing tax administration systems</a:t>
            </a:r>
          </a:p>
          <a:p>
            <a:pPr lvl="1"/>
            <a:r>
              <a:rPr lang="en-US" sz="2400" dirty="0"/>
              <a:t>Build efficient and convenient interfaces for tax-payers</a:t>
            </a:r>
          </a:p>
          <a:p>
            <a:pPr lvl="1"/>
            <a:r>
              <a:rPr lang="en-US" sz="2400" dirty="0"/>
              <a:t>Assist tax authorities in plugging tax evasion</a:t>
            </a:r>
          </a:p>
          <a:p>
            <a:pPr lvl="1"/>
            <a:r>
              <a:rPr lang="en-US" sz="2400" dirty="0"/>
              <a:t>Promote best practices and provide training to stakeholders</a:t>
            </a:r>
          </a:p>
          <a:p>
            <a:pPr lvl="1"/>
            <a:r>
              <a:rPr lang="en-US" sz="2400" dirty="0"/>
              <a:t>Assist States who do not have requisite IT capabilities by providing them with back end modules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Backbone for GST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Being destination based tax, inter-state trade of goods and services would need a robust settlement mechanism among the states and the Centre. </a:t>
            </a:r>
            <a:endParaRPr lang="en-US" sz="3000" dirty="0" smtClean="0"/>
          </a:p>
          <a:p>
            <a:r>
              <a:rPr lang="en-US" sz="3000" dirty="0" smtClean="0"/>
              <a:t>This </a:t>
            </a:r>
            <a:r>
              <a:rPr lang="en-US" sz="3000" dirty="0"/>
              <a:t>is possible only when, there is a strong IT infra and services backbone, which enables</a:t>
            </a:r>
          </a:p>
          <a:p>
            <a:pPr lvl="1"/>
            <a:r>
              <a:rPr lang="en-US" sz="2600" dirty="0"/>
              <a:t>Capture,</a:t>
            </a:r>
          </a:p>
          <a:p>
            <a:pPr lvl="1"/>
            <a:r>
              <a:rPr lang="en-US" sz="2600" dirty="0"/>
              <a:t>Processing and </a:t>
            </a:r>
          </a:p>
          <a:p>
            <a:pPr lvl="1"/>
            <a:r>
              <a:rPr lang="en-US" sz="2600" dirty="0"/>
              <a:t>Exchange of information amongst stakeholders (taxpayers, state, central </a:t>
            </a:r>
            <a:r>
              <a:rPr lang="en-US" sz="2600" dirty="0" err="1"/>
              <a:t>govt</a:t>
            </a:r>
            <a:r>
              <a:rPr lang="en-US" sz="2600" dirty="0"/>
              <a:t>, Banks and RBI)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1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B</a:t>
            </a:r>
            <a:r>
              <a:rPr lang="en-US" dirty="0" smtClean="0"/>
              <a:t>ackbone for GST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GST System will cater to</a:t>
            </a:r>
          </a:p>
          <a:p>
            <a:pPr lvl="1"/>
            <a:r>
              <a:rPr lang="en-US" dirty="0" smtClean="0"/>
              <a:t>65 </a:t>
            </a:r>
            <a:r>
              <a:rPr lang="en-US" dirty="0"/>
              <a:t>lakh taxpayers </a:t>
            </a:r>
            <a:endParaRPr lang="en-US" dirty="0" smtClean="0"/>
          </a:p>
          <a:p>
            <a:pPr lvl="1"/>
            <a:r>
              <a:rPr lang="en-US" dirty="0" smtClean="0"/>
              <a:t>32 tax administrations (Central </a:t>
            </a:r>
            <a:r>
              <a:rPr lang="en-US" dirty="0" err="1" smtClean="0"/>
              <a:t>Govt</a:t>
            </a:r>
            <a:r>
              <a:rPr lang="en-US" dirty="0" smtClean="0"/>
              <a:t>, 29 states, 2 UTs)</a:t>
            </a:r>
            <a:endParaRPr lang="en-US" dirty="0"/>
          </a:p>
          <a:p>
            <a:r>
              <a:rPr lang="en-US" dirty="0" smtClean="0"/>
              <a:t>It will be one</a:t>
            </a:r>
            <a:r>
              <a:rPr lang="en-US" dirty="0"/>
              <a:t>-stop-shop for </a:t>
            </a:r>
            <a:r>
              <a:rPr lang="en-US" dirty="0" smtClean="0"/>
              <a:t>the key </a:t>
            </a:r>
            <a:r>
              <a:rPr lang="en-US" dirty="0"/>
              <a:t>needs of taxpayers </a:t>
            </a:r>
            <a:r>
              <a:rPr lang="en-US" dirty="0" smtClean="0"/>
              <a:t>of the </a:t>
            </a:r>
            <a:r>
              <a:rPr lang="en-US" dirty="0"/>
              <a:t>entire 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Eco-system for GST</a:t>
            </a:r>
            <a:endParaRPr lang="en-US" dirty="0"/>
          </a:p>
        </p:txBody>
      </p:sp>
      <p:pic>
        <p:nvPicPr>
          <p:cNvPr id="4" name="Content Placeholder 5" descr="GST IT Eco Syste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" b="1899"/>
          <a:stretch>
            <a:fillRect/>
          </a:stretch>
        </p:blipFill>
        <p:spPr>
          <a:xfrm>
            <a:off x="130715" y="1408176"/>
            <a:ext cx="8882571" cy="5209595"/>
          </a:xfrm>
        </p:spPr>
      </p:pic>
    </p:spTree>
    <p:extLst>
      <p:ext uri="{BB962C8B-B14F-4D97-AF65-F5344CB8AC3E}">
        <p14:creationId xmlns:p14="http://schemas.microsoft.com/office/powerpoint/2010/main" val="18164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GST Common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be developed, </a:t>
            </a:r>
            <a:r>
              <a:rPr lang="en-US" dirty="0" smtClean="0"/>
              <a:t>operated and maintained by </a:t>
            </a:r>
            <a:r>
              <a:rPr lang="en-US" dirty="0"/>
              <a:t>GSTN</a:t>
            </a:r>
          </a:p>
          <a:p>
            <a:r>
              <a:rPr lang="en-US" dirty="0"/>
              <a:t>It will be a pass through portal</a:t>
            </a:r>
          </a:p>
          <a:p>
            <a:r>
              <a:rPr lang="en-US" dirty="0" smtClean="0"/>
              <a:t>It </a:t>
            </a:r>
            <a:r>
              <a:rPr lang="en-US" dirty="0"/>
              <a:t>will do ITC claim processing/settlement based on sales and purchase data filed by paired dealers</a:t>
            </a:r>
          </a:p>
          <a:p>
            <a:r>
              <a:rPr lang="en-US" dirty="0"/>
              <a:t>It will be tightly integrated with State/Central Tax systems.</a:t>
            </a:r>
          </a:p>
          <a:p>
            <a:r>
              <a:rPr lang="en-US" dirty="0"/>
              <a:t>It will also have data on past years for the </a:t>
            </a:r>
            <a:r>
              <a:rPr lang="en-US" dirty="0" smtClean="0"/>
              <a:t>taxpayers </a:t>
            </a:r>
            <a:r>
              <a:rPr lang="en-US" dirty="0"/>
              <a:t>(one point contact for dealers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9952"/>
          </a:xfrm>
        </p:spPr>
        <p:txBody>
          <a:bodyPr/>
          <a:lstStyle/>
          <a:p>
            <a:r>
              <a:rPr lang="en-US" dirty="0" smtClean="0"/>
              <a:t>IT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3038" y="1295400"/>
            <a:ext cx="8797925" cy="5361710"/>
            <a:chOff x="173038" y="1295400"/>
            <a:chExt cx="8797925" cy="5361710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 bwMode="auto">
            <a:xfrm>
              <a:off x="173038" y="4217988"/>
              <a:ext cx="3408362" cy="2362200"/>
            </a:xfrm>
            <a:prstGeom prst="rect">
              <a:avLst/>
            </a:prstGeom>
            <a:solidFill>
              <a:srgbClr val="F79646">
                <a:lumMod val="40000"/>
                <a:lumOff val="60000"/>
              </a:srgbClr>
            </a:solidFill>
            <a:ln>
              <a:solidFill>
                <a:sysClr val="windowText" lastClr="000000"/>
              </a:solidFill>
            </a:ln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rm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34950" indent="-2349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Core Services</a:t>
              </a:r>
            </a:p>
            <a:p>
              <a:pPr lv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Registration</a:t>
              </a:r>
            </a:p>
            <a:p>
              <a:pPr lv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Returns</a:t>
              </a:r>
            </a:p>
            <a:p>
              <a:pPr lv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Payments</a:t>
              </a:r>
            </a:p>
            <a:p>
              <a:pPr marL="234950" indent="-2349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Helpdesk support</a:t>
              </a:r>
            </a:p>
            <a:p>
              <a:pPr marL="234950" indent="-2349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Information on Inter-State supply and cross-credit utilization (IGST Settlement)</a:t>
              </a:r>
            </a:p>
            <a:p>
              <a:pPr marL="234950" indent="-2349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Tax Payer Profiling</a:t>
              </a:r>
            </a:p>
          </p:txBody>
        </p:sp>
        <p:grpSp>
          <p:nvGrpSpPr>
            <p:cNvPr id="6" name="Group 51"/>
            <p:cNvGrpSpPr>
              <a:grpSpLocks/>
            </p:cNvGrpSpPr>
            <p:nvPr/>
          </p:nvGrpSpPr>
          <p:grpSpPr bwMode="auto">
            <a:xfrm>
              <a:off x="222250" y="1295401"/>
              <a:ext cx="3352800" cy="2620962"/>
              <a:chOff x="221675" y="1447801"/>
              <a:chExt cx="3352800" cy="2620367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21675" y="2315966"/>
                <a:ext cx="3352800" cy="1752202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solidFill>
                  <a:srgbClr val="9BBB59">
                    <a:lumMod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kern="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1763" y="3028664"/>
                <a:ext cx="1537648" cy="944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Rounded Rectangle 26"/>
              <p:cNvSpPr/>
              <p:nvPr/>
            </p:nvSpPr>
            <p:spPr bwMode="auto">
              <a:xfrm>
                <a:off x="380425" y="2373103"/>
                <a:ext cx="2984500" cy="574545"/>
              </a:xfrm>
              <a:prstGeom prst="roundRect">
                <a:avLst/>
              </a:prstGeom>
              <a:solidFill>
                <a:srgbClr val="F79646">
                  <a:lumMod val="40000"/>
                  <a:lumOff val="60000"/>
                </a:srgbClr>
              </a:solidFill>
              <a:ln w="12700" cap="flat" cmpd="sng" algn="ctr">
                <a:solidFill>
                  <a:srgbClr val="1F497D">
                    <a:lumMod val="5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63500" tIns="0" rIns="6480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Common &amp; Shared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IT </a:t>
                </a:r>
                <a:r>
                  <a:rPr lang="en-US" sz="1400" b="1" kern="0" dirty="0" smtClean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Infrastructure</a:t>
                </a:r>
                <a:endParaRPr lang="en-US" sz="1400" b="1" kern="0" dirty="0">
                  <a:solidFill>
                    <a:prstClr val="black"/>
                  </a:solidFill>
                  <a:latin typeface="Georgia" panose="02040502050405020303" pitchFamily="18" charset="0"/>
                  <a:cs typeface="Arial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78825" y="1447801"/>
                <a:ext cx="3233738" cy="526930"/>
              </a:xfrm>
              <a:prstGeom prst="round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kern="0" dirty="0">
                    <a:solidFill>
                      <a:prstClr val="white"/>
                    </a:solidFill>
                    <a:latin typeface="Georgia" panose="02040502050405020303" pitchFamily="18" charset="0"/>
                  </a:rPr>
                  <a:t>Harmonization of Business Processes and Formats</a:t>
                </a:r>
                <a:endParaRPr lang="en-GB" sz="1600" b="1" kern="0" dirty="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grpSp>
            <p:nvGrpSpPr>
              <p:cNvPr id="29" name="Group 33"/>
              <p:cNvGrpSpPr>
                <a:grpSpLocks/>
              </p:cNvGrpSpPr>
              <p:nvPr/>
            </p:nvGrpSpPr>
            <p:grpSpPr bwMode="auto">
              <a:xfrm rot="2114878">
                <a:off x="1645954" y="2008278"/>
                <a:ext cx="489759" cy="266154"/>
                <a:chOff x="3720231" y="3410663"/>
                <a:chExt cx="489759" cy="266154"/>
              </a:xfrm>
            </p:grpSpPr>
            <p:sp>
              <p:nvSpPr>
                <p:cNvPr id="30" name="Right Arrow 29"/>
                <p:cNvSpPr/>
                <p:nvPr/>
              </p:nvSpPr>
              <p:spPr>
                <a:xfrm rot="3240000">
                  <a:off x="3831886" y="3298435"/>
                  <a:ext cx="266640" cy="490537"/>
                </a:xfrm>
                <a:prstGeom prst="rightArrow">
                  <a:avLst>
                    <a:gd name="adj1" fmla="val 60000"/>
                    <a:gd name="adj2" fmla="val 50000"/>
                  </a:avLst>
                </a:prstGeom>
                <a:solidFill>
                  <a:srgbClr val="F79646">
                    <a:lumMod val="75000"/>
                  </a:srgbClr>
                </a:solidFill>
                <a:ln>
                  <a:noFill/>
                </a:ln>
                <a:effectLst/>
              </p:spPr>
            </p:sp>
            <p:sp>
              <p:nvSpPr>
                <p:cNvPr id="31" name="Right Arrow 4"/>
                <p:cNvSpPr/>
                <p:nvPr/>
              </p:nvSpPr>
              <p:spPr>
                <a:xfrm rot="3240000">
                  <a:off x="3846134" y="3363092"/>
                  <a:ext cx="185696" cy="295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lIns="0" tIns="0" rIns="0" bIns="0" spcCol="1270" anchor="ctr"/>
                <a:lstStyle/>
                <a:p>
                  <a:pPr algn="ctr" defTabSz="933450" fontAlgn="auto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defRPr/>
                  </a:pPr>
                  <a:endParaRPr lang="en-GB" sz="2000" kern="0">
                    <a:solidFill>
                      <a:prstClr val="white"/>
                    </a:solidFill>
                    <a:latin typeface="Georgia" panose="02040502050405020303" pitchFamily="18" charset="0"/>
                  </a:endParaRPr>
                </a:p>
              </p:txBody>
            </p:sp>
          </p:grpSp>
        </p:grp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5575300" y="1295400"/>
              <a:ext cx="3352800" cy="2614613"/>
              <a:chOff x="5575011" y="1447800"/>
              <a:chExt cx="3352800" cy="261468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5575011" y="2309835"/>
                <a:ext cx="3352800" cy="1752645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solidFill>
                  <a:srgbClr val="9BBB59">
                    <a:lumMod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kern="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 bwMode="auto">
              <a:xfrm>
                <a:off x="5776624" y="2378099"/>
                <a:ext cx="2984500" cy="574690"/>
              </a:xfrm>
              <a:prstGeom prst="roundRect">
                <a:avLst/>
              </a:prstGeom>
              <a:solidFill>
                <a:srgbClr val="F79646">
                  <a:lumMod val="40000"/>
                  <a:lumOff val="60000"/>
                </a:srgbClr>
              </a:solidFill>
              <a:ln w="12700" cap="flat" cmpd="sng" algn="ctr">
                <a:solidFill>
                  <a:srgbClr val="1F497D">
                    <a:lumMod val="5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63500" tIns="0" rIns="6480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 smtClean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Centre/States </a:t>
                </a:r>
                <a:endParaRPr lang="en-US" sz="1400" b="1" kern="0" dirty="0">
                  <a:solidFill>
                    <a:prstClr val="black"/>
                  </a:solidFill>
                  <a:latin typeface="Georgia" panose="02040502050405020303" pitchFamily="18" charset="0"/>
                  <a:cs typeface="Arial" pitchFamily="34" charset="0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Tax IT Systems</a:t>
                </a:r>
              </a:p>
            </p:txBody>
          </p:sp>
          <p:pic>
            <p:nvPicPr>
              <p:cNvPr id="20" name="Picture 3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30708" y="3028664"/>
                <a:ext cx="1566863" cy="9416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20"/>
              <p:cNvSpPr/>
              <p:nvPr/>
            </p:nvSpPr>
            <p:spPr>
              <a:xfrm>
                <a:off x="5605174" y="1447800"/>
                <a:ext cx="3232150" cy="527064"/>
              </a:xfrm>
              <a:prstGeom prst="round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kern="0" dirty="0" smtClean="0">
                    <a:solidFill>
                      <a:prstClr val="white"/>
                    </a:solidFill>
                    <a:latin typeface="Georgia" panose="02040502050405020303" pitchFamily="18" charset="0"/>
                  </a:rPr>
                  <a:t>Autonomy of back-end systems of States and Centre</a:t>
                </a:r>
                <a:endParaRPr lang="en-GB" sz="1600" b="1" kern="0" dirty="0" smtClean="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grpSp>
            <p:nvGrpSpPr>
              <p:cNvPr id="22" name="Group 36"/>
              <p:cNvGrpSpPr>
                <a:grpSpLocks/>
              </p:cNvGrpSpPr>
              <p:nvPr/>
            </p:nvGrpSpPr>
            <p:grpSpPr bwMode="auto">
              <a:xfrm rot="2114878">
                <a:off x="7069802" y="2008278"/>
                <a:ext cx="489759" cy="266154"/>
                <a:chOff x="3720231" y="3410663"/>
                <a:chExt cx="489759" cy="266154"/>
              </a:xfrm>
            </p:grpSpPr>
            <p:sp>
              <p:nvSpPr>
                <p:cNvPr id="23" name="Right Arrow 22"/>
                <p:cNvSpPr/>
                <p:nvPr/>
              </p:nvSpPr>
              <p:spPr>
                <a:xfrm rot="3240000">
                  <a:off x="3832060" y="3299296"/>
                  <a:ext cx="266707" cy="488950"/>
                </a:xfrm>
                <a:prstGeom prst="rightArrow">
                  <a:avLst>
                    <a:gd name="adj1" fmla="val 60000"/>
                    <a:gd name="adj2" fmla="val 50000"/>
                  </a:avLst>
                </a:prstGeom>
                <a:solidFill>
                  <a:srgbClr val="F79646">
                    <a:lumMod val="75000"/>
                  </a:srgbClr>
                </a:solidFill>
                <a:ln>
                  <a:noFill/>
                </a:ln>
                <a:effectLst/>
              </p:spPr>
            </p:sp>
            <p:sp>
              <p:nvSpPr>
                <p:cNvPr id="24" name="Right Arrow 4"/>
                <p:cNvSpPr/>
                <p:nvPr/>
              </p:nvSpPr>
              <p:spPr>
                <a:xfrm rot="3240000">
                  <a:off x="3847884" y="3365577"/>
                  <a:ext cx="185742" cy="292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lIns="0" tIns="0" rIns="0" bIns="0" spcCol="1270" anchor="ctr"/>
                <a:lstStyle/>
                <a:p>
                  <a:pPr algn="ctr" defTabSz="933450" fontAlgn="auto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defRPr/>
                  </a:pPr>
                  <a:endParaRPr lang="en-GB" sz="2000" kern="0">
                    <a:solidFill>
                      <a:prstClr val="white"/>
                    </a:solidFill>
                    <a:latin typeface="Georgia" panose="02040502050405020303" pitchFamily="18" charset="0"/>
                  </a:endParaRPr>
                </a:p>
              </p:txBody>
            </p:sp>
          </p:grpSp>
        </p:grpSp>
        <p:sp>
          <p:nvSpPr>
            <p:cNvPr id="8" name="Content Placeholder 2"/>
            <p:cNvSpPr txBox="1">
              <a:spLocks/>
            </p:cNvSpPr>
            <p:nvPr/>
          </p:nvSpPr>
          <p:spPr bwMode="auto">
            <a:xfrm>
              <a:off x="5541963" y="4217988"/>
              <a:ext cx="3429000" cy="2349500"/>
            </a:xfrm>
            <a:prstGeom prst="rect">
              <a:avLst/>
            </a:prstGeom>
            <a:solidFill>
              <a:srgbClr val="F79646">
                <a:lumMod val="40000"/>
                <a:lumOff val="60000"/>
              </a:srgbClr>
            </a:solidFill>
            <a:ln>
              <a:solidFill>
                <a:sysClr val="windowText" lastClr="000000"/>
              </a:solidFill>
            </a:ln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Approval of Registration</a:t>
              </a:r>
            </a:p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Assessment</a:t>
              </a:r>
            </a:p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Refunds</a:t>
              </a:r>
            </a:p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Audit and Enforcement</a:t>
              </a:r>
            </a:p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Adjudication</a:t>
              </a:r>
            </a:p>
            <a:p>
              <a:pPr marL="457200" indent="-22225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Georgia" panose="02040502050405020303" pitchFamily="18" charset="0"/>
                </a:rPr>
                <a:t>Internal workflows to support above functions</a:t>
              </a: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746250" y="3962400"/>
              <a:ext cx="381000" cy="228600"/>
            </a:xfrm>
            <a:prstGeom prst="downArrow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600" kern="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156450" y="3962400"/>
              <a:ext cx="381000" cy="228600"/>
            </a:xfrm>
            <a:prstGeom prst="downArrow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600" kern="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5230090" y="4142510"/>
              <a:ext cx="609600" cy="2514600"/>
            </a:xfrm>
            <a:prstGeom prst="homePlate">
              <a:avLst>
                <a:gd name="adj" fmla="val 36364"/>
              </a:avLst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vert="vert270" anchor="ctr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prstClr val="white"/>
                  </a:solidFill>
                  <a:latin typeface="Georgia" panose="02040502050405020303" pitchFamily="18" charset="0"/>
                </a:rPr>
                <a:t>Statutory Functions</a:t>
              </a:r>
              <a:endParaRPr lang="en-GB" sz="1400" b="1" kern="0" dirty="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 rot="10800000">
              <a:off x="3269676" y="4149434"/>
              <a:ext cx="609600" cy="2500745"/>
            </a:xfrm>
            <a:prstGeom prst="homePlate">
              <a:avLst>
                <a:gd name="adj" fmla="val 36364"/>
              </a:avLst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vert="vert270" anchor="ctr" anchorCtr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kern="0" dirty="0">
                  <a:solidFill>
                    <a:prstClr val="white"/>
                  </a:solidFill>
                  <a:latin typeface="Georgia" panose="02040502050405020303" pitchFamily="18" charset="0"/>
                </a:rPr>
                <a:t>Non-Statutory Functions</a:t>
              </a:r>
              <a:endParaRPr lang="en-GB" sz="1400" b="1" kern="0" dirty="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grpSp>
          <p:nvGrpSpPr>
            <p:cNvPr id="13" name="Group 53"/>
            <p:cNvGrpSpPr>
              <a:grpSpLocks/>
            </p:cNvGrpSpPr>
            <p:nvPr/>
          </p:nvGrpSpPr>
          <p:grpSpPr bwMode="auto">
            <a:xfrm>
              <a:off x="2679700" y="2328864"/>
              <a:ext cx="3851275" cy="1524001"/>
              <a:chOff x="2679411" y="2481399"/>
              <a:chExt cx="3851297" cy="1524217"/>
            </a:xfrm>
          </p:grpSpPr>
          <p:sp>
            <p:nvSpPr>
              <p:cNvPr id="14" name="Rounded Rectangle 13"/>
              <p:cNvSpPr/>
              <p:nvPr/>
            </p:nvSpPr>
            <p:spPr bwMode="auto">
              <a:xfrm>
                <a:off x="3946243" y="2481399"/>
                <a:ext cx="1270007" cy="1524217"/>
              </a:xfrm>
              <a:prstGeom prst="roundRect">
                <a:avLst/>
              </a:prstGeom>
              <a:solidFill>
                <a:srgbClr val="F79646">
                  <a:lumMod val="60000"/>
                  <a:lumOff val="40000"/>
                </a:srgbClr>
              </a:solidFill>
              <a:ln w="12700" cap="flat" cmpd="sng" algn="ctr">
                <a:solidFill>
                  <a:srgbClr val="1F497D">
                    <a:lumMod val="5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63500" tIns="0" rIns="64800" bIns="0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IT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prstClr val="black"/>
                    </a:solidFill>
                    <a:latin typeface="Georgia" panose="02040502050405020303" pitchFamily="18" charset="0"/>
                    <a:cs typeface="Arial" pitchFamily="34" charset="0"/>
                  </a:rPr>
                  <a:t>Interfaces</a:t>
                </a:r>
              </a:p>
            </p:txBody>
          </p:sp>
          <p:sp>
            <p:nvSpPr>
              <p:cNvPr id="15" name="Folded Corner 37"/>
              <p:cNvSpPr>
                <a:spLocks noChangeArrowheads="1"/>
              </p:cNvSpPr>
              <p:nvPr/>
            </p:nvSpPr>
            <p:spPr bwMode="auto">
              <a:xfrm>
                <a:off x="4336770" y="3189525"/>
                <a:ext cx="457203" cy="609687"/>
              </a:xfrm>
              <a:prstGeom prst="foldedCorner">
                <a:avLst>
                  <a:gd name="adj" fmla="val 31593"/>
                </a:avLst>
              </a:prstGeom>
              <a:solidFill>
                <a:srgbClr val="C0504D">
                  <a:lumMod val="75000"/>
                  <a:alpha val="52000"/>
                </a:srgbClr>
              </a:solidFill>
              <a:ln w="9525" algn="ctr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lIns="63500" tIns="0" rIns="6480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b="1" kern="0" dirty="0">
                  <a:solidFill>
                    <a:prstClr val="black"/>
                  </a:solidFill>
                  <a:latin typeface="Georgia" panose="02040502050405020303" pitchFamily="18" charset="0"/>
                  <a:cs typeface="Arial" pitchFamily="34" charset="0"/>
                </a:endParaRPr>
              </a:p>
            </p:txBody>
          </p:sp>
          <p:cxnSp>
            <p:nvCxnSpPr>
              <p:cNvPr id="16" name="Elbow Connector 146"/>
              <p:cNvCxnSpPr>
                <a:cxnSpLocks noChangeShapeType="1"/>
                <a:stCxn id="15" idx="1"/>
              </p:cNvCxnSpPr>
              <p:nvPr/>
            </p:nvCxnSpPr>
            <p:spPr bwMode="auto">
              <a:xfrm rot="10800000" flipV="1">
                <a:off x="2679411" y="3494084"/>
                <a:ext cx="1657064" cy="6694"/>
              </a:xfrm>
              <a:prstGeom prst="bentConnector3">
                <a:avLst>
                  <a:gd name="adj1" fmla="val 50000"/>
                </a:avLst>
              </a:prstGeom>
              <a:noFill/>
              <a:ln w="44450" algn="ctr">
                <a:solidFill>
                  <a:srgbClr val="F79646">
                    <a:lumMod val="75000"/>
                  </a:srgbClr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Elbow Connector 146"/>
              <p:cNvCxnSpPr>
                <a:cxnSpLocks noChangeShapeType="1"/>
                <a:stCxn id="15" idx="3"/>
              </p:cNvCxnSpPr>
              <p:nvPr/>
            </p:nvCxnSpPr>
            <p:spPr bwMode="auto">
              <a:xfrm>
                <a:off x="4793675" y="3494084"/>
                <a:ext cx="1737033" cy="5428"/>
              </a:xfrm>
              <a:prstGeom prst="bentConnector3">
                <a:avLst>
                  <a:gd name="adj1" fmla="val 50000"/>
                </a:avLst>
              </a:prstGeom>
              <a:noFill/>
              <a:ln w="44450" algn="ctr">
                <a:solidFill>
                  <a:srgbClr val="F79646">
                    <a:lumMod val="75000"/>
                  </a:srgbClr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1109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lowchart: Magnetic Disk 14"/>
          <p:cNvSpPr/>
          <p:nvPr/>
        </p:nvSpPr>
        <p:spPr>
          <a:xfrm>
            <a:off x="752334" y="3894168"/>
            <a:ext cx="2392274" cy="1477581"/>
          </a:xfrm>
          <a:prstGeom prst="flowChartMagneticDisk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84433" tIns="42217" rIns="84433" bIns="422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4357">
              <a:lnSpc>
                <a:spcPct val="115000"/>
              </a:lnSpc>
              <a:spcAft>
                <a:spcPts val="923"/>
              </a:spcAft>
              <a:defRPr/>
            </a:pPr>
            <a:r>
              <a:rPr lang="en-US" sz="1016" kern="0" dirty="0">
                <a:solidFill>
                  <a:sysClr val="windowText" lastClr="000000"/>
                </a:solidFill>
                <a:latin typeface="Georgia"/>
                <a:ea typeface="Calibri"/>
                <a:cs typeface="Times New Roman"/>
              </a:rPr>
              <a:t> 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7"/>
          <a:stretch/>
        </p:blipFill>
        <p:spPr bwMode="auto">
          <a:xfrm>
            <a:off x="752334" y="3294995"/>
            <a:ext cx="7972444" cy="295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551961" y="3905895"/>
            <a:ext cx="904725" cy="269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84433" tIns="42217" rIns="84433" bIns="42217" anchor="t" anchorCtr="0">
            <a:noAutofit/>
          </a:bodyPr>
          <a:lstStyle/>
          <a:p>
            <a:pPr algn="ctr" defTabSz="844357">
              <a:lnSpc>
                <a:spcPct val="115000"/>
              </a:lnSpc>
              <a:spcAft>
                <a:spcPts val="923"/>
              </a:spcAft>
            </a:pPr>
            <a:r>
              <a:rPr lang="en-US" sz="1016" b="1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Data Center</a:t>
            </a:r>
            <a:endParaRPr lang="en-US" sz="1016" dirty="0">
              <a:solidFill>
                <a:srgbClr val="000000"/>
              </a:solidFill>
              <a:latin typeface="Georgia"/>
              <a:ea typeface="Calibri"/>
              <a:cs typeface="Times New Roman"/>
            </a:endParaRPr>
          </a:p>
        </p:txBody>
      </p:sp>
      <p:sp>
        <p:nvSpPr>
          <p:cNvPr id="18" name="Left-Right Arrow Callout 17"/>
          <p:cNvSpPr/>
          <p:nvPr/>
        </p:nvSpPr>
        <p:spPr>
          <a:xfrm>
            <a:off x="3430777" y="4175612"/>
            <a:ext cx="2040468" cy="1196137"/>
          </a:xfrm>
          <a:prstGeom prst="leftRightArrowCallou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84433" tIns="42217" rIns="84433" bIns="422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357">
              <a:lnSpc>
                <a:spcPct val="115000"/>
              </a:lnSpc>
              <a:spcAft>
                <a:spcPts val="923"/>
              </a:spcAft>
              <a:defRPr/>
            </a:pPr>
            <a:r>
              <a:rPr lang="en-US" sz="1477" b="1" kern="0" dirty="0">
                <a:solidFill>
                  <a:sysClr val="windowText" lastClr="000000"/>
                </a:solidFill>
                <a:latin typeface="Georgia"/>
                <a:ea typeface="Calibri"/>
                <a:cs typeface="Times New Roman"/>
              </a:rPr>
              <a:t>APIs</a:t>
            </a:r>
            <a:endParaRPr lang="en-US" sz="1477" kern="0" dirty="0">
              <a:solidFill>
                <a:sysClr val="windowText" lastClr="000000"/>
              </a:solidFill>
              <a:latin typeface="Georgia"/>
              <a:ea typeface="Calibri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4162" y="1457585"/>
            <a:ext cx="8076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357"/>
            <a:r>
              <a:rPr lang="en-US" sz="3200" dirty="0"/>
              <a:t>States/CBEC to develop their own backend modules and exchange data with GST common portal using APIs over a secured network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6169" y="228600"/>
            <a:ext cx="8324431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/>
              <a:t>GST Rollout Strategy: Model-1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861</TotalTime>
  <Words>772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The Technology Back-up :  GST Network</vt:lpstr>
      <vt:lpstr>Goods and Services Tax Network</vt:lpstr>
      <vt:lpstr>Mandate of GSTN</vt:lpstr>
      <vt:lpstr>IT Backbone for GST</vt:lpstr>
      <vt:lpstr>IT Backbone for GST</vt:lpstr>
      <vt:lpstr>IT Eco-system for GST</vt:lpstr>
      <vt:lpstr>GST Common Portal</vt:lpstr>
      <vt:lpstr>IT Strategy</vt:lpstr>
      <vt:lpstr>GST Rollout Strategy: Model-1</vt:lpstr>
      <vt:lpstr>GST Rollout Strategy: Model-2</vt:lpstr>
      <vt:lpstr>Migration of Existing Dealers</vt:lpstr>
      <vt:lpstr>Registration</vt:lpstr>
      <vt:lpstr>Returns</vt:lpstr>
      <vt:lpstr>Payments</vt:lpstr>
      <vt:lpstr>Taxpayer Ledger</vt:lpstr>
      <vt:lpstr>Inter-state Trade</vt:lpstr>
      <vt:lpstr>Thank You</vt:lpstr>
      <vt:lpstr>States Opting for Model-2</vt:lpstr>
    </vt:vector>
  </TitlesOfParts>
  <Company>GSTN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Technology Back-up :  GST Network</dc:title>
  <dc:creator>Prakash Kumar</dc:creator>
  <cp:lastModifiedBy>ira.khanna</cp:lastModifiedBy>
  <cp:revision>32</cp:revision>
  <dcterms:created xsi:type="dcterms:W3CDTF">2015-07-16T11:15:13Z</dcterms:created>
  <dcterms:modified xsi:type="dcterms:W3CDTF">2015-07-17T12:03:23Z</dcterms:modified>
</cp:coreProperties>
</file>