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8" r:id="rId2"/>
    <p:sldId id="270" r:id="rId3"/>
    <p:sldId id="296" r:id="rId4"/>
    <p:sldId id="272" r:id="rId5"/>
    <p:sldId id="273" r:id="rId6"/>
    <p:sldId id="297" r:id="rId7"/>
    <p:sldId id="298" r:id="rId8"/>
    <p:sldId id="299" r:id="rId9"/>
    <p:sldId id="300" r:id="rId10"/>
    <p:sldId id="301" r:id="rId11"/>
    <p:sldId id="302" r:id="rId12"/>
    <p:sldId id="29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1CB411-4A67-4176-99F1-B8F9D287B423}" type="datetimeFigureOut">
              <a:rPr lang="en-US" smtClean="0"/>
              <a:pPr/>
              <a:t>8/27/2019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45BD98-9F64-40BA-AEB2-51A491D5DF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743A9B7-B39F-424D-9781-185936FC1BB8}"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522C70-75BA-49DC-8B92-8F7B6857BDCA}"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16CD81-1102-4CBE-8957-5444B9FCA8B2}"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8A4648-3EA6-4703-9567-D6DD46AC1D32}"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953556-83F4-4D14-8839-152C500E421C}"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59154A-9534-418C-B12A-086ACCF4B330}" type="datetime1">
              <a:rPr lang="en-US" smtClean="0"/>
              <a:pPr/>
              <a:t>8/27/2019</a:t>
            </a:fld>
            <a:endParaRPr lang="en-US"/>
          </a:p>
        </p:txBody>
      </p:sp>
      <p:sp>
        <p:nvSpPr>
          <p:cNvPr id="6" name="Footer Placeholder 5"/>
          <p:cNvSpPr>
            <a:spLocks noGrp="1"/>
          </p:cNvSpPr>
          <p:nvPr>
            <p:ph type="ftr" sz="quarter" idx="11"/>
          </p:nvPr>
        </p:nvSpPr>
        <p:spPr/>
        <p:txBody>
          <a:bodyPr/>
          <a:lstStyle/>
          <a:p>
            <a:r>
              <a:rPr lang="en-US"/>
              <a:t>TEXTILES DEPARTMENT, BUREAU OF INDIAN STANDARDS</a:t>
            </a:r>
          </a:p>
        </p:txBody>
      </p:sp>
      <p:sp>
        <p:nvSpPr>
          <p:cNvPr id="7" name="Slide Number Placeholder 6"/>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2A0389-4DE5-4971-8E11-92D5FE8C31A6}" type="datetime1">
              <a:rPr lang="en-US" smtClean="0"/>
              <a:pPr/>
              <a:t>8/27/2019</a:t>
            </a:fld>
            <a:endParaRPr lang="en-US"/>
          </a:p>
        </p:txBody>
      </p:sp>
      <p:sp>
        <p:nvSpPr>
          <p:cNvPr id="8" name="Footer Placeholder 7"/>
          <p:cNvSpPr>
            <a:spLocks noGrp="1"/>
          </p:cNvSpPr>
          <p:nvPr>
            <p:ph type="ftr" sz="quarter" idx="11"/>
          </p:nvPr>
        </p:nvSpPr>
        <p:spPr/>
        <p:txBody>
          <a:bodyPr/>
          <a:lstStyle/>
          <a:p>
            <a:r>
              <a:rPr lang="en-US"/>
              <a:t>TEXTILES DEPARTMENT, BUREAU OF INDIAN STANDARDS</a:t>
            </a:r>
          </a:p>
        </p:txBody>
      </p:sp>
      <p:sp>
        <p:nvSpPr>
          <p:cNvPr id="9" name="Slide Number Placeholder 8"/>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598D98-806F-4F34-B0BB-05E755A72D6B}" type="datetime1">
              <a:rPr lang="en-US" smtClean="0"/>
              <a:pPr/>
              <a:t>8/27/2019</a:t>
            </a:fld>
            <a:endParaRPr lang="en-US"/>
          </a:p>
        </p:txBody>
      </p:sp>
      <p:sp>
        <p:nvSpPr>
          <p:cNvPr id="4" name="Footer Placeholder 3"/>
          <p:cNvSpPr>
            <a:spLocks noGrp="1"/>
          </p:cNvSpPr>
          <p:nvPr>
            <p:ph type="ftr" sz="quarter" idx="11"/>
          </p:nvPr>
        </p:nvSpPr>
        <p:spPr/>
        <p:txBody>
          <a:bodyPr/>
          <a:lstStyle/>
          <a:p>
            <a:r>
              <a:rPr lang="en-US"/>
              <a:t>TEXTILES DEPARTMENT, BUREAU OF INDIAN STANDARDS</a:t>
            </a:r>
          </a:p>
        </p:txBody>
      </p:sp>
      <p:sp>
        <p:nvSpPr>
          <p:cNvPr id="5" name="Slide Number Placeholder 4"/>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629B1-C436-4603-9217-FD6F5DDCE650}" type="datetime1">
              <a:rPr lang="en-US" smtClean="0"/>
              <a:pPr/>
              <a:t>8/27/2019</a:t>
            </a:fld>
            <a:endParaRPr lang="en-US"/>
          </a:p>
        </p:txBody>
      </p:sp>
      <p:sp>
        <p:nvSpPr>
          <p:cNvPr id="3" name="Footer Placeholder 2"/>
          <p:cNvSpPr>
            <a:spLocks noGrp="1"/>
          </p:cNvSpPr>
          <p:nvPr>
            <p:ph type="ftr" sz="quarter" idx="11"/>
          </p:nvPr>
        </p:nvSpPr>
        <p:spPr/>
        <p:txBody>
          <a:bodyPr/>
          <a:lstStyle/>
          <a:p>
            <a:r>
              <a:rPr lang="en-US"/>
              <a:t>TEXTILES DEPARTMENT, BUREAU OF INDIAN STANDARDS</a:t>
            </a:r>
          </a:p>
        </p:txBody>
      </p:sp>
      <p:sp>
        <p:nvSpPr>
          <p:cNvPr id="4" name="Slide Number Placeholder 3"/>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41397E-3400-415C-9211-45EDE5B77421}" type="datetime1">
              <a:rPr lang="en-US" smtClean="0"/>
              <a:pPr/>
              <a:t>8/27/2019</a:t>
            </a:fld>
            <a:endParaRPr lang="en-US"/>
          </a:p>
        </p:txBody>
      </p:sp>
      <p:sp>
        <p:nvSpPr>
          <p:cNvPr id="6" name="Footer Placeholder 5"/>
          <p:cNvSpPr>
            <a:spLocks noGrp="1"/>
          </p:cNvSpPr>
          <p:nvPr>
            <p:ph type="ftr" sz="quarter" idx="11"/>
          </p:nvPr>
        </p:nvSpPr>
        <p:spPr/>
        <p:txBody>
          <a:bodyPr/>
          <a:lstStyle/>
          <a:p>
            <a:r>
              <a:rPr lang="en-US"/>
              <a:t>TEXTILES DEPARTMENT, BUREAU OF INDIAN STANDARDS</a:t>
            </a:r>
          </a:p>
        </p:txBody>
      </p:sp>
      <p:sp>
        <p:nvSpPr>
          <p:cNvPr id="7" name="Slide Number Placeholder 6"/>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7D2294-1CD5-4A83-89BD-04E630C50428}" type="datetime1">
              <a:rPr lang="en-US" smtClean="0"/>
              <a:pPr/>
              <a:t>8/27/2019</a:t>
            </a:fld>
            <a:endParaRPr lang="en-US"/>
          </a:p>
        </p:txBody>
      </p:sp>
      <p:sp>
        <p:nvSpPr>
          <p:cNvPr id="6" name="Footer Placeholder 5"/>
          <p:cNvSpPr>
            <a:spLocks noGrp="1"/>
          </p:cNvSpPr>
          <p:nvPr>
            <p:ph type="ftr" sz="quarter" idx="11"/>
          </p:nvPr>
        </p:nvSpPr>
        <p:spPr/>
        <p:txBody>
          <a:bodyPr/>
          <a:lstStyle/>
          <a:p>
            <a:r>
              <a:rPr lang="en-US"/>
              <a:t>TEXTILES DEPARTMENT, BUREAU OF INDIAN STANDARDS</a:t>
            </a:r>
          </a:p>
        </p:txBody>
      </p:sp>
      <p:sp>
        <p:nvSpPr>
          <p:cNvPr id="7" name="Slide Number Placeholder 6"/>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4F112-EFB3-4C84-BA1A-CF86B71B44EE}" type="datetime1">
              <a:rPr lang="en-US" smtClean="0"/>
              <a:pPr/>
              <a:t>8/27/2019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TEXTILES DEPARTMENT, BUREAU OF INDIAN STANDARDS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CD88D-9663-44ED-9B7A-5DA0EDF86D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rmAutofit/>
          </a:bodyPr>
          <a:lstStyle/>
          <a:p>
            <a:pPr>
              <a:lnSpc>
                <a:spcPct val="150000"/>
              </a:lnSpc>
            </a:pPr>
            <a:r>
              <a:rPr lang="en-US" sz="4000" dirty="0">
                <a:solidFill>
                  <a:schemeClr val="accent1">
                    <a:lumMod val="50000"/>
                  </a:schemeClr>
                </a:solidFill>
                <a:latin typeface="Aharoni" pitchFamily="2" charset="-79"/>
                <a:cs typeface="Aharoni" pitchFamily="2" charset="-79"/>
              </a:rPr>
              <a:t>STANDARDIZATION IN THE FIELD OF AGROTECH  </a:t>
            </a:r>
            <a:br>
              <a:rPr lang="en-US" sz="3200" dirty="0">
                <a:solidFill>
                  <a:schemeClr val="accent1">
                    <a:lumMod val="50000"/>
                  </a:schemeClr>
                </a:solidFill>
                <a:latin typeface="Antique Olive Roman" pitchFamily="34" charset="0"/>
                <a:cs typeface="Aharoni" pitchFamily="2" charset="-79"/>
              </a:rPr>
            </a:b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A K Bera, Sc F &amp; Head (Textiles)</a:t>
            </a:r>
            <a:br>
              <a:rPr lang="en-US" sz="3200" dirty="0">
                <a:solidFill>
                  <a:schemeClr val="accent1">
                    <a:lumMod val="50000"/>
                  </a:schemeClr>
                </a:solidFill>
                <a:latin typeface="Antique Olive Roman" pitchFamily="34" charset="0"/>
                <a:cs typeface="Aharoni" pitchFamily="2" charset="-79"/>
              </a:rPr>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1178465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600200"/>
            <a:ext cx="7772400" cy="3810000"/>
          </a:xfrm>
        </p:spPr>
        <p:txBody>
          <a:bodyPr>
            <a:noAutofit/>
          </a:bodyPr>
          <a:lstStyle/>
          <a:p>
            <a:pPr>
              <a:lnSpc>
                <a:spcPct val="150000"/>
              </a:lnSpc>
            </a:pPr>
            <a:r>
              <a:rPr lang="en-IN" sz="3200" b="1" dirty="0">
                <a:solidFill>
                  <a:schemeClr val="tx2">
                    <a:lumMod val="75000"/>
                  </a:schemeClr>
                </a:solidFill>
              </a:rPr>
              <a:t>IS 16390:2015 </a:t>
            </a:r>
            <a:r>
              <a:rPr lang="en-IN" sz="3200" b="1" dirty="0" err="1">
                <a:solidFill>
                  <a:schemeClr val="tx2">
                    <a:lumMod val="75000"/>
                  </a:schemeClr>
                </a:solidFill>
              </a:rPr>
              <a:t>Agrotextiles</a:t>
            </a:r>
            <a:r>
              <a:rPr lang="en-IN" sz="3200" b="1" dirty="0">
                <a:solidFill>
                  <a:schemeClr val="tx2">
                    <a:lumMod val="75000"/>
                  </a:schemeClr>
                </a:solidFill>
              </a:rPr>
              <a:t> – Nylon knitted seamless gloves for tobacco harvesters</a:t>
            </a:r>
            <a:br>
              <a:rPr lang="en-IN" sz="1200" b="1" dirty="0">
                <a:solidFill>
                  <a:schemeClr val="tx2">
                    <a:lumMod val="75000"/>
                  </a:schemeClr>
                </a:solidFill>
              </a:rPr>
            </a:br>
            <a:br>
              <a:rPr lang="en-IN" sz="1200" b="1" dirty="0">
                <a:solidFill>
                  <a:schemeClr val="tx2">
                    <a:lumMod val="75000"/>
                  </a:schemeClr>
                </a:solidFill>
              </a:rPr>
            </a:br>
            <a:r>
              <a:rPr lang="en-IN" sz="2800" dirty="0">
                <a:solidFill>
                  <a:schemeClr val="tx2">
                    <a:lumMod val="75000"/>
                  </a:schemeClr>
                </a:solidFill>
              </a:rPr>
              <a:t>Tobacco harvesting presents several hazards to those who cultivate and harvest the plant. Most notably acute nicotine poisoning also known as green tobacco sickness. Use of these gloves significantly reduce the above hazard</a:t>
            </a:r>
            <a:r>
              <a:rPr lang="en-IN" sz="2800" b="1" dirty="0">
                <a:solidFill>
                  <a:schemeClr val="tx2">
                    <a:lumMod val="75000"/>
                  </a:schemeClr>
                </a:solidFill>
              </a:rPr>
              <a:t>. </a:t>
            </a:r>
            <a:endParaRPr lang="en-US" sz="28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121480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Autofit/>
          </a:bodyPr>
          <a:lstStyle/>
          <a:p>
            <a:pPr>
              <a:lnSpc>
                <a:spcPct val="150000"/>
              </a:lnSpc>
            </a:pPr>
            <a:r>
              <a:rPr lang="en-IN" sz="3200" b="1" dirty="0">
                <a:solidFill>
                  <a:schemeClr val="tx2">
                    <a:lumMod val="75000"/>
                  </a:schemeClr>
                </a:solidFill>
              </a:rPr>
              <a:t>IS 16187:2014 </a:t>
            </a:r>
            <a:r>
              <a:rPr lang="en-IN" sz="3200" b="1" dirty="0" err="1">
                <a:solidFill>
                  <a:schemeClr val="tx2">
                    <a:lumMod val="75000"/>
                  </a:schemeClr>
                </a:solidFill>
              </a:rPr>
              <a:t>Agrotextiles</a:t>
            </a:r>
            <a:r>
              <a:rPr lang="en-IN" sz="3200" b="1" dirty="0">
                <a:solidFill>
                  <a:schemeClr val="tx2">
                    <a:lumMod val="75000"/>
                  </a:schemeClr>
                </a:solidFill>
              </a:rPr>
              <a:t> – HDPE/PP leno woven sacks for packaging and storage of fruits and vegetables</a:t>
            </a:r>
            <a:br>
              <a:rPr lang="en-IN" sz="3200" b="1" dirty="0">
                <a:solidFill>
                  <a:schemeClr val="tx2">
                    <a:lumMod val="75000"/>
                  </a:schemeClr>
                </a:solidFill>
              </a:rPr>
            </a:br>
            <a:br>
              <a:rPr lang="en-IN" sz="1200" b="1" dirty="0">
                <a:solidFill>
                  <a:schemeClr val="tx2">
                    <a:lumMod val="75000"/>
                  </a:schemeClr>
                </a:solidFill>
              </a:rPr>
            </a:br>
            <a:r>
              <a:rPr lang="en-IN" sz="2800" dirty="0">
                <a:solidFill>
                  <a:schemeClr val="tx2">
                    <a:lumMod val="75000"/>
                  </a:schemeClr>
                </a:solidFill>
              </a:rPr>
              <a:t>This standard covers leno bags of 25 and 50 </a:t>
            </a:r>
            <a:r>
              <a:rPr lang="en-IN" sz="2800" dirty="0" err="1">
                <a:solidFill>
                  <a:schemeClr val="tx2">
                    <a:lumMod val="75000"/>
                  </a:schemeClr>
                </a:solidFill>
              </a:rPr>
              <a:t>kag</a:t>
            </a:r>
            <a:r>
              <a:rPr lang="en-IN" sz="2800" dirty="0">
                <a:solidFill>
                  <a:schemeClr val="tx2">
                    <a:lumMod val="75000"/>
                  </a:schemeClr>
                </a:solidFill>
              </a:rPr>
              <a:t> capacity</a:t>
            </a:r>
            <a:endParaRPr lang="en-US" sz="28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839093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524000"/>
            <a:ext cx="7772400" cy="4419600"/>
          </a:xfrm>
        </p:spPr>
        <p:txBody>
          <a:bodyPr>
            <a:noAutofit/>
          </a:bodyPr>
          <a:lstStyle/>
          <a:p>
            <a:pPr lvl="1" algn="l"/>
            <a:r>
              <a:rPr lang="en-US" sz="3200" b="1" dirty="0">
                <a:solidFill>
                  <a:schemeClr val="tx2">
                    <a:lumMod val="75000"/>
                  </a:schemeClr>
                </a:solidFill>
              </a:rPr>
              <a:t>NEW SUBJECTS TAKEN</a:t>
            </a:r>
            <a:br>
              <a:rPr lang="en-US" sz="3200" b="1" dirty="0">
                <a:solidFill>
                  <a:schemeClr val="tx2">
                    <a:lumMod val="75000"/>
                  </a:schemeClr>
                </a:solidFill>
              </a:rPr>
            </a:br>
            <a:br>
              <a:rPr lang="en-US" sz="3200" b="1" dirty="0">
                <a:solidFill>
                  <a:schemeClr val="tx2">
                    <a:lumMod val="75000"/>
                  </a:schemeClr>
                </a:solidFill>
              </a:rPr>
            </a:br>
            <a:r>
              <a:rPr lang="en-US" sz="3200" dirty="0">
                <a:solidFill>
                  <a:schemeClr val="tx2">
                    <a:lumMod val="75000"/>
                  </a:schemeClr>
                </a:solidFill>
              </a:rPr>
              <a:t>Harvest nets</a:t>
            </a:r>
            <a:br>
              <a:rPr lang="en-US" sz="3200" dirty="0">
                <a:solidFill>
                  <a:schemeClr val="tx2">
                    <a:lumMod val="75000"/>
                  </a:schemeClr>
                </a:solidFill>
              </a:rPr>
            </a:br>
            <a:r>
              <a:rPr lang="en-US" sz="3200" dirty="0">
                <a:solidFill>
                  <a:schemeClr val="tx2">
                    <a:lumMod val="75000"/>
                  </a:schemeClr>
                </a:solidFill>
              </a:rPr>
              <a:t>Wind Shield nets</a:t>
            </a:r>
            <a:br>
              <a:rPr lang="en-US" sz="3200" dirty="0">
                <a:solidFill>
                  <a:schemeClr val="tx2">
                    <a:lumMod val="75000"/>
                  </a:schemeClr>
                </a:solidFill>
              </a:rPr>
            </a:br>
            <a:r>
              <a:rPr lang="en-US" sz="3200" dirty="0">
                <a:solidFill>
                  <a:schemeClr val="tx2">
                    <a:lumMod val="75000"/>
                  </a:schemeClr>
                </a:solidFill>
              </a:rPr>
              <a:t>Fencing nets</a:t>
            </a:r>
            <a:br>
              <a:rPr lang="en-US" sz="3200" dirty="0">
                <a:solidFill>
                  <a:schemeClr val="tx2">
                    <a:lumMod val="75000"/>
                  </a:schemeClr>
                </a:solidFill>
              </a:rPr>
            </a:br>
            <a:r>
              <a:rPr lang="en-US" sz="3200" dirty="0">
                <a:solidFill>
                  <a:schemeClr val="tx2">
                    <a:lumMod val="75000"/>
                  </a:schemeClr>
                </a:solidFill>
              </a:rPr>
              <a:t>Plant nets</a:t>
            </a:r>
            <a:br>
              <a:rPr lang="en-US" sz="3200" dirty="0">
                <a:solidFill>
                  <a:schemeClr val="tx2">
                    <a:lumMod val="75000"/>
                  </a:schemeClr>
                </a:solidFill>
              </a:rPr>
            </a:br>
            <a:r>
              <a:rPr lang="en-US" sz="3200" dirty="0">
                <a:solidFill>
                  <a:schemeClr val="tx2">
                    <a:lumMod val="75000"/>
                  </a:schemeClr>
                </a:solidFill>
              </a:rPr>
              <a:t>Coir mulch mat</a:t>
            </a:r>
            <a:br>
              <a:rPr lang="en-US" sz="3200" dirty="0">
                <a:solidFill>
                  <a:schemeClr val="tx2">
                    <a:lumMod val="75000"/>
                  </a:schemeClr>
                </a:solidFill>
              </a:rPr>
            </a:br>
            <a:r>
              <a:rPr lang="en-US" sz="3200" dirty="0">
                <a:solidFill>
                  <a:schemeClr val="tx2">
                    <a:lumMod val="75000"/>
                  </a:schemeClr>
                </a:solidFill>
              </a:rPr>
              <a:t>Nonwoven mulch mats</a:t>
            </a:r>
            <a:endParaRPr lang="en-US" sz="32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446703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038600"/>
          </a:xfrm>
        </p:spPr>
        <p:txBody>
          <a:bodyPr>
            <a:normAutofit/>
          </a:bodyPr>
          <a:lstStyle/>
          <a:p>
            <a:pPr>
              <a:lnSpc>
                <a:spcPct val="150000"/>
              </a:lnSpc>
            </a:pPr>
            <a:r>
              <a:rPr lang="en-US" sz="4000" dirty="0">
                <a:solidFill>
                  <a:schemeClr val="accent1">
                    <a:lumMod val="50000"/>
                  </a:schemeClr>
                </a:solidFill>
                <a:latin typeface="Aharoni" pitchFamily="2" charset="-79"/>
                <a:cs typeface="Aharoni" pitchFamily="2" charset="-79"/>
              </a:rPr>
              <a:t>THANK YOU</a:t>
            </a:r>
            <a:endParaRPr lang="en-US" sz="3200" dirty="0">
              <a:solidFill>
                <a:schemeClr val="accent1">
                  <a:lumMod val="50000"/>
                </a:schemeClr>
              </a:solidFill>
              <a:latin typeface="Antique Olive Roman" pitchFamily="34" charset="0"/>
              <a:cs typeface="Aharoni" pitchFamily="2" charset="-79"/>
            </a:endParaRPr>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14680" y="1632585"/>
            <a:ext cx="7772400" cy="4114800"/>
          </a:xfrm>
        </p:spPr>
        <p:txBody>
          <a:bodyPr>
            <a:normAutofit fontScale="90000"/>
          </a:bodyPr>
          <a:lstStyle/>
          <a:p>
            <a:br>
              <a:rPr lang="en-US" sz="3200" dirty="0">
                <a:solidFill>
                  <a:schemeClr val="accent1">
                    <a:lumMod val="50000"/>
                  </a:schemeClr>
                </a:solidFill>
                <a:latin typeface="Antique Olive Roman" pitchFamily="34" charset="0"/>
                <a:cs typeface="Aharoni" pitchFamily="2" charset="-79"/>
              </a:rPr>
            </a:br>
            <a:r>
              <a:rPr lang="en-US" sz="3600" dirty="0">
                <a:solidFill>
                  <a:schemeClr val="tx2">
                    <a:lumMod val="75000"/>
                  </a:schemeClr>
                </a:solidFill>
                <a:latin typeface="Aharoni" panose="02010803020104030203" pitchFamily="2" charset="-79"/>
                <a:cs typeface="Aharoni" panose="02010803020104030203" pitchFamily="2" charset="-79"/>
              </a:rPr>
              <a:t>TXD </a:t>
            </a:r>
            <a:r>
              <a:rPr lang="en-US" sz="4900" dirty="0">
                <a:solidFill>
                  <a:schemeClr val="tx2">
                    <a:lumMod val="75000"/>
                  </a:schemeClr>
                </a:solidFill>
                <a:latin typeface="Aharoni" panose="02010803020104030203" pitchFamily="2" charset="-79"/>
                <a:cs typeface="Aharoni" panose="02010803020104030203" pitchFamily="2" charset="-79"/>
              </a:rPr>
              <a:t>35</a:t>
            </a:r>
            <a:r>
              <a:rPr lang="en-US" sz="3600" dirty="0">
                <a:solidFill>
                  <a:schemeClr val="tx2">
                    <a:lumMod val="75000"/>
                  </a:schemeClr>
                </a:solidFill>
                <a:latin typeface="Aharoni" panose="02010803020104030203" pitchFamily="2" charset="-79"/>
                <a:cs typeface="Aharoni" panose="02010803020104030203" pitchFamily="2" charset="-79"/>
              </a:rPr>
              <a:t> TECHNICAL TEXTILES FOR AGROTECH APPLICATIONS  </a:t>
            </a:r>
            <a:br>
              <a:rPr lang="en-US" sz="4000" dirty="0">
                <a:solidFill>
                  <a:schemeClr val="tx2">
                    <a:lumMod val="75000"/>
                  </a:schemeClr>
                </a:solidFill>
                <a:latin typeface="Aharoni" panose="02010803020104030203" pitchFamily="2" charset="-79"/>
                <a:cs typeface="Aharoni" panose="02010803020104030203" pitchFamily="2" charset="-79"/>
              </a:rPr>
            </a:br>
            <a:r>
              <a:rPr lang="en-US" dirty="0"/>
              <a:t> </a:t>
            </a:r>
            <a:br>
              <a:rPr lang="en-US" dirty="0"/>
            </a:br>
            <a:r>
              <a:rPr lang="en-US" sz="3600" b="1" dirty="0">
                <a:solidFill>
                  <a:schemeClr val="tx2">
                    <a:lumMod val="75000"/>
                  </a:schemeClr>
                </a:solidFill>
              </a:rPr>
              <a:t>SCOPE - </a:t>
            </a:r>
            <a:r>
              <a:rPr lang="en-US" sz="3600" dirty="0">
                <a:solidFill>
                  <a:schemeClr val="tx2">
                    <a:lumMod val="75000"/>
                  </a:schemeClr>
                </a:solidFill>
              </a:rPr>
              <a:t>To formulate Indian Standards </a:t>
            </a:r>
            <a:r>
              <a:rPr lang="en-IN" sz="3600" dirty="0">
                <a:solidFill>
                  <a:schemeClr val="tx2">
                    <a:lumMod val="75000"/>
                  </a:schemeClr>
                </a:solidFill>
              </a:rPr>
              <a:t>for terminology, testing and specifications for technical textiles for </a:t>
            </a:r>
            <a:r>
              <a:rPr lang="en-IN" sz="3600" dirty="0" err="1">
                <a:solidFill>
                  <a:schemeClr val="tx2">
                    <a:lumMod val="75000"/>
                  </a:schemeClr>
                </a:solidFill>
              </a:rPr>
              <a:t>agrotech</a:t>
            </a:r>
            <a:r>
              <a:rPr lang="en-IN" sz="3600" dirty="0">
                <a:solidFill>
                  <a:schemeClr val="tx2">
                    <a:lumMod val="75000"/>
                  </a:schemeClr>
                </a:solidFill>
              </a:rPr>
              <a:t> application such as horticulture, agriculture, forestry and animal husbandry, etc.</a:t>
            </a:r>
            <a:br>
              <a:rPr lang="en-IN" sz="3600" dirty="0">
                <a:solidFill>
                  <a:schemeClr val="tx2">
                    <a:lumMod val="75000"/>
                  </a:schemeClr>
                </a:solidFill>
              </a:rPr>
            </a:br>
            <a:br>
              <a:rPr lang="en-US" sz="3200" dirty="0">
                <a:solidFill>
                  <a:schemeClr val="accent1">
                    <a:lumMod val="50000"/>
                  </a:schemeClr>
                </a:solidFill>
                <a:latin typeface="Antique Olive Roman" pitchFamily="34" charset="0"/>
                <a:cs typeface="Aharoni" pitchFamily="2" charset="-79"/>
              </a:rPr>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201808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14680" y="1632585"/>
            <a:ext cx="7772400" cy="4114800"/>
          </a:xfrm>
        </p:spPr>
        <p:txBody>
          <a:bodyPr>
            <a:normAutofit fontScale="90000"/>
          </a:bodyPr>
          <a:lstStyle/>
          <a:p>
            <a:br>
              <a:rPr lang="en-US" sz="3200" dirty="0">
                <a:solidFill>
                  <a:schemeClr val="accent1">
                    <a:lumMod val="50000"/>
                  </a:schemeClr>
                </a:solidFill>
                <a:latin typeface="Antique Olive Roman" pitchFamily="34" charset="0"/>
                <a:cs typeface="Aharoni" pitchFamily="2" charset="-79"/>
              </a:rPr>
            </a:br>
            <a:r>
              <a:rPr lang="en-US" sz="3600" dirty="0">
                <a:solidFill>
                  <a:schemeClr val="tx2">
                    <a:lumMod val="75000"/>
                  </a:schemeClr>
                </a:solidFill>
                <a:latin typeface="Aharoni" panose="02010803020104030203" pitchFamily="2" charset="-79"/>
                <a:cs typeface="Aharoni" panose="02010803020104030203" pitchFamily="2" charset="-79"/>
              </a:rPr>
              <a:t>TXD </a:t>
            </a:r>
            <a:r>
              <a:rPr lang="en-US" sz="4900" dirty="0">
                <a:solidFill>
                  <a:schemeClr val="tx2">
                    <a:lumMod val="75000"/>
                  </a:schemeClr>
                </a:solidFill>
                <a:latin typeface="Aharoni" panose="02010803020104030203" pitchFamily="2" charset="-79"/>
                <a:cs typeface="Aharoni" panose="02010803020104030203" pitchFamily="2" charset="-79"/>
              </a:rPr>
              <a:t>18</a:t>
            </a:r>
            <a:r>
              <a:rPr lang="en-US" sz="3600" dirty="0">
                <a:solidFill>
                  <a:schemeClr val="tx2">
                    <a:lumMod val="75000"/>
                  </a:schemeClr>
                </a:solidFill>
                <a:latin typeface="Aharoni" panose="02010803020104030203" pitchFamily="2" charset="-79"/>
                <a:cs typeface="Aharoni" panose="02010803020104030203" pitchFamily="2" charset="-79"/>
              </a:rPr>
              <a:t> TEXTILE MATERIALS FOR MARINE/FISHING PURPOSES</a:t>
            </a:r>
            <a:br>
              <a:rPr lang="en-US" sz="1300" dirty="0">
                <a:solidFill>
                  <a:schemeClr val="tx2">
                    <a:lumMod val="75000"/>
                  </a:schemeClr>
                </a:solidFill>
                <a:latin typeface="Aharoni" panose="02010803020104030203" pitchFamily="2" charset="-79"/>
                <a:cs typeface="Aharoni" panose="02010803020104030203" pitchFamily="2" charset="-79"/>
              </a:rPr>
            </a:br>
            <a:r>
              <a:rPr lang="en-US" sz="1300" dirty="0"/>
              <a:t> </a:t>
            </a:r>
            <a:br>
              <a:rPr lang="en-US" dirty="0"/>
            </a:br>
            <a:r>
              <a:rPr lang="en-US" sz="3600" b="1" dirty="0">
                <a:solidFill>
                  <a:schemeClr val="tx2">
                    <a:lumMod val="75000"/>
                  </a:schemeClr>
                </a:solidFill>
              </a:rPr>
              <a:t>SCOPE -</a:t>
            </a:r>
            <a:r>
              <a:rPr lang="en-IN" sz="3100" dirty="0">
                <a:solidFill>
                  <a:schemeClr val="tx2">
                    <a:lumMod val="75000"/>
                  </a:schemeClr>
                </a:solidFill>
              </a:rPr>
              <a:t>a) 	To formulate Indian Standards for terminology, methods of test and specifications for textile materials and accessories used for fishing/aquaculture purposes.</a:t>
            </a:r>
            <a:br>
              <a:rPr lang="en-IN" sz="1300" dirty="0">
                <a:solidFill>
                  <a:schemeClr val="tx2">
                    <a:lumMod val="75000"/>
                  </a:schemeClr>
                </a:solidFill>
              </a:rPr>
            </a:br>
            <a:r>
              <a:rPr lang="en-IN" sz="1300" dirty="0">
                <a:solidFill>
                  <a:schemeClr val="tx2">
                    <a:lumMod val="75000"/>
                  </a:schemeClr>
                </a:solidFill>
              </a:rPr>
              <a:t>	</a:t>
            </a:r>
            <a:br>
              <a:rPr lang="en-IN" sz="3100" dirty="0">
                <a:solidFill>
                  <a:schemeClr val="tx2">
                    <a:lumMod val="75000"/>
                  </a:schemeClr>
                </a:solidFill>
              </a:rPr>
            </a:br>
            <a:r>
              <a:rPr lang="en-IN" sz="3100" dirty="0">
                <a:solidFill>
                  <a:schemeClr val="tx2">
                    <a:lumMod val="75000"/>
                  </a:schemeClr>
                </a:solidFill>
              </a:rPr>
              <a:t> b) 	To formulate guidelines for fishing gear.</a:t>
            </a:r>
            <a:br>
              <a:rPr lang="en-IN" sz="3100" dirty="0">
                <a:solidFill>
                  <a:schemeClr val="tx2">
                    <a:lumMod val="75000"/>
                  </a:schemeClr>
                </a:solidFill>
              </a:rPr>
            </a:br>
            <a:br>
              <a:rPr lang="en-US" sz="3200" dirty="0">
                <a:solidFill>
                  <a:schemeClr val="accent1">
                    <a:lumMod val="50000"/>
                  </a:schemeClr>
                </a:solidFill>
                <a:latin typeface="Antique Olive Roman" pitchFamily="34" charset="0"/>
                <a:cs typeface="Aharoni" pitchFamily="2" charset="-79"/>
              </a:rPr>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13220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rmAutofit fontScale="90000"/>
          </a:bodyPr>
          <a:lstStyle/>
          <a:p>
            <a:pPr>
              <a:lnSpc>
                <a:spcPct val="150000"/>
              </a:lnSpc>
            </a:pPr>
            <a:r>
              <a:rPr lang="en-US" sz="4000" dirty="0">
                <a:solidFill>
                  <a:schemeClr val="accent1">
                    <a:lumMod val="50000"/>
                  </a:schemeClr>
                </a:solidFill>
                <a:latin typeface="Aharoni" pitchFamily="2" charset="-79"/>
                <a:cs typeface="Aharoni" pitchFamily="2" charset="-79"/>
              </a:rPr>
              <a:t>STANDARDS PUBLISHED  </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Product Specification – 11 + 5</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Method of Tests – 0 + 12</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Codes of Practice – 0 + 4</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Terminology – 1 + 3 </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Others – 1 + 12</a:t>
            </a:r>
            <a:br>
              <a:rPr lang="en-US" sz="3200" dirty="0">
                <a:solidFill>
                  <a:schemeClr val="accent1">
                    <a:lumMod val="50000"/>
                  </a:schemeClr>
                </a:solidFill>
                <a:latin typeface="Antique Olive Roman" pitchFamily="34" charset="0"/>
                <a:cs typeface="Aharoni" pitchFamily="2" charset="-79"/>
              </a:rPr>
            </a:br>
            <a:r>
              <a:rPr lang="en-US" sz="3200" b="1" dirty="0">
                <a:solidFill>
                  <a:schemeClr val="accent1">
                    <a:lumMod val="50000"/>
                  </a:schemeClr>
                </a:solidFill>
                <a:latin typeface="Antique Olive Roman" pitchFamily="34" charset="0"/>
                <a:cs typeface="Aharoni" pitchFamily="2" charset="-79"/>
              </a:rPr>
              <a:t>TOTAL - 49</a:t>
            </a: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805954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Autofit/>
          </a:bodyPr>
          <a:lstStyle/>
          <a:p>
            <a:pPr>
              <a:lnSpc>
                <a:spcPct val="150000"/>
              </a:lnSpc>
            </a:pPr>
            <a:r>
              <a:rPr lang="en-IN" sz="3200" b="1" dirty="0">
                <a:solidFill>
                  <a:schemeClr val="tx2">
                    <a:lumMod val="75000"/>
                  </a:schemeClr>
                </a:solidFill>
              </a:rPr>
              <a:t>IS 17070:2019 Jute </a:t>
            </a:r>
            <a:r>
              <a:rPr lang="en-IN" sz="3200" b="1" dirty="0" err="1">
                <a:solidFill>
                  <a:schemeClr val="tx2">
                    <a:lumMod val="75000"/>
                  </a:schemeClr>
                </a:solidFill>
              </a:rPr>
              <a:t>agrotextiles</a:t>
            </a:r>
            <a:r>
              <a:rPr lang="en-IN" sz="3200" b="1" dirty="0">
                <a:solidFill>
                  <a:schemeClr val="tx2">
                    <a:lumMod val="75000"/>
                  </a:schemeClr>
                </a:solidFill>
              </a:rPr>
              <a:t> for growth of plant and suppression of weeds – Specificati</a:t>
            </a:r>
            <a:r>
              <a:rPr lang="en-IN" sz="2800" b="1" dirty="0">
                <a:solidFill>
                  <a:schemeClr val="tx2">
                    <a:lumMod val="75000"/>
                  </a:schemeClr>
                </a:solidFill>
              </a:rPr>
              <a:t>on</a:t>
            </a:r>
            <a:br>
              <a:rPr lang="en-IN" sz="1200" b="1" dirty="0">
                <a:solidFill>
                  <a:schemeClr val="tx2">
                    <a:lumMod val="75000"/>
                  </a:schemeClr>
                </a:solidFill>
              </a:rPr>
            </a:br>
            <a:br>
              <a:rPr lang="en-IN" sz="1200" b="1" dirty="0">
                <a:solidFill>
                  <a:schemeClr val="tx2">
                    <a:lumMod val="75000"/>
                  </a:schemeClr>
                </a:solidFill>
              </a:rPr>
            </a:br>
            <a:r>
              <a:rPr lang="en-IN" sz="2800" dirty="0">
                <a:solidFill>
                  <a:schemeClr val="tx2">
                    <a:lumMod val="75000"/>
                  </a:schemeClr>
                </a:solidFill>
              </a:rPr>
              <a:t>Selection of jute </a:t>
            </a:r>
            <a:r>
              <a:rPr lang="en-IN" sz="2800" dirty="0" err="1">
                <a:solidFill>
                  <a:schemeClr val="tx2">
                    <a:lumMod val="75000"/>
                  </a:schemeClr>
                </a:solidFill>
              </a:rPr>
              <a:t>agrotextile</a:t>
            </a:r>
            <a:r>
              <a:rPr lang="en-IN" sz="2800" dirty="0">
                <a:solidFill>
                  <a:schemeClr val="tx2">
                    <a:lumMod val="75000"/>
                  </a:schemeClr>
                </a:solidFill>
              </a:rPr>
              <a:t> is decided principally on topography of the site, gradient of slope, annual rainfall, nature of soil, type of weeds and plants.</a:t>
            </a:r>
            <a:endParaRPr lang="en-US" sz="28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246505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Autofit/>
          </a:bodyPr>
          <a:lstStyle/>
          <a:p>
            <a:pPr algn="just">
              <a:lnSpc>
                <a:spcPct val="150000"/>
              </a:lnSpc>
            </a:pPr>
            <a:r>
              <a:rPr lang="en-IN" sz="2800" b="1" dirty="0">
                <a:solidFill>
                  <a:schemeClr val="tx2">
                    <a:lumMod val="75000"/>
                  </a:schemeClr>
                </a:solidFill>
              </a:rPr>
              <a:t>IS 16627:2017 </a:t>
            </a:r>
            <a:r>
              <a:rPr lang="en-IN" sz="2800" b="1" dirty="0" err="1">
                <a:solidFill>
                  <a:schemeClr val="tx2">
                    <a:lumMod val="75000"/>
                  </a:schemeClr>
                </a:solidFill>
              </a:rPr>
              <a:t>Agrotextiles</a:t>
            </a:r>
            <a:r>
              <a:rPr lang="en-IN" sz="2800" b="1" dirty="0">
                <a:solidFill>
                  <a:schemeClr val="tx2">
                    <a:lumMod val="75000"/>
                  </a:schemeClr>
                </a:solidFill>
              </a:rPr>
              <a:t> – HDPE laminated </a:t>
            </a:r>
            <a:r>
              <a:rPr lang="en-IN" sz="2800" b="1" dirty="0" err="1">
                <a:solidFill>
                  <a:schemeClr val="tx2">
                    <a:lumMod val="75000"/>
                  </a:schemeClr>
                </a:solidFill>
              </a:rPr>
              <a:t>wowen</a:t>
            </a:r>
            <a:r>
              <a:rPr lang="en-IN" sz="2800" b="1" dirty="0">
                <a:solidFill>
                  <a:schemeClr val="tx2">
                    <a:lumMod val="75000"/>
                  </a:schemeClr>
                </a:solidFill>
              </a:rPr>
              <a:t> lay flat tubes for use in mains and submains of drip irrigation system</a:t>
            </a:r>
            <a:br>
              <a:rPr lang="en-IN" sz="1200" b="1" dirty="0">
                <a:solidFill>
                  <a:schemeClr val="tx2">
                    <a:lumMod val="75000"/>
                  </a:schemeClr>
                </a:solidFill>
              </a:rPr>
            </a:br>
            <a:br>
              <a:rPr lang="en-IN" sz="1200" b="1" dirty="0">
                <a:solidFill>
                  <a:schemeClr val="tx2">
                    <a:lumMod val="75000"/>
                  </a:schemeClr>
                </a:solidFill>
              </a:rPr>
            </a:br>
            <a:r>
              <a:rPr lang="en-IN" sz="2800" dirty="0">
                <a:solidFill>
                  <a:schemeClr val="tx2">
                    <a:lumMod val="75000"/>
                  </a:schemeClr>
                </a:solidFill>
              </a:rPr>
              <a:t>This is a flexible replacement of HDPE/PVC main line having undulated surfaces. </a:t>
            </a:r>
            <a:endParaRPr lang="en-US" sz="28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189632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Autofit/>
          </a:bodyPr>
          <a:lstStyle/>
          <a:p>
            <a:pPr>
              <a:lnSpc>
                <a:spcPct val="150000"/>
              </a:lnSpc>
            </a:pPr>
            <a:r>
              <a:rPr lang="en-IN" sz="3200" b="1" dirty="0">
                <a:solidFill>
                  <a:schemeClr val="tx2">
                    <a:lumMod val="75000"/>
                  </a:schemeClr>
                </a:solidFill>
              </a:rPr>
              <a:t>IS 16513:2016  </a:t>
            </a:r>
            <a:r>
              <a:rPr lang="en-IN" sz="3200" b="1" dirty="0" err="1">
                <a:solidFill>
                  <a:schemeClr val="tx2">
                    <a:lumMod val="75000"/>
                  </a:schemeClr>
                </a:solidFill>
              </a:rPr>
              <a:t>Agrotextiles</a:t>
            </a:r>
            <a:r>
              <a:rPr lang="en-IN" sz="3200" b="1" dirty="0">
                <a:solidFill>
                  <a:schemeClr val="tx2">
                    <a:lumMod val="75000"/>
                  </a:schemeClr>
                </a:solidFill>
              </a:rPr>
              <a:t> – Insect nets for agriculture and horticulture purposes – Specificati</a:t>
            </a:r>
            <a:r>
              <a:rPr lang="en-IN" sz="2800" b="1" dirty="0">
                <a:solidFill>
                  <a:schemeClr val="tx2">
                    <a:lumMod val="75000"/>
                  </a:schemeClr>
                </a:solidFill>
              </a:rPr>
              <a:t>on</a:t>
            </a:r>
            <a:br>
              <a:rPr lang="en-IN" sz="1200" b="1" dirty="0">
                <a:solidFill>
                  <a:schemeClr val="tx2">
                    <a:lumMod val="75000"/>
                  </a:schemeClr>
                </a:solidFill>
              </a:rPr>
            </a:br>
            <a:br>
              <a:rPr lang="en-IN" sz="1200" b="1" dirty="0">
                <a:solidFill>
                  <a:schemeClr val="tx2">
                    <a:lumMod val="75000"/>
                  </a:schemeClr>
                </a:solidFill>
              </a:rPr>
            </a:br>
            <a:r>
              <a:rPr lang="en-IN" sz="2800" dirty="0">
                <a:solidFill>
                  <a:schemeClr val="tx2">
                    <a:lumMod val="75000"/>
                  </a:schemeClr>
                </a:solidFill>
              </a:rPr>
              <a:t>Used in protecting crop from insects such as aphids, whitefly, carrot fly caterpillars etc. This standard specifies three types based on their mesh size. </a:t>
            </a:r>
            <a:endParaRPr lang="en-US" sz="28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42207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Autofit/>
          </a:bodyPr>
          <a:lstStyle/>
          <a:p>
            <a:pPr>
              <a:lnSpc>
                <a:spcPct val="150000"/>
              </a:lnSpc>
            </a:pPr>
            <a:r>
              <a:rPr lang="en-IN" sz="3200" b="1" dirty="0">
                <a:solidFill>
                  <a:schemeClr val="tx2">
                    <a:lumMod val="75000"/>
                  </a:schemeClr>
                </a:solidFill>
              </a:rPr>
              <a:t>IS 16008 (Parts 1 &amp; 2):2016 </a:t>
            </a:r>
            <a:r>
              <a:rPr lang="en-IN" sz="3200" b="1" dirty="0" err="1">
                <a:solidFill>
                  <a:schemeClr val="tx2">
                    <a:lumMod val="75000"/>
                  </a:schemeClr>
                </a:solidFill>
              </a:rPr>
              <a:t>Agrotextiles</a:t>
            </a:r>
            <a:r>
              <a:rPr lang="en-IN" sz="3200" b="1" dirty="0">
                <a:solidFill>
                  <a:schemeClr val="tx2">
                    <a:lumMod val="75000"/>
                  </a:schemeClr>
                </a:solidFill>
              </a:rPr>
              <a:t> – Shade nets for agriculture and horticulture purposes</a:t>
            </a:r>
            <a:br>
              <a:rPr lang="en-IN" sz="1200" b="1" dirty="0">
                <a:solidFill>
                  <a:schemeClr val="tx2">
                    <a:lumMod val="75000"/>
                  </a:schemeClr>
                </a:solidFill>
              </a:rPr>
            </a:br>
            <a:r>
              <a:rPr lang="en-IN" sz="2800" dirty="0">
                <a:solidFill>
                  <a:schemeClr val="tx2">
                    <a:lumMod val="75000"/>
                  </a:schemeClr>
                </a:solidFill>
              </a:rPr>
              <a:t>Part 1 is nets made from tape yarns and Part 2 is nets made from monofilament yarns</a:t>
            </a:r>
            <a:endParaRPr lang="en-US" sz="28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227450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Autofit/>
          </a:bodyPr>
          <a:lstStyle/>
          <a:p>
            <a:pPr>
              <a:lnSpc>
                <a:spcPct val="150000"/>
              </a:lnSpc>
            </a:pPr>
            <a:r>
              <a:rPr lang="en-IN" sz="3200" b="1" dirty="0">
                <a:solidFill>
                  <a:schemeClr val="tx2">
                    <a:lumMod val="75000"/>
                  </a:schemeClr>
                </a:solidFill>
              </a:rPr>
              <a:t>IS 16202:2014 </a:t>
            </a:r>
            <a:r>
              <a:rPr lang="en-IN" sz="3200" b="1" dirty="0" err="1">
                <a:solidFill>
                  <a:schemeClr val="tx2">
                    <a:lumMod val="75000"/>
                  </a:schemeClr>
                </a:solidFill>
              </a:rPr>
              <a:t>Agrotextiles</a:t>
            </a:r>
            <a:r>
              <a:rPr lang="en-IN" sz="3200" b="1" dirty="0">
                <a:solidFill>
                  <a:schemeClr val="tx2">
                    <a:lumMod val="75000"/>
                  </a:schemeClr>
                </a:solidFill>
              </a:rPr>
              <a:t> – Woven </a:t>
            </a:r>
            <a:r>
              <a:rPr lang="en-IN" sz="3200" b="1" dirty="0" err="1">
                <a:solidFill>
                  <a:schemeClr val="tx2">
                    <a:lumMod val="75000"/>
                  </a:schemeClr>
                </a:solidFill>
              </a:rPr>
              <a:t>grond</a:t>
            </a:r>
            <a:r>
              <a:rPr lang="en-IN" sz="3200" b="1" dirty="0">
                <a:solidFill>
                  <a:schemeClr val="tx2">
                    <a:lumMod val="75000"/>
                  </a:schemeClr>
                </a:solidFill>
              </a:rPr>
              <a:t> covers for horticulture applications</a:t>
            </a:r>
            <a:br>
              <a:rPr lang="en-IN" sz="1200" b="1" dirty="0">
                <a:solidFill>
                  <a:schemeClr val="tx2">
                    <a:lumMod val="75000"/>
                  </a:schemeClr>
                </a:solidFill>
              </a:rPr>
            </a:br>
            <a:br>
              <a:rPr lang="en-IN" sz="1200" b="1" dirty="0">
                <a:solidFill>
                  <a:schemeClr val="tx2">
                    <a:lumMod val="75000"/>
                  </a:schemeClr>
                </a:solidFill>
              </a:rPr>
            </a:br>
            <a:r>
              <a:rPr lang="en-IN" sz="2800" dirty="0">
                <a:solidFill>
                  <a:schemeClr val="tx2">
                    <a:lumMod val="75000"/>
                  </a:schemeClr>
                </a:solidFill>
              </a:rPr>
              <a:t>Ground covers are used to meet diverse needs of crops in the horticulture sector like suppression of weed growth, water conservation, soil temperature moderation etc.</a:t>
            </a:r>
            <a:endParaRPr lang="en-US" sz="28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2128437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987</TotalTime>
  <Words>208</Words>
  <Application>Microsoft Office PowerPoint</Application>
  <PresentationFormat>On-screen Show (4:3)</PresentationFormat>
  <Paragraphs>38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Aharoni</vt:lpstr>
      <vt:lpstr>Antique Olive Roman</vt:lpstr>
      <vt:lpstr>Arial</vt:lpstr>
      <vt:lpstr>Calibri</vt:lpstr>
      <vt:lpstr>Office Theme</vt:lpstr>
      <vt:lpstr>STANDARDIZATION IN THE FIELD OF AGROTECH    A K Bera, Sc F &amp; Head (Textiles) </vt:lpstr>
      <vt:lpstr> TXD 35 TECHNICAL TEXTILES FOR AGROTECH APPLICATIONS     SCOPE - To formulate Indian Standards for terminology, testing and specifications for technical textiles for agrotech application such as horticulture, agriculture, forestry and animal husbandry, etc.  </vt:lpstr>
      <vt:lpstr> TXD 18 TEXTILE MATERIALS FOR MARINE/FISHING PURPOSES   SCOPE -a)  To formulate Indian Standards for terminology, methods of test and specifications for textile materials and accessories used for fishing/aquaculture purposes.    b)  To formulate guidelines for fishing gear.  </vt:lpstr>
      <vt:lpstr>STANDARDS PUBLISHED   Product Specification – 11 + 5 Method of Tests – 0 + 12 Codes of Practice – 0 + 4 Terminology – 1 + 3  Others – 1 + 12 TOTAL - 49</vt:lpstr>
      <vt:lpstr>IS 17070:2019 Jute agrotextiles for growth of plant and suppression of weeds – Specification  Selection of jute agrotextile is decided principally on topography of the site, gradient of slope, annual rainfall, nature of soil, type of weeds and plants.</vt:lpstr>
      <vt:lpstr>IS 16627:2017 Agrotextiles – HDPE laminated wowen lay flat tubes for use in mains and submains of drip irrigation system  This is a flexible replacement of HDPE/PVC main line having undulated surfaces. </vt:lpstr>
      <vt:lpstr>IS 16513:2016  Agrotextiles – Insect nets for agriculture and horticulture purposes – Specification  Used in protecting crop from insects such as aphids, whitefly, carrot fly caterpillars etc. This standard specifies three types based on their mesh size. </vt:lpstr>
      <vt:lpstr>IS 16008 (Parts 1 &amp; 2):2016 Agrotextiles – Shade nets for agriculture and horticulture purposes Part 1 is nets made from tape yarns and Part 2 is nets made from monofilament yarns</vt:lpstr>
      <vt:lpstr>IS 16202:2014 Agrotextiles – Woven grond covers for horticulture applications  Ground covers are used to meet diverse needs of crops in the horticulture sector like suppression of weed growth, water conservation, soil temperature moderation etc.</vt:lpstr>
      <vt:lpstr>IS 16390:2015 Agrotextiles – Nylon knitted seamless gloves for tobacco harvesters  Tobacco harvesting presents several hazards to those who cultivate and harvest the plant. Most notably acute nicotine poisoning also known as green tobacco sickness. Use of these gloves significantly reduce the above hazard. </vt:lpstr>
      <vt:lpstr>IS 16187:2014 Agrotextiles – HDPE/PP leno woven sacks for packaging and storage of fruits and vegetables  This standard covers leno bags of 25 and 50 kag capacity</vt:lpstr>
      <vt:lpstr>NEW SUBJECTS TAKEN  Harvest nets Wind Shield nets Fencing nets Plant nets Coir mulch mat Nonwoven mulch mats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 K Bera</cp:lastModifiedBy>
  <cp:revision>56</cp:revision>
  <dcterms:created xsi:type="dcterms:W3CDTF">2018-07-13T06:33:23Z</dcterms:created>
  <dcterms:modified xsi:type="dcterms:W3CDTF">2019-08-27T12:45:21Z</dcterms:modified>
</cp:coreProperties>
</file>