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8" r:id="rId2"/>
    <p:sldId id="270" r:id="rId3"/>
    <p:sldId id="271" r:id="rId4"/>
    <p:sldId id="272" r:id="rId5"/>
    <p:sldId id="273" r:id="rId6"/>
    <p:sldId id="275" r:id="rId7"/>
    <p:sldId id="289" r:id="rId8"/>
    <p:sldId id="290" r:id="rId9"/>
    <p:sldId id="292" r:id="rId10"/>
    <p:sldId id="296" r:id="rId11"/>
    <p:sldId id="295" r:id="rId12"/>
    <p:sldId id="297"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1CB411-4A67-4176-99F1-B8F9D287B423}" type="datetimeFigureOut">
              <a:rPr lang="en-US" smtClean="0"/>
              <a:pPr/>
              <a:t>8/27/2019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5BD98-9F64-40BA-AEB2-51A491D5DF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743A9B7-B39F-424D-9781-185936FC1BB8}"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522C70-75BA-49DC-8B92-8F7B6857BDCA}"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16CD81-1102-4CBE-8957-5444B9FCA8B2}"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8A4648-3EA6-4703-9567-D6DD46AC1D32}"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953556-83F4-4D14-8839-152C500E421C}" type="datetime1">
              <a:rPr lang="en-US" smtClean="0"/>
              <a:pPr/>
              <a:t>8/27/2019</a:t>
            </a:fld>
            <a:endParaRPr lang="en-US"/>
          </a:p>
        </p:txBody>
      </p:sp>
      <p:sp>
        <p:nvSpPr>
          <p:cNvPr id="5" name="Footer Placeholder 4"/>
          <p:cNvSpPr>
            <a:spLocks noGrp="1"/>
          </p:cNvSpPr>
          <p:nvPr>
            <p:ph type="ftr" sz="quarter" idx="11"/>
          </p:nvPr>
        </p:nvSpPr>
        <p:spPr/>
        <p:txBody>
          <a:bodyPr/>
          <a:lstStyle/>
          <a:p>
            <a:r>
              <a:rPr lang="en-US"/>
              <a:t>TEXTILES DEPARTMENT, BUREAU OF INDIAN STANDARDS</a:t>
            </a:r>
          </a:p>
        </p:txBody>
      </p:sp>
      <p:sp>
        <p:nvSpPr>
          <p:cNvPr id="6" name="Slide Number Placeholder 5"/>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59154A-9534-418C-B12A-086ACCF4B330}" type="datetime1">
              <a:rPr lang="en-US" smtClean="0"/>
              <a:pPr/>
              <a:t>8/27/2019</a:t>
            </a:fld>
            <a:endParaRPr lang="en-US"/>
          </a:p>
        </p:txBody>
      </p:sp>
      <p:sp>
        <p:nvSpPr>
          <p:cNvPr id="6" name="Footer Placeholder 5"/>
          <p:cNvSpPr>
            <a:spLocks noGrp="1"/>
          </p:cNvSpPr>
          <p:nvPr>
            <p:ph type="ftr" sz="quarter" idx="11"/>
          </p:nvPr>
        </p:nvSpPr>
        <p:spPr/>
        <p:txBody>
          <a:bodyPr/>
          <a:lstStyle/>
          <a:p>
            <a:r>
              <a:rPr lang="en-US"/>
              <a:t>TEXTILES DEPARTMENT, BUREAU OF INDIAN STANDARDS</a:t>
            </a:r>
          </a:p>
        </p:txBody>
      </p:sp>
      <p:sp>
        <p:nvSpPr>
          <p:cNvPr id="7" name="Slide Number Placeholder 6"/>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2A0389-4DE5-4971-8E11-92D5FE8C31A6}" type="datetime1">
              <a:rPr lang="en-US" smtClean="0"/>
              <a:pPr/>
              <a:t>8/27/2019</a:t>
            </a:fld>
            <a:endParaRPr lang="en-US"/>
          </a:p>
        </p:txBody>
      </p:sp>
      <p:sp>
        <p:nvSpPr>
          <p:cNvPr id="8" name="Footer Placeholder 7"/>
          <p:cNvSpPr>
            <a:spLocks noGrp="1"/>
          </p:cNvSpPr>
          <p:nvPr>
            <p:ph type="ftr" sz="quarter" idx="11"/>
          </p:nvPr>
        </p:nvSpPr>
        <p:spPr/>
        <p:txBody>
          <a:bodyPr/>
          <a:lstStyle/>
          <a:p>
            <a:r>
              <a:rPr lang="en-US"/>
              <a:t>TEXTILES DEPARTMENT, BUREAU OF INDIAN STANDARDS</a:t>
            </a:r>
          </a:p>
        </p:txBody>
      </p:sp>
      <p:sp>
        <p:nvSpPr>
          <p:cNvPr id="9" name="Slide Number Placeholder 8"/>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598D98-806F-4F34-B0BB-05E755A72D6B}" type="datetime1">
              <a:rPr lang="en-US" smtClean="0"/>
              <a:pPr/>
              <a:t>8/27/2019</a:t>
            </a:fld>
            <a:endParaRPr lang="en-US"/>
          </a:p>
        </p:txBody>
      </p:sp>
      <p:sp>
        <p:nvSpPr>
          <p:cNvPr id="4" name="Footer Placeholder 3"/>
          <p:cNvSpPr>
            <a:spLocks noGrp="1"/>
          </p:cNvSpPr>
          <p:nvPr>
            <p:ph type="ftr" sz="quarter" idx="11"/>
          </p:nvPr>
        </p:nvSpPr>
        <p:spPr/>
        <p:txBody>
          <a:bodyPr/>
          <a:lstStyle/>
          <a:p>
            <a:r>
              <a:rPr lang="en-US"/>
              <a:t>TEXTILES DEPARTMENT, BUREAU OF INDIAN STANDARDS</a:t>
            </a:r>
          </a:p>
        </p:txBody>
      </p:sp>
      <p:sp>
        <p:nvSpPr>
          <p:cNvPr id="5" name="Slide Number Placeholder 4"/>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629B1-C436-4603-9217-FD6F5DDCE650}" type="datetime1">
              <a:rPr lang="en-US" smtClean="0"/>
              <a:pPr/>
              <a:t>8/27/2019</a:t>
            </a:fld>
            <a:endParaRPr lang="en-US"/>
          </a:p>
        </p:txBody>
      </p:sp>
      <p:sp>
        <p:nvSpPr>
          <p:cNvPr id="3" name="Footer Placeholder 2"/>
          <p:cNvSpPr>
            <a:spLocks noGrp="1"/>
          </p:cNvSpPr>
          <p:nvPr>
            <p:ph type="ftr" sz="quarter" idx="11"/>
          </p:nvPr>
        </p:nvSpPr>
        <p:spPr/>
        <p:txBody>
          <a:bodyPr/>
          <a:lstStyle/>
          <a:p>
            <a:r>
              <a:rPr lang="en-US"/>
              <a:t>TEXTILES DEPARTMENT, BUREAU OF INDIAN STANDARDS</a:t>
            </a:r>
          </a:p>
        </p:txBody>
      </p:sp>
      <p:sp>
        <p:nvSpPr>
          <p:cNvPr id="4" name="Slide Number Placeholder 3"/>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41397E-3400-415C-9211-45EDE5B77421}" type="datetime1">
              <a:rPr lang="en-US" smtClean="0"/>
              <a:pPr/>
              <a:t>8/27/2019</a:t>
            </a:fld>
            <a:endParaRPr lang="en-US"/>
          </a:p>
        </p:txBody>
      </p:sp>
      <p:sp>
        <p:nvSpPr>
          <p:cNvPr id="6" name="Footer Placeholder 5"/>
          <p:cNvSpPr>
            <a:spLocks noGrp="1"/>
          </p:cNvSpPr>
          <p:nvPr>
            <p:ph type="ftr" sz="quarter" idx="11"/>
          </p:nvPr>
        </p:nvSpPr>
        <p:spPr/>
        <p:txBody>
          <a:bodyPr/>
          <a:lstStyle/>
          <a:p>
            <a:r>
              <a:rPr lang="en-US"/>
              <a:t>TEXTILES DEPARTMENT, BUREAU OF INDIAN STANDARDS</a:t>
            </a:r>
          </a:p>
        </p:txBody>
      </p:sp>
      <p:sp>
        <p:nvSpPr>
          <p:cNvPr id="7" name="Slide Number Placeholder 6"/>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7D2294-1CD5-4A83-89BD-04E630C50428}" type="datetime1">
              <a:rPr lang="en-US" smtClean="0"/>
              <a:pPr/>
              <a:t>8/27/2019</a:t>
            </a:fld>
            <a:endParaRPr lang="en-US"/>
          </a:p>
        </p:txBody>
      </p:sp>
      <p:sp>
        <p:nvSpPr>
          <p:cNvPr id="6" name="Footer Placeholder 5"/>
          <p:cNvSpPr>
            <a:spLocks noGrp="1"/>
          </p:cNvSpPr>
          <p:nvPr>
            <p:ph type="ftr" sz="quarter" idx="11"/>
          </p:nvPr>
        </p:nvSpPr>
        <p:spPr/>
        <p:txBody>
          <a:bodyPr/>
          <a:lstStyle/>
          <a:p>
            <a:r>
              <a:rPr lang="en-US"/>
              <a:t>TEXTILES DEPARTMENT, BUREAU OF INDIAN STANDARDS</a:t>
            </a:r>
          </a:p>
        </p:txBody>
      </p:sp>
      <p:sp>
        <p:nvSpPr>
          <p:cNvPr id="7" name="Slide Number Placeholder 6"/>
          <p:cNvSpPr>
            <a:spLocks noGrp="1"/>
          </p:cNvSpPr>
          <p:nvPr>
            <p:ph type="sldNum" sz="quarter" idx="12"/>
          </p:nvPr>
        </p:nvSpPr>
        <p:spPr/>
        <p:txBody>
          <a:bodyPr/>
          <a:lstStyle/>
          <a:p>
            <a:fld id="{687CD88D-9663-44ED-9B7A-5DA0EDF86D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4F112-EFB3-4C84-BA1A-CF86B71B44EE}" type="datetime1">
              <a:rPr lang="en-US" smtClean="0"/>
              <a:pPr/>
              <a:t>8/27/2019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TEXTILES DEPARTMENT, BUREAU OF INDIAN STANDARDS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CD88D-9663-44ED-9B7A-5DA0EDF86D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rmAutofit/>
          </a:bodyPr>
          <a:lstStyle/>
          <a:p>
            <a:pPr>
              <a:lnSpc>
                <a:spcPct val="150000"/>
              </a:lnSpc>
            </a:pPr>
            <a:r>
              <a:rPr lang="en-US" sz="4000" dirty="0">
                <a:solidFill>
                  <a:schemeClr val="accent1">
                    <a:lumMod val="50000"/>
                  </a:schemeClr>
                </a:solidFill>
                <a:latin typeface="Aharoni" pitchFamily="2" charset="-79"/>
                <a:cs typeface="Aharoni" pitchFamily="2" charset="-79"/>
              </a:rPr>
              <a:t>STANDARDIZATION IN THE FIELD OF PROTECTIVE TEXTILES  </a:t>
            </a:r>
            <a:br>
              <a:rPr lang="en-US" sz="3200" dirty="0">
                <a:solidFill>
                  <a:schemeClr val="accent1">
                    <a:lumMod val="50000"/>
                  </a:schemeClr>
                </a:solidFill>
                <a:latin typeface="Antique Olive Roman" pitchFamily="34" charset="0"/>
                <a:cs typeface="Aharoni" pitchFamily="2" charset="-79"/>
              </a:rPr>
            </a:b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A K Bera, Sc F &amp; Head (Textiles)</a:t>
            </a:r>
            <a:br>
              <a:rPr lang="en-US" sz="3200" dirty="0">
                <a:solidFill>
                  <a:schemeClr val="accent1">
                    <a:lumMod val="50000"/>
                  </a:schemeClr>
                </a:solidFill>
                <a:latin typeface="Antique Olive Roman" pitchFamily="34" charset="0"/>
                <a:cs typeface="Aharoni" pitchFamily="2" charset="-79"/>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1178465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953000"/>
          </a:xfrm>
        </p:spPr>
        <p:txBody>
          <a:bodyPr>
            <a:normAutofit fontScale="90000"/>
          </a:bodyPr>
          <a:lstStyle/>
          <a:p>
            <a:pPr algn="l"/>
            <a:r>
              <a:rPr lang="en-US" sz="4000" dirty="0">
                <a:solidFill>
                  <a:schemeClr val="accent1">
                    <a:lumMod val="50000"/>
                  </a:schemeClr>
                </a:solidFill>
                <a:latin typeface="Aharoni" pitchFamily="2" charset="-79"/>
                <a:cs typeface="Aharoni" pitchFamily="2" charset="-79"/>
              </a:rPr>
              <a:t>  </a:t>
            </a:r>
            <a:br>
              <a:rPr lang="en-US" sz="4000" dirty="0">
                <a:solidFill>
                  <a:schemeClr val="accent1">
                    <a:lumMod val="50000"/>
                  </a:schemeClr>
                </a:solidFill>
                <a:latin typeface="Aharoni" pitchFamily="2" charset="-79"/>
                <a:cs typeface="Aharoni" pitchFamily="2" charset="-79"/>
              </a:rPr>
            </a:br>
            <a:r>
              <a:rPr lang="en-US" sz="3600" dirty="0">
                <a:solidFill>
                  <a:schemeClr val="tx2">
                    <a:lumMod val="75000"/>
                  </a:schemeClr>
                </a:solidFill>
                <a:latin typeface="Aharoni" panose="02010803020104030203" pitchFamily="2" charset="-79"/>
                <a:cs typeface="Aharoni" panose="02010803020104030203" pitchFamily="2" charset="-79"/>
              </a:rPr>
              <a:t>NEW WORK ITEMS TAKEN</a:t>
            </a:r>
            <a:br>
              <a:rPr lang="en-US" sz="3600" dirty="0">
                <a:solidFill>
                  <a:schemeClr val="tx2">
                    <a:lumMod val="75000"/>
                  </a:schemeClr>
                </a:solidFill>
                <a:latin typeface="Aharoni" panose="02010803020104030203" pitchFamily="2" charset="-79"/>
                <a:cs typeface="Aharoni" panose="02010803020104030203" pitchFamily="2" charset="-79"/>
              </a:rPr>
            </a:br>
            <a:br>
              <a:rPr lang="en-IN" sz="3600" b="1" dirty="0">
                <a:solidFill>
                  <a:schemeClr val="tx2">
                    <a:lumMod val="75000"/>
                  </a:schemeClr>
                </a:solidFill>
              </a:rPr>
            </a:br>
            <a:r>
              <a:rPr lang="en-IN" sz="3600" dirty="0">
                <a:solidFill>
                  <a:schemeClr val="tx2">
                    <a:lumMod val="75000"/>
                  </a:schemeClr>
                </a:solidFill>
              </a:rPr>
              <a:t>FR treated bed rolls including bed sheet and pillows</a:t>
            </a:r>
            <a:br>
              <a:rPr lang="en-IN" sz="900" dirty="0">
                <a:solidFill>
                  <a:schemeClr val="tx2">
                    <a:lumMod val="75000"/>
                  </a:schemeClr>
                </a:solidFill>
              </a:rPr>
            </a:br>
            <a:br>
              <a:rPr lang="en-IN" sz="900" dirty="0">
                <a:solidFill>
                  <a:schemeClr val="tx2">
                    <a:lumMod val="75000"/>
                  </a:schemeClr>
                </a:solidFill>
              </a:rPr>
            </a:br>
            <a:r>
              <a:rPr lang="en-IN" sz="3600" dirty="0">
                <a:solidFill>
                  <a:schemeClr val="tx2">
                    <a:lumMod val="75000"/>
                  </a:schemeClr>
                </a:solidFill>
              </a:rPr>
              <a:t>Outer protective clothing – Wind cheater and rain coats</a:t>
            </a:r>
            <a:br>
              <a:rPr lang="en-IN" sz="900" dirty="0">
                <a:solidFill>
                  <a:schemeClr val="tx2">
                    <a:lumMod val="75000"/>
                  </a:schemeClr>
                </a:solidFill>
              </a:rPr>
            </a:br>
            <a:br>
              <a:rPr lang="en-IN" sz="900" dirty="0">
                <a:solidFill>
                  <a:schemeClr val="tx2">
                    <a:lumMod val="75000"/>
                  </a:schemeClr>
                </a:solidFill>
              </a:rPr>
            </a:br>
            <a:r>
              <a:rPr lang="en-IN" sz="3600" dirty="0">
                <a:solidFill>
                  <a:schemeClr val="tx2">
                    <a:lumMod val="75000"/>
                  </a:schemeClr>
                </a:solidFill>
              </a:rPr>
              <a:t>Nuclear and biological suits</a:t>
            </a:r>
            <a:br>
              <a:rPr lang="en-IN" sz="3600" dirty="0">
                <a:solidFill>
                  <a:schemeClr val="tx2">
                    <a:lumMod val="75000"/>
                  </a:schemeClr>
                </a:solidFill>
              </a:rPr>
            </a:br>
            <a:br>
              <a:rPr lang="en-IN" dirty="0"/>
            </a:br>
            <a:br>
              <a:rPr lang="en-US" sz="3200" dirty="0">
                <a:solidFill>
                  <a:schemeClr val="accent1">
                    <a:lumMod val="50000"/>
                  </a:schemeClr>
                </a:solidFill>
                <a:latin typeface="Antique Olive Roman" pitchFamily="34" charset="0"/>
                <a:cs typeface="Aharoni" pitchFamily="2" charset="-79"/>
              </a:rPr>
            </a:br>
            <a:endParaRPr lang="en-US" sz="28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943135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429000"/>
            <a:ext cx="7772400" cy="2514600"/>
          </a:xfrm>
        </p:spPr>
        <p:txBody>
          <a:bodyPr>
            <a:noAutofit/>
          </a:bodyPr>
          <a:lstStyle/>
          <a:p>
            <a:pPr lvl="1" algn="l"/>
            <a:br>
              <a:rPr lang="en-US" sz="2800" b="1" dirty="0"/>
            </a:br>
            <a:r>
              <a:rPr lang="en-US" sz="3200" b="1" dirty="0">
                <a:solidFill>
                  <a:schemeClr val="tx2">
                    <a:lumMod val="75000"/>
                  </a:schemeClr>
                </a:solidFill>
                <a:latin typeface="Aharoni" panose="02010803020104030203" pitchFamily="2" charset="-79"/>
                <a:cs typeface="Aharoni" panose="02010803020104030203" pitchFamily="2" charset="-79"/>
              </a:rPr>
              <a:t>DRAFTS ISSUED IN WIDE CIRCULATION</a:t>
            </a:r>
            <a:br>
              <a:rPr lang="en-US" sz="3200" dirty="0">
                <a:solidFill>
                  <a:schemeClr val="tx2">
                    <a:lumMod val="75000"/>
                  </a:schemeClr>
                </a:solidFill>
                <a:latin typeface="Aharoni" panose="02010803020104030203" pitchFamily="2" charset="-79"/>
                <a:cs typeface="Aharoni" panose="02010803020104030203" pitchFamily="2" charset="-79"/>
              </a:rPr>
            </a:br>
            <a:br>
              <a:rPr lang="en-US" sz="3200" dirty="0">
                <a:solidFill>
                  <a:schemeClr val="tx2">
                    <a:lumMod val="75000"/>
                  </a:schemeClr>
                </a:solidFill>
                <a:latin typeface="Aharoni" panose="02010803020104030203" pitchFamily="2" charset="-79"/>
                <a:cs typeface="Aharoni" panose="02010803020104030203" pitchFamily="2" charset="-79"/>
              </a:rPr>
            </a:br>
            <a:r>
              <a:rPr lang="en-US" sz="2400" dirty="0">
                <a:solidFill>
                  <a:schemeClr val="tx2">
                    <a:lumMod val="75000"/>
                  </a:schemeClr>
                </a:solidFill>
                <a:effectLst/>
              </a:rPr>
              <a:t>TXD 32(14498)</a:t>
            </a:r>
            <a:r>
              <a:rPr lang="en-IN" sz="2400" dirty="0">
                <a:solidFill>
                  <a:schemeClr val="tx2">
                    <a:lumMod val="75000"/>
                  </a:schemeClr>
                </a:solidFill>
                <a:latin typeface="Times New Roman" panose="02020603050405020304" pitchFamily="18" charset="0"/>
                <a:cs typeface="Mangal" panose="02040503050203030202" pitchFamily="18" charset="0"/>
              </a:rPr>
              <a:t> </a:t>
            </a:r>
            <a:r>
              <a:rPr lang="en-US" sz="2400" dirty="0">
                <a:solidFill>
                  <a:schemeClr val="tx2">
                    <a:lumMod val="75000"/>
                  </a:schemeClr>
                </a:solidFill>
                <a:effectLst/>
              </a:rPr>
              <a:t>Textiles – NBC permeable protective clothing – Part 1 Qualitative method of determining breakthrough time on exposure to chemical warfare agent – Sulfur mustard (HD)</a:t>
            </a:r>
            <a:br>
              <a:rPr lang="en-US" sz="2400" dirty="0">
                <a:solidFill>
                  <a:schemeClr val="tx2">
                    <a:lumMod val="75000"/>
                  </a:schemeClr>
                </a:solidFill>
                <a:effectLst/>
              </a:rPr>
            </a:br>
            <a:br>
              <a:rPr lang="en-US" sz="2400" dirty="0">
                <a:solidFill>
                  <a:schemeClr val="tx2">
                    <a:lumMod val="75000"/>
                  </a:schemeClr>
                </a:solidFill>
                <a:effectLst/>
              </a:rPr>
            </a:br>
            <a:r>
              <a:rPr lang="en-US" sz="2400" dirty="0">
                <a:solidFill>
                  <a:schemeClr val="tx2">
                    <a:lumMod val="75000"/>
                  </a:schemeClr>
                </a:solidFill>
                <a:effectLst/>
              </a:rPr>
              <a:t>TXD 32(14499) Textiles – NBC permeable protective clothing – Part 2 Qualitative method of determining permeation resistance on exposure to chemical warfare agent – Sulfur mustard (HD)</a:t>
            </a:r>
            <a:br>
              <a:rPr lang="en-IN" sz="3200" dirty="0">
                <a:effectLst/>
                <a:latin typeface="Times New Roman" panose="02020603050405020304" pitchFamily="18" charset="0"/>
                <a:ea typeface="Times New Roman" panose="02020603050405020304" pitchFamily="18" charset="0"/>
                <a:cs typeface="Mangal" panose="02040503050203030202" pitchFamily="18" charset="0"/>
              </a:rPr>
            </a:br>
            <a:br>
              <a:rPr lang="en-IN" sz="3200" dirty="0">
                <a:effectLst/>
                <a:latin typeface="Times New Roman" panose="02020603050405020304" pitchFamily="18" charset="0"/>
                <a:ea typeface="Times New Roman" panose="02020603050405020304" pitchFamily="18" charset="0"/>
                <a:cs typeface="Mangal" panose="02040503050203030202" pitchFamily="18" charset="0"/>
              </a:rPr>
            </a:br>
            <a:br>
              <a:rPr lang="en-IN" sz="3200" dirty="0">
                <a:effectLst/>
                <a:latin typeface="Times New Roman" panose="02020603050405020304" pitchFamily="18" charset="0"/>
                <a:ea typeface="Times New Roman" panose="02020603050405020304" pitchFamily="18" charset="0"/>
                <a:cs typeface="Mangal" panose="02040503050203030202" pitchFamily="18" charset="0"/>
              </a:rPr>
            </a:br>
            <a:br>
              <a:rPr lang="en-IN" sz="3200" dirty="0">
                <a:effectLst/>
                <a:latin typeface="Times New Roman" panose="02020603050405020304" pitchFamily="18" charset="0"/>
                <a:ea typeface="Times New Roman" panose="02020603050405020304" pitchFamily="18" charset="0"/>
                <a:cs typeface="Mangal" panose="02040503050203030202" pitchFamily="18" charset="0"/>
              </a:rPr>
            </a:br>
            <a:br>
              <a:rPr lang="en-IN" sz="3200" b="1" dirty="0">
                <a:solidFill>
                  <a:schemeClr val="tx2">
                    <a:lumMod val="75000"/>
                  </a:schemeClr>
                </a:solidFill>
              </a:rPr>
            </a:br>
            <a:br>
              <a:rPr lang="en-IN" sz="3200" dirty="0">
                <a:solidFill>
                  <a:schemeClr val="tx2">
                    <a:lumMod val="75000"/>
                  </a:schemeClr>
                </a:solidFill>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446703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CF395E5-09D4-4FE1-9A79-9CC2406A775B}"/>
              </a:ext>
            </a:extLst>
          </p:cNvPr>
          <p:cNvSpPr>
            <a:spLocks noGrp="1"/>
          </p:cNvSpPr>
          <p:nvPr>
            <p:ph type="ftr" sz="quarter" idx="11"/>
          </p:nvPr>
        </p:nvSpPr>
        <p:spPr/>
        <p:txBody>
          <a:bodyPr/>
          <a:lstStyle/>
          <a:p>
            <a:r>
              <a:rPr lang="en-US"/>
              <a:t>TEXTILES DEPARTMENT, BUREAU OF INDIAN STANDARDS</a:t>
            </a:r>
          </a:p>
        </p:txBody>
      </p:sp>
      <p:sp>
        <p:nvSpPr>
          <p:cNvPr id="3" name="Rectangle 2">
            <a:extLst>
              <a:ext uri="{FF2B5EF4-FFF2-40B4-BE49-F238E27FC236}">
                <a16:creationId xmlns:a16="http://schemas.microsoft.com/office/drawing/2014/main" id="{A6777CA8-5A9B-4A51-8B68-2F9013B9AE3F}"/>
              </a:ext>
            </a:extLst>
          </p:cNvPr>
          <p:cNvSpPr/>
          <p:nvPr/>
        </p:nvSpPr>
        <p:spPr>
          <a:xfrm>
            <a:off x="762000" y="1447800"/>
            <a:ext cx="7696200" cy="2739211"/>
          </a:xfrm>
          <a:prstGeom prst="rect">
            <a:avLst/>
          </a:prstGeom>
        </p:spPr>
        <p:txBody>
          <a:bodyPr wrap="square">
            <a:spAutoFit/>
          </a:bodyPr>
          <a:lstStyle/>
          <a:p>
            <a:r>
              <a:rPr lang="en-US" sz="3200" b="1" dirty="0">
                <a:solidFill>
                  <a:schemeClr val="tx2">
                    <a:lumMod val="75000"/>
                  </a:schemeClr>
                </a:solidFill>
                <a:latin typeface="Aharoni" panose="02010803020104030203" pitchFamily="2" charset="-79"/>
                <a:cs typeface="Aharoni" panose="02010803020104030203" pitchFamily="2" charset="-79"/>
              </a:rPr>
              <a:t>DRAFTS ISSUED IN WIDE CIRCULATIO</a:t>
            </a:r>
            <a:r>
              <a:rPr lang="en-US" sz="2800" b="1" dirty="0">
                <a:solidFill>
                  <a:schemeClr val="tx2">
                    <a:lumMod val="75000"/>
                  </a:schemeClr>
                </a:solidFill>
                <a:latin typeface="Aharoni" panose="02010803020104030203" pitchFamily="2" charset="-79"/>
                <a:cs typeface="Aharoni" panose="02010803020104030203" pitchFamily="2" charset="-79"/>
              </a:rPr>
              <a:t>N </a:t>
            </a:r>
          </a:p>
          <a:p>
            <a:endParaRPr lang="en-US" sz="2800" b="1" dirty="0">
              <a:solidFill>
                <a:schemeClr val="tx2">
                  <a:lumMod val="75000"/>
                </a:schemeClr>
              </a:solidFill>
              <a:latin typeface="Aharoni" panose="02010803020104030203" pitchFamily="2" charset="-79"/>
              <a:cs typeface="Aharoni" panose="02010803020104030203" pitchFamily="2" charset="-79"/>
            </a:endParaRPr>
          </a:p>
          <a:p>
            <a:r>
              <a:rPr lang="en-US" sz="2800" dirty="0">
                <a:solidFill>
                  <a:schemeClr val="tx2">
                    <a:lumMod val="75000"/>
                  </a:schemeClr>
                </a:solidFill>
              </a:rPr>
              <a:t>TXD 32(14500) Textiles – Test method for permeation testing of protective ensembles with nerve agents or simulants.</a:t>
            </a:r>
            <a:br>
              <a:rPr lang="en-IN" sz="2800" dirty="0">
                <a:solidFill>
                  <a:schemeClr val="tx2">
                    <a:lumMod val="75000"/>
                  </a:schemeClr>
                </a:solidFill>
                <a:latin typeface="Times New Roman" panose="02020603050405020304" pitchFamily="18" charset="0"/>
                <a:ea typeface="Times New Roman" panose="02020603050405020304" pitchFamily="18" charset="0"/>
                <a:cs typeface="Mangal" panose="02040503050203030202" pitchFamily="18" charset="0"/>
              </a:rPr>
            </a:br>
            <a:endParaRPr lang="en-IN" sz="2800" dirty="0">
              <a:solidFill>
                <a:schemeClr val="tx2">
                  <a:lumMod val="75000"/>
                </a:schemeClr>
              </a:solidFill>
            </a:endParaRPr>
          </a:p>
        </p:txBody>
      </p:sp>
    </p:spTree>
    <p:extLst>
      <p:ext uri="{BB962C8B-B14F-4D97-AF65-F5344CB8AC3E}">
        <p14:creationId xmlns:p14="http://schemas.microsoft.com/office/powerpoint/2010/main" val="4217696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038600"/>
          </a:xfrm>
        </p:spPr>
        <p:txBody>
          <a:bodyPr>
            <a:normAutofit/>
          </a:bodyPr>
          <a:lstStyle/>
          <a:p>
            <a:pPr>
              <a:lnSpc>
                <a:spcPct val="150000"/>
              </a:lnSpc>
            </a:pPr>
            <a:r>
              <a:rPr lang="en-US" sz="4000" dirty="0">
                <a:solidFill>
                  <a:schemeClr val="accent1">
                    <a:lumMod val="50000"/>
                  </a:schemeClr>
                </a:solidFill>
                <a:latin typeface="Aharoni" pitchFamily="2" charset="-79"/>
                <a:cs typeface="Aharoni" pitchFamily="2" charset="-79"/>
              </a:rPr>
              <a:t>THANK YOU</a:t>
            </a:r>
            <a:endParaRPr lang="en-US" sz="3200" dirty="0">
              <a:solidFill>
                <a:schemeClr val="accent1">
                  <a:lumMod val="50000"/>
                </a:schemeClr>
              </a:solidFill>
              <a:latin typeface="Antique Olive Roman" pitchFamily="34" charset="0"/>
              <a:cs typeface="Aharoni" pitchFamily="2" charset="-79"/>
            </a:endParaRPr>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rmAutofit fontScale="90000"/>
          </a:bodyPr>
          <a:lstStyle/>
          <a:p>
            <a:br>
              <a:rPr lang="en-US" sz="3200" dirty="0">
                <a:solidFill>
                  <a:schemeClr val="accent1">
                    <a:lumMod val="50000"/>
                  </a:schemeClr>
                </a:solidFill>
                <a:latin typeface="Antique Olive Roman" pitchFamily="34" charset="0"/>
                <a:cs typeface="Aharoni" pitchFamily="2" charset="-79"/>
              </a:rPr>
            </a:br>
            <a:r>
              <a:rPr lang="en-US" sz="3600" dirty="0">
                <a:solidFill>
                  <a:schemeClr val="tx2">
                    <a:lumMod val="75000"/>
                  </a:schemeClr>
                </a:solidFill>
                <a:latin typeface="Aharoni" panose="02010803020104030203" pitchFamily="2" charset="-79"/>
                <a:cs typeface="Aharoni" panose="02010803020104030203" pitchFamily="2" charset="-79"/>
              </a:rPr>
              <a:t>TXD </a:t>
            </a:r>
            <a:r>
              <a:rPr lang="en-US" sz="4900" dirty="0">
                <a:solidFill>
                  <a:schemeClr val="tx2">
                    <a:lumMod val="75000"/>
                  </a:schemeClr>
                </a:solidFill>
                <a:latin typeface="Aharoni" panose="02010803020104030203" pitchFamily="2" charset="-79"/>
                <a:cs typeface="Aharoni" panose="02010803020104030203" pitchFamily="2" charset="-79"/>
              </a:rPr>
              <a:t>32</a:t>
            </a:r>
            <a:r>
              <a:rPr lang="en-US" sz="3600" dirty="0">
                <a:solidFill>
                  <a:schemeClr val="tx2">
                    <a:lumMod val="75000"/>
                  </a:schemeClr>
                </a:solidFill>
                <a:latin typeface="Aharoni" panose="02010803020104030203" pitchFamily="2" charset="-79"/>
                <a:cs typeface="Aharoni" panose="02010803020104030203" pitchFamily="2" charset="-79"/>
              </a:rPr>
              <a:t> TEXTILE PROTECTIVE CLOTHING</a:t>
            </a:r>
            <a:br>
              <a:rPr lang="en-US" sz="4000" dirty="0">
                <a:solidFill>
                  <a:schemeClr val="tx2">
                    <a:lumMod val="75000"/>
                  </a:schemeClr>
                </a:solidFill>
                <a:latin typeface="Aharoni" panose="02010803020104030203" pitchFamily="2" charset="-79"/>
                <a:cs typeface="Aharoni" panose="02010803020104030203" pitchFamily="2" charset="-79"/>
              </a:rPr>
            </a:br>
            <a:r>
              <a:rPr lang="en-US" dirty="0"/>
              <a:t> </a:t>
            </a:r>
            <a:br>
              <a:rPr lang="en-US" dirty="0"/>
            </a:br>
            <a:r>
              <a:rPr lang="en-US" sz="3600" b="1" dirty="0">
                <a:solidFill>
                  <a:schemeClr val="tx2">
                    <a:lumMod val="75000"/>
                  </a:schemeClr>
                </a:solidFill>
              </a:rPr>
              <a:t>SCOPE:</a:t>
            </a:r>
            <a:r>
              <a:rPr lang="en-US" sz="3600" dirty="0">
                <a:solidFill>
                  <a:schemeClr val="tx2">
                    <a:lumMod val="75000"/>
                  </a:schemeClr>
                </a:solidFill>
              </a:rPr>
              <a:t> To formulate Indian Standards for testing and specification for textile protective clothing for protection from fire and other health/life hazards.</a:t>
            </a:r>
            <a:br>
              <a:rPr lang="en-US" sz="3600" dirty="0">
                <a:solidFill>
                  <a:schemeClr val="tx2">
                    <a:lumMod val="75000"/>
                  </a:schemeClr>
                </a:solidFill>
              </a:rPr>
            </a:br>
            <a:br>
              <a:rPr lang="en-IN" sz="3600" dirty="0">
                <a:solidFill>
                  <a:schemeClr val="tx2">
                    <a:lumMod val="75000"/>
                  </a:schemeClr>
                </a:solidFill>
              </a:rPr>
            </a:br>
            <a:br>
              <a:rPr lang="en-US" sz="3200" dirty="0">
                <a:solidFill>
                  <a:schemeClr val="accent1">
                    <a:lumMod val="50000"/>
                  </a:schemeClr>
                </a:solidFill>
                <a:latin typeface="Antique Olive Roman" pitchFamily="34" charset="0"/>
                <a:cs typeface="Aharoni" pitchFamily="2" charset="-79"/>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201808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953000"/>
          </a:xfrm>
        </p:spPr>
        <p:txBody>
          <a:bodyPr>
            <a:normAutofit fontScale="90000"/>
          </a:bodyPr>
          <a:lstStyle/>
          <a:p>
            <a:pPr algn="just"/>
            <a:r>
              <a:rPr lang="en-US" sz="4000" dirty="0">
                <a:solidFill>
                  <a:schemeClr val="accent1">
                    <a:lumMod val="50000"/>
                  </a:schemeClr>
                </a:solidFill>
                <a:latin typeface="Aharoni" pitchFamily="2" charset="-79"/>
                <a:cs typeface="Aharoni" pitchFamily="2" charset="-79"/>
              </a:rPr>
              <a:t>  </a:t>
            </a:r>
            <a:br>
              <a:rPr lang="en-US" sz="4000" dirty="0">
                <a:solidFill>
                  <a:schemeClr val="accent1">
                    <a:lumMod val="50000"/>
                  </a:schemeClr>
                </a:solidFill>
                <a:latin typeface="Aharoni" pitchFamily="2" charset="-79"/>
                <a:cs typeface="Aharoni" pitchFamily="2" charset="-79"/>
              </a:rPr>
            </a:br>
            <a:r>
              <a:rPr lang="en-US" sz="3600" dirty="0">
                <a:solidFill>
                  <a:schemeClr val="tx2">
                    <a:lumMod val="75000"/>
                  </a:schemeClr>
                </a:solidFill>
                <a:latin typeface="Aharoni" panose="02010803020104030203" pitchFamily="2" charset="-79"/>
                <a:cs typeface="Aharoni" panose="02010803020104030203" pitchFamily="2" charset="-79"/>
              </a:rPr>
              <a:t>ISO TC</a:t>
            </a:r>
            <a:r>
              <a:rPr lang="en-US" sz="4900" dirty="0">
                <a:solidFill>
                  <a:schemeClr val="tx2">
                    <a:lumMod val="75000"/>
                  </a:schemeClr>
                </a:solidFill>
                <a:latin typeface="Aharoni" panose="02010803020104030203" pitchFamily="2" charset="-79"/>
                <a:cs typeface="Aharoni" panose="02010803020104030203" pitchFamily="2" charset="-79"/>
              </a:rPr>
              <a:t>-94</a:t>
            </a:r>
            <a:r>
              <a:rPr lang="en-US" sz="3600" dirty="0">
                <a:solidFill>
                  <a:schemeClr val="tx2">
                    <a:lumMod val="75000"/>
                  </a:schemeClr>
                </a:solidFill>
                <a:latin typeface="Aharoni" panose="02010803020104030203" pitchFamily="2" charset="-79"/>
                <a:cs typeface="Aharoni" panose="02010803020104030203" pitchFamily="2" charset="-79"/>
              </a:rPr>
              <a:t> SC</a:t>
            </a:r>
            <a:r>
              <a:rPr lang="en-US" sz="4900" dirty="0">
                <a:solidFill>
                  <a:schemeClr val="tx2">
                    <a:lumMod val="75000"/>
                  </a:schemeClr>
                </a:solidFill>
                <a:latin typeface="Aharoni" panose="02010803020104030203" pitchFamily="2" charset="-79"/>
                <a:cs typeface="Aharoni" panose="02010803020104030203" pitchFamily="2" charset="-79"/>
              </a:rPr>
              <a:t>-13</a:t>
            </a:r>
            <a:r>
              <a:rPr lang="en-US" sz="3600" dirty="0">
                <a:solidFill>
                  <a:schemeClr val="tx2">
                    <a:lumMod val="75000"/>
                  </a:schemeClr>
                </a:solidFill>
                <a:latin typeface="Aharoni" panose="02010803020104030203" pitchFamily="2" charset="-79"/>
                <a:cs typeface="Aharoni" panose="02010803020104030203" pitchFamily="2" charset="-79"/>
              </a:rPr>
              <a:t> : Personnel Safety- Protective Clothing and Equipment</a:t>
            </a:r>
            <a:br>
              <a:rPr lang="en-US" sz="3600" dirty="0">
                <a:solidFill>
                  <a:schemeClr val="tx2">
                    <a:lumMod val="75000"/>
                  </a:schemeClr>
                </a:solidFill>
                <a:latin typeface="Aharoni" panose="02010803020104030203" pitchFamily="2" charset="-79"/>
                <a:cs typeface="Aharoni" panose="02010803020104030203" pitchFamily="2" charset="-79"/>
              </a:rPr>
            </a:br>
            <a:r>
              <a:rPr lang="en-US" i="1" dirty="0"/>
              <a:t>  </a:t>
            </a:r>
            <a:br>
              <a:rPr lang="en-US" i="1" dirty="0"/>
            </a:br>
            <a:r>
              <a:rPr lang="en-US" sz="3600" b="1" cap="all" dirty="0">
                <a:solidFill>
                  <a:schemeClr val="tx2">
                    <a:lumMod val="75000"/>
                  </a:schemeClr>
                </a:solidFill>
              </a:rPr>
              <a:t>SCOPE</a:t>
            </a:r>
            <a:br>
              <a:rPr lang="en-IN" sz="3600" b="1" dirty="0">
                <a:solidFill>
                  <a:schemeClr val="tx2">
                    <a:lumMod val="75000"/>
                  </a:schemeClr>
                </a:solidFill>
              </a:rPr>
            </a:br>
            <a:r>
              <a:rPr lang="en-IN" sz="3600" dirty="0">
                <a:solidFill>
                  <a:schemeClr val="tx2">
                    <a:lumMod val="75000"/>
                  </a:schemeClr>
                </a:solidFill>
              </a:rPr>
              <a:t>Standardization of the performance of personal protective equipment designed to safeguard wearers against all known possible hazards.</a:t>
            </a:r>
            <a:br>
              <a:rPr lang="en-IN" dirty="0"/>
            </a:br>
            <a:br>
              <a:rPr lang="en-IN" dirty="0"/>
            </a:br>
            <a:br>
              <a:rPr lang="en-US" sz="3200" dirty="0">
                <a:solidFill>
                  <a:schemeClr val="accent1">
                    <a:lumMod val="50000"/>
                  </a:schemeClr>
                </a:solidFill>
                <a:latin typeface="Antique Olive Roman" pitchFamily="34" charset="0"/>
                <a:cs typeface="Aharoni" pitchFamily="2" charset="-79"/>
              </a:rPr>
            </a:br>
            <a:endParaRPr lang="en-US" sz="28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2206616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95400"/>
            <a:ext cx="7772400" cy="4114800"/>
          </a:xfrm>
        </p:spPr>
        <p:txBody>
          <a:bodyPr>
            <a:normAutofit fontScale="90000"/>
          </a:bodyPr>
          <a:lstStyle/>
          <a:p>
            <a:pPr>
              <a:lnSpc>
                <a:spcPct val="150000"/>
              </a:lnSpc>
            </a:pPr>
            <a:br>
              <a:rPr lang="en-US" sz="4000" dirty="0">
                <a:solidFill>
                  <a:schemeClr val="accent1">
                    <a:lumMod val="50000"/>
                  </a:schemeClr>
                </a:solidFill>
                <a:latin typeface="Aharoni" pitchFamily="2" charset="-79"/>
                <a:cs typeface="Aharoni" pitchFamily="2" charset="-79"/>
              </a:rPr>
            </a:br>
            <a:r>
              <a:rPr lang="en-US" sz="4000" dirty="0">
                <a:solidFill>
                  <a:schemeClr val="accent1">
                    <a:lumMod val="50000"/>
                  </a:schemeClr>
                </a:solidFill>
                <a:latin typeface="Aharoni" pitchFamily="2" charset="-79"/>
                <a:cs typeface="Aharoni" pitchFamily="2" charset="-79"/>
              </a:rPr>
              <a:t>STANDARDS PUBLISHED  </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Product Specification - 15</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Method of Tests - 22</a:t>
            </a:r>
            <a:br>
              <a:rPr lang="en-US" sz="3200" dirty="0">
                <a:solidFill>
                  <a:schemeClr val="accent1">
                    <a:lumMod val="50000"/>
                  </a:schemeClr>
                </a:solidFill>
                <a:latin typeface="Antique Olive Roman" pitchFamily="34" charset="0"/>
                <a:cs typeface="Aharoni" pitchFamily="2" charset="-79"/>
              </a:rPr>
            </a:br>
            <a:r>
              <a:rPr lang="en-US" sz="3200" dirty="0">
                <a:solidFill>
                  <a:schemeClr val="accent1">
                    <a:lumMod val="50000"/>
                  </a:schemeClr>
                </a:solidFill>
                <a:latin typeface="Antique Olive Roman" pitchFamily="34" charset="0"/>
                <a:cs typeface="Aharoni" pitchFamily="2" charset="-79"/>
              </a:rPr>
              <a:t>Others – 2</a:t>
            </a:r>
            <a:br>
              <a:rPr lang="en-US" sz="3200" dirty="0">
                <a:solidFill>
                  <a:schemeClr val="accent1">
                    <a:lumMod val="50000"/>
                  </a:schemeClr>
                </a:solidFill>
                <a:latin typeface="Antique Olive Roman" pitchFamily="34" charset="0"/>
                <a:cs typeface="Aharoni" pitchFamily="2" charset="-79"/>
              </a:rPr>
            </a:br>
            <a:r>
              <a:rPr lang="en-US" sz="3200" b="1" dirty="0">
                <a:solidFill>
                  <a:schemeClr val="accent1">
                    <a:lumMod val="50000"/>
                  </a:schemeClr>
                </a:solidFill>
                <a:latin typeface="Antique Olive Roman" pitchFamily="34" charset="0"/>
                <a:cs typeface="Aharoni" pitchFamily="2" charset="-79"/>
              </a:rPr>
              <a:t>TOTAL - 39</a:t>
            </a:r>
            <a:br>
              <a:rPr lang="en-US" sz="3200" dirty="0">
                <a:solidFill>
                  <a:schemeClr val="accent1">
                    <a:lumMod val="50000"/>
                  </a:schemeClr>
                </a:solidFill>
                <a:latin typeface="Antique Olive Roman" pitchFamily="34" charset="0"/>
                <a:cs typeface="Aharoni" pitchFamily="2" charset="-79"/>
              </a:rPr>
            </a:br>
            <a:br>
              <a:rPr lang="en-US" sz="3200" dirty="0">
                <a:solidFill>
                  <a:schemeClr val="accent1">
                    <a:lumMod val="50000"/>
                  </a:schemeClr>
                </a:solidFill>
                <a:latin typeface="Antique Olive Roman" pitchFamily="34" charset="0"/>
                <a:cs typeface="Aharoni" pitchFamily="2" charset="-79"/>
              </a:rPr>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80595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209800"/>
            <a:ext cx="7772400" cy="3886200"/>
          </a:xfrm>
        </p:spPr>
        <p:txBody>
          <a:bodyPr>
            <a:noAutofit/>
          </a:bodyPr>
          <a:lstStyle/>
          <a:p>
            <a:r>
              <a:rPr lang="en-US" sz="3200" b="1" dirty="0">
                <a:solidFill>
                  <a:schemeClr val="tx2">
                    <a:lumMod val="75000"/>
                  </a:schemeClr>
                </a:solidFill>
              </a:rPr>
              <a:t>IS 16725:2018 Textiles – Tactical 3 point sling universal</a:t>
            </a:r>
            <a:br>
              <a:rPr lang="en-IN" sz="800" dirty="0">
                <a:solidFill>
                  <a:schemeClr val="tx2">
                    <a:lumMod val="75000"/>
                  </a:schemeClr>
                </a:solidFill>
              </a:rPr>
            </a:br>
            <a:r>
              <a:rPr lang="en-US" sz="800" b="1" dirty="0">
                <a:solidFill>
                  <a:schemeClr val="tx2">
                    <a:lumMod val="75000"/>
                  </a:schemeClr>
                </a:solidFill>
              </a:rPr>
              <a:t> </a:t>
            </a:r>
            <a:br>
              <a:rPr lang="en-IN" sz="3600" dirty="0">
                <a:solidFill>
                  <a:schemeClr val="tx2">
                    <a:lumMod val="75000"/>
                  </a:schemeClr>
                </a:solidFill>
              </a:rPr>
            </a:br>
            <a:r>
              <a:rPr lang="en-US" sz="2800" dirty="0">
                <a:solidFill>
                  <a:schemeClr val="tx2">
                    <a:lumMod val="75000"/>
                  </a:schemeClr>
                </a:solidFill>
              </a:rPr>
              <a:t>This specification prescribes the quality requirements of “Tactical 3 points sling universal” referred as “Sling” including </a:t>
            </a:r>
            <a:r>
              <a:rPr lang="en-US" sz="2800" dirty="0"/>
              <a:t> </a:t>
            </a:r>
            <a:r>
              <a:rPr lang="en-US" sz="2800" dirty="0">
                <a:solidFill>
                  <a:schemeClr val="tx2">
                    <a:lumMod val="75000"/>
                  </a:schemeClr>
                </a:solidFill>
              </a:rPr>
              <a:t>requirements for tape like constructional details, breaking load, </a:t>
            </a:r>
            <a:r>
              <a:rPr lang="en-US" sz="2800" dirty="0" err="1">
                <a:solidFill>
                  <a:schemeClr val="tx2">
                    <a:lumMod val="75000"/>
                  </a:schemeClr>
                </a:solidFill>
              </a:rPr>
              <a:t>colour</a:t>
            </a:r>
            <a:r>
              <a:rPr lang="en-US" sz="2800" dirty="0">
                <a:solidFill>
                  <a:schemeClr val="tx2">
                    <a:lumMod val="75000"/>
                  </a:schemeClr>
                </a:solidFill>
              </a:rPr>
              <a:t> fastness to washing, rubbing, light, dimensional change, </a:t>
            </a:r>
            <a:r>
              <a:rPr lang="en-US" sz="2800" dirty="0" err="1">
                <a:solidFill>
                  <a:schemeClr val="tx2">
                    <a:lumMod val="75000"/>
                  </a:schemeClr>
                </a:solidFill>
              </a:rPr>
              <a:t>ph</a:t>
            </a:r>
            <a:r>
              <a:rPr lang="en-US" sz="2800" dirty="0">
                <a:solidFill>
                  <a:schemeClr val="tx2">
                    <a:lumMod val="75000"/>
                  </a:schemeClr>
                </a:solidFill>
              </a:rPr>
              <a:t> value </a:t>
            </a:r>
            <a:r>
              <a:rPr lang="en-US" sz="2800" dirty="0" err="1">
                <a:solidFill>
                  <a:schemeClr val="tx2">
                    <a:lumMod val="75000"/>
                  </a:schemeClr>
                </a:solidFill>
              </a:rPr>
              <a:t>etc</a:t>
            </a:r>
            <a:r>
              <a:rPr lang="en-US" sz="2800" dirty="0">
                <a:solidFill>
                  <a:schemeClr val="tx2">
                    <a:lumMod val="75000"/>
                  </a:schemeClr>
                </a:solidFill>
              </a:rPr>
              <a:t> and for shoulder pad like constructional details, breaking load, </a:t>
            </a:r>
            <a:r>
              <a:rPr lang="en-US" sz="2800" dirty="0" err="1">
                <a:solidFill>
                  <a:schemeClr val="tx2">
                    <a:lumMod val="75000"/>
                  </a:schemeClr>
                </a:solidFill>
              </a:rPr>
              <a:t>colour</a:t>
            </a:r>
            <a:r>
              <a:rPr lang="en-US" sz="2800" dirty="0">
                <a:solidFill>
                  <a:schemeClr val="tx2">
                    <a:lumMod val="75000"/>
                  </a:schemeClr>
                </a:solidFill>
              </a:rPr>
              <a:t> fastness to washing, rubbing, light etc.</a:t>
            </a:r>
            <a:br>
              <a:rPr lang="en-IN" sz="2800" dirty="0">
                <a:solidFill>
                  <a:schemeClr val="tx2">
                    <a:lumMod val="75000"/>
                  </a:schemeClr>
                </a:solidFill>
              </a:rPr>
            </a:br>
            <a:r>
              <a:rPr lang="en-US" sz="3600" dirty="0">
                <a:solidFill>
                  <a:schemeClr val="tx2">
                    <a:lumMod val="75000"/>
                  </a:schemeClr>
                </a:solidFill>
              </a:rPr>
              <a:t>.</a:t>
            </a:r>
            <a:br>
              <a:rPr lang="en-IN" sz="3600" dirty="0">
                <a:solidFill>
                  <a:schemeClr val="tx2">
                    <a:lumMod val="75000"/>
                  </a:schemeClr>
                </a:solidFill>
              </a:rPr>
            </a:br>
            <a:endParaRPr lang="en-US" sz="36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b="1"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24650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752600"/>
            <a:ext cx="7772400" cy="3657600"/>
          </a:xfrm>
        </p:spPr>
        <p:txBody>
          <a:bodyPr>
            <a:noAutofit/>
          </a:bodyPr>
          <a:lstStyle/>
          <a:p>
            <a:r>
              <a:rPr lang="en-US" sz="2800" b="1" dirty="0">
                <a:solidFill>
                  <a:schemeClr val="tx2">
                    <a:lumMod val="75000"/>
                  </a:schemeClr>
                </a:solidFill>
              </a:rPr>
              <a:t>IS 16726:2018 Textiles —  Pouch for Ammunition and Grenades Made of Disruptive Pattern </a:t>
            </a:r>
            <a:br>
              <a:rPr lang="en-US" sz="2800" b="1" dirty="0">
                <a:solidFill>
                  <a:schemeClr val="tx2">
                    <a:lumMod val="75000"/>
                  </a:schemeClr>
                </a:solidFill>
              </a:rPr>
            </a:br>
            <a:r>
              <a:rPr lang="en-US" sz="2800" b="1" dirty="0">
                <a:solidFill>
                  <a:schemeClr val="tx2">
                    <a:lumMod val="75000"/>
                  </a:schemeClr>
                </a:solidFill>
              </a:rPr>
              <a:t>Nylon 6, 6 — Specification</a:t>
            </a:r>
            <a:br>
              <a:rPr lang="en-IN" sz="2800" dirty="0"/>
            </a:br>
            <a:r>
              <a:rPr lang="en-US" sz="2800" dirty="0"/>
              <a:t> </a:t>
            </a:r>
            <a:r>
              <a:rPr lang="en-US" sz="2800" b="1" dirty="0"/>
              <a:t> </a:t>
            </a:r>
            <a:br>
              <a:rPr lang="en-IN" sz="2800" dirty="0"/>
            </a:br>
            <a:r>
              <a:rPr lang="en-US" sz="2800" dirty="0">
                <a:solidFill>
                  <a:schemeClr val="tx2">
                    <a:lumMod val="75000"/>
                  </a:schemeClr>
                </a:solidFill>
              </a:rPr>
              <a:t>The standard prescribes the requirement of pouches for ammunition and grenades made of disruptive pattern Nylon 6, 6 material. It does not specify the general appearance, </a:t>
            </a:r>
            <a:r>
              <a:rPr lang="en-US" sz="2800" dirty="0" err="1">
                <a:solidFill>
                  <a:schemeClr val="tx2">
                    <a:lumMod val="75000"/>
                  </a:schemeClr>
                </a:solidFill>
              </a:rPr>
              <a:t>lusture</a:t>
            </a:r>
            <a:r>
              <a:rPr lang="en-US" sz="2800" dirty="0">
                <a:solidFill>
                  <a:schemeClr val="tx2">
                    <a:lumMod val="75000"/>
                  </a:schemeClr>
                </a:solidFill>
              </a:rPr>
              <a:t>, feel, type of finish of pouch</a:t>
            </a:r>
            <a:br>
              <a:rPr lang="en-IN" sz="4000" dirty="0">
                <a:solidFill>
                  <a:schemeClr val="tx2">
                    <a:lumMod val="75000"/>
                  </a:schemeClr>
                </a:solidFill>
              </a:rPr>
            </a:br>
            <a:endParaRPr lang="en-US" sz="4000" dirty="0">
              <a:solidFill>
                <a:schemeClr val="tx2">
                  <a:lumMod val="75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1884882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819400"/>
            <a:ext cx="7772400" cy="2590800"/>
          </a:xfrm>
        </p:spPr>
        <p:txBody>
          <a:bodyPr>
            <a:noAutofit/>
          </a:bodyPr>
          <a:lstStyle/>
          <a:p>
            <a:r>
              <a:rPr lang="en-US" sz="2800" b="1" dirty="0"/>
              <a:t>IS 17051:2018 Textiles — Bullet resistant jackets —  Performance requirements</a:t>
            </a:r>
            <a:br>
              <a:rPr lang="en-IN" sz="800" dirty="0"/>
            </a:br>
            <a:r>
              <a:rPr lang="en-US" sz="800" dirty="0"/>
              <a:t> </a:t>
            </a:r>
            <a:br>
              <a:rPr lang="en-IN" sz="2800" dirty="0"/>
            </a:br>
            <a:r>
              <a:rPr lang="en-US" sz="2800" dirty="0"/>
              <a:t>This standard prescribes the minimum performance requirements of bullet resistant jackets for protection against small arms and ammunition and provides procedures for their evaluation. The scope of the standard is limited to physical and ballistic evaluation of bullet resistant jackets against in-service small arms ammunition used by the Indian armed forces, paramilitary, state police forces and  other law enforcement agencies.</a:t>
            </a:r>
            <a:r>
              <a:rPr lang="en-US" dirty="0"/>
              <a:t> </a:t>
            </a:r>
            <a:br>
              <a:rPr lang="en-IN" dirty="0"/>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2345154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286000"/>
            <a:ext cx="7772400" cy="3124200"/>
          </a:xfrm>
        </p:spPr>
        <p:txBody>
          <a:bodyPr>
            <a:noAutofit/>
          </a:bodyPr>
          <a:lstStyle/>
          <a:p>
            <a:r>
              <a:rPr lang="en-US" sz="3200" b="1" dirty="0">
                <a:solidFill>
                  <a:schemeClr val="tx2">
                    <a:lumMod val="75000"/>
                  </a:schemeClr>
                </a:solidFill>
              </a:rPr>
              <a:t>TXD 32(13662) Textiles – Water-proof multipurpose rain poncho with convertibility as bivouac</a:t>
            </a:r>
            <a:br>
              <a:rPr lang="en-IN" sz="3200" dirty="0">
                <a:solidFill>
                  <a:schemeClr val="tx2">
                    <a:lumMod val="75000"/>
                  </a:schemeClr>
                </a:solidFill>
              </a:rPr>
            </a:br>
            <a:r>
              <a:rPr lang="en-US" sz="3200" dirty="0">
                <a:solidFill>
                  <a:schemeClr val="tx2">
                    <a:lumMod val="75000"/>
                  </a:schemeClr>
                </a:solidFill>
              </a:rPr>
              <a:t> </a:t>
            </a:r>
            <a:br>
              <a:rPr lang="en-IN" sz="3200" dirty="0">
                <a:solidFill>
                  <a:schemeClr val="tx2">
                    <a:lumMod val="75000"/>
                  </a:schemeClr>
                </a:solidFill>
              </a:rPr>
            </a:br>
            <a:r>
              <a:rPr lang="en-US" sz="3200" dirty="0">
                <a:solidFill>
                  <a:schemeClr val="tx2">
                    <a:lumMod val="75000"/>
                  </a:schemeClr>
                </a:solidFill>
              </a:rPr>
              <a:t>This standard prescribes the requirement of water proof multipurpose rain poncho with convertibility as bivouac and a pouch to pack the poncho herein referred as ‘Poncho’ and ‘Pouch’ respectively</a:t>
            </a:r>
            <a:r>
              <a:rPr lang="en-US" sz="3200" dirty="0"/>
              <a:t>.</a:t>
            </a:r>
            <a:br>
              <a:rPr lang="en-IN" sz="3200" dirty="0"/>
            </a:br>
            <a:endParaRPr lang="en-US" sz="32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055303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362200"/>
            <a:ext cx="7772400" cy="3048000"/>
          </a:xfrm>
        </p:spPr>
        <p:txBody>
          <a:bodyPr>
            <a:noAutofit/>
          </a:bodyPr>
          <a:lstStyle/>
          <a:p>
            <a:r>
              <a:rPr lang="en-US" sz="2800" b="1" dirty="0">
                <a:solidFill>
                  <a:schemeClr val="tx2">
                    <a:lumMod val="75000"/>
                  </a:schemeClr>
                </a:solidFill>
              </a:rPr>
              <a:t>TXD 32(12786) Textiles – Flame retardant jute based decorative and cover fabric for temporary structure - Specification </a:t>
            </a:r>
            <a:br>
              <a:rPr lang="en-US" sz="1000" dirty="0">
                <a:solidFill>
                  <a:schemeClr val="tx2">
                    <a:lumMod val="75000"/>
                  </a:schemeClr>
                </a:solidFill>
              </a:rPr>
            </a:br>
            <a:br>
              <a:rPr lang="en-IN" sz="1000" dirty="0">
                <a:solidFill>
                  <a:schemeClr val="tx2">
                    <a:lumMod val="75000"/>
                  </a:schemeClr>
                </a:solidFill>
              </a:rPr>
            </a:br>
            <a:r>
              <a:rPr lang="en-US" sz="2800" dirty="0">
                <a:solidFill>
                  <a:schemeClr val="tx2">
                    <a:lumMod val="75000"/>
                  </a:schemeClr>
                </a:solidFill>
              </a:rPr>
              <a:t>This standard prescribes constructional, performance and other requirements for flame retardant jute based decorative and cover fabrics for temporary structures. These jute or jute-cotton union fabrics (natural-grey, bleached and dyed or printed jute based fabrics) are usually used for wall decoration, cover and decoration purpose i</a:t>
            </a:r>
            <a:r>
              <a:rPr lang="en-US" sz="2800" dirty="0"/>
              <a:t>n temporary and semi temporary structures.</a:t>
            </a:r>
            <a:br>
              <a:rPr lang="en-IN" sz="2800" dirty="0"/>
            </a:br>
            <a:endParaRPr lang="en-US" sz="2800" dirty="0">
              <a:solidFill>
                <a:schemeClr val="accent1">
                  <a:lumMod val="50000"/>
                </a:schemeClr>
              </a:solidFill>
              <a:latin typeface="Antique Olive Roman" pitchFamily="34" charset="0"/>
              <a:cs typeface="Aharoni" pitchFamily="2" charset="-79"/>
            </a:endParaRPr>
          </a:p>
        </p:txBody>
      </p:sp>
      <p:sp>
        <p:nvSpPr>
          <p:cNvPr id="3" name="Subtitle 2"/>
          <p:cNvSpPr>
            <a:spLocks noGrp="1"/>
          </p:cNvSpPr>
          <p:nvPr>
            <p:ph type="subTitle" idx="1"/>
          </p:nvPr>
        </p:nvSpPr>
        <p:spPr>
          <a:xfrm>
            <a:off x="1371600" y="3886200"/>
            <a:ext cx="6400800" cy="2057400"/>
          </a:xfrm>
        </p:spPr>
        <p:txBody>
          <a:bodyPr/>
          <a:lstStyle/>
          <a:p>
            <a:endParaRPr lang="en-US" dirty="0"/>
          </a:p>
          <a:p>
            <a:endParaRPr lang="en-US" dirty="0"/>
          </a:p>
          <a:p>
            <a:endParaRPr lang="en-US" dirty="0"/>
          </a:p>
        </p:txBody>
      </p:sp>
      <p:sp>
        <p:nvSpPr>
          <p:cNvPr id="5" name="Footer Placeholder 4"/>
          <p:cNvSpPr>
            <a:spLocks noGrp="1"/>
          </p:cNvSpPr>
          <p:nvPr>
            <p:ph type="ftr" sz="quarter" idx="11"/>
          </p:nvPr>
        </p:nvSpPr>
        <p:spPr>
          <a:xfrm>
            <a:off x="1295400" y="5943600"/>
            <a:ext cx="6781800" cy="777875"/>
          </a:xfrm>
        </p:spPr>
        <p:txBody>
          <a:bodyPr/>
          <a:lstStyle/>
          <a:p>
            <a:r>
              <a:rPr lang="en-US" sz="1800" dirty="0">
                <a:solidFill>
                  <a:srgbClr val="0070C0"/>
                </a:solidFill>
              </a:rPr>
              <a:t>TEXTILES DEPARTMENT, BUREAU OF INDIAN STANDARDS</a:t>
            </a:r>
          </a:p>
        </p:txBody>
      </p:sp>
      <p:pic>
        <p:nvPicPr>
          <p:cNvPr id="1026" name="Picture 2"/>
          <p:cNvPicPr>
            <a:picLocks noChangeAspect="1" noChangeArrowheads="1"/>
          </p:cNvPicPr>
          <p:nvPr/>
        </p:nvPicPr>
        <p:blipFill>
          <a:blip r:embed="rId2"/>
          <a:srcRect/>
          <a:stretch>
            <a:fillRect/>
          </a:stretch>
        </p:blipFill>
        <p:spPr bwMode="auto">
          <a:xfrm>
            <a:off x="609600" y="533400"/>
            <a:ext cx="847725" cy="819150"/>
          </a:xfrm>
          <a:prstGeom prst="rect">
            <a:avLst/>
          </a:prstGeom>
          <a:noFill/>
          <a:ln w="9525">
            <a:noFill/>
            <a:miter lim="800000"/>
            <a:headEnd/>
            <a:tailEnd/>
          </a:ln>
        </p:spPr>
      </p:pic>
    </p:spTree>
    <p:extLst>
      <p:ext uri="{BB962C8B-B14F-4D97-AF65-F5344CB8AC3E}">
        <p14:creationId xmlns:p14="http://schemas.microsoft.com/office/powerpoint/2010/main" val="3838605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982</TotalTime>
  <Words>189</Words>
  <Application>Microsoft Office PowerPoint</Application>
  <PresentationFormat>On-screen Show (4:3)</PresentationFormat>
  <Paragraphs>39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Aharoni</vt:lpstr>
      <vt:lpstr>Antique Olive Roman</vt:lpstr>
      <vt:lpstr>Arial</vt:lpstr>
      <vt:lpstr>Calibri</vt:lpstr>
      <vt:lpstr>Times New Roman</vt:lpstr>
      <vt:lpstr>Office Theme</vt:lpstr>
      <vt:lpstr>STANDARDIZATION IN THE FIELD OF PROTECTIVE TEXTILES    A K Bera, Sc F &amp; Head (Textiles) </vt:lpstr>
      <vt:lpstr> TXD 32 TEXTILE PROTECTIVE CLOTHING   SCOPE: To formulate Indian Standards for testing and specification for textile protective clothing for protection from fire and other health/life hazards.   </vt:lpstr>
      <vt:lpstr>   ISO TC-94 SC-13 : Personnel Safety- Protective Clothing and Equipment    SCOPE Standardization of the performance of personal protective equipment designed to safeguard wearers against all known possible hazards.   </vt:lpstr>
      <vt:lpstr> STANDARDS PUBLISHED   Product Specification - 15 Method of Tests - 22 Others – 2 TOTAL - 39  </vt:lpstr>
      <vt:lpstr>IS 16725:2018 Textiles – Tactical 3 point sling universal   This specification prescribes the quality requirements of “Tactical 3 points sling universal” referred as “Sling” including  requirements for tape like constructional details, breaking load, colour fastness to washing, rubbing, light, dimensional change, ph value etc and for shoulder pad like constructional details, breaking load, colour fastness to washing, rubbing, light etc. . </vt:lpstr>
      <vt:lpstr>IS 16726:2018 Textiles —  Pouch for Ammunition and Grenades Made of Disruptive Pattern  Nylon 6, 6 — Specification    The standard prescribes the requirement of pouches for ammunition and grenades made of disruptive pattern Nylon 6, 6 material. It does not specify the general appearance, lusture, feel, type of finish of pouch </vt:lpstr>
      <vt:lpstr>IS 17051:2018 Textiles — Bullet resistant jackets —  Performance requirements   This standard prescribes the minimum performance requirements of bullet resistant jackets for protection against small arms and ammunition and provides procedures for their evaluation. The scope of the standard is limited to physical and ballistic evaluation of bullet resistant jackets against in-service small arms ammunition used by the Indian armed forces, paramilitary, state police forces and  other law enforcement agencies.  </vt:lpstr>
      <vt:lpstr>TXD 32(13662) Textiles – Water-proof multipurpose rain poncho with convertibility as bivouac   This standard prescribes the requirement of water proof multipurpose rain poncho with convertibility as bivouac and a pouch to pack the poncho herein referred as ‘Poncho’ and ‘Pouch’ respectively. </vt:lpstr>
      <vt:lpstr>TXD 32(12786) Textiles – Flame retardant jute based decorative and cover fabric for temporary structure - Specification   This standard prescribes constructional, performance and other requirements for flame retardant jute based decorative and cover fabrics for temporary structures. These jute or jute-cotton union fabrics (natural-grey, bleached and dyed or printed jute based fabrics) are usually used for wall decoration, cover and decoration purpose in temporary and semi temporary structures. </vt:lpstr>
      <vt:lpstr>   NEW WORK ITEMS TAKEN  FR treated bed rolls including bed sheet and pillows  Outer protective clothing – Wind cheater and rain coats  Nuclear and biological suits   </vt:lpstr>
      <vt:lpstr> DRAFTS ISSUED IN WIDE CIRCULATION  TXD 32(14498) Textiles – NBC permeable protective clothing – Part 1 Qualitative method of determining breakthrough time on exposure to chemical warfare agent – Sulfur mustard (HD)  TXD 32(14499) Textiles – NBC permeable protective clothing – Part 2 Qualitative method of determining permeation resistance on exposure to chemical warfare agent – Sulfur mustard (HD)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 K Bera</cp:lastModifiedBy>
  <cp:revision>54</cp:revision>
  <dcterms:created xsi:type="dcterms:W3CDTF">2018-07-13T06:33:23Z</dcterms:created>
  <dcterms:modified xsi:type="dcterms:W3CDTF">2019-08-27T12:45:26Z</dcterms:modified>
</cp:coreProperties>
</file>