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96" r:id="rId3"/>
    <p:sldMasterId id="2147483732" r:id="rId4"/>
    <p:sldMasterId id="2147483900" r:id="rId5"/>
    <p:sldMasterId id="2147483936" r:id="rId6"/>
    <p:sldMasterId id="2147483996" r:id="rId7"/>
  </p:sldMasterIdLst>
  <p:notesMasterIdLst>
    <p:notesMasterId r:id="rId28"/>
  </p:notesMasterIdLst>
  <p:handoutMasterIdLst>
    <p:handoutMasterId r:id="rId29"/>
  </p:handoutMasterIdLst>
  <p:sldIdLst>
    <p:sldId id="546" r:id="rId8"/>
    <p:sldId id="734" r:id="rId9"/>
    <p:sldId id="741" r:id="rId10"/>
    <p:sldId id="743" r:id="rId11"/>
    <p:sldId id="744" r:id="rId12"/>
    <p:sldId id="750" r:id="rId13"/>
    <p:sldId id="726" r:id="rId14"/>
    <p:sldId id="727" r:id="rId15"/>
    <p:sldId id="746" r:id="rId16"/>
    <p:sldId id="747" r:id="rId17"/>
    <p:sldId id="748" r:id="rId18"/>
    <p:sldId id="749" r:id="rId19"/>
    <p:sldId id="751" r:id="rId20"/>
    <p:sldId id="720" r:id="rId21"/>
    <p:sldId id="753" r:id="rId22"/>
    <p:sldId id="754" r:id="rId23"/>
    <p:sldId id="729" r:id="rId24"/>
    <p:sldId id="567" r:id="rId25"/>
    <p:sldId id="736" r:id="rId26"/>
    <p:sldId id="737" r:id="rId2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825860C-D445-4FBA-8D8B-3F2CDF646F08}">
          <p14:sldIdLst>
            <p14:sldId id="546"/>
            <p14:sldId id="734"/>
            <p14:sldId id="741"/>
            <p14:sldId id="743"/>
            <p14:sldId id="744"/>
            <p14:sldId id="750"/>
            <p14:sldId id="726"/>
            <p14:sldId id="727"/>
            <p14:sldId id="746"/>
            <p14:sldId id="747"/>
            <p14:sldId id="748"/>
            <p14:sldId id="749"/>
            <p14:sldId id="751"/>
            <p14:sldId id="720"/>
            <p14:sldId id="753"/>
            <p14:sldId id="754"/>
            <p14:sldId id="729"/>
            <p14:sldId id="567"/>
            <p14:sldId id="736"/>
            <p14:sldId id="737"/>
          </p14:sldIdLst>
        </p14:section>
        <p14:section name="Untitled Section" id="{74E0ED7A-FA7D-47CC-BDF2-4C23B0681910}">
          <p14:sldIdLst/>
        </p14:section>
        <p14:section name="Untitled Section" id="{B4309015-9C90-4B3C-AE6C-0E31695F3349}">
          <p14:sldIdLst/>
        </p14:section>
      </p14:sectionLst>
    </p:ext>
    <p:ext uri="{EFAFB233-063F-42B5-8137-9DF3F51BA10A}">
      <p15:sldGuideLst xmlns:p15="http://schemas.microsoft.com/office/powerpoint/2012/main">
        <p15:guide id="1" orient="horz" pos="2175">
          <p15:clr>
            <a:srgbClr val="A4A3A4"/>
          </p15:clr>
        </p15:guide>
        <p15:guide id="2" pos="384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8C92"/>
    <a:srgbClr val="F688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5513" autoAdjust="0"/>
    <p:restoredTop sz="93369" autoAdjust="0"/>
  </p:normalViewPr>
  <p:slideViewPr>
    <p:cSldViewPr snapToGrid="0">
      <p:cViewPr varScale="1">
        <p:scale>
          <a:sx n="54" d="100"/>
          <a:sy n="54" d="100"/>
        </p:scale>
        <p:origin x="64" y="244"/>
      </p:cViewPr>
      <p:guideLst>
        <p:guide orient="horz" pos="2175"/>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576"/>
    </p:cViewPr>
  </p:sorterViewPr>
  <p:notesViewPr>
    <p:cSldViewPr snapToGrid="0">
      <p:cViewPr varScale="1">
        <p:scale>
          <a:sx n="84" d="100"/>
          <a:sy n="84" d="100"/>
        </p:scale>
        <p:origin x="-3720" y="-84"/>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slideMaster" Target="slideMasters/slideMaster3.xml"/><Relationship Id="rId21" Type="http://schemas.openxmlformats.org/officeDocument/2006/relationships/slide" Target="slides/slide14.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79" tIns="46590" rIns="93179" bIns="46590" rtlCol="0"/>
          <a:lstStyle>
            <a:lvl1pPr algn="l">
              <a:defRPr sz="1200"/>
            </a:lvl1pPr>
          </a:lstStyle>
          <a:p>
            <a:r>
              <a:rPr lang="en-US"/>
              <a:t>ACE PRESENTATION DIPP</a:t>
            </a:r>
          </a:p>
        </p:txBody>
      </p:sp>
      <p:sp>
        <p:nvSpPr>
          <p:cNvPr id="3" name="Date Placeholder 2"/>
          <p:cNvSpPr>
            <a:spLocks noGrp="1"/>
          </p:cNvSpPr>
          <p:nvPr>
            <p:ph type="dt" sz="quarter" idx="1"/>
          </p:nvPr>
        </p:nvSpPr>
        <p:spPr>
          <a:xfrm>
            <a:off x="3970938" y="0"/>
            <a:ext cx="3037840" cy="466435"/>
          </a:xfrm>
          <a:prstGeom prst="rect">
            <a:avLst/>
          </a:prstGeom>
        </p:spPr>
        <p:txBody>
          <a:bodyPr vert="horz" lIns="93179" tIns="46590" rIns="93179" bIns="46590" rtlCol="0"/>
          <a:lstStyle>
            <a:lvl1pPr algn="r">
              <a:defRPr sz="1200"/>
            </a:lvl1pPr>
          </a:lstStyle>
          <a:p>
            <a:fld id="{640806E3-2D97-47B6-AAA7-56F7F9407A39}" type="datetimeFigureOut">
              <a:rPr lang="en-US" smtClean="0"/>
              <a:pPr/>
              <a:t>8/28/2019</a:t>
            </a:fld>
            <a:endParaRPr lang="en-US"/>
          </a:p>
        </p:txBody>
      </p:sp>
      <p:sp>
        <p:nvSpPr>
          <p:cNvPr id="4" name="Footer Placeholder 3"/>
          <p:cNvSpPr>
            <a:spLocks noGrp="1"/>
          </p:cNvSpPr>
          <p:nvPr>
            <p:ph type="ftr" sz="quarter" idx="2"/>
          </p:nvPr>
        </p:nvSpPr>
        <p:spPr>
          <a:xfrm>
            <a:off x="0" y="8829968"/>
            <a:ext cx="3037840" cy="466434"/>
          </a:xfrm>
          <a:prstGeom prst="rect">
            <a:avLst/>
          </a:prstGeom>
        </p:spPr>
        <p:txBody>
          <a:bodyPr vert="horz" lIns="93179" tIns="46590" rIns="93179" bIns="46590" rtlCol="0" anchor="b"/>
          <a:lstStyle>
            <a:lvl1pPr algn="l">
              <a:defRPr sz="1200"/>
            </a:lvl1pPr>
          </a:lstStyle>
          <a:p>
            <a:r>
              <a:rPr lang="en-US"/>
              <a:t>Department of Industrial Policy and Promotion</a:t>
            </a:r>
          </a:p>
        </p:txBody>
      </p:sp>
      <p:sp>
        <p:nvSpPr>
          <p:cNvPr id="5" name="Slide Number Placeholder 4"/>
          <p:cNvSpPr>
            <a:spLocks noGrp="1"/>
          </p:cNvSpPr>
          <p:nvPr>
            <p:ph type="sldNum" sz="quarter" idx="3"/>
          </p:nvPr>
        </p:nvSpPr>
        <p:spPr>
          <a:xfrm>
            <a:off x="3970938" y="8829968"/>
            <a:ext cx="3037840" cy="466434"/>
          </a:xfrm>
          <a:prstGeom prst="rect">
            <a:avLst/>
          </a:prstGeom>
        </p:spPr>
        <p:txBody>
          <a:bodyPr vert="horz" lIns="93179" tIns="46590" rIns="93179" bIns="46590" rtlCol="0" anchor="b"/>
          <a:lstStyle>
            <a:lvl1pPr algn="r">
              <a:defRPr sz="1200"/>
            </a:lvl1pPr>
          </a:lstStyle>
          <a:p>
            <a:fld id="{EBE14640-2122-454F-9115-3A8A5EB7000B}" type="slidenum">
              <a:rPr lang="en-US" smtClean="0"/>
              <a:pPr/>
              <a:t>‹#›</a:t>
            </a:fld>
            <a:endParaRPr lang="en-US"/>
          </a:p>
        </p:txBody>
      </p:sp>
    </p:spTree>
    <p:extLst>
      <p:ext uri="{BB962C8B-B14F-4D97-AF65-F5344CB8AC3E}">
        <p14:creationId xmlns:p14="http://schemas.microsoft.com/office/powerpoint/2010/main" val="474498722"/>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79" tIns="46590" rIns="93179" bIns="46590" rtlCol="0"/>
          <a:lstStyle>
            <a:lvl1pPr algn="l">
              <a:defRPr sz="1200"/>
            </a:lvl1pPr>
          </a:lstStyle>
          <a:p>
            <a:r>
              <a:rPr lang="en-US"/>
              <a:t>ACE PRESENTATION DIPP</a:t>
            </a:r>
            <a:endParaRPr lang="en-US" dirty="0"/>
          </a:p>
        </p:txBody>
      </p:sp>
      <p:sp>
        <p:nvSpPr>
          <p:cNvPr id="3" name="Date Placeholder 2"/>
          <p:cNvSpPr>
            <a:spLocks noGrp="1"/>
          </p:cNvSpPr>
          <p:nvPr>
            <p:ph type="dt" idx="1"/>
          </p:nvPr>
        </p:nvSpPr>
        <p:spPr>
          <a:xfrm>
            <a:off x="3970938" y="0"/>
            <a:ext cx="3037840" cy="466435"/>
          </a:xfrm>
          <a:prstGeom prst="rect">
            <a:avLst/>
          </a:prstGeom>
        </p:spPr>
        <p:txBody>
          <a:bodyPr vert="horz" lIns="93179" tIns="46590" rIns="93179" bIns="46590" rtlCol="0"/>
          <a:lstStyle>
            <a:lvl1pPr algn="r">
              <a:defRPr sz="1200"/>
            </a:lvl1pPr>
          </a:lstStyle>
          <a:p>
            <a:fld id="{270F0819-754E-4749-A2A7-695612DAFCE3}" type="datetimeFigureOut">
              <a:rPr lang="en-US" smtClean="0"/>
              <a:pPr/>
              <a:t>8/28/2019</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9" tIns="46590" rIns="93179" bIns="46590" rtlCol="0" anchor="ctr"/>
          <a:lstStyle/>
          <a:p>
            <a:endParaRPr lang="en-US" dirty="0"/>
          </a:p>
        </p:txBody>
      </p:sp>
      <p:sp>
        <p:nvSpPr>
          <p:cNvPr id="5" name="Notes Placeholder 4"/>
          <p:cNvSpPr>
            <a:spLocks noGrp="1"/>
          </p:cNvSpPr>
          <p:nvPr>
            <p:ph type="body" sz="quarter" idx="3"/>
          </p:nvPr>
        </p:nvSpPr>
        <p:spPr>
          <a:xfrm>
            <a:off x="701040" y="4473892"/>
            <a:ext cx="5608320" cy="3660457"/>
          </a:xfrm>
          <a:prstGeom prst="rect">
            <a:avLst/>
          </a:prstGeom>
        </p:spPr>
        <p:txBody>
          <a:bodyPr vert="horz" lIns="93179" tIns="46590" rIns="93179" bIns="4659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4"/>
          </a:xfrm>
          <a:prstGeom prst="rect">
            <a:avLst/>
          </a:prstGeom>
        </p:spPr>
        <p:txBody>
          <a:bodyPr vert="horz" lIns="93179" tIns="46590" rIns="93179" bIns="46590" rtlCol="0" anchor="b"/>
          <a:lstStyle>
            <a:lvl1pPr algn="l">
              <a:defRPr sz="1200"/>
            </a:lvl1pPr>
          </a:lstStyle>
          <a:p>
            <a:r>
              <a:rPr lang="en-US"/>
              <a:t>Department of Industrial Policy and Promotion</a:t>
            </a:r>
            <a:endParaRPr lang="en-US" dirty="0"/>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3179" tIns="46590" rIns="93179" bIns="46590" rtlCol="0" anchor="b"/>
          <a:lstStyle>
            <a:lvl1pPr algn="r">
              <a:defRPr sz="1200"/>
            </a:lvl1pPr>
          </a:lstStyle>
          <a:p>
            <a:fld id="{0D437000-614C-4F8B-B825-54B4B3D52283}" type="slidenum">
              <a:rPr lang="en-US" smtClean="0"/>
              <a:pPr/>
              <a:t>‹#›</a:t>
            </a:fld>
            <a:endParaRPr lang="en-US" dirty="0"/>
          </a:p>
        </p:txBody>
      </p:sp>
    </p:spTree>
    <p:extLst>
      <p:ext uri="{BB962C8B-B14F-4D97-AF65-F5344CB8AC3E}">
        <p14:creationId xmlns:p14="http://schemas.microsoft.com/office/powerpoint/2010/main" val="3842922486"/>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437000-614C-4F8B-B825-54B4B3D52283}" type="slidenum">
              <a:rPr lang="en-US" smtClean="0"/>
              <a:pPr/>
              <a:t>2</a:t>
            </a:fld>
            <a:endParaRPr lang="en-US" dirty="0"/>
          </a:p>
        </p:txBody>
      </p:sp>
      <p:sp>
        <p:nvSpPr>
          <p:cNvPr id="5" name="Footer Placeholder 4"/>
          <p:cNvSpPr>
            <a:spLocks noGrp="1"/>
          </p:cNvSpPr>
          <p:nvPr>
            <p:ph type="ftr" sz="quarter" idx="11"/>
          </p:nvPr>
        </p:nvSpPr>
        <p:spPr/>
        <p:txBody>
          <a:bodyPr/>
          <a:lstStyle/>
          <a:p>
            <a:r>
              <a:rPr lang="en-US"/>
              <a:t>Department of Industrial Policy and Promotion</a:t>
            </a:r>
            <a:endParaRPr lang="en-US" dirty="0"/>
          </a:p>
        </p:txBody>
      </p:sp>
      <p:sp>
        <p:nvSpPr>
          <p:cNvPr id="6" name="Header Placeholder 5"/>
          <p:cNvSpPr>
            <a:spLocks noGrp="1"/>
          </p:cNvSpPr>
          <p:nvPr>
            <p:ph type="hdr" sz="quarter" idx="12"/>
          </p:nvPr>
        </p:nvSpPr>
        <p:spPr/>
        <p:txBody>
          <a:bodyPr/>
          <a:lstStyle/>
          <a:p>
            <a:r>
              <a:rPr lang="en-US"/>
              <a:t>ACE PRESENTATION DIPP</a:t>
            </a:r>
            <a:endParaRPr lang="en-US" dirty="0"/>
          </a:p>
        </p:txBody>
      </p:sp>
    </p:spTree>
    <p:extLst>
      <p:ext uri="{BB962C8B-B14F-4D97-AF65-F5344CB8AC3E}">
        <p14:creationId xmlns:p14="http://schemas.microsoft.com/office/powerpoint/2010/main" val="509618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437000-614C-4F8B-B825-54B4B3D52283}" type="slidenum">
              <a:rPr lang="en-US" smtClean="0"/>
              <a:pPr/>
              <a:t>11</a:t>
            </a:fld>
            <a:endParaRPr lang="en-US" dirty="0"/>
          </a:p>
        </p:txBody>
      </p:sp>
      <p:sp>
        <p:nvSpPr>
          <p:cNvPr id="5" name="Footer Placeholder 4"/>
          <p:cNvSpPr>
            <a:spLocks noGrp="1"/>
          </p:cNvSpPr>
          <p:nvPr>
            <p:ph type="ftr" sz="quarter" idx="11"/>
          </p:nvPr>
        </p:nvSpPr>
        <p:spPr/>
        <p:txBody>
          <a:bodyPr/>
          <a:lstStyle/>
          <a:p>
            <a:r>
              <a:rPr lang="en-US"/>
              <a:t>Department of Industrial Policy and Promotion</a:t>
            </a:r>
            <a:endParaRPr lang="en-US" dirty="0"/>
          </a:p>
        </p:txBody>
      </p:sp>
      <p:sp>
        <p:nvSpPr>
          <p:cNvPr id="6" name="Header Placeholder 5"/>
          <p:cNvSpPr>
            <a:spLocks noGrp="1"/>
          </p:cNvSpPr>
          <p:nvPr>
            <p:ph type="hdr" sz="quarter" idx="12"/>
          </p:nvPr>
        </p:nvSpPr>
        <p:spPr/>
        <p:txBody>
          <a:bodyPr/>
          <a:lstStyle/>
          <a:p>
            <a:r>
              <a:rPr lang="en-US"/>
              <a:t>ACE PRESENTATION DIPP</a:t>
            </a:r>
            <a:endParaRPr lang="en-US" dirty="0"/>
          </a:p>
        </p:txBody>
      </p:sp>
    </p:spTree>
    <p:extLst>
      <p:ext uri="{BB962C8B-B14F-4D97-AF65-F5344CB8AC3E}">
        <p14:creationId xmlns:p14="http://schemas.microsoft.com/office/powerpoint/2010/main" val="509618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437000-614C-4F8B-B825-54B4B3D52283}" type="slidenum">
              <a:rPr lang="en-US" smtClean="0"/>
              <a:pPr/>
              <a:t>12</a:t>
            </a:fld>
            <a:endParaRPr lang="en-US" dirty="0"/>
          </a:p>
        </p:txBody>
      </p:sp>
      <p:sp>
        <p:nvSpPr>
          <p:cNvPr id="5" name="Footer Placeholder 4"/>
          <p:cNvSpPr>
            <a:spLocks noGrp="1"/>
          </p:cNvSpPr>
          <p:nvPr>
            <p:ph type="ftr" sz="quarter" idx="11"/>
          </p:nvPr>
        </p:nvSpPr>
        <p:spPr/>
        <p:txBody>
          <a:bodyPr/>
          <a:lstStyle/>
          <a:p>
            <a:r>
              <a:rPr lang="en-US"/>
              <a:t>Department of Industrial Policy and Promotion</a:t>
            </a:r>
            <a:endParaRPr lang="en-US" dirty="0"/>
          </a:p>
        </p:txBody>
      </p:sp>
      <p:sp>
        <p:nvSpPr>
          <p:cNvPr id="6" name="Header Placeholder 5"/>
          <p:cNvSpPr>
            <a:spLocks noGrp="1"/>
          </p:cNvSpPr>
          <p:nvPr>
            <p:ph type="hdr" sz="quarter" idx="12"/>
          </p:nvPr>
        </p:nvSpPr>
        <p:spPr/>
        <p:txBody>
          <a:bodyPr/>
          <a:lstStyle/>
          <a:p>
            <a:r>
              <a:rPr lang="en-US"/>
              <a:t>ACE PRESENTATION DIPP</a:t>
            </a:r>
            <a:endParaRPr lang="en-US" dirty="0"/>
          </a:p>
        </p:txBody>
      </p:sp>
    </p:spTree>
    <p:extLst>
      <p:ext uri="{BB962C8B-B14F-4D97-AF65-F5344CB8AC3E}">
        <p14:creationId xmlns:p14="http://schemas.microsoft.com/office/powerpoint/2010/main" val="509618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437000-614C-4F8B-B825-54B4B3D52283}" type="slidenum">
              <a:rPr lang="en-US" smtClean="0"/>
              <a:pPr/>
              <a:t>13</a:t>
            </a:fld>
            <a:endParaRPr lang="en-US" dirty="0"/>
          </a:p>
        </p:txBody>
      </p:sp>
      <p:sp>
        <p:nvSpPr>
          <p:cNvPr id="5" name="Footer Placeholder 4"/>
          <p:cNvSpPr>
            <a:spLocks noGrp="1"/>
          </p:cNvSpPr>
          <p:nvPr>
            <p:ph type="ftr" sz="quarter" idx="11"/>
          </p:nvPr>
        </p:nvSpPr>
        <p:spPr/>
        <p:txBody>
          <a:bodyPr/>
          <a:lstStyle/>
          <a:p>
            <a:r>
              <a:rPr lang="en-US"/>
              <a:t>Department of Industrial Policy and Promotion</a:t>
            </a:r>
            <a:endParaRPr lang="en-US" dirty="0"/>
          </a:p>
        </p:txBody>
      </p:sp>
      <p:sp>
        <p:nvSpPr>
          <p:cNvPr id="6" name="Header Placeholder 5"/>
          <p:cNvSpPr>
            <a:spLocks noGrp="1"/>
          </p:cNvSpPr>
          <p:nvPr>
            <p:ph type="hdr" sz="quarter" idx="12"/>
          </p:nvPr>
        </p:nvSpPr>
        <p:spPr/>
        <p:txBody>
          <a:bodyPr/>
          <a:lstStyle/>
          <a:p>
            <a:r>
              <a:rPr lang="en-US"/>
              <a:t>ACE PRESENTATION DIPP</a:t>
            </a:r>
            <a:endParaRPr lang="en-US" dirty="0"/>
          </a:p>
        </p:txBody>
      </p:sp>
    </p:spTree>
    <p:extLst>
      <p:ext uri="{BB962C8B-B14F-4D97-AF65-F5344CB8AC3E}">
        <p14:creationId xmlns:p14="http://schemas.microsoft.com/office/powerpoint/2010/main" val="509618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437000-614C-4F8B-B825-54B4B3D52283}" type="slidenum">
              <a:rPr lang="en-US" smtClean="0"/>
              <a:pPr/>
              <a:t>14</a:t>
            </a:fld>
            <a:endParaRPr lang="en-US" dirty="0"/>
          </a:p>
        </p:txBody>
      </p:sp>
      <p:sp>
        <p:nvSpPr>
          <p:cNvPr id="5" name="Footer Placeholder 4"/>
          <p:cNvSpPr>
            <a:spLocks noGrp="1"/>
          </p:cNvSpPr>
          <p:nvPr>
            <p:ph type="ftr" sz="quarter" idx="11"/>
          </p:nvPr>
        </p:nvSpPr>
        <p:spPr/>
        <p:txBody>
          <a:bodyPr/>
          <a:lstStyle/>
          <a:p>
            <a:r>
              <a:rPr lang="en-US"/>
              <a:t>Department of Industrial Policy and Promotion</a:t>
            </a:r>
            <a:endParaRPr lang="en-US" dirty="0"/>
          </a:p>
        </p:txBody>
      </p:sp>
      <p:sp>
        <p:nvSpPr>
          <p:cNvPr id="6" name="Header Placeholder 5"/>
          <p:cNvSpPr>
            <a:spLocks noGrp="1"/>
          </p:cNvSpPr>
          <p:nvPr>
            <p:ph type="hdr" sz="quarter" idx="12"/>
          </p:nvPr>
        </p:nvSpPr>
        <p:spPr/>
        <p:txBody>
          <a:bodyPr/>
          <a:lstStyle/>
          <a:p>
            <a:r>
              <a:rPr lang="en-US"/>
              <a:t>ACE PRESENTATION DIPP</a:t>
            </a:r>
            <a:endParaRPr lang="en-US" dirty="0"/>
          </a:p>
        </p:txBody>
      </p:sp>
    </p:spTree>
    <p:extLst>
      <p:ext uri="{BB962C8B-B14F-4D97-AF65-F5344CB8AC3E}">
        <p14:creationId xmlns:p14="http://schemas.microsoft.com/office/powerpoint/2010/main" val="509618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437000-614C-4F8B-B825-54B4B3D52283}" type="slidenum">
              <a:rPr lang="en-US" smtClean="0"/>
              <a:pPr/>
              <a:t>17</a:t>
            </a:fld>
            <a:endParaRPr lang="en-US" dirty="0"/>
          </a:p>
        </p:txBody>
      </p:sp>
      <p:sp>
        <p:nvSpPr>
          <p:cNvPr id="5" name="Footer Placeholder 4"/>
          <p:cNvSpPr>
            <a:spLocks noGrp="1"/>
          </p:cNvSpPr>
          <p:nvPr>
            <p:ph type="ftr" sz="quarter" idx="11"/>
          </p:nvPr>
        </p:nvSpPr>
        <p:spPr/>
        <p:txBody>
          <a:bodyPr/>
          <a:lstStyle/>
          <a:p>
            <a:r>
              <a:rPr lang="en-US"/>
              <a:t>Department of Industrial Policy and Promotion</a:t>
            </a:r>
            <a:endParaRPr lang="en-US" dirty="0"/>
          </a:p>
        </p:txBody>
      </p:sp>
      <p:sp>
        <p:nvSpPr>
          <p:cNvPr id="6" name="Header Placeholder 5"/>
          <p:cNvSpPr>
            <a:spLocks noGrp="1"/>
          </p:cNvSpPr>
          <p:nvPr>
            <p:ph type="hdr" sz="quarter" idx="12"/>
          </p:nvPr>
        </p:nvSpPr>
        <p:spPr/>
        <p:txBody>
          <a:bodyPr/>
          <a:lstStyle/>
          <a:p>
            <a:r>
              <a:rPr lang="en-US"/>
              <a:t>ACE PRESENTATION DIPP</a:t>
            </a:r>
            <a:endParaRPr lang="en-US" dirty="0"/>
          </a:p>
        </p:txBody>
      </p:sp>
    </p:spTree>
    <p:extLst>
      <p:ext uri="{BB962C8B-B14F-4D97-AF65-F5344CB8AC3E}">
        <p14:creationId xmlns:p14="http://schemas.microsoft.com/office/powerpoint/2010/main" val="509618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437000-614C-4F8B-B825-54B4B3D52283}" type="slidenum">
              <a:rPr lang="en-US" smtClean="0"/>
              <a:pPr/>
              <a:t>18</a:t>
            </a:fld>
            <a:endParaRPr lang="en-US" dirty="0"/>
          </a:p>
        </p:txBody>
      </p:sp>
      <p:sp>
        <p:nvSpPr>
          <p:cNvPr id="5" name="Footer Placeholder 4"/>
          <p:cNvSpPr>
            <a:spLocks noGrp="1"/>
          </p:cNvSpPr>
          <p:nvPr>
            <p:ph type="ftr" sz="quarter" idx="11"/>
          </p:nvPr>
        </p:nvSpPr>
        <p:spPr/>
        <p:txBody>
          <a:bodyPr/>
          <a:lstStyle/>
          <a:p>
            <a:r>
              <a:rPr lang="en-US"/>
              <a:t>Department of Industrial Policy and Promotion</a:t>
            </a:r>
            <a:endParaRPr lang="en-US" dirty="0"/>
          </a:p>
        </p:txBody>
      </p:sp>
      <p:sp>
        <p:nvSpPr>
          <p:cNvPr id="6" name="Header Placeholder 5"/>
          <p:cNvSpPr>
            <a:spLocks noGrp="1"/>
          </p:cNvSpPr>
          <p:nvPr>
            <p:ph type="hdr" sz="quarter" idx="12"/>
          </p:nvPr>
        </p:nvSpPr>
        <p:spPr/>
        <p:txBody>
          <a:bodyPr/>
          <a:lstStyle/>
          <a:p>
            <a:r>
              <a:rPr lang="en-US"/>
              <a:t>ACE PRESENTATION DIPP</a:t>
            </a:r>
            <a:endParaRPr lang="en-US" dirty="0"/>
          </a:p>
        </p:txBody>
      </p:sp>
    </p:spTree>
    <p:extLst>
      <p:ext uri="{BB962C8B-B14F-4D97-AF65-F5344CB8AC3E}">
        <p14:creationId xmlns:p14="http://schemas.microsoft.com/office/powerpoint/2010/main" val="962696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437000-614C-4F8B-B825-54B4B3D52283}" type="slidenum">
              <a:rPr lang="en-US" smtClean="0"/>
              <a:pPr/>
              <a:t>3</a:t>
            </a:fld>
            <a:endParaRPr lang="en-US" dirty="0"/>
          </a:p>
        </p:txBody>
      </p:sp>
      <p:sp>
        <p:nvSpPr>
          <p:cNvPr id="5" name="Footer Placeholder 4"/>
          <p:cNvSpPr>
            <a:spLocks noGrp="1"/>
          </p:cNvSpPr>
          <p:nvPr>
            <p:ph type="ftr" sz="quarter" idx="11"/>
          </p:nvPr>
        </p:nvSpPr>
        <p:spPr/>
        <p:txBody>
          <a:bodyPr/>
          <a:lstStyle/>
          <a:p>
            <a:r>
              <a:rPr lang="en-US"/>
              <a:t>Department of Industrial Policy and Promotion</a:t>
            </a:r>
            <a:endParaRPr lang="en-US" dirty="0"/>
          </a:p>
        </p:txBody>
      </p:sp>
      <p:sp>
        <p:nvSpPr>
          <p:cNvPr id="6" name="Header Placeholder 5"/>
          <p:cNvSpPr>
            <a:spLocks noGrp="1"/>
          </p:cNvSpPr>
          <p:nvPr>
            <p:ph type="hdr" sz="quarter" idx="12"/>
          </p:nvPr>
        </p:nvSpPr>
        <p:spPr/>
        <p:txBody>
          <a:bodyPr/>
          <a:lstStyle/>
          <a:p>
            <a:r>
              <a:rPr lang="en-US"/>
              <a:t>ACE PRESENTATION DIPP</a:t>
            </a:r>
            <a:endParaRPr lang="en-US" dirty="0"/>
          </a:p>
        </p:txBody>
      </p:sp>
    </p:spTree>
    <p:extLst>
      <p:ext uri="{BB962C8B-B14F-4D97-AF65-F5344CB8AC3E}">
        <p14:creationId xmlns:p14="http://schemas.microsoft.com/office/powerpoint/2010/main" val="50961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437000-614C-4F8B-B825-54B4B3D52283}" type="slidenum">
              <a:rPr lang="en-US" smtClean="0"/>
              <a:pPr/>
              <a:t>4</a:t>
            </a:fld>
            <a:endParaRPr lang="en-US" dirty="0"/>
          </a:p>
        </p:txBody>
      </p:sp>
      <p:sp>
        <p:nvSpPr>
          <p:cNvPr id="5" name="Footer Placeholder 4"/>
          <p:cNvSpPr>
            <a:spLocks noGrp="1"/>
          </p:cNvSpPr>
          <p:nvPr>
            <p:ph type="ftr" sz="quarter" idx="11"/>
          </p:nvPr>
        </p:nvSpPr>
        <p:spPr/>
        <p:txBody>
          <a:bodyPr/>
          <a:lstStyle/>
          <a:p>
            <a:r>
              <a:rPr lang="en-US"/>
              <a:t>Department of Industrial Policy and Promotion</a:t>
            </a:r>
            <a:endParaRPr lang="en-US" dirty="0"/>
          </a:p>
        </p:txBody>
      </p:sp>
      <p:sp>
        <p:nvSpPr>
          <p:cNvPr id="6" name="Header Placeholder 5"/>
          <p:cNvSpPr>
            <a:spLocks noGrp="1"/>
          </p:cNvSpPr>
          <p:nvPr>
            <p:ph type="hdr" sz="quarter" idx="12"/>
          </p:nvPr>
        </p:nvSpPr>
        <p:spPr/>
        <p:txBody>
          <a:bodyPr/>
          <a:lstStyle/>
          <a:p>
            <a:r>
              <a:rPr lang="en-US"/>
              <a:t>ACE PRESENTATION DIPP</a:t>
            </a:r>
            <a:endParaRPr lang="en-US" dirty="0"/>
          </a:p>
        </p:txBody>
      </p:sp>
    </p:spTree>
    <p:extLst>
      <p:ext uri="{BB962C8B-B14F-4D97-AF65-F5344CB8AC3E}">
        <p14:creationId xmlns:p14="http://schemas.microsoft.com/office/powerpoint/2010/main" val="509618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437000-614C-4F8B-B825-54B4B3D52283}" type="slidenum">
              <a:rPr lang="en-US" smtClean="0"/>
              <a:pPr/>
              <a:t>5</a:t>
            </a:fld>
            <a:endParaRPr lang="en-US" dirty="0"/>
          </a:p>
        </p:txBody>
      </p:sp>
      <p:sp>
        <p:nvSpPr>
          <p:cNvPr id="5" name="Footer Placeholder 4"/>
          <p:cNvSpPr>
            <a:spLocks noGrp="1"/>
          </p:cNvSpPr>
          <p:nvPr>
            <p:ph type="ftr" sz="quarter" idx="11"/>
          </p:nvPr>
        </p:nvSpPr>
        <p:spPr/>
        <p:txBody>
          <a:bodyPr/>
          <a:lstStyle/>
          <a:p>
            <a:r>
              <a:rPr lang="en-US"/>
              <a:t>Department of Industrial Policy and Promotion</a:t>
            </a:r>
            <a:endParaRPr lang="en-US" dirty="0"/>
          </a:p>
        </p:txBody>
      </p:sp>
      <p:sp>
        <p:nvSpPr>
          <p:cNvPr id="6" name="Header Placeholder 5"/>
          <p:cNvSpPr>
            <a:spLocks noGrp="1"/>
          </p:cNvSpPr>
          <p:nvPr>
            <p:ph type="hdr" sz="quarter" idx="12"/>
          </p:nvPr>
        </p:nvSpPr>
        <p:spPr/>
        <p:txBody>
          <a:bodyPr/>
          <a:lstStyle/>
          <a:p>
            <a:r>
              <a:rPr lang="en-US"/>
              <a:t>ACE PRESENTATION DIPP</a:t>
            </a:r>
            <a:endParaRPr lang="en-US" dirty="0"/>
          </a:p>
        </p:txBody>
      </p:sp>
    </p:spTree>
    <p:extLst>
      <p:ext uri="{BB962C8B-B14F-4D97-AF65-F5344CB8AC3E}">
        <p14:creationId xmlns:p14="http://schemas.microsoft.com/office/powerpoint/2010/main" val="50961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437000-614C-4F8B-B825-54B4B3D52283}" type="slidenum">
              <a:rPr lang="en-US" smtClean="0"/>
              <a:pPr/>
              <a:t>6</a:t>
            </a:fld>
            <a:endParaRPr lang="en-US" dirty="0"/>
          </a:p>
        </p:txBody>
      </p:sp>
      <p:sp>
        <p:nvSpPr>
          <p:cNvPr id="5" name="Footer Placeholder 4"/>
          <p:cNvSpPr>
            <a:spLocks noGrp="1"/>
          </p:cNvSpPr>
          <p:nvPr>
            <p:ph type="ftr" sz="quarter" idx="11"/>
          </p:nvPr>
        </p:nvSpPr>
        <p:spPr/>
        <p:txBody>
          <a:bodyPr/>
          <a:lstStyle/>
          <a:p>
            <a:r>
              <a:rPr lang="en-US"/>
              <a:t>Department of Industrial Policy and Promotion</a:t>
            </a:r>
            <a:endParaRPr lang="en-US" dirty="0"/>
          </a:p>
        </p:txBody>
      </p:sp>
      <p:sp>
        <p:nvSpPr>
          <p:cNvPr id="6" name="Header Placeholder 5"/>
          <p:cNvSpPr>
            <a:spLocks noGrp="1"/>
          </p:cNvSpPr>
          <p:nvPr>
            <p:ph type="hdr" sz="quarter" idx="12"/>
          </p:nvPr>
        </p:nvSpPr>
        <p:spPr/>
        <p:txBody>
          <a:bodyPr/>
          <a:lstStyle/>
          <a:p>
            <a:r>
              <a:rPr lang="en-US"/>
              <a:t>ACE PRESENTATION DIPP</a:t>
            </a:r>
            <a:endParaRPr lang="en-US" dirty="0"/>
          </a:p>
        </p:txBody>
      </p:sp>
    </p:spTree>
    <p:extLst>
      <p:ext uri="{BB962C8B-B14F-4D97-AF65-F5344CB8AC3E}">
        <p14:creationId xmlns:p14="http://schemas.microsoft.com/office/powerpoint/2010/main" val="509618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437000-614C-4F8B-B825-54B4B3D52283}" type="slidenum">
              <a:rPr lang="en-US" smtClean="0"/>
              <a:pPr/>
              <a:t>7</a:t>
            </a:fld>
            <a:endParaRPr lang="en-US" dirty="0"/>
          </a:p>
        </p:txBody>
      </p:sp>
      <p:sp>
        <p:nvSpPr>
          <p:cNvPr id="5" name="Footer Placeholder 4"/>
          <p:cNvSpPr>
            <a:spLocks noGrp="1"/>
          </p:cNvSpPr>
          <p:nvPr>
            <p:ph type="ftr" sz="quarter" idx="11"/>
          </p:nvPr>
        </p:nvSpPr>
        <p:spPr/>
        <p:txBody>
          <a:bodyPr/>
          <a:lstStyle/>
          <a:p>
            <a:r>
              <a:rPr lang="en-US"/>
              <a:t>Department of Industrial Policy and Promotion</a:t>
            </a:r>
            <a:endParaRPr lang="en-US" dirty="0"/>
          </a:p>
        </p:txBody>
      </p:sp>
      <p:sp>
        <p:nvSpPr>
          <p:cNvPr id="6" name="Header Placeholder 5"/>
          <p:cNvSpPr>
            <a:spLocks noGrp="1"/>
          </p:cNvSpPr>
          <p:nvPr>
            <p:ph type="hdr" sz="quarter" idx="12"/>
          </p:nvPr>
        </p:nvSpPr>
        <p:spPr/>
        <p:txBody>
          <a:bodyPr/>
          <a:lstStyle/>
          <a:p>
            <a:r>
              <a:rPr lang="en-US"/>
              <a:t>ACE PRESENTATION DIPP</a:t>
            </a:r>
            <a:endParaRPr lang="en-US" dirty="0"/>
          </a:p>
        </p:txBody>
      </p:sp>
    </p:spTree>
    <p:extLst>
      <p:ext uri="{BB962C8B-B14F-4D97-AF65-F5344CB8AC3E}">
        <p14:creationId xmlns:p14="http://schemas.microsoft.com/office/powerpoint/2010/main" val="50961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437000-614C-4F8B-B825-54B4B3D52283}" type="slidenum">
              <a:rPr lang="en-US" smtClean="0"/>
              <a:pPr/>
              <a:t>8</a:t>
            </a:fld>
            <a:endParaRPr lang="en-US" dirty="0"/>
          </a:p>
        </p:txBody>
      </p:sp>
      <p:sp>
        <p:nvSpPr>
          <p:cNvPr id="5" name="Footer Placeholder 4"/>
          <p:cNvSpPr>
            <a:spLocks noGrp="1"/>
          </p:cNvSpPr>
          <p:nvPr>
            <p:ph type="ftr" sz="quarter" idx="11"/>
          </p:nvPr>
        </p:nvSpPr>
        <p:spPr/>
        <p:txBody>
          <a:bodyPr/>
          <a:lstStyle/>
          <a:p>
            <a:r>
              <a:rPr lang="en-US"/>
              <a:t>Department of Industrial Policy and Promotion</a:t>
            </a:r>
            <a:endParaRPr lang="en-US" dirty="0"/>
          </a:p>
        </p:txBody>
      </p:sp>
      <p:sp>
        <p:nvSpPr>
          <p:cNvPr id="6" name="Header Placeholder 5"/>
          <p:cNvSpPr>
            <a:spLocks noGrp="1"/>
          </p:cNvSpPr>
          <p:nvPr>
            <p:ph type="hdr" sz="quarter" idx="12"/>
          </p:nvPr>
        </p:nvSpPr>
        <p:spPr/>
        <p:txBody>
          <a:bodyPr/>
          <a:lstStyle/>
          <a:p>
            <a:r>
              <a:rPr lang="en-US"/>
              <a:t>ACE PRESENTATION DIPP</a:t>
            </a:r>
            <a:endParaRPr lang="en-US" dirty="0"/>
          </a:p>
        </p:txBody>
      </p:sp>
    </p:spTree>
    <p:extLst>
      <p:ext uri="{BB962C8B-B14F-4D97-AF65-F5344CB8AC3E}">
        <p14:creationId xmlns:p14="http://schemas.microsoft.com/office/powerpoint/2010/main" val="50961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437000-614C-4F8B-B825-54B4B3D52283}" type="slidenum">
              <a:rPr lang="en-US" smtClean="0"/>
              <a:pPr/>
              <a:t>9</a:t>
            </a:fld>
            <a:endParaRPr lang="en-US" dirty="0"/>
          </a:p>
        </p:txBody>
      </p:sp>
      <p:sp>
        <p:nvSpPr>
          <p:cNvPr id="5" name="Footer Placeholder 4"/>
          <p:cNvSpPr>
            <a:spLocks noGrp="1"/>
          </p:cNvSpPr>
          <p:nvPr>
            <p:ph type="ftr" sz="quarter" idx="11"/>
          </p:nvPr>
        </p:nvSpPr>
        <p:spPr/>
        <p:txBody>
          <a:bodyPr/>
          <a:lstStyle/>
          <a:p>
            <a:r>
              <a:rPr lang="en-US"/>
              <a:t>Department of Industrial Policy and Promotion</a:t>
            </a:r>
            <a:endParaRPr lang="en-US" dirty="0"/>
          </a:p>
        </p:txBody>
      </p:sp>
      <p:sp>
        <p:nvSpPr>
          <p:cNvPr id="6" name="Header Placeholder 5"/>
          <p:cNvSpPr>
            <a:spLocks noGrp="1"/>
          </p:cNvSpPr>
          <p:nvPr>
            <p:ph type="hdr" sz="quarter" idx="12"/>
          </p:nvPr>
        </p:nvSpPr>
        <p:spPr/>
        <p:txBody>
          <a:bodyPr/>
          <a:lstStyle/>
          <a:p>
            <a:r>
              <a:rPr lang="en-US"/>
              <a:t>ACE PRESENTATION DIPP</a:t>
            </a:r>
            <a:endParaRPr lang="en-US" dirty="0"/>
          </a:p>
        </p:txBody>
      </p:sp>
    </p:spTree>
    <p:extLst>
      <p:ext uri="{BB962C8B-B14F-4D97-AF65-F5344CB8AC3E}">
        <p14:creationId xmlns:p14="http://schemas.microsoft.com/office/powerpoint/2010/main" val="509618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437000-614C-4F8B-B825-54B4B3D52283}" type="slidenum">
              <a:rPr lang="en-US" smtClean="0"/>
              <a:pPr/>
              <a:t>10</a:t>
            </a:fld>
            <a:endParaRPr lang="en-US" dirty="0"/>
          </a:p>
        </p:txBody>
      </p:sp>
      <p:sp>
        <p:nvSpPr>
          <p:cNvPr id="5" name="Footer Placeholder 4"/>
          <p:cNvSpPr>
            <a:spLocks noGrp="1"/>
          </p:cNvSpPr>
          <p:nvPr>
            <p:ph type="ftr" sz="quarter" idx="11"/>
          </p:nvPr>
        </p:nvSpPr>
        <p:spPr/>
        <p:txBody>
          <a:bodyPr/>
          <a:lstStyle/>
          <a:p>
            <a:r>
              <a:rPr lang="en-US"/>
              <a:t>Department of Industrial Policy and Promotion</a:t>
            </a:r>
            <a:endParaRPr lang="en-US" dirty="0"/>
          </a:p>
        </p:txBody>
      </p:sp>
      <p:sp>
        <p:nvSpPr>
          <p:cNvPr id="6" name="Header Placeholder 5"/>
          <p:cNvSpPr>
            <a:spLocks noGrp="1"/>
          </p:cNvSpPr>
          <p:nvPr>
            <p:ph type="hdr" sz="quarter" idx="12"/>
          </p:nvPr>
        </p:nvSpPr>
        <p:spPr/>
        <p:txBody>
          <a:bodyPr/>
          <a:lstStyle/>
          <a:p>
            <a:r>
              <a:rPr lang="en-US"/>
              <a:t>ACE PRESENTATION DIPP</a:t>
            </a:r>
            <a:endParaRPr lang="en-US" dirty="0"/>
          </a:p>
        </p:txBody>
      </p:sp>
    </p:spTree>
    <p:extLst>
      <p:ext uri="{BB962C8B-B14F-4D97-AF65-F5344CB8AC3E}">
        <p14:creationId xmlns:p14="http://schemas.microsoft.com/office/powerpoint/2010/main" val="50961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AE7AC0E-CEE0-CE40-A8AE-612B09A32E3F}" type="datetime3">
              <a:rPr lang="en-IN" smtClean="0"/>
              <a:pPr/>
              <a:t>28 August 2019</a:t>
            </a:fld>
            <a:endParaRPr lang="en-US" dirty="0"/>
          </a:p>
        </p:txBody>
      </p:sp>
      <p:sp>
        <p:nvSpPr>
          <p:cNvPr id="5" name="Footer Placeholder 4"/>
          <p:cNvSpPr>
            <a:spLocks noGrp="1"/>
          </p:cNvSpPr>
          <p:nvPr>
            <p:ph type="ftr" sz="quarter" idx="11"/>
          </p:nvPr>
        </p:nvSpPr>
        <p:spPr>
          <a:xfrm>
            <a:off x="4038600" y="6356354"/>
            <a:ext cx="4114800" cy="365125"/>
          </a:xfrm>
          <a:prstGeom prst="rect">
            <a:avLst/>
          </a:prstGeom>
        </p:spPr>
        <p:txBody>
          <a:bodyPr/>
          <a:lstStyle/>
          <a:p>
            <a:r>
              <a:rPr lang="en-US" dirty="0"/>
              <a:t>Department of Industrial Policy and Promotion</a:t>
            </a:r>
          </a:p>
        </p:txBody>
      </p:sp>
      <p:sp>
        <p:nvSpPr>
          <p:cNvPr id="6" name="Slide Number Placeholder 5"/>
          <p:cNvSpPr>
            <a:spLocks noGrp="1"/>
          </p:cNvSpPr>
          <p:nvPr>
            <p:ph type="sldNum" sz="quarter" idx="12"/>
          </p:nvPr>
        </p:nvSpPr>
        <p:spPr/>
        <p:txBody>
          <a:bodyPr/>
          <a:lstStyle/>
          <a:p>
            <a:fld id="{A6523790-ED1F-4930-B6E8-99CA9A2CF00B}" type="slidenum">
              <a:rPr lang="en-US" smtClean="0"/>
              <a:pPr/>
              <a:t>‹#›</a:t>
            </a:fld>
            <a:endParaRPr lang="en-US" dirty="0"/>
          </a:p>
        </p:txBody>
      </p:sp>
    </p:spTree>
    <p:extLst>
      <p:ext uri="{BB962C8B-B14F-4D97-AF65-F5344CB8AC3E}">
        <p14:creationId xmlns:p14="http://schemas.microsoft.com/office/powerpoint/2010/main" val="606259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FD6762-8BD7-0C48-B79B-CCD18A63FF31}" type="datetime3">
              <a:rPr lang="en-IN" smtClean="0"/>
              <a:pPr/>
              <a:t>28 August 2019</a:t>
            </a:fld>
            <a:endParaRPr lang="en-US" dirty="0"/>
          </a:p>
        </p:txBody>
      </p:sp>
      <p:sp>
        <p:nvSpPr>
          <p:cNvPr id="5" name="Footer Placeholder 4"/>
          <p:cNvSpPr>
            <a:spLocks noGrp="1"/>
          </p:cNvSpPr>
          <p:nvPr>
            <p:ph type="ftr" sz="quarter" idx="11"/>
          </p:nvPr>
        </p:nvSpPr>
        <p:spPr>
          <a:xfrm>
            <a:off x="4038600" y="6356354"/>
            <a:ext cx="4114800" cy="365125"/>
          </a:xfrm>
          <a:prstGeom prst="rect">
            <a:avLst/>
          </a:prstGeom>
        </p:spPr>
        <p:txBody>
          <a:bodyPr/>
          <a:lstStyle/>
          <a:p>
            <a:r>
              <a:rPr lang="en-US"/>
              <a:t>Department of Industrial Policy and Promotion</a:t>
            </a:r>
            <a:endParaRPr lang="en-US" dirty="0"/>
          </a:p>
        </p:txBody>
      </p:sp>
      <p:sp>
        <p:nvSpPr>
          <p:cNvPr id="6" name="Slide Number Placeholder 5"/>
          <p:cNvSpPr>
            <a:spLocks noGrp="1"/>
          </p:cNvSpPr>
          <p:nvPr>
            <p:ph type="sldNum" sz="quarter" idx="12"/>
          </p:nvPr>
        </p:nvSpPr>
        <p:spPr/>
        <p:txBody>
          <a:bodyPr/>
          <a:lstStyle/>
          <a:p>
            <a:fld id="{A6523790-ED1F-4930-B6E8-99CA9A2CF00B}" type="slidenum">
              <a:rPr lang="en-US" smtClean="0"/>
              <a:pPr/>
              <a:t>‹#›</a:t>
            </a:fld>
            <a:endParaRPr lang="en-US" dirty="0"/>
          </a:p>
        </p:txBody>
      </p:sp>
      <p:pic>
        <p:nvPicPr>
          <p:cNvPr id="8" name="Picture 2" descr="C:\Users\Administrator\Documents\Ashok Embl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94460"/>
            <a:ext cx="549736" cy="93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4171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2"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4D8428-C4D0-0C4A-8815-C6E785F6C7E1}" type="datetime3">
              <a:rPr lang="en-IN" smtClean="0"/>
              <a:pPr/>
              <a:t>28 August 2019</a:t>
            </a:fld>
            <a:endParaRPr lang="en-US" dirty="0"/>
          </a:p>
        </p:txBody>
      </p:sp>
      <p:sp>
        <p:nvSpPr>
          <p:cNvPr id="5" name="Footer Placeholder 4"/>
          <p:cNvSpPr>
            <a:spLocks noGrp="1"/>
          </p:cNvSpPr>
          <p:nvPr>
            <p:ph type="ftr" sz="quarter" idx="11"/>
          </p:nvPr>
        </p:nvSpPr>
        <p:spPr>
          <a:xfrm>
            <a:off x="4038600" y="6356354"/>
            <a:ext cx="4114800" cy="365125"/>
          </a:xfrm>
          <a:prstGeom prst="rect">
            <a:avLst/>
          </a:prstGeom>
        </p:spPr>
        <p:txBody>
          <a:bodyPr/>
          <a:lstStyle/>
          <a:p>
            <a:r>
              <a:rPr lang="en-US"/>
              <a:t>Department of Industrial Policy and Promotion</a:t>
            </a:r>
            <a:endParaRPr lang="en-US" dirty="0"/>
          </a:p>
        </p:txBody>
      </p:sp>
      <p:sp>
        <p:nvSpPr>
          <p:cNvPr id="6" name="Slide Number Placeholder 5"/>
          <p:cNvSpPr>
            <a:spLocks noGrp="1"/>
          </p:cNvSpPr>
          <p:nvPr>
            <p:ph type="sldNum" sz="quarter" idx="12"/>
          </p:nvPr>
        </p:nvSpPr>
        <p:spPr/>
        <p:txBody>
          <a:bodyPr/>
          <a:lstStyle/>
          <a:p>
            <a:fld id="{A6523790-ED1F-4930-B6E8-99CA9A2CF00B}" type="slidenum">
              <a:rPr lang="en-US" smtClean="0"/>
              <a:pPr/>
              <a:t>‹#›</a:t>
            </a:fld>
            <a:endParaRPr lang="en-US" dirty="0"/>
          </a:p>
        </p:txBody>
      </p:sp>
      <p:pic>
        <p:nvPicPr>
          <p:cNvPr id="8" name="Picture 2" descr="C:\Users\Administrator\Documents\Ashok Embl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36066" y="88900"/>
            <a:ext cx="549736" cy="93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29048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12E53AF-3F50-9C47-9B92-6E9070DC667C}"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11"/>
          </p:nvPr>
        </p:nvSpPr>
        <p:spPr>
          <a:xfrm>
            <a:off x="4038600" y="6356354"/>
            <a:ext cx="4114800" cy="365125"/>
          </a:xfrm>
          <a:prstGeom prst="rect">
            <a:avLst/>
          </a:prstGeom>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279217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EF08F6-FF1B-DB44-8986-000EF5F95E60}"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11"/>
          </p:nvPr>
        </p:nvSpPr>
        <p:spPr>
          <a:xfrm>
            <a:off x="4038600" y="6356354"/>
            <a:ext cx="4114800" cy="365125"/>
          </a:xfrm>
          <a:prstGeom prst="rect">
            <a:avLst/>
          </a:prstGeom>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996409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387014"/>
            <a:ext cx="10515600" cy="2852737"/>
          </a:xfrm>
        </p:spPr>
        <p:txBody>
          <a:bodyPr anchor="b">
            <a:normAutofit/>
          </a:bodyPr>
          <a:lstStyle>
            <a:lvl1pPr>
              <a:defRPr sz="4400"/>
            </a:lvl1pPr>
          </a:lstStyle>
          <a:p>
            <a:r>
              <a:rPr lang="en-US" dirty="0"/>
              <a:t>Click to edit Master title style</a:t>
            </a:r>
          </a:p>
        </p:txBody>
      </p:sp>
      <p:sp>
        <p:nvSpPr>
          <p:cNvPr id="3" name="Text Placeholder 2"/>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65B1F98-2E44-B141-8E01-275ADEE4937B}"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11"/>
          </p:nvPr>
        </p:nvSpPr>
        <p:spPr>
          <a:xfrm>
            <a:off x="4038600" y="6356354"/>
            <a:ext cx="4114800" cy="365125"/>
          </a:xfrm>
          <a:prstGeom prst="rect">
            <a:avLst/>
          </a:prstGeom>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
        <p:nvSpPr>
          <p:cNvPr id="7" name="Rectangle 6"/>
          <p:cNvSpPr/>
          <p:nvPr userDrawn="1"/>
        </p:nvSpPr>
        <p:spPr>
          <a:xfrm rot="5400000">
            <a:off x="6028672" y="-843194"/>
            <a:ext cx="89693" cy="10515600"/>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prstClr val="white"/>
              </a:solidFill>
            </a:endParaRPr>
          </a:p>
        </p:txBody>
      </p:sp>
    </p:spTree>
    <p:extLst>
      <p:ext uri="{BB962C8B-B14F-4D97-AF65-F5344CB8AC3E}">
        <p14:creationId xmlns:p14="http://schemas.microsoft.com/office/powerpoint/2010/main" val="31687552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1F3D8A6-DE1E-914E-9AEE-644C2B2F7C8B}" type="datetime3">
              <a:rPr lang="en-IN" smtClean="0">
                <a:solidFill>
                  <a:prstClr val="black">
                    <a:tint val="75000"/>
                  </a:prstClr>
                </a:solidFill>
              </a:rPr>
              <a:pPr/>
              <a:t>28 August 2019</a:t>
            </a:fld>
            <a:endParaRPr lang="en-US" dirty="0">
              <a:solidFill>
                <a:prstClr val="black">
                  <a:tint val="75000"/>
                </a:prstClr>
              </a:solidFill>
            </a:endParaRPr>
          </a:p>
        </p:txBody>
      </p:sp>
      <p:sp>
        <p:nvSpPr>
          <p:cNvPr id="6" name="Footer Placeholder 5"/>
          <p:cNvSpPr>
            <a:spLocks noGrp="1"/>
          </p:cNvSpPr>
          <p:nvPr>
            <p:ph type="ftr" sz="quarter" idx="11"/>
          </p:nvPr>
        </p:nvSpPr>
        <p:spPr>
          <a:xfrm>
            <a:off x="4038600" y="6356354"/>
            <a:ext cx="4114800" cy="365125"/>
          </a:xfrm>
          <a:prstGeom prst="rect">
            <a:avLst/>
          </a:prstGeom>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206832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6172202"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5170AD-BA52-3C44-BF23-6641EA6301D7}" type="datetime3">
              <a:rPr lang="en-IN" smtClean="0">
                <a:solidFill>
                  <a:prstClr val="black">
                    <a:tint val="75000"/>
                  </a:prstClr>
                </a:solidFill>
              </a:rPr>
              <a:pPr/>
              <a:t>28 August 2019</a:t>
            </a:fld>
            <a:endParaRPr lang="en-US" dirty="0">
              <a:solidFill>
                <a:prstClr val="black">
                  <a:tint val="75000"/>
                </a:prstClr>
              </a:solidFill>
            </a:endParaRPr>
          </a:p>
        </p:txBody>
      </p:sp>
      <p:sp>
        <p:nvSpPr>
          <p:cNvPr id="8" name="Footer Placeholder 7"/>
          <p:cNvSpPr>
            <a:spLocks noGrp="1"/>
          </p:cNvSpPr>
          <p:nvPr>
            <p:ph type="ftr" sz="quarter" idx="11"/>
          </p:nvPr>
        </p:nvSpPr>
        <p:spPr>
          <a:xfrm>
            <a:off x="4038600" y="6356354"/>
            <a:ext cx="4114800" cy="365125"/>
          </a:xfrm>
          <a:prstGeom prst="rect">
            <a:avLst/>
          </a:prstGeom>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640500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8545186-0D73-0A45-B25A-BA40492D9FF4}" type="datetime3">
              <a:rPr lang="en-IN" smtClean="0">
                <a:solidFill>
                  <a:prstClr val="black">
                    <a:tint val="75000"/>
                  </a:prstClr>
                </a:solidFill>
              </a:rPr>
              <a:pPr/>
              <a:t>28 August 2019</a:t>
            </a:fld>
            <a:endParaRPr lang="en-US" dirty="0">
              <a:solidFill>
                <a:prstClr val="black">
                  <a:tint val="75000"/>
                </a:prstClr>
              </a:solidFill>
            </a:endParaRPr>
          </a:p>
        </p:txBody>
      </p:sp>
      <p:sp>
        <p:nvSpPr>
          <p:cNvPr id="4" name="Footer Placeholder 3"/>
          <p:cNvSpPr>
            <a:spLocks noGrp="1"/>
          </p:cNvSpPr>
          <p:nvPr>
            <p:ph type="ftr" sz="quarter" idx="11"/>
          </p:nvPr>
        </p:nvSpPr>
        <p:spPr>
          <a:xfrm>
            <a:off x="4038600" y="6356354"/>
            <a:ext cx="4114800" cy="365125"/>
          </a:xfrm>
          <a:prstGeom prst="rect">
            <a:avLst/>
          </a:prstGeom>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988164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73A538-A30D-1346-8432-64028DCBCCFA}" type="datetime3">
              <a:rPr lang="en-IN" smtClean="0">
                <a:solidFill>
                  <a:prstClr val="black">
                    <a:tint val="75000"/>
                  </a:prstClr>
                </a:solidFill>
              </a:rPr>
              <a:pPr/>
              <a:t>28 August 2019</a:t>
            </a:fld>
            <a:endParaRPr lang="en-US" dirty="0">
              <a:solidFill>
                <a:prstClr val="black">
                  <a:tint val="75000"/>
                </a:prstClr>
              </a:solidFill>
            </a:endParaRPr>
          </a:p>
        </p:txBody>
      </p:sp>
      <p:sp>
        <p:nvSpPr>
          <p:cNvPr id="3" name="Footer Placeholder 2"/>
          <p:cNvSpPr>
            <a:spLocks noGrp="1"/>
          </p:cNvSpPr>
          <p:nvPr>
            <p:ph type="ftr" sz="quarter" idx="11"/>
          </p:nvPr>
        </p:nvSpPr>
        <p:spPr>
          <a:xfrm>
            <a:off x="4038600" y="6356354"/>
            <a:ext cx="4114800" cy="365125"/>
          </a:xfrm>
          <a:prstGeom prst="rect">
            <a:avLst/>
          </a:prstGeom>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010574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737B2F8-CCCA-3C4C-83C2-D3EA6204F4DF}" type="datetime3">
              <a:rPr lang="en-IN" smtClean="0">
                <a:solidFill>
                  <a:prstClr val="black">
                    <a:tint val="75000"/>
                  </a:prstClr>
                </a:solidFill>
              </a:rPr>
              <a:pPr/>
              <a:t>28 August 2019</a:t>
            </a:fld>
            <a:endParaRPr lang="en-US" dirty="0">
              <a:solidFill>
                <a:prstClr val="black">
                  <a:tint val="75000"/>
                </a:prstClr>
              </a:solidFill>
            </a:endParaRPr>
          </a:p>
        </p:txBody>
      </p:sp>
      <p:sp>
        <p:nvSpPr>
          <p:cNvPr id="6" name="Footer Placeholder 5"/>
          <p:cNvSpPr>
            <a:spLocks noGrp="1"/>
          </p:cNvSpPr>
          <p:nvPr>
            <p:ph type="ftr" sz="quarter" idx="11"/>
          </p:nvPr>
        </p:nvSpPr>
        <p:spPr>
          <a:xfrm>
            <a:off x="4038600" y="6356354"/>
            <a:ext cx="4114800" cy="365125"/>
          </a:xfrm>
          <a:prstGeom prst="rect">
            <a:avLst/>
          </a:prstGeom>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5862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65837"/>
            <a:ext cx="10515600" cy="1325563"/>
          </a:xfrm>
        </p:spPr>
        <p:txBody>
          <a:bodyPr>
            <a:normAutofit/>
          </a:bodyPr>
          <a:lstStyle>
            <a:lvl1pPr>
              <a:defRPr sz="3000" b="1"/>
            </a:lvl1p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8A3E0D-3588-A948-A8D0-486870C7FD6A}" type="datetime3">
              <a:rPr lang="en-IN" smtClean="0"/>
              <a:pPr/>
              <a:t>28 August 2019</a:t>
            </a:fld>
            <a:endParaRPr lang="en-US" dirty="0"/>
          </a:p>
        </p:txBody>
      </p:sp>
      <p:sp>
        <p:nvSpPr>
          <p:cNvPr id="6" name="Slide Number Placeholder 5"/>
          <p:cNvSpPr>
            <a:spLocks noGrp="1"/>
          </p:cNvSpPr>
          <p:nvPr>
            <p:ph type="sldNum" sz="quarter" idx="12"/>
          </p:nvPr>
        </p:nvSpPr>
        <p:spPr/>
        <p:txBody>
          <a:bodyPr/>
          <a:lstStyle/>
          <a:p>
            <a:fld id="{A6523790-ED1F-4930-B6E8-99CA9A2CF00B}" type="slidenum">
              <a:rPr lang="en-US" smtClean="0"/>
              <a:pPr/>
              <a:t>‹#›</a:t>
            </a:fld>
            <a:endParaRPr lang="en-US" dirty="0"/>
          </a:p>
        </p:txBody>
      </p:sp>
      <p:pic>
        <p:nvPicPr>
          <p:cNvPr id="8" name="Picture 2" descr="C:\Users\Administrator\Documents\Ashok Embl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35758" y="78589"/>
            <a:ext cx="549736" cy="93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40491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9"/>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777E9CE-D10E-4C49-ACEE-64970E9F49E9}" type="datetime3">
              <a:rPr lang="en-IN" smtClean="0">
                <a:solidFill>
                  <a:prstClr val="black">
                    <a:tint val="75000"/>
                  </a:prstClr>
                </a:solidFill>
              </a:rPr>
              <a:pPr/>
              <a:t>28 August 2019</a:t>
            </a:fld>
            <a:endParaRPr lang="en-US" dirty="0">
              <a:solidFill>
                <a:prstClr val="black">
                  <a:tint val="75000"/>
                </a:prstClr>
              </a:solidFill>
            </a:endParaRPr>
          </a:p>
        </p:txBody>
      </p:sp>
      <p:sp>
        <p:nvSpPr>
          <p:cNvPr id="6" name="Footer Placeholder 5"/>
          <p:cNvSpPr>
            <a:spLocks noGrp="1"/>
          </p:cNvSpPr>
          <p:nvPr>
            <p:ph type="ftr" sz="quarter" idx="11"/>
          </p:nvPr>
        </p:nvSpPr>
        <p:spPr>
          <a:xfrm>
            <a:off x="4038600" y="6356354"/>
            <a:ext cx="4114800" cy="365125"/>
          </a:xfrm>
          <a:prstGeom prst="rect">
            <a:avLst/>
          </a:prstGeom>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944999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9B27CF-E22A-E74E-8847-3448DB0B459D}"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11"/>
          </p:nvPr>
        </p:nvSpPr>
        <p:spPr>
          <a:xfrm>
            <a:off x="4038600" y="6356354"/>
            <a:ext cx="4114800" cy="365125"/>
          </a:xfrm>
          <a:prstGeom prst="rect">
            <a:avLst/>
          </a:prstGeom>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6988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2"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549114-15FE-184A-B270-808D1CBE2FFC}"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11"/>
          </p:nvPr>
        </p:nvSpPr>
        <p:spPr>
          <a:xfrm>
            <a:off x="4038600" y="6356354"/>
            <a:ext cx="4114800" cy="365125"/>
          </a:xfrm>
          <a:prstGeom prst="rect">
            <a:avLst/>
          </a:prstGeom>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471656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D2A94F0-8C46-754D-982E-08C3F5F50466}"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11"/>
          </p:nvPr>
        </p:nvSpPr>
        <p:spPr>
          <a:xfrm>
            <a:off x="4038600" y="6356354"/>
            <a:ext cx="4114800" cy="365125"/>
          </a:xfrm>
          <a:prstGeom prst="rect">
            <a:avLst/>
          </a:prstGeom>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368645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830A5F-B444-364F-97B6-3D1E3A79266E}"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11"/>
          </p:nvPr>
        </p:nvSpPr>
        <p:spPr>
          <a:xfrm>
            <a:off x="4038600" y="6356354"/>
            <a:ext cx="4114800" cy="365125"/>
          </a:xfrm>
          <a:prstGeom prst="rect">
            <a:avLst/>
          </a:prstGeom>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689198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387014"/>
            <a:ext cx="10515600" cy="2852737"/>
          </a:xfrm>
        </p:spPr>
        <p:txBody>
          <a:bodyPr anchor="b">
            <a:normAutofit/>
          </a:bodyPr>
          <a:lstStyle>
            <a:lvl1pPr>
              <a:defRPr sz="4400"/>
            </a:lvl1pPr>
          </a:lstStyle>
          <a:p>
            <a:r>
              <a:rPr lang="en-US" dirty="0"/>
              <a:t>Click to edit Master title style</a:t>
            </a:r>
          </a:p>
        </p:txBody>
      </p:sp>
      <p:sp>
        <p:nvSpPr>
          <p:cNvPr id="3" name="Text Placeholder 2"/>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AF725B2-695A-9D49-B0C1-885589A34A11}"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11"/>
          </p:nvPr>
        </p:nvSpPr>
        <p:spPr>
          <a:xfrm>
            <a:off x="4038600" y="6356354"/>
            <a:ext cx="4114800" cy="365125"/>
          </a:xfrm>
          <a:prstGeom prst="rect">
            <a:avLst/>
          </a:prstGeom>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
        <p:nvSpPr>
          <p:cNvPr id="7" name="Rectangle 6"/>
          <p:cNvSpPr/>
          <p:nvPr userDrawn="1"/>
        </p:nvSpPr>
        <p:spPr>
          <a:xfrm rot="5400000">
            <a:off x="6028672" y="-843194"/>
            <a:ext cx="89693" cy="10515600"/>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prstClr val="white"/>
              </a:solidFill>
            </a:endParaRPr>
          </a:p>
        </p:txBody>
      </p:sp>
      <p:pic>
        <p:nvPicPr>
          <p:cNvPr id="9" name="Picture 2" descr="Image result for ashoka symbol vecto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616208" y="152401"/>
            <a:ext cx="392416" cy="666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96467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ADB14F5-AAFF-E040-9657-8E48CFA4C07B}" type="datetime3">
              <a:rPr lang="en-IN" smtClean="0">
                <a:solidFill>
                  <a:prstClr val="black">
                    <a:tint val="75000"/>
                  </a:prstClr>
                </a:solidFill>
              </a:rPr>
              <a:pPr/>
              <a:t>28 August 2019</a:t>
            </a:fld>
            <a:endParaRPr lang="en-US" dirty="0">
              <a:solidFill>
                <a:prstClr val="black">
                  <a:tint val="75000"/>
                </a:prstClr>
              </a:solidFill>
            </a:endParaRPr>
          </a:p>
        </p:txBody>
      </p:sp>
      <p:sp>
        <p:nvSpPr>
          <p:cNvPr id="6" name="Footer Placeholder 5"/>
          <p:cNvSpPr>
            <a:spLocks noGrp="1"/>
          </p:cNvSpPr>
          <p:nvPr>
            <p:ph type="ftr" sz="quarter" idx="11"/>
          </p:nvPr>
        </p:nvSpPr>
        <p:spPr>
          <a:xfrm>
            <a:off x="4038600" y="6356354"/>
            <a:ext cx="4114800" cy="365125"/>
          </a:xfrm>
          <a:prstGeom prst="rect">
            <a:avLst/>
          </a:prstGeom>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9408054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6172202"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E25C933-BC60-7D42-B6DB-6D151CB677C6}" type="datetime3">
              <a:rPr lang="en-IN" smtClean="0">
                <a:solidFill>
                  <a:prstClr val="black">
                    <a:tint val="75000"/>
                  </a:prstClr>
                </a:solidFill>
              </a:rPr>
              <a:pPr/>
              <a:t>28 August 2019</a:t>
            </a:fld>
            <a:endParaRPr lang="en-US" dirty="0">
              <a:solidFill>
                <a:prstClr val="black">
                  <a:tint val="75000"/>
                </a:prstClr>
              </a:solidFill>
            </a:endParaRPr>
          </a:p>
        </p:txBody>
      </p:sp>
      <p:sp>
        <p:nvSpPr>
          <p:cNvPr id="8" name="Footer Placeholder 7"/>
          <p:cNvSpPr>
            <a:spLocks noGrp="1"/>
          </p:cNvSpPr>
          <p:nvPr>
            <p:ph type="ftr" sz="quarter" idx="11"/>
          </p:nvPr>
        </p:nvSpPr>
        <p:spPr>
          <a:xfrm>
            <a:off x="4038600" y="6356354"/>
            <a:ext cx="4114800" cy="365125"/>
          </a:xfrm>
          <a:prstGeom prst="rect">
            <a:avLst/>
          </a:prstGeom>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209409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820654-5A69-AF44-A936-DEF078D24569}" type="datetime3">
              <a:rPr lang="en-IN" smtClean="0">
                <a:solidFill>
                  <a:prstClr val="black">
                    <a:tint val="75000"/>
                  </a:prstClr>
                </a:solidFill>
              </a:rPr>
              <a:pPr/>
              <a:t>28 August 2019</a:t>
            </a:fld>
            <a:endParaRPr lang="en-US" dirty="0">
              <a:solidFill>
                <a:prstClr val="black">
                  <a:tint val="75000"/>
                </a:prstClr>
              </a:solidFill>
            </a:endParaRPr>
          </a:p>
        </p:txBody>
      </p:sp>
      <p:sp>
        <p:nvSpPr>
          <p:cNvPr id="4" name="Footer Placeholder 3"/>
          <p:cNvSpPr>
            <a:spLocks noGrp="1"/>
          </p:cNvSpPr>
          <p:nvPr>
            <p:ph type="ftr" sz="quarter" idx="11"/>
          </p:nvPr>
        </p:nvSpPr>
        <p:spPr>
          <a:xfrm>
            <a:off x="4038600" y="6356354"/>
            <a:ext cx="4114800" cy="365125"/>
          </a:xfrm>
          <a:prstGeom prst="rect">
            <a:avLst/>
          </a:prstGeom>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9761722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CEC55D-9BA6-764F-96AB-B49B19527A23}" type="datetime3">
              <a:rPr lang="en-IN" smtClean="0">
                <a:solidFill>
                  <a:prstClr val="black">
                    <a:tint val="75000"/>
                  </a:prstClr>
                </a:solidFill>
              </a:rPr>
              <a:pPr/>
              <a:t>28 August 2019</a:t>
            </a:fld>
            <a:endParaRPr lang="en-US" dirty="0">
              <a:solidFill>
                <a:prstClr val="black">
                  <a:tint val="75000"/>
                </a:prstClr>
              </a:solidFill>
            </a:endParaRPr>
          </a:p>
        </p:txBody>
      </p:sp>
      <p:sp>
        <p:nvSpPr>
          <p:cNvPr id="3" name="Footer Placeholder 2"/>
          <p:cNvSpPr>
            <a:spLocks noGrp="1"/>
          </p:cNvSpPr>
          <p:nvPr>
            <p:ph type="ftr" sz="quarter" idx="11"/>
          </p:nvPr>
        </p:nvSpPr>
        <p:spPr>
          <a:xfrm>
            <a:off x="4038600" y="6356354"/>
            <a:ext cx="4114800" cy="365125"/>
          </a:xfrm>
          <a:prstGeom prst="rect">
            <a:avLst/>
          </a:prstGeom>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38679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387014"/>
            <a:ext cx="10515600" cy="2852737"/>
          </a:xfrm>
        </p:spPr>
        <p:txBody>
          <a:bodyPr anchor="b">
            <a:normAutofit/>
          </a:bodyPr>
          <a:lstStyle>
            <a:lvl1pPr>
              <a:defRPr sz="4400"/>
            </a:lvl1pPr>
          </a:lstStyle>
          <a:p>
            <a:r>
              <a:rPr lang="en-US" dirty="0"/>
              <a:t>Click to edit Master title style</a:t>
            </a:r>
          </a:p>
        </p:txBody>
      </p:sp>
      <p:sp>
        <p:nvSpPr>
          <p:cNvPr id="3" name="Text Placeholder 2"/>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0610444-AB05-904E-9DA6-32083C887616}" type="datetime3">
              <a:rPr lang="en-IN" smtClean="0"/>
              <a:pPr/>
              <a:t>28 August 2019</a:t>
            </a:fld>
            <a:endParaRPr lang="en-US" dirty="0"/>
          </a:p>
        </p:txBody>
      </p:sp>
      <p:sp>
        <p:nvSpPr>
          <p:cNvPr id="5" name="Footer Placeholder 4"/>
          <p:cNvSpPr>
            <a:spLocks noGrp="1"/>
          </p:cNvSpPr>
          <p:nvPr>
            <p:ph type="ftr" sz="quarter" idx="11"/>
          </p:nvPr>
        </p:nvSpPr>
        <p:spPr>
          <a:xfrm>
            <a:off x="4038600" y="6356354"/>
            <a:ext cx="4114800" cy="365125"/>
          </a:xfrm>
          <a:prstGeom prst="rect">
            <a:avLst/>
          </a:prstGeom>
        </p:spPr>
        <p:txBody>
          <a:bodyPr/>
          <a:lstStyle/>
          <a:p>
            <a:r>
              <a:rPr lang="en-US"/>
              <a:t>Department of Industrial Policy and Promotion</a:t>
            </a:r>
            <a:endParaRPr lang="en-US" dirty="0"/>
          </a:p>
        </p:txBody>
      </p:sp>
      <p:sp>
        <p:nvSpPr>
          <p:cNvPr id="6" name="Slide Number Placeholder 5"/>
          <p:cNvSpPr>
            <a:spLocks noGrp="1"/>
          </p:cNvSpPr>
          <p:nvPr>
            <p:ph type="sldNum" sz="quarter" idx="12"/>
          </p:nvPr>
        </p:nvSpPr>
        <p:spPr/>
        <p:txBody>
          <a:bodyPr/>
          <a:lstStyle/>
          <a:p>
            <a:fld id="{A6523790-ED1F-4930-B6E8-99CA9A2CF00B}" type="slidenum">
              <a:rPr lang="en-US" smtClean="0"/>
              <a:pPr/>
              <a:t>‹#›</a:t>
            </a:fld>
            <a:endParaRPr lang="en-US" dirty="0"/>
          </a:p>
        </p:txBody>
      </p:sp>
      <p:sp>
        <p:nvSpPr>
          <p:cNvPr id="7" name="Rectangle 6"/>
          <p:cNvSpPr/>
          <p:nvPr userDrawn="1"/>
        </p:nvSpPr>
        <p:spPr>
          <a:xfrm rot="5400000">
            <a:off x="6028672" y="-843194"/>
            <a:ext cx="89693" cy="10515600"/>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a:p>
        </p:txBody>
      </p:sp>
      <p:pic>
        <p:nvPicPr>
          <p:cNvPr id="10" name="Picture 2" descr="C:\Users\Administrator\Documents\Ashok Embl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0358" y="114300"/>
            <a:ext cx="549736" cy="93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14101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852F3E5-9C8D-6040-A94E-65CDFB1380D5}" type="datetime3">
              <a:rPr lang="en-IN" smtClean="0">
                <a:solidFill>
                  <a:prstClr val="black">
                    <a:tint val="75000"/>
                  </a:prstClr>
                </a:solidFill>
              </a:rPr>
              <a:pPr/>
              <a:t>28 August 2019</a:t>
            </a:fld>
            <a:endParaRPr lang="en-US" dirty="0">
              <a:solidFill>
                <a:prstClr val="black">
                  <a:tint val="75000"/>
                </a:prstClr>
              </a:solidFill>
            </a:endParaRPr>
          </a:p>
        </p:txBody>
      </p:sp>
      <p:sp>
        <p:nvSpPr>
          <p:cNvPr id="6" name="Footer Placeholder 5"/>
          <p:cNvSpPr>
            <a:spLocks noGrp="1"/>
          </p:cNvSpPr>
          <p:nvPr>
            <p:ph type="ftr" sz="quarter" idx="11"/>
          </p:nvPr>
        </p:nvSpPr>
        <p:spPr>
          <a:xfrm>
            <a:off x="4038600" y="6356354"/>
            <a:ext cx="4114800" cy="365125"/>
          </a:xfrm>
          <a:prstGeom prst="rect">
            <a:avLst/>
          </a:prstGeom>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476169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9"/>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0486F5A-E76B-6848-8666-EB85E47A17E6}" type="datetime3">
              <a:rPr lang="en-IN" smtClean="0">
                <a:solidFill>
                  <a:prstClr val="black">
                    <a:tint val="75000"/>
                  </a:prstClr>
                </a:solidFill>
              </a:rPr>
              <a:pPr/>
              <a:t>28 August 2019</a:t>
            </a:fld>
            <a:endParaRPr lang="en-US" dirty="0">
              <a:solidFill>
                <a:prstClr val="black">
                  <a:tint val="75000"/>
                </a:prstClr>
              </a:solidFill>
            </a:endParaRPr>
          </a:p>
        </p:txBody>
      </p:sp>
      <p:sp>
        <p:nvSpPr>
          <p:cNvPr id="6" name="Footer Placeholder 5"/>
          <p:cNvSpPr>
            <a:spLocks noGrp="1"/>
          </p:cNvSpPr>
          <p:nvPr>
            <p:ph type="ftr" sz="quarter" idx="11"/>
          </p:nvPr>
        </p:nvSpPr>
        <p:spPr>
          <a:xfrm>
            <a:off x="4038600" y="6356354"/>
            <a:ext cx="4114800" cy="365125"/>
          </a:xfrm>
          <a:prstGeom prst="rect">
            <a:avLst/>
          </a:prstGeom>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8497667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961B0F-89FE-1F4D-83F0-00B663C43A75}"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11"/>
          </p:nvPr>
        </p:nvSpPr>
        <p:spPr>
          <a:xfrm>
            <a:off x="4038600" y="6356354"/>
            <a:ext cx="4114800" cy="365125"/>
          </a:xfrm>
          <a:prstGeom prst="rect">
            <a:avLst/>
          </a:prstGeom>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0236056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2"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AFC4C3-F2EA-DD46-BA19-78AF9F129DBD}"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11"/>
          </p:nvPr>
        </p:nvSpPr>
        <p:spPr>
          <a:xfrm>
            <a:off x="4038600" y="6356354"/>
            <a:ext cx="4114800" cy="365125"/>
          </a:xfrm>
          <a:prstGeom prst="rect">
            <a:avLst/>
          </a:prstGeom>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018545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5EB5E9E-9536-0440-92BB-31876BB6BAB7}"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3238071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8E9B03-E78D-A44D-B67E-9D304A03271D}"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8576031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387014"/>
            <a:ext cx="10515600" cy="2852737"/>
          </a:xfrm>
        </p:spPr>
        <p:txBody>
          <a:bodyPr anchor="b">
            <a:normAutofit/>
          </a:bodyPr>
          <a:lstStyle>
            <a:lvl1pPr>
              <a:defRPr sz="4400"/>
            </a:lvl1pPr>
          </a:lstStyle>
          <a:p>
            <a:r>
              <a:rPr lang="en-US" dirty="0"/>
              <a:t>Click to edit Master title style</a:t>
            </a:r>
          </a:p>
        </p:txBody>
      </p:sp>
      <p:sp>
        <p:nvSpPr>
          <p:cNvPr id="3" name="Text Placeholder 2"/>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CE99A04-916C-F94D-B348-481FC0806232}"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
        <p:nvSpPr>
          <p:cNvPr id="7" name="Rectangle 6"/>
          <p:cNvSpPr/>
          <p:nvPr userDrawn="1"/>
        </p:nvSpPr>
        <p:spPr>
          <a:xfrm rot="5400000">
            <a:off x="6028672" y="-843194"/>
            <a:ext cx="89693" cy="10515600"/>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prstClr val="white"/>
              </a:solidFill>
            </a:endParaRPr>
          </a:p>
        </p:txBody>
      </p:sp>
    </p:spTree>
    <p:extLst>
      <p:ext uri="{BB962C8B-B14F-4D97-AF65-F5344CB8AC3E}">
        <p14:creationId xmlns:p14="http://schemas.microsoft.com/office/powerpoint/2010/main" val="308737317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2A807CF-A140-8B4E-8F0B-D0C343E8C210}" type="datetime3">
              <a:rPr lang="en-IN" smtClean="0">
                <a:solidFill>
                  <a:prstClr val="black">
                    <a:tint val="75000"/>
                  </a:prstClr>
                </a:solidFill>
              </a:rPr>
              <a:pPr/>
              <a:t>28 August 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1131605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6172202"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6695A90-2C33-1E4B-A082-1DB63243C6FE}" type="datetime3">
              <a:rPr lang="en-IN" smtClean="0">
                <a:solidFill>
                  <a:prstClr val="black">
                    <a:tint val="75000"/>
                  </a:prstClr>
                </a:solidFill>
              </a:rPr>
              <a:pPr/>
              <a:t>28 August 2019</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5960422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44739D8-9F26-3846-97D2-180A7B4BFDC8}" type="datetime3">
              <a:rPr lang="en-IN" smtClean="0">
                <a:solidFill>
                  <a:prstClr val="black">
                    <a:tint val="75000"/>
                  </a:prstClr>
                </a:solidFill>
              </a:rPr>
              <a:pPr/>
              <a:t>28 August 2019</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91241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65DF82B-EC0C-A345-84D5-B1254215D86A}" type="datetime3">
              <a:rPr lang="en-IN" smtClean="0"/>
              <a:pPr/>
              <a:t>28 August 2019</a:t>
            </a:fld>
            <a:endParaRPr lang="en-US" dirty="0"/>
          </a:p>
        </p:txBody>
      </p:sp>
      <p:sp>
        <p:nvSpPr>
          <p:cNvPr id="6" name="Footer Placeholder 5"/>
          <p:cNvSpPr>
            <a:spLocks noGrp="1"/>
          </p:cNvSpPr>
          <p:nvPr>
            <p:ph type="ftr" sz="quarter" idx="11"/>
          </p:nvPr>
        </p:nvSpPr>
        <p:spPr>
          <a:xfrm>
            <a:off x="4038600" y="6356354"/>
            <a:ext cx="4114800" cy="365125"/>
          </a:xfrm>
          <a:prstGeom prst="rect">
            <a:avLst/>
          </a:prstGeom>
        </p:spPr>
        <p:txBody>
          <a:bodyPr/>
          <a:lstStyle/>
          <a:p>
            <a:r>
              <a:rPr lang="en-US"/>
              <a:t>Department of Industrial Policy and Promotion</a:t>
            </a:r>
            <a:endParaRPr lang="en-US" dirty="0"/>
          </a:p>
        </p:txBody>
      </p:sp>
      <p:sp>
        <p:nvSpPr>
          <p:cNvPr id="7" name="Slide Number Placeholder 6"/>
          <p:cNvSpPr>
            <a:spLocks noGrp="1"/>
          </p:cNvSpPr>
          <p:nvPr>
            <p:ph type="sldNum" sz="quarter" idx="12"/>
          </p:nvPr>
        </p:nvSpPr>
        <p:spPr/>
        <p:txBody>
          <a:bodyPr/>
          <a:lstStyle/>
          <a:p>
            <a:fld id="{A6523790-ED1F-4930-B6E8-99CA9A2CF00B}" type="slidenum">
              <a:rPr lang="en-US" smtClean="0"/>
              <a:pPr/>
              <a:t>‹#›</a:t>
            </a:fld>
            <a:endParaRPr lang="en-US" dirty="0"/>
          </a:p>
        </p:txBody>
      </p:sp>
      <p:pic>
        <p:nvPicPr>
          <p:cNvPr id="9" name="Picture 2" descr="C:\Users\Administrator\Documents\Ashok Embl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0358" y="94460"/>
            <a:ext cx="549736" cy="93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503595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6680A5-CB9D-6A44-BD5E-962A261A6C37}" type="datetime3">
              <a:rPr lang="en-IN" smtClean="0">
                <a:solidFill>
                  <a:prstClr val="black">
                    <a:tint val="75000"/>
                  </a:prstClr>
                </a:solidFill>
              </a:rPr>
              <a:pPr/>
              <a:t>28 August 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7520604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DF9B054-25C5-B945-B5D7-DDF501ECFE25}" type="datetime3">
              <a:rPr lang="en-IN" smtClean="0">
                <a:solidFill>
                  <a:prstClr val="black">
                    <a:tint val="75000"/>
                  </a:prstClr>
                </a:solidFill>
              </a:rPr>
              <a:pPr/>
              <a:t>28 August 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4129040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9"/>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5DC4108-C1E1-AB44-AFD4-64C40661FE7F}" type="datetime3">
              <a:rPr lang="en-IN" smtClean="0">
                <a:solidFill>
                  <a:prstClr val="black">
                    <a:tint val="75000"/>
                  </a:prstClr>
                </a:solidFill>
              </a:rPr>
              <a:pPr/>
              <a:t>28 August 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6578923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574E957-C813-E84B-8467-61434B6603EE}"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8715239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2"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473D11-B0CD-EC40-BA51-B0C9497EF0CF}"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6016237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3F0A31-4A3E-2D4B-BC9C-9446385D79B1}"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7829204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4D1179-5583-A541-BF34-F746D3C62177}"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6740082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387014"/>
            <a:ext cx="10515600" cy="2852737"/>
          </a:xfrm>
        </p:spPr>
        <p:txBody>
          <a:bodyPr anchor="b">
            <a:normAutofit/>
          </a:bodyPr>
          <a:lstStyle>
            <a:lvl1pPr>
              <a:defRPr sz="4400"/>
            </a:lvl1pPr>
          </a:lstStyle>
          <a:p>
            <a:r>
              <a:rPr lang="en-US" dirty="0"/>
              <a:t>Click to edit Master title style</a:t>
            </a:r>
          </a:p>
        </p:txBody>
      </p:sp>
      <p:sp>
        <p:nvSpPr>
          <p:cNvPr id="3" name="Text Placeholder 2"/>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F56B2A-5943-9F43-B3F5-52833DAEAD85}"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
        <p:nvSpPr>
          <p:cNvPr id="7" name="Rectangle 6"/>
          <p:cNvSpPr/>
          <p:nvPr userDrawn="1"/>
        </p:nvSpPr>
        <p:spPr>
          <a:xfrm rot="5400000">
            <a:off x="6028672" y="-843194"/>
            <a:ext cx="89693" cy="10515600"/>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prstClr val="white"/>
              </a:solidFill>
              <a:latin typeface="Cambria"/>
            </a:endParaRPr>
          </a:p>
        </p:txBody>
      </p:sp>
    </p:spTree>
    <p:extLst>
      <p:ext uri="{BB962C8B-B14F-4D97-AF65-F5344CB8AC3E}">
        <p14:creationId xmlns:p14="http://schemas.microsoft.com/office/powerpoint/2010/main" val="156287512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78CF17D-BF52-8F44-B3B6-FE90A55DEB1A}" type="datetime3">
              <a:rPr lang="en-IN" smtClean="0">
                <a:solidFill>
                  <a:prstClr val="black">
                    <a:tint val="75000"/>
                  </a:prstClr>
                </a:solidFill>
              </a:rPr>
              <a:pPr/>
              <a:t>28 August 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4682166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6172202"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5E8776A-40B8-8E49-AD42-27E1C204CD22}" type="datetime3">
              <a:rPr lang="en-IN" smtClean="0">
                <a:solidFill>
                  <a:prstClr val="black">
                    <a:tint val="75000"/>
                  </a:prstClr>
                </a:solidFill>
              </a:rPr>
              <a:pPr/>
              <a:t>28 August 2019</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09927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6172202"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CF24F4F-8DFF-C64D-9101-D4E865CA3728}" type="datetime3">
              <a:rPr lang="en-IN" smtClean="0"/>
              <a:pPr/>
              <a:t>28 August 2019</a:t>
            </a:fld>
            <a:endParaRPr lang="en-US" dirty="0"/>
          </a:p>
        </p:txBody>
      </p:sp>
      <p:sp>
        <p:nvSpPr>
          <p:cNvPr id="8" name="Footer Placeholder 7"/>
          <p:cNvSpPr>
            <a:spLocks noGrp="1"/>
          </p:cNvSpPr>
          <p:nvPr>
            <p:ph type="ftr" sz="quarter" idx="11"/>
          </p:nvPr>
        </p:nvSpPr>
        <p:spPr>
          <a:xfrm>
            <a:off x="4038600" y="6356354"/>
            <a:ext cx="4114800" cy="365125"/>
          </a:xfrm>
          <a:prstGeom prst="rect">
            <a:avLst/>
          </a:prstGeom>
        </p:spPr>
        <p:txBody>
          <a:bodyPr/>
          <a:lstStyle/>
          <a:p>
            <a:r>
              <a:rPr lang="en-US"/>
              <a:t>Department of Industrial Policy and Promotion</a:t>
            </a:r>
            <a:endParaRPr lang="en-US" dirty="0"/>
          </a:p>
        </p:txBody>
      </p:sp>
      <p:sp>
        <p:nvSpPr>
          <p:cNvPr id="9" name="Slide Number Placeholder 8"/>
          <p:cNvSpPr>
            <a:spLocks noGrp="1"/>
          </p:cNvSpPr>
          <p:nvPr>
            <p:ph type="sldNum" sz="quarter" idx="12"/>
          </p:nvPr>
        </p:nvSpPr>
        <p:spPr/>
        <p:txBody>
          <a:bodyPr/>
          <a:lstStyle/>
          <a:p>
            <a:fld id="{A6523790-ED1F-4930-B6E8-99CA9A2CF00B}" type="slidenum">
              <a:rPr lang="en-US" smtClean="0"/>
              <a:pPr/>
              <a:t>‹#›</a:t>
            </a:fld>
            <a:endParaRPr lang="en-US" dirty="0"/>
          </a:p>
        </p:txBody>
      </p:sp>
      <p:pic>
        <p:nvPicPr>
          <p:cNvPr id="11" name="Picture 2" descr="C:\Users\Administrator\Documents\Ashok Embl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48458" y="94460"/>
            <a:ext cx="549736" cy="93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435051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CE5B216-E81E-0F4A-B33F-8B0CC3E02F61}" type="datetime3">
              <a:rPr lang="en-IN" smtClean="0">
                <a:solidFill>
                  <a:prstClr val="black">
                    <a:tint val="75000"/>
                  </a:prstClr>
                </a:solidFill>
              </a:rPr>
              <a:pPr/>
              <a:t>28 August 2019</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5750849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534F0F-226F-504E-A6B6-5EB688FA7E0E}" type="datetime3">
              <a:rPr lang="en-IN" smtClean="0">
                <a:solidFill>
                  <a:prstClr val="black">
                    <a:tint val="75000"/>
                  </a:prstClr>
                </a:solidFill>
              </a:rPr>
              <a:pPr/>
              <a:t>28 August 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4420354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04D6860-4391-224E-A24E-6FDCA2E01A7C}" type="datetime3">
              <a:rPr lang="en-IN" smtClean="0">
                <a:solidFill>
                  <a:prstClr val="black">
                    <a:tint val="75000"/>
                  </a:prstClr>
                </a:solidFill>
              </a:rPr>
              <a:pPr/>
              <a:t>28 August 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2907082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9"/>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AFC359C-6C5E-4F44-BCCD-DEDE52763BC4}" type="datetime3">
              <a:rPr lang="en-IN" smtClean="0">
                <a:solidFill>
                  <a:prstClr val="black">
                    <a:tint val="75000"/>
                  </a:prstClr>
                </a:solidFill>
              </a:rPr>
              <a:pPr/>
              <a:t>28 August 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8299439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4EAB91-5D4F-FC43-A2A6-09E8781D8C59}"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4530429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2"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A8E0E75-6DE0-984C-A6F8-81C6DD2B21D5}"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272811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F2D56CC-294C-3C48-B504-66702895DA0A}"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pic>
        <p:nvPicPr>
          <p:cNvPr id="9" name="Picture 2" descr="C:\Users\Administrator\Documents\Ashok Embl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3058" y="188913"/>
            <a:ext cx="549736" cy="93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619430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A387F8-9070-F045-A36C-8BB4FA38DBD1}"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pic>
        <p:nvPicPr>
          <p:cNvPr id="8" name="Picture 2" descr="C:\Users\Administrator\Documents\Ashok Embl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35758" y="94460"/>
            <a:ext cx="549736" cy="93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734359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387014"/>
            <a:ext cx="10515600" cy="2852737"/>
          </a:xfrm>
        </p:spPr>
        <p:txBody>
          <a:bodyPr anchor="b">
            <a:normAutofit/>
          </a:bodyPr>
          <a:lstStyle>
            <a:lvl1pPr>
              <a:defRPr sz="4400"/>
            </a:lvl1pPr>
          </a:lstStyle>
          <a:p>
            <a:r>
              <a:rPr lang="en-US" dirty="0"/>
              <a:t>Click to edit Master title style</a:t>
            </a:r>
          </a:p>
        </p:txBody>
      </p:sp>
      <p:sp>
        <p:nvSpPr>
          <p:cNvPr id="3" name="Text Placeholder 2"/>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0428213-D097-1744-AFBA-C13A4B95E011}"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
        <p:nvSpPr>
          <p:cNvPr id="7" name="Rectangle 6"/>
          <p:cNvSpPr/>
          <p:nvPr userDrawn="1"/>
        </p:nvSpPr>
        <p:spPr>
          <a:xfrm rot="5400000">
            <a:off x="6028672" y="-843194"/>
            <a:ext cx="89693" cy="10515600"/>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prstClr val="white"/>
              </a:solidFill>
              <a:latin typeface="Cambria"/>
            </a:endParaRPr>
          </a:p>
        </p:txBody>
      </p:sp>
      <p:pic>
        <p:nvPicPr>
          <p:cNvPr id="8" name="Picture 2" descr="C:\Users\Administrator\Documents\Ashok Embl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48458" y="371475"/>
            <a:ext cx="549736" cy="93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235209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AA90A1-A74B-754D-BF70-037F34C9D643}" type="datetime3">
              <a:rPr lang="en-IN" smtClean="0">
                <a:solidFill>
                  <a:prstClr val="black">
                    <a:tint val="75000"/>
                  </a:prstClr>
                </a:solidFill>
              </a:rPr>
              <a:pPr/>
              <a:t>28 August 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pic>
        <p:nvPicPr>
          <p:cNvPr id="9" name="Picture 2" descr="C:\Users\Administrator\Documents\Ashok Embl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35758" y="78589"/>
            <a:ext cx="549736" cy="93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5056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8F3B7D-858F-8246-A8A1-95247FD16540}" type="datetime3">
              <a:rPr lang="en-IN" smtClean="0"/>
              <a:pPr/>
              <a:t>28 August 2019</a:t>
            </a:fld>
            <a:endParaRPr lang="en-US" dirty="0"/>
          </a:p>
        </p:txBody>
      </p:sp>
      <p:sp>
        <p:nvSpPr>
          <p:cNvPr id="5" name="Slide Number Placeholder 4"/>
          <p:cNvSpPr>
            <a:spLocks noGrp="1"/>
          </p:cNvSpPr>
          <p:nvPr>
            <p:ph type="sldNum" sz="quarter" idx="12"/>
          </p:nvPr>
        </p:nvSpPr>
        <p:spPr>
          <a:xfrm>
            <a:off x="9359900" y="6356354"/>
            <a:ext cx="2743200" cy="365125"/>
          </a:xfrm>
        </p:spPr>
        <p:txBody>
          <a:bodyPr/>
          <a:lstStyle/>
          <a:p>
            <a:fld id="{A6523790-ED1F-4930-B6E8-99CA9A2CF00B}" type="slidenum">
              <a:rPr lang="en-US" smtClean="0"/>
              <a:pPr/>
              <a:t>‹#›</a:t>
            </a:fld>
            <a:endParaRPr lang="en-US" dirty="0"/>
          </a:p>
        </p:txBody>
      </p:sp>
      <p:pic>
        <p:nvPicPr>
          <p:cNvPr id="7" name="Picture 2" descr="C:\Users\Administrator\Documents\Ashok Embl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7658" y="94460"/>
            <a:ext cx="549736" cy="93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144152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6172202"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1C4C7D-5D73-994B-B852-29EE6E388CC8}" type="datetime3">
              <a:rPr lang="en-IN" smtClean="0">
                <a:solidFill>
                  <a:prstClr val="black">
                    <a:tint val="75000"/>
                  </a:prstClr>
                </a:solidFill>
              </a:rPr>
              <a:pPr/>
              <a:t>28 August 2019</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pic>
        <p:nvPicPr>
          <p:cNvPr id="11" name="Picture 2" descr="C:\Users\Administrator\Documents\Ashok Embl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48458" y="94460"/>
            <a:ext cx="549736" cy="93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623467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F994E7-BA24-E54C-B692-DAE4875895AE}" type="datetime3">
              <a:rPr lang="en-IN" smtClean="0">
                <a:solidFill>
                  <a:prstClr val="black">
                    <a:tint val="75000"/>
                  </a:prstClr>
                </a:solidFill>
              </a:rPr>
              <a:pPr/>
              <a:t>28 August 2019</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pic>
        <p:nvPicPr>
          <p:cNvPr id="7" name="Picture 2" descr="C:\Users\Administrator\Documents\Ashok Embl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7658" y="94460"/>
            <a:ext cx="549736" cy="93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745005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526E01-1D2C-AC4E-8E0E-0ACBE4DF0C1B}" type="datetime3">
              <a:rPr lang="en-IN" smtClean="0">
                <a:solidFill>
                  <a:prstClr val="black">
                    <a:tint val="75000"/>
                  </a:prstClr>
                </a:solidFill>
              </a:rPr>
              <a:pPr/>
              <a:t>28 August 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pic>
        <p:nvPicPr>
          <p:cNvPr id="6" name="Picture 2" descr="C:\Users\Administrator\Documents\Ashok Embl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3058" y="114300"/>
            <a:ext cx="549736" cy="93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276576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E477ADC-93ED-0744-9E73-172C43D2F7EF}" type="datetime3">
              <a:rPr lang="en-IN" smtClean="0">
                <a:solidFill>
                  <a:prstClr val="black">
                    <a:tint val="75000"/>
                  </a:prstClr>
                </a:solidFill>
              </a:rPr>
              <a:pPr/>
              <a:t>28 August 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pic>
        <p:nvPicPr>
          <p:cNvPr id="9" name="Picture 2" descr="C:\Users\Administrator\Documents\Ashok Embl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3757" y="165100"/>
            <a:ext cx="549736" cy="93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859794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9"/>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A2D8736-39E5-4344-9FFE-11A5BE1B777C}" type="datetime3">
              <a:rPr lang="en-IN" smtClean="0">
                <a:solidFill>
                  <a:prstClr val="black">
                    <a:tint val="75000"/>
                  </a:prstClr>
                </a:solidFill>
              </a:rPr>
              <a:pPr/>
              <a:t>28 August 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pic>
        <p:nvPicPr>
          <p:cNvPr id="9" name="Picture 2" descr="C:\Users\Administrator\Documents\Ashok Embl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3757" y="53979"/>
            <a:ext cx="549736" cy="93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284984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2E07AF-2CB5-BF4F-AED5-880000485339}"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pic>
        <p:nvPicPr>
          <p:cNvPr id="8" name="Picture 2" descr="C:\Users\Administrator\Documents\Ashok Embl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35758" y="91289"/>
            <a:ext cx="549736" cy="93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420561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2"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540428-7176-9F43-A6BC-2DAEB66345AE}"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pic>
        <p:nvPicPr>
          <p:cNvPr id="8" name="Picture 2" descr="C:\Users\Administrator\Documents\Ashok Embl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 y="98425"/>
            <a:ext cx="549736" cy="93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303780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52BDF1A-D9BE-4B40-9C99-4BA6FA190651}"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6281601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05C8EE-09C3-324B-9ABC-D6EAE8A029A9}"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2242585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387014"/>
            <a:ext cx="10515600" cy="2852737"/>
          </a:xfrm>
        </p:spPr>
        <p:txBody>
          <a:bodyPr anchor="b">
            <a:normAutofit/>
          </a:bodyPr>
          <a:lstStyle>
            <a:lvl1pPr>
              <a:defRPr sz="4400"/>
            </a:lvl1pPr>
          </a:lstStyle>
          <a:p>
            <a:r>
              <a:rPr lang="en-US" dirty="0"/>
              <a:t>Click to edit Master title style</a:t>
            </a:r>
          </a:p>
        </p:txBody>
      </p:sp>
      <p:sp>
        <p:nvSpPr>
          <p:cNvPr id="3" name="Text Placeholder 2"/>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4CD504-490F-C24C-9C61-99E4CD3FD137}"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
        <p:nvSpPr>
          <p:cNvPr id="7" name="Rectangle 6"/>
          <p:cNvSpPr/>
          <p:nvPr userDrawn="1"/>
        </p:nvSpPr>
        <p:spPr>
          <a:xfrm rot="5400000">
            <a:off x="6028672" y="-843194"/>
            <a:ext cx="89693" cy="10515600"/>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prstClr val="white"/>
              </a:solidFill>
              <a:latin typeface="Cambria"/>
            </a:endParaRPr>
          </a:p>
        </p:txBody>
      </p:sp>
    </p:spTree>
    <p:extLst>
      <p:ext uri="{BB962C8B-B14F-4D97-AF65-F5344CB8AC3E}">
        <p14:creationId xmlns:p14="http://schemas.microsoft.com/office/powerpoint/2010/main" val="2250363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63F342-EEFD-E945-B458-25FFCA22211F}" type="datetime3">
              <a:rPr lang="en-IN" smtClean="0"/>
              <a:pPr/>
              <a:t>28 August 2019</a:t>
            </a:fld>
            <a:endParaRPr lang="en-US" dirty="0"/>
          </a:p>
        </p:txBody>
      </p:sp>
      <p:sp>
        <p:nvSpPr>
          <p:cNvPr id="3" name="Footer Placeholder 2"/>
          <p:cNvSpPr>
            <a:spLocks noGrp="1"/>
          </p:cNvSpPr>
          <p:nvPr>
            <p:ph type="ftr" sz="quarter" idx="11"/>
          </p:nvPr>
        </p:nvSpPr>
        <p:spPr>
          <a:xfrm>
            <a:off x="4038600" y="6356354"/>
            <a:ext cx="4114800" cy="365125"/>
          </a:xfrm>
          <a:prstGeom prst="rect">
            <a:avLst/>
          </a:prstGeom>
        </p:spPr>
        <p:txBody>
          <a:bodyPr/>
          <a:lstStyle/>
          <a:p>
            <a:r>
              <a:rPr lang="en-US"/>
              <a:t>Department of Industrial Policy and Promotion</a:t>
            </a:r>
            <a:endParaRPr lang="en-US" dirty="0"/>
          </a:p>
        </p:txBody>
      </p:sp>
      <p:sp>
        <p:nvSpPr>
          <p:cNvPr id="4" name="Slide Number Placeholder 3"/>
          <p:cNvSpPr>
            <a:spLocks noGrp="1"/>
          </p:cNvSpPr>
          <p:nvPr>
            <p:ph type="sldNum" sz="quarter" idx="12"/>
          </p:nvPr>
        </p:nvSpPr>
        <p:spPr/>
        <p:txBody>
          <a:bodyPr/>
          <a:lstStyle/>
          <a:p>
            <a:fld id="{A6523790-ED1F-4930-B6E8-99CA9A2CF00B}" type="slidenum">
              <a:rPr lang="en-US" smtClean="0"/>
              <a:pPr/>
              <a:t>‹#›</a:t>
            </a:fld>
            <a:endParaRPr lang="en-US" dirty="0"/>
          </a:p>
        </p:txBody>
      </p:sp>
      <p:pic>
        <p:nvPicPr>
          <p:cNvPr id="6" name="Picture 2" descr="C:\Users\Administrator\Documents\Ashok Embl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35758" y="127000"/>
            <a:ext cx="549736" cy="93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229996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D0A451-F439-CA46-985C-68F54FD85356}" type="datetime3">
              <a:rPr lang="en-IN" smtClean="0">
                <a:solidFill>
                  <a:prstClr val="black">
                    <a:tint val="75000"/>
                  </a:prstClr>
                </a:solidFill>
              </a:rPr>
              <a:pPr/>
              <a:t>28 August 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9527996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6172202"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616D953-77E0-8A44-9959-039E471CDA7B}" type="datetime3">
              <a:rPr lang="en-IN" smtClean="0">
                <a:solidFill>
                  <a:prstClr val="black">
                    <a:tint val="75000"/>
                  </a:prstClr>
                </a:solidFill>
              </a:rPr>
              <a:pPr/>
              <a:t>28 August 2019</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6338661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D136B13-B7C0-5F4D-83EF-D1FBEF637D8E}" type="datetime3">
              <a:rPr lang="en-IN" smtClean="0">
                <a:solidFill>
                  <a:prstClr val="black">
                    <a:tint val="75000"/>
                  </a:prstClr>
                </a:solidFill>
              </a:rPr>
              <a:pPr/>
              <a:t>28 August 2019</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5376363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1AC461-5E17-BC42-A3C2-A53332B1BF58}" type="datetime3">
              <a:rPr lang="en-IN" smtClean="0">
                <a:solidFill>
                  <a:prstClr val="black">
                    <a:tint val="75000"/>
                  </a:prstClr>
                </a:solidFill>
              </a:rPr>
              <a:pPr/>
              <a:t>28 August 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4779611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AC05A30-D7D2-5648-BBAF-E1DDAEFE59DA}" type="datetime3">
              <a:rPr lang="en-IN" smtClean="0">
                <a:solidFill>
                  <a:prstClr val="black">
                    <a:tint val="75000"/>
                  </a:prstClr>
                </a:solidFill>
              </a:rPr>
              <a:pPr/>
              <a:t>28 August 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7306386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9"/>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60404E7-DA78-4F42-902B-6CAE3A46DA53}" type="datetime3">
              <a:rPr lang="en-IN" smtClean="0">
                <a:solidFill>
                  <a:prstClr val="black">
                    <a:tint val="75000"/>
                  </a:prstClr>
                </a:solidFill>
              </a:rPr>
              <a:pPr/>
              <a:t>28 August 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6658771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AD9FF6-0479-B94C-949C-7264A63D55B2}"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6785826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2"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7ADD0C-2527-6246-8C6C-5C0C143A1BB3}"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Department of Industrial Policy and Promotion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26188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83C672F-51C6-F44A-9530-3F2319861293}" type="datetime3">
              <a:rPr lang="en-IN" smtClean="0"/>
              <a:pPr/>
              <a:t>28 August 2019</a:t>
            </a:fld>
            <a:endParaRPr lang="en-US" dirty="0"/>
          </a:p>
        </p:txBody>
      </p:sp>
      <p:sp>
        <p:nvSpPr>
          <p:cNvPr id="6" name="Footer Placeholder 5"/>
          <p:cNvSpPr>
            <a:spLocks noGrp="1"/>
          </p:cNvSpPr>
          <p:nvPr>
            <p:ph type="ftr" sz="quarter" idx="11"/>
          </p:nvPr>
        </p:nvSpPr>
        <p:spPr>
          <a:xfrm>
            <a:off x="4038600" y="6356354"/>
            <a:ext cx="4114800" cy="365125"/>
          </a:xfrm>
          <a:prstGeom prst="rect">
            <a:avLst/>
          </a:prstGeom>
        </p:spPr>
        <p:txBody>
          <a:bodyPr/>
          <a:lstStyle/>
          <a:p>
            <a:r>
              <a:rPr lang="en-US"/>
              <a:t>Department of Industrial Policy and Promotion</a:t>
            </a:r>
            <a:endParaRPr lang="en-US" dirty="0"/>
          </a:p>
        </p:txBody>
      </p:sp>
      <p:sp>
        <p:nvSpPr>
          <p:cNvPr id="7" name="Slide Number Placeholder 6"/>
          <p:cNvSpPr>
            <a:spLocks noGrp="1"/>
          </p:cNvSpPr>
          <p:nvPr>
            <p:ph type="sldNum" sz="quarter" idx="12"/>
          </p:nvPr>
        </p:nvSpPr>
        <p:spPr/>
        <p:txBody>
          <a:bodyPr/>
          <a:lstStyle/>
          <a:p>
            <a:fld id="{A6523790-ED1F-4930-B6E8-99CA9A2CF00B}" type="slidenum">
              <a:rPr lang="en-US" smtClean="0"/>
              <a:pPr/>
              <a:t>‹#›</a:t>
            </a:fld>
            <a:endParaRPr lang="en-US" dirty="0"/>
          </a:p>
        </p:txBody>
      </p:sp>
      <p:pic>
        <p:nvPicPr>
          <p:cNvPr id="9" name="Picture 2" descr="C:\Users\Administrator\Documents\Ashok Embl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471" y="104779"/>
            <a:ext cx="549736" cy="93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4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9"/>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BD18DAC-66DA-2D4C-8999-CAA90E4955C0}" type="datetime3">
              <a:rPr lang="en-IN" smtClean="0"/>
              <a:pPr/>
              <a:t>28 August 2019</a:t>
            </a:fld>
            <a:endParaRPr lang="en-US" dirty="0"/>
          </a:p>
        </p:txBody>
      </p:sp>
      <p:sp>
        <p:nvSpPr>
          <p:cNvPr id="6" name="Footer Placeholder 5"/>
          <p:cNvSpPr>
            <a:spLocks noGrp="1"/>
          </p:cNvSpPr>
          <p:nvPr>
            <p:ph type="ftr" sz="quarter" idx="11"/>
          </p:nvPr>
        </p:nvSpPr>
        <p:spPr>
          <a:xfrm>
            <a:off x="4038600" y="6356354"/>
            <a:ext cx="4114800" cy="365125"/>
          </a:xfrm>
          <a:prstGeom prst="rect">
            <a:avLst/>
          </a:prstGeom>
        </p:spPr>
        <p:txBody>
          <a:bodyPr/>
          <a:lstStyle/>
          <a:p>
            <a:r>
              <a:rPr lang="en-US"/>
              <a:t>Department of Industrial Policy and Promotion</a:t>
            </a:r>
            <a:endParaRPr lang="en-US" dirty="0"/>
          </a:p>
        </p:txBody>
      </p:sp>
      <p:sp>
        <p:nvSpPr>
          <p:cNvPr id="7" name="Slide Number Placeholder 6"/>
          <p:cNvSpPr>
            <a:spLocks noGrp="1"/>
          </p:cNvSpPr>
          <p:nvPr>
            <p:ph type="sldNum" sz="quarter" idx="12"/>
          </p:nvPr>
        </p:nvSpPr>
        <p:spPr/>
        <p:txBody>
          <a:bodyPr/>
          <a:lstStyle/>
          <a:p>
            <a:fld id="{A6523790-ED1F-4930-B6E8-99CA9A2CF00B}" type="slidenum">
              <a:rPr lang="en-US" smtClean="0"/>
              <a:pPr/>
              <a:t>‹#›</a:t>
            </a:fld>
            <a:endParaRPr lang="en-US" dirty="0"/>
          </a:p>
        </p:txBody>
      </p:sp>
      <p:pic>
        <p:nvPicPr>
          <p:cNvPr id="9" name="Picture 2" descr="C:\Users\Administrator\Documents\Ashok Embl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471" y="53979"/>
            <a:ext cx="549736" cy="93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1400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1.pn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20671"/>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latin typeface="Cambria" panose="02040503050406030204" pitchFamily="18" charset="0"/>
              </a:defRPr>
            </a:lvl1pPr>
          </a:lstStyle>
          <a:p>
            <a:fld id="{DDD3148A-0CAF-CA45-89E3-07627E87EA49}" type="datetime3">
              <a:rPr lang="en-IN" smtClean="0"/>
              <a:pPr/>
              <a:t>28 August 2019</a:t>
            </a:fld>
            <a:endParaRPr lang="en-US" dirty="0"/>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latin typeface="Cambria" panose="02040503050406030204" pitchFamily="18" charset="0"/>
              </a:defRPr>
            </a:lvl1pPr>
          </a:lstStyle>
          <a:p>
            <a:fld id="{A6523790-ED1F-4930-B6E8-99CA9A2CF00B}" type="slidenum">
              <a:rPr lang="en-US" smtClean="0"/>
              <a:pPr/>
              <a:t>‹#›</a:t>
            </a:fld>
            <a:endParaRPr lang="en-US" dirty="0"/>
          </a:p>
        </p:txBody>
      </p:sp>
    </p:spTree>
    <p:extLst>
      <p:ext uri="{BB962C8B-B14F-4D97-AF65-F5344CB8AC3E}">
        <p14:creationId xmlns:p14="http://schemas.microsoft.com/office/powerpoint/2010/main" val="16866652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377" rtl="0" eaLnBrk="1" latinLnBrk="0" hangingPunct="1">
        <a:lnSpc>
          <a:spcPct val="90000"/>
        </a:lnSpc>
        <a:spcBef>
          <a:spcPct val="0"/>
        </a:spcBef>
        <a:buNone/>
        <a:defRPr lang="en-US" sz="3200" b="1" kern="1200" dirty="0" smtClean="0">
          <a:solidFill>
            <a:schemeClr val="tx2"/>
          </a:solidFill>
          <a:latin typeface="Cambria" panose="02040503050406030204" pitchFamily="18" charset="0"/>
          <a:ea typeface="+mj-ea"/>
          <a:cs typeface="+mj-cs"/>
        </a:defRPr>
      </a:lvl1pPr>
    </p:titleStyle>
    <p:bodyStyle>
      <a:lvl1pPr marL="228594" indent="-228594" algn="l" defTabSz="914377" rtl="0" eaLnBrk="1" latinLnBrk="0" hangingPunct="1">
        <a:lnSpc>
          <a:spcPct val="90000"/>
        </a:lnSpc>
        <a:spcBef>
          <a:spcPts val="10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1pPr>
      <a:lvl2pPr marL="685783"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2pPr>
      <a:lvl3pPr marL="1142971"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3pPr>
      <a:lvl4pPr marL="1600160"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4pPr>
      <a:lvl5pPr marL="2057349"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latin typeface="Cambria" panose="02040503050406030204" pitchFamily="18" charset="0"/>
              </a:defRPr>
            </a:lvl1pPr>
          </a:lstStyle>
          <a:p>
            <a:fld id="{26F35225-CDBE-654E-906B-DBA922231781}" type="datetime3">
              <a:rPr lang="en-IN" smtClean="0">
                <a:solidFill>
                  <a:prstClr val="black">
                    <a:tint val="75000"/>
                  </a:prstClr>
                </a:solidFill>
              </a:rPr>
              <a:pPr/>
              <a:t>28 August 2019</a:t>
            </a:fld>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latin typeface="Cambria" panose="02040503050406030204" pitchFamily="18" charset="0"/>
              </a:defRPr>
            </a:lvl1p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pic>
        <p:nvPicPr>
          <p:cNvPr id="1026" name="Picture 2" descr="C:\Users\Administrator\Documents\Ashok Emblem.pn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48458" y="371475"/>
            <a:ext cx="549736" cy="93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814770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377" rtl="0" eaLnBrk="1" latinLnBrk="0" hangingPunct="1">
        <a:lnSpc>
          <a:spcPct val="90000"/>
        </a:lnSpc>
        <a:spcBef>
          <a:spcPct val="0"/>
        </a:spcBef>
        <a:buNone/>
        <a:defRPr lang="en-US" sz="4400" kern="1200" dirty="0" smtClean="0">
          <a:solidFill>
            <a:schemeClr val="tx2"/>
          </a:solidFill>
          <a:latin typeface="Cambria" panose="02040503050406030204" pitchFamily="18" charset="0"/>
          <a:ea typeface="+mj-ea"/>
          <a:cs typeface="+mj-cs"/>
        </a:defRPr>
      </a:lvl1pPr>
    </p:titleStyle>
    <p:bodyStyle>
      <a:lvl1pPr marL="228594" indent="-228594" algn="l" defTabSz="914377" rtl="0" eaLnBrk="1" latinLnBrk="0" hangingPunct="1">
        <a:lnSpc>
          <a:spcPct val="90000"/>
        </a:lnSpc>
        <a:spcBef>
          <a:spcPts val="10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1pPr>
      <a:lvl2pPr marL="685783"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2pPr>
      <a:lvl3pPr marL="1142971"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3pPr>
      <a:lvl4pPr marL="1600160"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4pPr>
      <a:lvl5pPr marL="2057349"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latin typeface="Cambria" panose="02040503050406030204" pitchFamily="18" charset="0"/>
              </a:defRPr>
            </a:lvl1pPr>
          </a:lstStyle>
          <a:p>
            <a:fld id="{9355815B-1BD4-D74D-A486-3FA0DBCA3C78}" type="datetime3">
              <a:rPr lang="en-IN" smtClean="0">
                <a:solidFill>
                  <a:prstClr val="black">
                    <a:tint val="75000"/>
                  </a:prstClr>
                </a:solidFill>
              </a:rPr>
              <a:pPr/>
              <a:t>28 August 2019</a:t>
            </a:fld>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latin typeface="Cambria" panose="02040503050406030204" pitchFamily="18" charset="0"/>
              </a:defRPr>
            </a:lvl1p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pic>
        <p:nvPicPr>
          <p:cNvPr id="10" name="Picture 2" descr="C:\Users\Administrator\Documents\Ashok Emblem.pn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48458" y="371475"/>
            <a:ext cx="549736" cy="93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533668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377" rtl="0" eaLnBrk="1" latinLnBrk="0" hangingPunct="1">
        <a:lnSpc>
          <a:spcPct val="90000"/>
        </a:lnSpc>
        <a:spcBef>
          <a:spcPct val="0"/>
        </a:spcBef>
        <a:buNone/>
        <a:defRPr lang="en-US" sz="4400" kern="1200" dirty="0" smtClean="0">
          <a:solidFill>
            <a:schemeClr val="tx2"/>
          </a:solidFill>
          <a:latin typeface="Cambria" panose="02040503050406030204" pitchFamily="18" charset="0"/>
          <a:ea typeface="+mj-ea"/>
          <a:cs typeface="+mj-cs"/>
        </a:defRPr>
      </a:lvl1pPr>
    </p:titleStyle>
    <p:bodyStyle>
      <a:lvl1pPr marL="228594" indent="-228594" algn="l" defTabSz="914377" rtl="0" eaLnBrk="1" latinLnBrk="0" hangingPunct="1">
        <a:lnSpc>
          <a:spcPct val="90000"/>
        </a:lnSpc>
        <a:spcBef>
          <a:spcPts val="10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1pPr>
      <a:lvl2pPr marL="685783"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2pPr>
      <a:lvl3pPr marL="1142971"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3pPr>
      <a:lvl4pPr marL="1600160"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4pPr>
      <a:lvl5pPr marL="2057349"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latin typeface="Cambria" panose="02040503050406030204" pitchFamily="18" charset="0"/>
              </a:defRPr>
            </a:lvl1pPr>
          </a:lstStyle>
          <a:p>
            <a:fld id="{0B8F2EA8-071C-3E45-8A91-188EA45A6873}"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latin typeface="Cambria" panose="02040503050406030204" pitchFamily="18" charset="0"/>
              </a:defRPr>
            </a:lvl1pPr>
          </a:lstStyle>
          <a:p>
            <a:r>
              <a:rPr lang="en-US" dirty="0">
                <a:solidFill>
                  <a:prstClr val="black">
                    <a:tint val="75000"/>
                  </a:prstClr>
                </a:solidFill>
              </a:rPr>
              <a:t>Department of Industrial Policy and Promotion</a:t>
            </a:r>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latin typeface="Cambria" panose="02040503050406030204" pitchFamily="18" charset="0"/>
              </a:defRPr>
            </a:lvl1p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pic>
        <p:nvPicPr>
          <p:cNvPr id="11" name="Picture 2" descr="C:\Users\Administrator\Documents\Ashok Emblem.pn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48458" y="371475"/>
            <a:ext cx="549736" cy="93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555246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377" rtl="0" eaLnBrk="1" latinLnBrk="0" hangingPunct="1">
        <a:lnSpc>
          <a:spcPct val="90000"/>
        </a:lnSpc>
        <a:spcBef>
          <a:spcPct val="0"/>
        </a:spcBef>
        <a:buNone/>
        <a:defRPr lang="en-US" sz="4400" kern="1200" dirty="0" smtClean="0">
          <a:solidFill>
            <a:schemeClr val="tx2"/>
          </a:solidFill>
          <a:latin typeface="Cambria" panose="02040503050406030204" pitchFamily="18" charset="0"/>
          <a:ea typeface="+mj-ea"/>
          <a:cs typeface="+mj-cs"/>
        </a:defRPr>
      </a:lvl1pPr>
    </p:titleStyle>
    <p:bodyStyle>
      <a:lvl1pPr marL="228594" indent="-228594" algn="l" defTabSz="914377" rtl="0" eaLnBrk="1" latinLnBrk="0" hangingPunct="1">
        <a:lnSpc>
          <a:spcPct val="90000"/>
        </a:lnSpc>
        <a:spcBef>
          <a:spcPts val="10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1pPr>
      <a:lvl2pPr marL="685783"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2pPr>
      <a:lvl3pPr marL="1142971"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3pPr>
      <a:lvl4pPr marL="1600160"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4pPr>
      <a:lvl5pPr marL="2057349"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latin typeface="Cambria" panose="02040503050406030204" pitchFamily="18" charset="0"/>
              </a:defRPr>
            </a:lvl1pPr>
          </a:lstStyle>
          <a:p>
            <a:fld id="{EFA680EF-E28C-F040-A13D-08C41BC522E1}"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latin typeface="Cambria" panose="02040503050406030204" pitchFamily="18" charset="0"/>
              </a:defRPr>
            </a:lvl1pPr>
          </a:lstStyle>
          <a:p>
            <a:r>
              <a:rPr lang="en-US" dirty="0">
                <a:solidFill>
                  <a:prstClr val="black">
                    <a:tint val="75000"/>
                  </a:prstClr>
                </a:solidFill>
              </a:rPr>
              <a:t>Department of Industrial Policy and Promotion</a:t>
            </a:r>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latin typeface="Cambria" panose="02040503050406030204" pitchFamily="18" charset="0"/>
              </a:defRPr>
            </a:lvl1p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pic>
        <p:nvPicPr>
          <p:cNvPr id="8" name="Picture 2" descr="C:\Users\Administrator\Documents\Ashok Emblem.pn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10358" y="94460"/>
            <a:ext cx="549736" cy="93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1741977"/>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hf hdr="0" ftr="0" dt="0"/>
  <p:txStyles>
    <p:titleStyle>
      <a:lvl1pPr algn="l" defTabSz="914377" rtl="0" eaLnBrk="1" latinLnBrk="0" hangingPunct="1">
        <a:lnSpc>
          <a:spcPct val="90000"/>
        </a:lnSpc>
        <a:spcBef>
          <a:spcPct val="0"/>
        </a:spcBef>
        <a:buNone/>
        <a:defRPr lang="en-US" sz="4400" kern="1200" dirty="0" smtClean="0">
          <a:solidFill>
            <a:schemeClr val="tx2"/>
          </a:solidFill>
          <a:latin typeface="Cambria" panose="02040503050406030204" pitchFamily="18" charset="0"/>
          <a:ea typeface="+mj-ea"/>
          <a:cs typeface="+mj-cs"/>
        </a:defRPr>
      </a:lvl1pPr>
    </p:titleStyle>
    <p:bodyStyle>
      <a:lvl1pPr marL="228594" indent="-228594" algn="l" defTabSz="914377" rtl="0" eaLnBrk="1" latinLnBrk="0" hangingPunct="1">
        <a:lnSpc>
          <a:spcPct val="90000"/>
        </a:lnSpc>
        <a:spcBef>
          <a:spcPts val="10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1pPr>
      <a:lvl2pPr marL="685783"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2pPr>
      <a:lvl3pPr marL="1142971"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3pPr>
      <a:lvl4pPr marL="1600160"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4pPr>
      <a:lvl5pPr marL="2057349"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latin typeface="Cambria" panose="02040503050406030204" pitchFamily="18" charset="0"/>
              </a:defRPr>
            </a:lvl1pPr>
          </a:lstStyle>
          <a:p>
            <a:fld id="{E2FE8FA8-B7ED-0D47-AC14-573EC408F01A}"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latin typeface="Cambria" panose="02040503050406030204" pitchFamily="18" charset="0"/>
              </a:defRPr>
            </a:lvl1pPr>
          </a:lstStyle>
          <a:p>
            <a:r>
              <a:rPr lang="en-US" dirty="0">
                <a:solidFill>
                  <a:prstClr val="black">
                    <a:tint val="75000"/>
                  </a:prstClr>
                </a:solidFill>
              </a:rPr>
              <a:t>Department of Industrial Policy and Promotion</a:t>
            </a:r>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latin typeface="Cambria" panose="02040503050406030204" pitchFamily="18" charset="0"/>
              </a:defRPr>
            </a:lvl1p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86492019"/>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hf hdr="0" ftr="0" dt="0"/>
  <p:txStyles>
    <p:titleStyle>
      <a:lvl1pPr algn="l" defTabSz="914377" rtl="0" eaLnBrk="1" latinLnBrk="0" hangingPunct="1">
        <a:lnSpc>
          <a:spcPct val="90000"/>
        </a:lnSpc>
        <a:spcBef>
          <a:spcPct val="0"/>
        </a:spcBef>
        <a:buNone/>
        <a:defRPr lang="en-US" sz="4400" kern="1200" dirty="0" smtClean="0">
          <a:solidFill>
            <a:schemeClr val="tx2"/>
          </a:solidFill>
          <a:latin typeface="Cambria" panose="02040503050406030204" pitchFamily="18" charset="0"/>
          <a:ea typeface="+mj-ea"/>
          <a:cs typeface="+mj-cs"/>
        </a:defRPr>
      </a:lvl1pPr>
    </p:titleStyle>
    <p:bodyStyle>
      <a:lvl1pPr marL="228594" indent="-228594" algn="l" defTabSz="914377" rtl="0" eaLnBrk="1" latinLnBrk="0" hangingPunct="1">
        <a:lnSpc>
          <a:spcPct val="90000"/>
        </a:lnSpc>
        <a:spcBef>
          <a:spcPts val="10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1pPr>
      <a:lvl2pPr marL="685783"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2pPr>
      <a:lvl3pPr marL="1142971"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3pPr>
      <a:lvl4pPr marL="1600160"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4pPr>
      <a:lvl5pPr marL="2057349"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latin typeface="Cambria" panose="02040503050406030204" pitchFamily="18" charset="0"/>
              </a:defRPr>
            </a:lvl1pPr>
          </a:lstStyle>
          <a:p>
            <a:fld id="{244E8639-A09A-3E40-B7EE-690EF12DA100}" type="datetime3">
              <a:rPr lang="en-IN" smtClean="0">
                <a:solidFill>
                  <a:prstClr val="black">
                    <a:tint val="75000"/>
                  </a:prstClr>
                </a:solidFill>
              </a:rPr>
              <a:pPr/>
              <a:t>28 August 2019</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latin typeface="Cambria" panose="02040503050406030204" pitchFamily="18" charset="0"/>
              </a:defRPr>
            </a:lvl1pPr>
          </a:lstStyle>
          <a:p>
            <a:r>
              <a:rPr lang="en-US" dirty="0">
                <a:solidFill>
                  <a:prstClr val="black">
                    <a:tint val="75000"/>
                  </a:prstClr>
                </a:solidFill>
              </a:rPr>
              <a:t>Department of Industrial Policy and Promotion</a:t>
            </a:r>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latin typeface="Cambria" panose="02040503050406030204" pitchFamily="18" charset="0"/>
              </a:defRPr>
            </a:lvl1pPr>
          </a:lstStyle>
          <a:p>
            <a:fld id="{A6523790-ED1F-4930-B6E8-99CA9A2CF00B}" type="slidenum">
              <a:rPr lang="en-US" smtClean="0">
                <a:solidFill>
                  <a:prstClr val="black">
                    <a:tint val="75000"/>
                  </a:prstClr>
                </a:solidFill>
              </a:rPr>
              <a:pPr/>
              <a:t>‹#›</a:t>
            </a:fld>
            <a:endParaRPr lang="en-US" dirty="0">
              <a:solidFill>
                <a:prstClr val="black">
                  <a:tint val="75000"/>
                </a:prstClr>
              </a:solidFill>
            </a:endParaRPr>
          </a:p>
        </p:txBody>
      </p:sp>
      <p:pic>
        <p:nvPicPr>
          <p:cNvPr id="8" name="Picture 2" descr="C:\Users\Administrator\Documents\Ashok Emblem.pn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94460"/>
            <a:ext cx="549736" cy="93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8593506"/>
      </p:ext>
    </p:extLst>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hf hdr="0" ftr="0" dt="0"/>
  <p:txStyles>
    <p:titleStyle>
      <a:lvl1pPr algn="l" defTabSz="914377" rtl="0" eaLnBrk="1" latinLnBrk="0" hangingPunct="1">
        <a:lnSpc>
          <a:spcPct val="90000"/>
        </a:lnSpc>
        <a:spcBef>
          <a:spcPct val="0"/>
        </a:spcBef>
        <a:buNone/>
        <a:defRPr lang="en-US" sz="4400" kern="1200" dirty="0" smtClean="0">
          <a:solidFill>
            <a:schemeClr val="tx2"/>
          </a:solidFill>
          <a:latin typeface="Cambria" panose="02040503050406030204" pitchFamily="18" charset="0"/>
          <a:ea typeface="+mj-ea"/>
          <a:cs typeface="+mj-cs"/>
        </a:defRPr>
      </a:lvl1pPr>
    </p:titleStyle>
    <p:bodyStyle>
      <a:lvl1pPr marL="228594" indent="-228594" algn="l" defTabSz="914377" rtl="0" eaLnBrk="1" latinLnBrk="0" hangingPunct="1">
        <a:lnSpc>
          <a:spcPct val="90000"/>
        </a:lnSpc>
        <a:spcBef>
          <a:spcPts val="10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1pPr>
      <a:lvl2pPr marL="685783"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2pPr>
      <a:lvl3pPr marL="1142971"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3pPr>
      <a:lvl4pPr marL="1600160"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4pPr>
      <a:lvl5pPr marL="2057349"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slide" Target="slide14.xml"/><Relationship Id="rId3" Type="http://schemas.openxmlformats.org/officeDocument/2006/relationships/slide" Target="slide5.xml"/><Relationship Id="rId7" Type="http://schemas.openxmlformats.org/officeDocument/2006/relationships/slide" Target="slide1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slide" Target="slide11.xml"/><Relationship Id="rId11" Type="http://schemas.openxmlformats.org/officeDocument/2006/relationships/slide" Target="slide20.xml"/><Relationship Id="rId5" Type="http://schemas.openxmlformats.org/officeDocument/2006/relationships/slide" Target="slide6.xml"/><Relationship Id="rId10" Type="http://schemas.openxmlformats.org/officeDocument/2006/relationships/slide" Target="slide17.xml"/><Relationship Id="rId4" Type="http://schemas.openxmlformats.org/officeDocument/2006/relationships/slide" Target="slide7.xml"/><Relationship Id="rId9" Type="http://schemas.openxmlformats.org/officeDocument/2006/relationships/slide" Target="slide15.xml"/></Relationships>
</file>

<file path=ppt/slides/_rels/slide5.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396240" y="2500916"/>
            <a:ext cx="10820399" cy="1260856"/>
          </a:xfrm>
        </p:spPr>
        <p:txBody>
          <a:bodyPr anchor="ctr">
            <a:noAutofit/>
          </a:bodyPr>
          <a:lstStyle/>
          <a:p>
            <a:pPr marL="177800"/>
            <a:r>
              <a:rPr lang="en-US" sz="2800" dirty="0">
                <a:latin typeface="+mn-lt"/>
                <a:cs typeface="Arial" panose="020B0604020202020204" pitchFamily="34" charset="0"/>
              </a:rPr>
              <a:t>Public Procurement (Preference to Make in India) Order, 2017</a:t>
            </a:r>
            <a:endParaRPr lang="en-US" sz="2800" dirty="0">
              <a:solidFill>
                <a:schemeClr val="accent1"/>
              </a:solidFill>
              <a:latin typeface="+mn-lt"/>
            </a:endParaRPr>
          </a:p>
        </p:txBody>
      </p:sp>
      <p:sp>
        <p:nvSpPr>
          <p:cNvPr id="7" name="Rectangle 6"/>
          <p:cNvSpPr/>
          <p:nvPr/>
        </p:nvSpPr>
        <p:spPr>
          <a:xfrm rot="5400000">
            <a:off x="5795961" y="-967355"/>
            <a:ext cx="89693" cy="10058400"/>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8" name="Rectangle 7"/>
          <p:cNvSpPr/>
          <p:nvPr/>
        </p:nvSpPr>
        <p:spPr>
          <a:xfrm rot="5400000">
            <a:off x="5795961" y="-2573131"/>
            <a:ext cx="89693" cy="10058400"/>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0" name="TextBox 9"/>
          <p:cNvSpPr txBox="1"/>
          <p:nvPr/>
        </p:nvSpPr>
        <p:spPr>
          <a:xfrm>
            <a:off x="811607" y="5072135"/>
            <a:ext cx="10058400" cy="1384995"/>
          </a:xfrm>
          <a:prstGeom prst="rect">
            <a:avLst/>
          </a:prstGeom>
          <a:noFill/>
        </p:spPr>
        <p:txBody>
          <a:bodyPr wrap="square" rtlCol="0">
            <a:spAutoFit/>
          </a:bodyPr>
          <a:lstStyle/>
          <a:p>
            <a:pPr algn="ctr"/>
            <a:r>
              <a:rPr lang="en-US" sz="2400" b="1" dirty="0" err="1">
                <a:solidFill>
                  <a:schemeClr val="tx2"/>
                </a:solidFill>
                <a:ea typeface="+mj-ea"/>
                <a:cs typeface="Arial" panose="020B0604020202020204" pitchFamily="34" charset="0"/>
              </a:rPr>
              <a:t>Rakesh</a:t>
            </a:r>
            <a:r>
              <a:rPr lang="en-US" sz="2400" b="1" dirty="0">
                <a:solidFill>
                  <a:schemeClr val="tx2"/>
                </a:solidFill>
                <a:ea typeface="+mj-ea"/>
                <a:cs typeface="Arial" panose="020B0604020202020204" pitchFamily="34" charset="0"/>
              </a:rPr>
              <a:t> Kumar</a:t>
            </a:r>
          </a:p>
          <a:p>
            <a:pPr algn="ctr"/>
            <a:r>
              <a:rPr lang="en-US" sz="2000" dirty="0">
                <a:solidFill>
                  <a:schemeClr val="accent1"/>
                </a:solidFill>
              </a:rPr>
              <a:t>Director</a:t>
            </a:r>
          </a:p>
          <a:p>
            <a:pPr algn="ctr"/>
            <a:r>
              <a:rPr lang="en-US" sz="2000" dirty="0">
                <a:solidFill>
                  <a:schemeClr val="accent1"/>
                </a:solidFill>
              </a:rPr>
              <a:t>Department for Promotion of Industry  &amp; Internal Trade </a:t>
            </a:r>
          </a:p>
          <a:p>
            <a:pPr algn="ctr"/>
            <a:r>
              <a:rPr lang="en-US" sz="2000" dirty="0">
                <a:solidFill>
                  <a:schemeClr val="accent1"/>
                </a:solidFill>
              </a:rPr>
              <a:t>29</a:t>
            </a:r>
            <a:r>
              <a:rPr lang="en-US" sz="2000" baseline="30000" dirty="0">
                <a:solidFill>
                  <a:schemeClr val="accent1"/>
                </a:solidFill>
              </a:rPr>
              <a:t>th</a:t>
            </a:r>
            <a:r>
              <a:rPr lang="en-US" sz="2000" dirty="0">
                <a:solidFill>
                  <a:schemeClr val="accent1"/>
                </a:solidFill>
              </a:rPr>
              <a:t> August, 2019</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06779" y="172781"/>
            <a:ext cx="3472816" cy="1944777"/>
          </a:xfrm>
          <a:prstGeom prst="rect">
            <a:avLst/>
          </a:prstGeom>
        </p:spPr>
      </p:pic>
      <p:sp>
        <p:nvSpPr>
          <p:cNvPr id="3" name="Slide Number Placeholder 2">
            <a:extLst>
              <a:ext uri="{FF2B5EF4-FFF2-40B4-BE49-F238E27FC236}">
                <a16:creationId xmlns:a16="http://schemas.microsoft.com/office/drawing/2014/main" id="{BE9D5A63-6A61-8A43-BEAC-499CFB04FA1F}"/>
              </a:ext>
            </a:extLst>
          </p:cNvPr>
          <p:cNvSpPr>
            <a:spLocks noGrp="1"/>
          </p:cNvSpPr>
          <p:nvPr>
            <p:ph type="sldNum" sz="quarter" idx="12"/>
          </p:nvPr>
        </p:nvSpPr>
        <p:spPr/>
        <p:txBody>
          <a:bodyPr/>
          <a:lstStyle/>
          <a:p>
            <a:fld id="{A6523790-ED1F-4930-B6E8-99CA9A2CF00B}" type="slidenum">
              <a:rPr lang="en-US" smtClean="0"/>
              <a:pPr/>
              <a:t>1</a:t>
            </a:fld>
            <a:endParaRPr lang="en-US" dirty="0"/>
          </a:p>
        </p:txBody>
      </p:sp>
      <p:sp>
        <p:nvSpPr>
          <p:cNvPr id="9" name="TextBox 8"/>
          <p:cNvSpPr txBox="1"/>
          <p:nvPr/>
        </p:nvSpPr>
        <p:spPr>
          <a:xfrm>
            <a:off x="813987" y="4144971"/>
            <a:ext cx="10058400" cy="400110"/>
          </a:xfrm>
          <a:prstGeom prst="rect">
            <a:avLst/>
          </a:prstGeom>
          <a:noFill/>
        </p:spPr>
        <p:txBody>
          <a:bodyPr wrap="square" rtlCol="0">
            <a:spAutoFit/>
          </a:bodyPr>
          <a:lstStyle/>
          <a:p>
            <a:pPr algn="ctr"/>
            <a:endParaRPr lang="en-US" sz="2000" dirty="0">
              <a:solidFill>
                <a:schemeClr val="accent1"/>
              </a:solidFill>
            </a:endParaRPr>
          </a:p>
        </p:txBody>
      </p:sp>
    </p:spTree>
    <p:extLst>
      <p:ext uri="{BB962C8B-B14F-4D97-AF65-F5344CB8AC3E}">
        <p14:creationId xmlns:p14="http://schemas.microsoft.com/office/powerpoint/2010/main" val="631344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410" y="167977"/>
            <a:ext cx="10515600" cy="578731"/>
          </a:xfrm>
        </p:spPr>
        <p:txBody>
          <a:bodyPr>
            <a:noAutofit/>
          </a:bodyPr>
          <a:lstStyle/>
          <a:p>
            <a:pPr>
              <a:lnSpc>
                <a:spcPct val="150000"/>
              </a:lnSpc>
            </a:pPr>
            <a:r>
              <a:rPr lang="en-US" sz="2800" dirty="0"/>
              <a:t>Things to Ponder </a:t>
            </a:r>
            <a:endParaRPr lang="en-US" sz="2800" dirty="0">
              <a:latin typeface="+mj-lt"/>
              <a:cs typeface="DIN"/>
            </a:endParaRPr>
          </a:p>
        </p:txBody>
      </p:sp>
      <p:sp>
        <p:nvSpPr>
          <p:cNvPr id="6" name="Content Placeholder 2"/>
          <p:cNvSpPr>
            <a:spLocks noGrp="1"/>
          </p:cNvSpPr>
          <p:nvPr>
            <p:ph idx="1"/>
          </p:nvPr>
        </p:nvSpPr>
        <p:spPr>
          <a:xfrm>
            <a:off x="738231" y="1280161"/>
            <a:ext cx="10956021" cy="5299544"/>
          </a:xfrm>
        </p:spPr>
        <p:txBody>
          <a:bodyPr>
            <a:noAutofit/>
          </a:bodyPr>
          <a:lstStyle/>
          <a:p>
            <a:pPr lvl="0">
              <a:lnSpc>
                <a:spcPct val="100000"/>
              </a:lnSpc>
              <a:spcBef>
                <a:spcPts val="0"/>
              </a:spcBef>
              <a:spcAft>
                <a:spcPts val="600"/>
              </a:spcAft>
              <a:buFont typeface="Wingdings" pitchFamily="2" charset="2"/>
              <a:buChar char="v"/>
            </a:pPr>
            <a:r>
              <a:rPr sz="2400" dirty="0"/>
              <a:t>Why eligibility criteria is required to be stipulated in the bid document?</a:t>
            </a:r>
          </a:p>
          <a:p>
            <a:pPr lvl="0">
              <a:lnSpc>
                <a:spcPct val="100000"/>
              </a:lnSpc>
              <a:spcBef>
                <a:spcPts val="0"/>
              </a:spcBef>
              <a:spcAft>
                <a:spcPts val="600"/>
              </a:spcAft>
              <a:buFont typeface="Wingdings" pitchFamily="2" charset="2"/>
              <a:buChar char="v"/>
            </a:pPr>
            <a:endParaRPr sz="2400" dirty="0"/>
          </a:p>
          <a:p>
            <a:pPr lvl="0">
              <a:lnSpc>
                <a:spcPct val="100000"/>
              </a:lnSpc>
              <a:spcBef>
                <a:spcPts val="0"/>
              </a:spcBef>
              <a:spcAft>
                <a:spcPts val="600"/>
              </a:spcAft>
              <a:buFont typeface="Wingdings" pitchFamily="2" charset="2"/>
              <a:buChar char="v"/>
            </a:pPr>
            <a:r>
              <a:rPr lang="en-US" sz="2400" dirty="0"/>
              <a:t>What would be a reasonable eligibility criteria?</a:t>
            </a:r>
          </a:p>
          <a:p>
            <a:pPr lvl="0">
              <a:lnSpc>
                <a:spcPct val="100000"/>
              </a:lnSpc>
              <a:spcBef>
                <a:spcPts val="0"/>
              </a:spcBef>
              <a:spcAft>
                <a:spcPts val="600"/>
              </a:spcAft>
              <a:buFont typeface="Wingdings" pitchFamily="2" charset="2"/>
              <a:buChar char="v"/>
            </a:pPr>
            <a:endParaRPr lang="en-US" sz="2400" dirty="0"/>
          </a:p>
          <a:p>
            <a:pPr lvl="0">
              <a:lnSpc>
                <a:spcPct val="100000"/>
              </a:lnSpc>
              <a:spcBef>
                <a:spcPts val="0"/>
              </a:spcBef>
              <a:spcAft>
                <a:spcPts val="600"/>
              </a:spcAft>
              <a:buFont typeface="Wingdings" pitchFamily="2" charset="2"/>
              <a:buChar char="v"/>
            </a:pPr>
            <a:endParaRPr sz="2400" dirty="0"/>
          </a:p>
          <a:p>
            <a:pPr lvl="0">
              <a:lnSpc>
                <a:spcPct val="100000"/>
              </a:lnSpc>
              <a:spcBef>
                <a:spcPts val="0"/>
              </a:spcBef>
              <a:spcAft>
                <a:spcPts val="600"/>
              </a:spcAft>
              <a:buFont typeface="Wingdings" pitchFamily="2" charset="2"/>
              <a:buChar char="v"/>
            </a:pPr>
            <a:endParaRPr sz="2400" dirty="0"/>
          </a:p>
          <a:p>
            <a:pPr algn="just">
              <a:lnSpc>
                <a:spcPct val="100000"/>
              </a:lnSpc>
              <a:spcBef>
                <a:spcPts val="0"/>
              </a:spcBef>
              <a:spcAft>
                <a:spcPts val="600"/>
              </a:spcAft>
              <a:buNone/>
            </a:pPr>
            <a:endParaRPr sz="2400" dirty="0"/>
          </a:p>
          <a:p>
            <a:pPr algn="just">
              <a:lnSpc>
                <a:spcPct val="100000"/>
              </a:lnSpc>
              <a:spcBef>
                <a:spcPts val="0"/>
              </a:spcBef>
              <a:spcAft>
                <a:spcPts val="600"/>
              </a:spcAft>
              <a:buNone/>
            </a:pPr>
            <a:endParaRPr sz="2400" dirty="0"/>
          </a:p>
          <a:p>
            <a:pPr algn="just">
              <a:lnSpc>
                <a:spcPct val="100000"/>
              </a:lnSpc>
              <a:spcBef>
                <a:spcPts val="0"/>
              </a:spcBef>
              <a:spcAft>
                <a:spcPts val="600"/>
              </a:spcAft>
              <a:buNone/>
            </a:pPr>
            <a:endParaRPr lang="en-US" sz="2400" b="1" dirty="0">
              <a:latin typeface="+mn-lt"/>
              <a:cs typeface="DIN"/>
            </a:endParaRPr>
          </a:p>
        </p:txBody>
      </p:sp>
      <p:sp>
        <p:nvSpPr>
          <p:cNvPr id="3" name="Slide Number Placeholder 2">
            <a:extLst>
              <a:ext uri="{FF2B5EF4-FFF2-40B4-BE49-F238E27FC236}">
                <a16:creationId xmlns:a16="http://schemas.microsoft.com/office/drawing/2014/main" id="{D879AB2F-DD34-964C-86EC-7A4588A33284}"/>
              </a:ext>
            </a:extLst>
          </p:cNvPr>
          <p:cNvSpPr>
            <a:spLocks noGrp="1"/>
          </p:cNvSpPr>
          <p:nvPr>
            <p:ph type="sldNum" sz="quarter" idx="12"/>
          </p:nvPr>
        </p:nvSpPr>
        <p:spPr/>
        <p:txBody>
          <a:bodyPr/>
          <a:lstStyle/>
          <a:p>
            <a:fld id="{A6523790-ED1F-4930-B6E8-99CA9A2CF00B}" type="slidenum">
              <a:rPr lang="en-US" smtClean="0"/>
              <a:pPr/>
              <a:t>10</a:t>
            </a:fld>
            <a:endParaRPr lang="en-US" dirty="0"/>
          </a:p>
        </p:txBody>
      </p:sp>
      <p:sp>
        <p:nvSpPr>
          <p:cNvPr id="7" name="Rectangle 6">
            <a:extLst>
              <a:ext uri="{FF2B5EF4-FFF2-40B4-BE49-F238E27FC236}">
                <a16:creationId xmlns:a16="http://schemas.microsoft.com/office/drawing/2014/main" id="{8A332B90-B721-114B-9DA7-FBE400489813}"/>
              </a:ext>
            </a:extLst>
          </p:cNvPr>
          <p:cNvSpPr/>
          <p:nvPr/>
        </p:nvSpPr>
        <p:spPr>
          <a:xfrm>
            <a:off x="960407" y="771667"/>
            <a:ext cx="10228289" cy="693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0972747" y="5326743"/>
            <a:ext cx="957943" cy="369332"/>
          </a:xfrm>
          <a:prstGeom prst="rect">
            <a:avLst/>
          </a:prstGeom>
          <a:noFill/>
        </p:spPr>
        <p:txBody>
          <a:bodyPr wrap="square" rtlCol="0">
            <a:spAutoFit/>
          </a:bodyPr>
          <a:lstStyle/>
          <a:p>
            <a:r>
              <a:rPr lang="en-IN" dirty="0">
                <a:hlinkClick r:id="rId3" action="ppaction://hlinksldjump"/>
              </a:rPr>
              <a:t>Back</a:t>
            </a:r>
            <a:endParaRPr lang="en-IN" dirty="0"/>
          </a:p>
        </p:txBody>
      </p:sp>
    </p:spTree>
    <p:extLst>
      <p:ext uri="{BB962C8B-B14F-4D97-AF65-F5344CB8AC3E}">
        <p14:creationId xmlns:p14="http://schemas.microsoft.com/office/powerpoint/2010/main" val="1478721914"/>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410" y="122257"/>
            <a:ext cx="11048710" cy="990263"/>
          </a:xfrm>
        </p:spPr>
        <p:txBody>
          <a:bodyPr>
            <a:noAutofit/>
          </a:bodyPr>
          <a:lstStyle/>
          <a:p>
            <a:pPr>
              <a:lnSpc>
                <a:spcPct val="100000"/>
              </a:lnSpc>
            </a:pPr>
            <a:r>
              <a:rPr lang="en-US" sz="2400" dirty="0">
                <a:latin typeface="+mj-lt"/>
                <a:cs typeface="Arial" panose="020B0604020202020204" pitchFamily="34" charset="0"/>
              </a:rPr>
              <a:t>PPP-MII</a:t>
            </a:r>
            <a:r>
              <a:rPr lang="en-US" sz="2800" dirty="0">
                <a:latin typeface="+mj-lt"/>
                <a:cs typeface="Arial" panose="020B0604020202020204" pitchFamily="34" charset="0"/>
              </a:rPr>
              <a:t> Order – Purchases exclusively from local suppliers  </a:t>
            </a:r>
            <a:endParaRPr lang="en-US" sz="2800" dirty="0">
              <a:latin typeface="+mj-lt"/>
              <a:cs typeface="DIN"/>
            </a:endParaRPr>
          </a:p>
        </p:txBody>
      </p:sp>
      <p:sp>
        <p:nvSpPr>
          <p:cNvPr id="6" name="Content Placeholder 2"/>
          <p:cNvSpPr>
            <a:spLocks noGrp="1"/>
          </p:cNvSpPr>
          <p:nvPr>
            <p:ph idx="1"/>
          </p:nvPr>
        </p:nvSpPr>
        <p:spPr>
          <a:xfrm>
            <a:off x="777240" y="1150259"/>
            <a:ext cx="10454640" cy="3672841"/>
          </a:xfrm>
        </p:spPr>
        <p:txBody>
          <a:bodyPr>
            <a:noAutofit/>
          </a:bodyPr>
          <a:lstStyle/>
          <a:p>
            <a:pPr marL="228594" lvl="1" algn="just">
              <a:lnSpc>
                <a:spcPct val="114000"/>
              </a:lnSpc>
              <a:spcBef>
                <a:spcPts val="600"/>
              </a:spcBef>
              <a:spcAft>
                <a:spcPts val="600"/>
              </a:spcAft>
              <a:buFont typeface="Wingdings" pitchFamily="2" charset="2"/>
              <a:buChar char="ü"/>
            </a:pPr>
            <a:r>
              <a:rPr lang="en-IN" sz="2400" dirty="0"/>
              <a:t> Purchases with estimated value </a:t>
            </a:r>
            <a:r>
              <a:rPr lang="en-IN" sz="2400" b="1" dirty="0"/>
              <a:t>less than INR 50 </a:t>
            </a:r>
            <a:r>
              <a:rPr lang="en-IN" sz="2400" b="1" dirty="0" err="1"/>
              <a:t>Lakhs</a:t>
            </a:r>
            <a:r>
              <a:rPr lang="en-IN" sz="2400" dirty="0"/>
              <a:t>.</a:t>
            </a:r>
          </a:p>
          <a:p>
            <a:pPr marL="228594" lvl="1" algn="just">
              <a:lnSpc>
                <a:spcPct val="114000"/>
              </a:lnSpc>
              <a:spcBef>
                <a:spcPts val="600"/>
              </a:spcBef>
              <a:spcAft>
                <a:spcPts val="600"/>
              </a:spcAft>
              <a:buFont typeface="Wingdings" pitchFamily="2" charset="2"/>
              <a:buChar char="ü"/>
            </a:pPr>
            <a:r>
              <a:rPr lang="en-IN" sz="2400" dirty="0"/>
              <a:t>Items, in respect of which the Nodal Ministry / Department has communicated that there is </a:t>
            </a:r>
            <a:r>
              <a:rPr lang="en-IN" sz="2400" b="1" dirty="0"/>
              <a:t>sufficient local capacity and local competition</a:t>
            </a:r>
            <a:r>
              <a:rPr lang="en-IN" sz="2400" dirty="0"/>
              <a:t>, only local suppliers shall be eligible to bid irrespective of purchase value.</a:t>
            </a:r>
          </a:p>
          <a:p>
            <a:pPr marL="228594" lvl="1" algn="just">
              <a:lnSpc>
                <a:spcPct val="114000"/>
              </a:lnSpc>
              <a:spcBef>
                <a:spcPts val="600"/>
              </a:spcBef>
              <a:spcAft>
                <a:spcPts val="600"/>
              </a:spcAft>
              <a:buFont typeface="Wingdings" pitchFamily="2" charset="2"/>
              <a:buChar char="ü"/>
            </a:pPr>
            <a:r>
              <a:rPr lang="en-IN" sz="2400" dirty="0"/>
              <a:t>For any particular item, the Nodal Ministry / Department may also prescribe an </a:t>
            </a:r>
            <a:r>
              <a:rPr lang="en-IN" sz="2400" b="1" dirty="0"/>
              <a:t>upper threshold limit</a:t>
            </a:r>
            <a:r>
              <a:rPr lang="en-IN" sz="2400" dirty="0"/>
              <a:t>, below which procurement shall be made only from local suppliers.</a:t>
            </a:r>
          </a:p>
          <a:p>
            <a:pPr marL="0" lvl="1" indent="0" algn="just">
              <a:lnSpc>
                <a:spcPct val="114000"/>
              </a:lnSpc>
              <a:spcBef>
                <a:spcPts val="600"/>
              </a:spcBef>
              <a:spcAft>
                <a:spcPts val="600"/>
              </a:spcAft>
              <a:buNone/>
            </a:pPr>
            <a:r>
              <a:rPr lang="en-IN" sz="2400" dirty="0"/>
              <a:t>Note: If the procuring authority is of the view that the item may not be available in the country, or sufficient capacity or competition does not exist domestically, and it is necessary to undertake global competitive bidding, the procuring authority may allow the same after recording reasons. </a:t>
            </a:r>
            <a:endParaRPr lang="en-US" sz="2400" dirty="0">
              <a:latin typeface="+mn-lt"/>
            </a:endParaRPr>
          </a:p>
          <a:p>
            <a:pPr marL="231775" lvl="0" indent="-231775" algn="just">
              <a:lnSpc>
                <a:spcPct val="114000"/>
              </a:lnSpc>
              <a:spcBef>
                <a:spcPts val="600"/>
              </a:spcBef>
              <a:spcAft>
                <a:spcPts val="600"/>
              </a:spcAft>
              <a:buFont typeface="Wingdings" pitchFamily="2" charset="2"/>
              <a:buChar char="v"/>
            </a:pPr>
            <a:endParaRPr sz="2400" dirty="0">
              <a:latin typeface="+mn-lt"/>
            </a:endParaRPr>
          </a:p>
          <a:p>
            <a:pPr marL="231775" indent="-231775" algn="just">
              <a:lnSpc>
                <a:spcPct val="114000"/>
              </a:lnSpc>
              <a:spcBef>
                <a:spcPts val="600"/>
              </a:spcBef>
              <a:spcAft>
                <a:spcPts val="600"/>
              </a:spcAft>
              <a:buFont typeface="Wingdings" pitchFamily="2" charset="2"/>
              <a:buChar char="v"/>
            </a:pPr>
            <a:endParaRPr lang="en-US" sz="2400" dirty="0">
              <a:latin typeface="+mn-lt"/>
            </a:endParaRPr>
          </a:p>
          <a:p>
            <a:pPr marL="231775" indent="-231775" algn="just">
              <a:lnSpc>
                <a:spcPct val="114000"/>
              </a:lnSpc>
              <a:spcBef>
                <a:spcPts val="600"/>
              </a:spcBef>
              <a:spcAft>
                <a:spcPts val="600"/>
              </a:spcAft>
              <a:buFont typeface="Wingdings" pitchFamily="2" charset="2"/>
              <a:buChar char="v"/>
            </a:pPr>
            <a:endParaRPr lang="en-US" sz="2400" dirty="0">
              <a:latin typeface="+mn-lt"/>
              <a:cs typeface="DIN"/>
            </a:endParaRPr>
          </a:p>
        </p:txBody>
      </p:sp>
      <p:sp>
        <p:nvSpPr>
          <p:cNvPr id="3" name="Slide Number Placeholder 2">
            <a:extLst>
              <a:ext uri="{FF2B5EF4-FFF2-40B4-BE49-F238E27FC236}">
                <a16:creationId xmlns:a16="http://schemas.microsoft.com/office/drawing/2014/main" id="{D879AB2F-DD34-964C-86EC-7A4588A33284}"/>
              </a:ext>
            </a:extLst>
          </p:cNvPr>
          <p:cNvSpPr>
            <a:spLocks noGrp="1"/>
          </p:cNvSpPr>
          <p:nvPr>
            <p:ph type="sldNum" sz="quarter" idx="12"/>
          </p:nvPr>
        </p:nvSpPr>
        <p:spPr/>
        <p:txBody>
          <a:bodyPr/>
          <a:lstStyle/>
          <a:p>
            <a:endParaRPr lang="en-US" dirty="0"/>
          </a:p>
        </p:txBody>
      </p:sp>
      <p:sp>
        <p:nvSpPr>
          <p:cNvPr id="7" name="Rectangle 6">
            <a:extLst>
              <a:ext uri="{FF2B5EF4-FFF2-40B4-BE49-F238E27FC236}">
                <a16:creationId xmlns:a16="http://schemas.microsoft.com/office/drawing/2014/main" id="{8A332B90-B721-114B-9DA7-FBE400489813}"/>
              </a:ext>
            </a:extLst>
          </p:cNvPr>
          <p:cNvSpPr/>
          <p:nvPr/>
        </p:nvSpPr>
        <p:spPr>
          <a:xfrm>
            <a:off x="1143287" y="1030747"/>
            <a:ext cx="10228289" cy="693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1117887" y="5994387"/>
            <a:ext cx="957943" cy="369332"/>
          </a:xfrm>
          <a:prstGeom prst="rect">
            <a:avLst/>
          </a:prstGeom>
          <a:noFill/>
        </p:spPr>
        <p:txBody>
          <a:bodyPr wrap="square" rtlCol="0">
            <a:spAutoFit/>
          </a:bodyPr>
          <a:lstStyle/>
          <a:p>
            <a:r>
              <a:rPr lang="en-IN" dirty="0">
                <a:hlinkClick r:id="rId3" action="ppaction://hlinksldjump"/>
              </a:rPr>
              <a:t>Back</a:t>
            </a:r>
            <a:endParaRPr lang="en-IN" dirty="0"/>
          </a:p>
        </p:txBody>
      </p:sp>
    </p:spTree>
    <p:extLst>
      <p:ext uri="{BB962C8B-B14F-4D97-AF65-F5344CB8AC3E}">
        <p14:creationId xmlns:p14="http://schemas.microsoft.com/office/powerpoint/2010/main" val="1478721914"/>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410" y="122257"/>
            <a:ext cx="11048710" cy="990263"/>
          </a:xfrm>
        </p:spPr>
        <p:txBody>
          <a:bodyPr>
            <a:noAutofit/>
          </a:bodyPr>
          <a:lstStyle/>
          <a:p>
            <a:pPr>
              <a:lnSpc>
                <a:spcPct val="100000"/>
              </a:lnSpc>
            </a:pPr>
            <a:r>
              <a:rPr lang="en-US" sz="2800" dirty="0">
                <a:latin typeface="+mj-lt"/>
                <a:cs typeface="Arial" panose="020B0604020202020204" pitchFamily="34" charset="0"/>
              </a:rPr>
              <a:t>PPP-MII Order – Purchase preference for local suppliers  </a:t>
            </a:r>
            <a:endParaRPr lang="en-US" sz="2800" dirty="0">
              <a:latin typeface="+mj-lt"/>
              <a:cs typeface="DIN"/>
            </a:endParaRPr>
          </a:p>
        </p:txBody>
      </p:sp>
      <p:sp>
        <p:nvSpPr>
          <p:cNvPr id="6" name="Content Placeholder 2"/>
          <p:cNvSpPr>
            <a:spLocks noGrp="1"/>
          </p:cNvSpPr>
          <p:nvPr>
            <p:ph idx="1"/>
          </p:nvPr>
        </p:nvSpPr>
        <p:spPr>
          <a:xfrm>
            <a:off x="777240" y="1237343"/>
            <a:ext cx="10454640" cy="5620657"/>
          </a:xfrm>
        </p:spPr>
        <p:txBody>
          <a:bodyPr>
            <a:noAutofit/>
          </a:bodyPr>
          <a:lstStyle/>
          <a:p>
            <a:pPr marL="228594" lvl="1" algn="just">
              <a:lnSpc>
                <a:spcPct val="114000"/>
              </a:lnSpc>
              <a:spcBef>
                <a:spcPts val="600"/>
              </a:spcBef>
              <a:spcAft>
                <a:spcPts val="600"/>
              </a:spcAft>
              <a:buNone/>
            </a:pPr>
            <a:r>
              <a:rPr lang="en-IN" sz="2400" b="1" dirty="0"/>
              <a:t>For Divisible Items</a:t>
            </a:r>
          </a:p>
          <a:p>
            <a:pPr marL="228594" lvl="1" algn="just">
              <a:lnSpc>
                <a:spcPct val="114000"/>
              </a:lnSpc>
              <a:spcBef>
                <a:spcPts val="600"/>
              </a:spcBef>
              <a:spcAft>
                <a:spcPts val="600"/>
              </a:spcAft>
              <a:buFont typeface="Wingdings" pitchFamily="2" charset="2"/>
              <a:buChar char="v"/>
            </a:pPr>
            <a:r>
              <a:rPr lang="en-IN" sz="2400" dirty="0"/>
              <a:t>If  </a:t>
            </a:r>
            <a:r>
              <a:rPr lang="en-IN" sz="2400" b="1" dirty="0"/>
              <a:t>L1 is local supplier</a:t>
            </a:r>
            <a:r>
              <a:rPr lang="en-IN" sz="2400" dirty="0"/>
              <a:t>, award full qty to local supplier</a:t>
            </a:r>
          </a:p>
          <a:p>
            <a:pPr marL="228594" lvl="1" algn="just">
              <a:lnSpc>
                <a:spcPct val="114000"/>
              </a:lnSpc>
              <a:spcBef>
                <a:spcPts val="600"/>
              </a:spcBef>
              <a:spcAft>
                <a:spcPts val="600"/>
              </a:spcAft>
              <a:buFont typeface="Wingdings" pitchFamily="2" charset="2"/>
              <a:buChar char="v"/>
            </a:pPr>
            <a:r>
              <a:rPr lang="en-IN" sz="2400" dirty="0"/>
              <a:t>If </a:t>
            </a:r>
            <a:r>
              <a:rPr lang="en-IN" sz="2400" b="1" dirty="0"/>
              <a:t>L1 is not local supplier but local supplier rates are with in 20% </a:t>
            </a:r>
            <a:r>
              <a:rPr lang="en-IN" sz="2400" dirty="0"/>
              <a:t>of the rates quoted by L1</a:t>
            </a:r>
          </a:p>
          <a:p>
            <a:pPr marL="685782" lvl="2" algn="just">
              <a:lnSpc>
                <a:spcPct val="114000"/>
              </a:lnSpc>
              <a:spcBef>
                <a:spcPts val="600"/>
              </a:spcBef>
              <a:spcAft>
                <a:spcPts val="600"/>
              </a:spcAft>
              <a:buFont typeface="Wingdings" pitchFamily="2" charset="2"/>
              <a:buChar char="Ø"/>
            </a:pPr>
            <a:r>
              <a:rPr lang="en-IN" sz="2400" dirty="0"/>
              <a:t>Award contract for 50% quantity to L1 </a:t>
            </a:r>
          </a:p>
          <a:p>
            <a:pPr marL="685782" lvl="2" algn="just">
              <a:lnSpc>
                <a:spcPct val="114000"/>
              </a:lnSpc>
              <a:spcBef>
                <a:spcPts val="600"/>
              </a:spcBef>
              <a:spcAft>
                <a:spcPts val="600"/>
              </a:spcAft>
              <a:buFont typeface="Wingdings" pitchFamily="2" charset="2"/>
              <a:buChar char="Ø"/>
            </a:pPr>
            <a:r>
              <a:rPr lang="en-IN" sz="2400" dirty="0"/>
              <a:t>For balance 50% quantity, lowest quoting local supplier is awarded the contract subject to his matching the L1 rates.</a:t>
            </a:r>
          </a:p>
          <a:p>
            <a:pPr marL="685782" lvl="2" algn="just">
              <a:lnSpc>
                <a:spcPct val="114000"/>
              </a:lnSpc>
              <a:spcBef>
                <a:spcPts val="600"/>
              </a:spcBef>
              <a:spcAft>
                <a:spcPts val="600"/>
              </a:spcAft>
              <a:buFont typeface="Wingdings" pitchFamily="2" charset="2"/>
              <a:buChar char="Ø"/>
            </a:pPr>
            <a:r>
              <a:rPr lang="en-IN" sz="2400" dirty="0"/>
              <a:t>If lowest quoting local supplier fails to match the L1 price, next higher local supplier (subject to his rates being with 20% of L1) is asked to match L1 rates and so on.</a:t>
            </a:r>
          </a:p>
          <a:p>
            <a:pPr marL="685782" lvl="2" algn="just">
              <a:lnSpc>
                <a:spcPct val="114000"/>
              </a:lnSpc>
              <a:spcBef>
                <a:spcPts val="600"/>
              </a:spcBef>
              <a:spcAft>
                <a:spcPts val="600"/>
              </a:spcAft>
              <a:buFont typeface="Wingdings" pitchFamily="2" charset="2"/>
              <a:buChar char="Ø"/>
            </a:pPr>
            <a:r>
              <a:rPr lang="en-IN" sz="2400" dirty="0"/>
              <a:t>The quantity not accepted by local suppliers awarded to L1</a:t>
            </a:r>
          </a:p>
          <a:p>
            <a:pPr marL="228594" lvl="1" algn="just">
              <a:lnSpc>
                <a:spcPct val="114000"/>
              </a:lnSpc>
              <a:spcBef>
                <a:spcPts val="600"/>
              </a:spcBef>
              <a:spcAft>
                <a:spcPts val="600"/>
              </a:spcAft>
              <a:buNone/>
            </a:pPr>
            <a:endParaRPr lang="en-IN" sz="2400" dirty="0"/>
          </a:p>
        </p:txBody>
      </p:sp>
      <p:sp>
        <p:nvSpPr>
          <p:cNvPr id="3" name="Slide Number Placeholder 2">
            <a:extLst>
              <a:ext uri="{FF2B5EF4-FFF2-40B4-BE49-F238E27FC236}">
                <a16:creationId xmlns:a16="http://schemas.microsoft.com/office/drawing/2014/main" id="{D879AB2F-DD34-964C-86EC-7A4588A33284}"/>
              </a:ext>
            </a:extLst>
          </p:cNvPr>
          <p:cNvSpPr>
            <a:spLocks noGrp="1"/>
          </p:cNvSpPr>
          <p:nvPr>
            <p:ph type="sldNum" sz="quarter" idx="12"/>
          </p:nvPr>
        </p:nvSpPr>
        <p:spPr>
          <a:xfrm>
            <a:off x="10203542" y="6356354"/>
            <a:ext cx="1150257" cy="365125"/>
          </a:xfrm>
        </p:spPr>
        <p:txBody>
          <a:bodyPr/>
          <a:lstStyle/>
          <a:p>
            <a:endParaRPr lang="en-US" dirty="0"/>
          </a:p>
        </p:txBody>
      </p:sp>
      <p:sp>
        <p:nvSpPr>
          <p:cNvPr id="7" name="Rectangle 6">
            <a:extLst>
              <a:ext uri="{FF2B5EF4-FFF2-40B4-BE49-F238E27FC236}">
                <a16:creationId xmlns:a16="http://schemas.microsoft.com/office/drawing/2014/main" id="{8A332B90-B721-114B-9DA7-FBE400489813}"/>
              </a:ext>
            </a:extLst>
          </p:cNvPr>
          <p:cNvSpPr/>
          <p:nvPr/>
        </p:nvSpPr>
        <p:spPr>
          <a:xfrm>
            <a:off x="1143287" y="1030747"/>
            <a:ext cx="10228289" cy="693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8721914"/>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410" y="122257"/>
            <a:ext cx="11048710" cy="990263"/>
          </a:xfrm>
        </p:spPr>
        <p:txBody>
          <a:bodyPr>
            <a:noAutofit/>
          </a:bodyPr>
          <a:lstStyle/>
          <a:p>
            <a:pPr>
              <a:lnSpc>
                <a:spcPct val="100000"/>
              </a:lnSpc>
            </a:pPr>
            <a:r>
              <a:rPr lang="en-US" sz="2800" dirty="0">
                <a:latin typeface="+mj-lt"/>
                <a:cs typeface="Arial" panose="020B0604020202020204" pitchFamily="34" charset="0"/>
              </a:rPr>
              <a:t>PPP-MII Order – Purchase preference for local suppliers  </a:t>
            </a:r>
            <a:endParaRPr lang="en-US" sz="2800" dirty="0">
              <a:latin typeface="+mj-lt"/>
              <a:cs typeface="DIN"/>
            </a:endParaRPr>
          </a:p>
        </p:txBody>
      </p:sp>
      <p:sp>
        <p:nvSpPr>
          <p:cNvPr id="6" name="Content Placeholder 2"/>
          <p:cNvSpPr>
            <a:spLocks noGrp="1"/>
          </p:cNvSpPr>
          <p:nvPr>
            <p:ph idx="1"/>
          </p:nvPr>
        </p:nvSpPr>
        <p:spPr>
          <a:xfrm>
            <a:off x="777240" y="1295399"/>
            <a:ext cx="10454640" cy="5337630"/>
          </a:xfrm>
        </p:spPr>
        <p:txBody>
          <a:bodyPr>
            <a:noAutofit/>
          </a:bodyPr>
          <a:lstStyle/>
          <a:p>
            <a:pPr marL="228594" lvl="1" algn="just">
              <a:lnSpc>
                <a:spcPct val="114000"/>
              </a:lnSpc>
              <a:spcBef>
                <a:spcPts val="600"/>
              </a:spcBef>
              <a:spcAft>
                <a:spcPts val="600"/>
              </a:spcAft>
              <a:buNone/>
            </a:pPr>
            <a:r>
              <a:rPr lang="en-IN" sz="2400" b="1" dirty="0"/>
              <a:t>For Non-divisible Items</a:t>
            </a:r>
          </a:p>
          <a:p>
            <a:pPr marL="228594" lvl="1" algn="just">
              <a:lnSpc>
                <a:spcPct val="114000"/>
              </a:lnSpc>
              <a:spcBef>
                <a:spcPts val="600"/>
              </a:spcBef>
              <a:spcAft>
                <a:spcPts val="600"/>
              </a:spcAft>
              <a:buFont typeface="Wingdings" pitchFamily="2" charset="2"/>
              <a:buChar char="v"/>
            </a:pPr>
            <a:r>
              <a:rPr lang="en-IN" sz="2400" dirty="0"/>
              <a:t>If  </a:t>
            </a:r>
            <a:r>
              <a:rPr lang="en-IN" sz="2400" b="1" dirty="0"/>
              <a:t>L1 is local supplier</a:t>
            </a:r>
            <a:r>
              <a:rPr lang="en-IN" sz="2400" dirty="0"/>
              <a:t>, award contract to local supplier</a:t>
            </a:r>
          </a:p>
          <a:p>
            <a:pPr marL="228594" lvl="1" algn="just">
              <a:lnSpc>
                <a:spcPct val="114000"/>
              </a:lnSpc>
              <a:spcBef>
                <a:spcPts val="600"/>
              </a:spcBef>
              <a:spcAft>
                <a:spcPts val="600"/>
              </a:spcAft>
              <a:buFont typeface="Wingdings" pitchFamily="2" charset="2"/>
              <a:buChar char="v"/>
            </a:pPr>
            <a:r>
              <a:rPr lang="en-IN" sz="2400" dirty="0"/>
              <a:t>If </a:t>
            </a:r>
            <a:r>
              <a:rPr lang="en-IN" sz="2400" b="1" dirty="0"/>
              <a:t>L1 is not local supplier but local supplier rates are with in 20% </a:t>
            </a:r>
            <a:r>
              <a:rPr lang="en-IN" sz="2400" dirty="0"/>
              <a:t>of the rates quoted by L1</a:t>
            </a:r>
          </a:p>
          <a:p>
            <a:pPr marL="685782" lvl="2" algn="just">
              <a:lnSpc>
                <a:spcPct val="114000"/>
              </a:lnSpc>
              <a:spcBef>
                <a:spcPts val="600"/>
              </a:spcBef>
              <a:spcAft>
                <a:spcPts val="600"/>
              </a:spcAft>
              <a:buFont typeface="Wingdings" pitchFamily="2" charset="2"/>
              <a:buChar char="Ø"/>
            </a:pPr>
            <a:r>
              <a:rPr lang="en-IN" sz="2400" dirty="0"/>
              <a:t>Lowest quoting local supplier is awarded the contract subject to his matching the L1 rates. </a:t>
            </a:r>
          </a:p>
          <a:p>
            <a:pPr marL="685782" lvl="2" algn="just">
              <a:lnSpc>
                <a:spcPct val="114000"/>
              </a:lnSpc>
              <a:spcBef>
                <a:spcPts val="600"/>
              </a:spcBef>
              <a:spcAft>
                <a:spcPts val="600"/>
              </a:spcAft>
              <a:buFont typeface="Wingdings" pitchFamily="2" charset="2"/>
              <a:buChar char="Ø"/>
            </a:pPr>
            <a:r>
              <a:rPr lang="en-IN" sz="2400" dirty="0"/>
              <a:t>If lowest quoting local supplier fails to match the L1 price, next higher local supplier (subject to his rates being with 20% of L1) is asked to match L1 rates and so on.</a:t>
            </a:r>
          </a:p>
          <a:p>
            <a:pPr marL="685782" lvl="2" algn="just">
              <a:lnSpc>
                <a:spcPct val="114000"/>
              </a:lnSpc>
              <a:spcBef>
                <a:spcPts val="600"/>
              </a:spcBef>
              <a:spcAft>
                <a:spcPts val="600"/>
              </a:spcAft>
              <a:buFont typeface="Wingdings" pitchFamily="2" charset="2"/>
              <a:buChar char="Ø"/>
            </a:pPr>
            <a:r>
              <a:rPr lang="en-IN" sz="2400" dirty="0"/>
              <a:t>If none of the local suppliers accept L1 rates, L1 bidder is awarded the contract</a:t>
            </a:r>
          </a:p>
          <a:p>
            <a:pPr marL="228594" lvl="1" algn="just">
              <a:lnSpc>
                <a:spcPct val="114000"/>
              </a:lnSpc>
              <a:spcBef>
                <a:spcPts val="600"/>
              </a:spcBef>
              <a:spcAft>
                <a:spcPts val="600"/>
              </a:spcAft>
              <a:buFont typeface="Wingdings" pitchFamily="2" charset="2"/>
              <a:buChar char="ü"/>
            </a:pPr>
            <a:endParaRPr lang="en-IN" sz="2400" dirty="0"/>
          </a:p>
          <a:p>
            <a:pPr marL="231775" lvl="0" indent="-231775" algn="just">
              <a:lnSpc>
                <a:spcPct val="114000"/>
              </a:lnSpc>
              <a:spcBef>
                <a:spcPts val="600"/>
              </a:spcBef>
              <a:spcAft>
                <a:spcPts val="600"/>
              </a:spcAft>
              <a:buFont typeface="Wingdings" pitchFamily="2" charset="2"/>
              <a:buChar char="v"/>
            </a:pPr>
            <a:endParaRPr sz="2400" dirty="0">
              <a:latin typeface="+mn-lt"/>
            </a:endParaRPr>
          </a:p>
          <a:p>
            <a:pPr marL="231775" indent="-231775" algn="just">
              <a:lnSpc>
                <a:spcPct val="114000"/>
              </a:lnSpc>
              <a:spcBef>
                <a:spcPts val="600"/>
              </a:spcBef>
              <a:spcAft>
                <a:spcPts val="600"/>
              </a:spcAft>
              <a:buFont typeface="Wingdings" pitchFamily="2" charset="2"/>
              <a:buChar char="v"/>
            </a:pPr>
            <a:endParaRPr lang="en-US" sz="2400" dirty="0">
              <a:latin typeface="+mn-lt"/>
            </a:endParaRPr>
          </a:p>
          <a:p>
            <a:pPr marL="231775" indent="-231775" algn="just">
              <a:lnSpc>
                <a:spcPct val="114000"/>
              </a:lnSpc>
              <a:spcBef>
                <a:spcPts val="600"/>
              </a:spcBef>
              <a:spcAft>
                <a:spcPts val="600"/>
              </a:spcAft>
              <a:buFont typeface="Wingdings" pitchFamily="2" charset="2"/>
              <a:buChar char="v"/>
            </a:pPr>
            <a:endParaRPr lang="en-US" sz="2400" dirty="0">
              <a:latin typeface="+mn-lt"/>
              <a:cs typeface="DIN"/>
            </a:endParaRPr>
          </a:p>
        </p:txBody>
      </p:sp>
      <p:sp>
        <p:nvSpPr>
          <p:cNvPr id="3" name="Slide Number Placeholder 2">
            <a:extLst>
              <a:ext uri="{FF2B5EF4-FFF2-40B4-BE49-F238E27FC236}">
                <a16:creationId xmlns:a16="http://schemas.microsoft.com/office/drawing/2014/main" id="{D879AB2F-DD34-964C-86EC-7A4588A33284}"/>
              </a:ext>
            </a:extLst>
          </p:cNvPr>
          <p:cNvSpPr>
            <a:spLocks noGrp="1"/>
          </p:cNvSpPr>
          <p:nvPr>
            <p:ph type="sldNum" sz="quarter" idx="12"/>
          </p:nvPr>
        </p:nvSpPr>
        <p:spPr/>
        <p:txBody>
          <a:bodyPr/>
          <a:lstStyle/>
          <a:p>
            <a:endParaRPr lang="en-US" dirty="0"/>
          </a:p>
        </p:txBody>
      </p:sp>
      <p:sp>
        <p:nvSpPr>
          <p:cNvPr id="7" name="Rectangle 6">
            <a:extLst>
              <a:ext uri="{FF2B5EF4-FFF2-40B4-BE49-F238E27FC236}">
                <a16:creationId xmlns:a16="http://schemas.microsoft.com/office/drawing/2014/main" id="{8A332B90-B721-114B-9DA7-FBE400489813}"/>
              </a:ext>
            </a:extLst>
          </p:cNvPr>
          <p:cNvSpPr/>
          <p:nvPr/>
        </p:nvSpPr>
        <p:spPr>
          <a:xfrm>
            <a:off x="1143287" y="1030747"/>
            <a:ext cx="10228289" cy="693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1379139" y="5907303"/>
            <a:ext cx="957943" cy="369332"/>
          </a:xfrm>
          <a:prstGeom prst="rect">
            <a:avLst/>
          </a:prstGeom>
          <a:noFill/>
        </p:spPr>
        <p:txBody>
          <a:bodyPr wrap="square" rtlCol="0">
            <a:spAutoFit/>
          </a:bodyPr>
          <a:lstStyle/>
          <a:p>
            <a:r>
              <a:rPr lang="en-IN" dirty="0">
                <a:hlinkClick r:id="rId3" action="ppaction://hlinksldjump"/>
              </a:rPr>
              <a:t>Back</a:t>
            </a:r>
            <a:endParaRPr lang="en-IN" dirty="0"/>
          </a:p>
        </p:txBody>
      </p:sp>
    </p:spTree>
    <p:extLst>
      <p:ext uri="{BB962C8B-B14F-4D97-AF65-F5344CB8AC3E}">
        <p14:creationId xmlns:p14="http://schemas.microsoft.com/office/powerpoint/2010/main" val="1478721914"/>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410" y="107017"/>
            <a:ext cx="10515600" cy="578731"/>
          </a:xfrm>
        </p:spPr>
        <p:txBody>
          <a:bodyPr>
            <a:noAutofit/>
          </a:bodyPr>
          <a:lstStyle/>
          <a:p>
            <a:pPr>
              <a:lnSpc>
                <a:spcPct val="150000"/>
              </a:lnSpc>
            </a:pPr>
            <a:r>
              <a:rPr lang="en-US" sz="2800" dirty="0"/>
              <a:t>Important Terminology</a:t>
            </a:r>
            <a:endParaRPr lang="en-US" sz="2800" dirty="0">
              <a:latin typeface="+mj-lt"/>
              <a:cs typeface="DIN"/>
            </a:endParaRPr>
          </a:p>
        </p:txBody>
      </p:sp>
      <p:sp>
        <p:nvSpPr>
          <p:cNvPr id="6" name="Content Placeholder 2"/>
          <p:cNvSpPr>
            <a:spLocks noGrp="1"/>
          </p:cNvSpPr>
          <p:nvPr>
            <p:ph idx="1"/>
          </p:nvPr>
        </p:nvSpPr>
        <p:spPr>
          <a:xfrm>
            <a:off x="738231" y="1005347"/>
            <a:ext cx="10956021" cy="5628784"/>
          </a:xfrm>
        </p:spPr>
        <p:txBody>
          <a:bodyPr>
            <a:noAutofit/>
          </a:bodyPr>
          <a:lstStyle/>
          <a:p>
            <a:pPr algn="just">
              <a:lnSpc>
                <a:spcPct val="114000"/>
              </a:lnSpc>
              <a:spcBef>
                <a:spcPts val="600"/>
              </a:spcBef>
              <a:buFont typeface="Wingdings" pitchFamily="2" charset="2"/>
              <a:buChar char="v"/>
            </a:pPr>
            <a:r>
              <a:rPr lang="en-US" sz="2400" dirty="0">
                <a:latin typeface="+mn-lt"/>
              </a:rPr>
              <a:t> </a:t>
            </a:r>
            <a:r>
              <a:rPr lang="en-US" sz="2400" b="1" dirty="0">
                <a:latin typeface="+mn-lt"/>
              </a:rPr>
              <a:t>Local content </a:t>
            </a:r>
            <a:r>
              <a:rPr lang="en-US" sz="2400" dirty="0">
                <a:latin typeface="+mn-lt"/>
              </a:rPr>
              <a:t>- </a:t>
            </a:r>
            <a:r>
              <a:rPr sz="2400" dirty="0">
                <a:latin typeface="+mn-lt"/>
              </a:rPr>
              <a:t>Local Content means the amount of value added in India , i.e. total value of item procured (excluding net domestic indirect taxes) minus the value of imported content in the item (including all custom duties) as proportion of the total value, in percent.</a:t>
            </a:r>
          </a:p>
          <a:p>
            <a:pPr lvl="1" algn="just">
              <a:buFont typeface="Wingdings" pitchFamily="2" charset="2"/>
              <a:buChar char="Ø"/>
            </a:pPr>
            <a:r>
              <a:rPr lang="en-IN" sz="2400" dirty="0"/>
              <a:t>(Sale Price – Imported Content)*100/ Sale Price</a:t>
            </a:r>
          </a:p>
          <a:p>
            <a:pPr lvl="1" algn="just">
              <a:buFont typeface="Wingdings" pitchFamily="2" charset="2"/>
              <a:buChar char="Ø"/>
            </a:pPr>
            <a:r>
              <a:rPr lang="en-IN" sz="2400" dirty="0"/>
              <a:t>Definition under Revision – Revised definition circulated to all Nodal Ministries for Comments/feedback</a:t>
            </a:r>
          </a:p>
          <a:p>
            <a:pPr algn="just">
              <a:lnSpc>
                <a:spcPct val="114000"/>
              </a:lnSpc>
              <a:spcBef>
                <a:spcPts val="600"/>
              </a:spcBef>
              <a:buFont typeface="Wingdings" pitchFamily="2" charset="2"/>
              <a:buChar char="v"/>
            </a:pPr>
            <a:r>
              <a:rPr lang="en-IN" sz="2400" b="1" dirty="0">
                <a:latin typeface="+mn-lt"/>
              </a:rPr>
              <a:t>Minimum local content – </a:t>
            </a:r>
            <a:r>
              <a:rPr lang="en-IN" sz="2400" dirty="0">
                <a:latin typeface="+mn-lt"/>
              </a:rPr>
              <a:t>50%, </a:t>
            </a:r>
            <a:r>
              <a:rPr lang="en-IN" sz="2400" dirty="0"/>
              <a:t>nodal ministry/ department authorised to change.</a:t>
            </a:r>
          </a:p>
          <a:p>
            <a:pPr algn="just">
              <a:lnSpc>
                <a:spcPct val="114000"/>
              </a:lnSpc>
              <a:spcBef>
                <a:spcPts val="600"/>
              </a:spcBef>
              <a:buFont typeface="Wingdings" pitchFamily="2" charset="2"/>
              <a:buChar char="v"/>
            </a:pPr>
            <a:r>
              <a:rPr sz="2400" b="1" dirty="0">
                <a:latin typeface="+mn-lt"/>
              </a:rPr>
              <a:t>Local supplier- </a:t>
            </a:r>
            <a:r>
              <a:rPr sz="2400" dirty="0">
                <a:latin typeface="+mn-lt"/>
              </a:rPr>
              <a:t>a supplier or  service provider whose product or service offered for procurement meets the minimum local content as prescribed by the nodal ministry/ department.</a:t>
            </a:r>
          </a:p>
          <a:p>
            <a:pPr algn="just">
              <a:lnSpc>
                <a:spcPct val="114000"/>
              </a:lnSpc>
              <a:spcBef>
                <a:spcPts val="600"/>
              </a:spcBef>
              <a:buFont typeface="Wingdings" pitchFamily="2" charset="2"/>
              <a:buChar char="v"/>
            </a:pPr>
            <a:r>
              <a:rPr sz="2400" b="1" dirty="0">
                <a:latin typeface="+mn-lt"/>
              </a:rPr>
              <a:t>Foreign/MNC com</a:t>
            </a:r>
            <a:r>
              <a:rPr lang="en-US" sz="2400" b="1" dirty="0">
                <a:latin typeface="+mn-lt"/>
              </a:rPr>
              <a:t>p</a:t>
            </a:r>
            <a:r>
              <a:rPr sz="2400" b="1" dirty="0">
                <a:latin typeface="+mn-lt"/>
              </a:rPr>
              <a:t>anies manufacturing in India</a:t>
            </a:r>
          </a:p>
          <a:p>
            <a:pPr algn="just"/>
            <a:endParaRPr sz="2400" dirty="0">
              <a:latin typeface="+mn-lt"/>
            </a:endParaRPr>
          </a:p>
        </p:txBody>
      </p:sp>
      <p:sp>
        <p:nvSpPr>
          <p:cNvPr id="3" name="Slide Number Placeholder 2">
            <a:extLst>
              <a:ext uri="{FF2B5EF4-FFF2-40B4-BE49-F238E27FC236}">
                <a16:creationId xmlns:a16="http://schemas.microsoft.com/office/drawing/2014/main" id="{D879AB2F-DD34-964C-86EC-7A4588A33284}"/>
              </a:ext>
            </a:extLst>
          </p:cNvPr>
          <p:cNvSpPr>
            <a:spLocks noGrp="1"/>
          </p:cNvSpPr>
          <p:nvPr>
            <p:ph type="sldNum" sz="quarter" idx="12"/>
          </p:nvPr>
        </p:nvSpPr>
        <p:spPr/>
        <p:txBody>
          <a:bodyPr/>
          <a:lstStyle/>
          <a:p>
            <a:fld id="{A6523790-ED1F-4930-B6E8-99CA9A2CF00B}" type="slidenum">
              <a:rPr lang="en-US" smtClean="0"/>
              <a:pPr/>
              <a:t>14</a:t>
            </a:fld>
            <a:endParaRPr lang="en-US" dirty="0"/>
          </a:p>
        </p:txBody>
      </p:sp>
      <p:sp>
        <p:nvSpPr>
          <p:cNvPr id="7" name="Rectangle 6">
            <a:extLst>
              <a:ext uri="{FF2B5EF4-FFF2-40B4-BE49-F238E27FC236}">
                <a16:creationId xmlns:a16="http://schemas.microsoft.com/office/drawing/2014/main" id="{8A332B90-B721-114B-9DA7-FBE400489813}"/>
              </a:ext>
            </a:extLst>
          </p:cNvPr>
          <p:cNvSpPr/>
          <p:nvPr/>
        </p:nvSpPr>
        <p:spPr>
          <a:xfrm>
            <a:off x="960407" y="786907"/>
            <a:ext cx="10228289" cy="693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0972747" y="5892789"/>
            <a:ext cx="957943" cy="369332"/>
          </a:xfrm>
          <a:prstGeom prst="rect">
            <a:avLst/>
          </a:prstGeom>
          <a:noFill/>
        </p:spPr>
        <p:txBody>
          <a:bodyPr wrap="square" rtlCol="0">
            <a:spAutoFit/>
          </a:bodyPr>
          <a:lstStyle/>
          <a:p>
            <a:r>
              <a:rPr lang="en-IN" dirty="0">
                <a:hlinkClick r:id="rId3" action="ppaction://hlinksldjump"/>
              </a:rPr>
              <a:t>Back</a:t>
            </a:r>
            <a:endParaRPr lang="en-IN" dirty="0"/>
          </a:p>
        </p:txBody>
      </p:sp>
    </p:spTree>
    <p:extLst>
      <p:ext uri="{BB962C8B-B14F-4D97-AF65-F5344CB8AC3E}">
        <p14:creationId xmlns:p14="http://schemas.microsoft.com/office/powerpoint/2010/main" val="1478721914"/>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4CEA4-B32B-2C48-8C84-665C9254D312}"/>
              </a:ext>
            </a:extLst>
          </p:cNvPr>
          <p:cNvSpPr>
            <a:spLocks noGrp="1"/>
          </p:cNvSpPr>
          <p:nvPr>
            <p:ph type="title"/>
          </p:nvPr>
        </p:nvSpPr>
        <p:spPr>
          <a:xfrm>
            <a:off x="981854" y="352755"/>
            <a:ext cx="10371944" cy="556072"/>
          </a:xfrm>
        </p:spPr>
        <p:txBody>
          <a:bodyPr>
            <a:normAutofit/>
          </a:bodyPr>
          <a:lstStyle/>
          <a:p>
            <a:pPr algn="just">
              <a:lnSpc>
                <a:spcPct val="100000"/>
              </a:lnSpc>
            </a:pPr>
            <a:r>
              <a:rPr lang="en-US" sz="2800" dirty="0">
                <a:latin typeface="+mj-lt"/>
              </a:rPr>
              <a:t>Nodal Ministries/ Departments – Role and responsibility</a:t>
            </a:r>
            <a:endParaRPr lang="en-US" sz="2800" dirty="0">
              <a:latin typeface="+mj-lt"/>
              <a:cs typeface="DIN"/>
            </a:endParaRPr>
          </a:p>
        </p:txBody>
      </p:sp>
      <p:sp>
        <p:nvSpPr>
          <p:cNvPr id="4" name="Content Placeholder 2">
            <a:extLst>
              <a:ext uri="{FF2B5EF4-FFF2-40B4-BE49-F238E27FC236}">
                <a16:creationId xmlns:a16="http://schemas.microsoft.com/office/drawing/2014/main" id="{70A595FA-2432-7E46-B073-8DA895DFC4FD}"/>
              </a:ext>
            </a:extLst>
          </p:cNvPr>
          <p:cNvSpPr txBox="1">
            <a:spLocks/>
          </p:cNvSpPr>
          <p:nvPr/>
        </p:nvSpPr>
        <p:spPr>
          <a:xfrm>
            <a:off x="960407" y="1194190"/>
            <a:ext cx="10228289" cy="4876800"/>
          </a:xfrm>
          <a:prstGeom prst="rect">
            <a:avLst/>
          </a:prstGeom>
        </p:spPr>
        <p:txBody>
          <a:bodyPr>
            <a:noAutofit/>
          </a:bodyPr>
          <a:lstStyle>
            <a:lvl1pPr marL="228594" indent="-228594" algn="l" defTabSz="914377" rtl="0" eaLnBrk="1" latinLnBrk="0" hangingPunct="1">
              <a:lnSpc>
                <a:spcPct val="90000"/>
              </a:lnSpc>
              <a:spcBef>
                <a:spcPts val="10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1pPr>
            <a:lvl2pPr marL="685783"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2pPr>
            <a:lvl3pPr marL="1142971"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3pPr>
            <a:lvl4pPr marL="1600160"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4pPr>
            <a:lvl5pPr marL="2057349" indent="-228594" algn="l" defTabSz="914377" rtl="0" eaLnBrk="1" latinLnBrk="0" hangingPunct="1">
              <a:lnSpc>
                <a:spcPct val="90000"/>
              </a:lnSpc>
              <a:spcBef>
                <a:spcPts val="500"/>
              </a:spcBef>
              <a:buClr>
                <a:schemeClr val="accent3"/>
              </a:buClr>
              <a:buFont typeface="Wingdings" panose="05000000000000000000" pitchFamily="2" charset="2"/>
              <a:buChar char="§"/>
              <a:defRPr lang="en-US" sz="2800" kern="1200" dirty="0" smtClean="0">
                <a:solidFill>
                  <a:schemeClr val="tx1"/>
                </a:solidFill>
                <a:latin typeface="Cambria" panose="02040503050406030204" pitchFamily="18" charset="0"/>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01650" indent="-501650" algn="just">
              <a:lnSpc>
                <a:spcPct val="114000"/>
              </a:lnSpc>
              <a:spcBef>
                <a:spcPts val="600"/>
              </a:spcBef>
              <a:spcAft>
                <a:spcPts val="600"/>
              </a:spcAft>
              <a:buFont typeface="Wingdings" pitchFamily="2" charset="2"/>
              <a:buChar char="v"/>
            </a:pPr>
            <a:r>
              <a:rPr lang="en-IN" sz="2400" dirty="0"/>
              <a:t>Notify minimum local content  </a:t>
            </a:r>
          </a:p>
          <a:p>
            <a:pPr marL="501650" indent="-501650" algn="just">
              <a:lnSpc>
                <a:spcPct val="114000"/>
              </a:lnSpc>
              <a:spcBef>
                <a:spcPts val="600"/>
              </a:spcBef>
              <a:spcAft>
                <a:spcPts val="600"/>
              </a:spcAft>
              <a:buFont typeface="Wingdings" pitchFamily="2" charset="2"/>
              <a:buChar char="v"/>
            </a:pPr>
            <a:r>
              <a:rPr lang="en-IN" sz="2400" dirty="0"/>
              <a:t>Declaration of</a:t>
            </a:r>
            <a:r>
              <a:rPr lang="en-US" sz="2400" dirty="0"/>
              <a:t> items, which have sufficient local capacity and competition -  to be procured only from local suppliers</a:t>
            </a:r>
          </a:p>
          <a:p>
            <a:pPr marL="501650" indent="-501650" algn="just">
              <a:lnSpc>
                <a:spcPct val="114000"/>
              </a:lnSpc>
              <a:spcBef>
                <a:spcPts val="600"/>
              </a:spcBef>
              <a:spcAft>
                <a:spcPts val="600"/>
              </a:spcAft>
              <a:buFont typeface="Wingdings" pitchFamily="2" charset="2"/>
              <a:buChar char="v"/>
            </a:pPr>
            <a:r>
              <a:rPr lang="en-IN" sz="2400" dirty="0"/>
              <a:t>Notify and implement Phased Manufacturing Programme (PMP) – Metro Rail Coaches example </a:t>
            </a:r>
            <a:endParaRPr sz="2400" dirty="0"/>
          </a:p>
          <a:p>
            <a:pPr marL="501650" indent="-501650" algn="just">
              <a:lnSpc>
                <a:spcPct val="114000"/>
              </a:lnSpc>
              <a:spcBef>
                <a:spcPts val="600"/>
              </a:spcBef>
              <a:spcAft>
                <a:spcPts val="600"/>
              </a:spcAft>
              <a:buFont typeface="Wingdings" pitchFamily="2" charset="2"/>
              <a:buChar char="v"/>
            </a:pPr>
            <a:r>
              <a:rPr lang="en-IN" sz="2400" dirty="0"/>
              <a:t>Constitution of Committee for verification of self-declaration and Auditor’s / Accountant’s certificates on random basis and in case of complaints</a:t>
            </a:r>
          </a:p>
          <a:p>
            <a:pPr marL="501650" indent="-501650" algn="just">
              <a:lnSpc>
                <a:spcPct val="114000"/>
              </a:lnSpc>
              <a:spcBef>
                <a:spcPts val="600"/>
              </a:spcBef>
              <a:spcAft>
                <a:spcPts val="600"/>
              </a:spcAft>
              <a:buFont typeface="Wingdings" pitchFamily="2" charset="2"/>
              <a:buChar char="v"/>
            </a:pPr>
            <a:r>
              <a:rPr lang="en-IN" sz="2400" dirty="0"/>
              <a:t>Restrict bidders from a country for procurement of an item wherein Indian supplier of that item are not allowed to participate / compete in procurement by that foreign Government </a:t>
            </a:r>
            <a:r>
              <a:rPr lang="en-US" sz="2400" dirty="0"/>
              <a:t>(Clause 10 (d))</a:t>
            </a:r>
          </a:p>
        </p:txBody>
      </p:sp>
      <p:sp>
        <p:nvSpPr>
          <p:cNvPr id="3" name="Slide Number Placeholder 2">
            <a:extLst>
              <a:ext uri="{FF2B5EF4-FFF2-40B4-BE49-F238E27FC236}">
                <a16:creationId xmlns:a16="http://schemas.microsoft.com/office/drawing/2014/main" id="{AE40BF41-CFB5-8142-9675-D6BE73EB0EBF}"/>
              </a:ext>
            </a:extLst>
          </p:cNvPr>
          <p:cNvSpPr>
            <a:spLocks noGrp="1"/>
          </p:cNvSpPr>
          <p:nvPr>
            <p:ph type="sldNum" sz="quarter" idx="12"/>
          </p:nvPr>
        </p:nvSpPr>
        <p:spPr/>
        <p:txBody>
          <a:bodyPr/>
          <a:lstStyle/>
          <a:p>
            <a:fld id="{A6523790-ED1F-4930-B6E8-99CA9A2CF00B}" type="slidenum">
              <a:rPr lang="en-US" smtClean="0"/>
              <a:pPr/>
              <a:t>15</a:t>
            </a:fld>
            <a:endParaRPr lang="en-US" dirty="0"/>
          </a:p>
        </p:txBody>
      </p:sp>
      <p:sp>
        <p:nvSpPr>
          <p:cNvPr id="6" name="Rectangle 5">
            <a:extLst>
              <a:ext uri="{FF2B5EF4-FFF2-40B4-BE49-F238E27FC236}">
                <a16:creationId xmlns:a16="http://schemas.microsoft.com/office/drawing/2014/main" id="{662CDC37-6D7A-BD47-AC3E-B61B9B517911}"/>
              </a:ext>
            </a:extLst>
          </p:cNvPr>
          <p:cNvSpPr/>
          <p:nvPr/>
        </p:nvSpPr>
        <p:spPr>
          <a:xfrm>
            <a:off x="960407" y="908827"/>
            <a:ext cx="10228289" cy="693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53651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07882"/>
            <a:ext cx="10667260" cy="899483"/>
          </a:xfrm>
        </p:spPr>
        <p:txBody>
          <a:bodyPr>
            <a:noAutofit/>
          </a:bodyPr>
          <a:lstStyle/>
          <a:p>
            <a:br>
              <a:rPr lang="en-US" sz="2800" dirty="0"/>
            </a:br>
            <a:r>
              <a:rPr lang="en-US" sz="2800" dirty="0"/>
              <a:t>PPP-MII ORDER – Nodal Ministries</a:t>
            </a:r>
            <a:br>
              <a:rPr lang="en-US" sz="2800" dirty="0"/>
            </a:br>
            <a:endParaRPr lang="en-US" sz="2800" dirty="0"/>
          </a:p>
        </p:txBody>
      </p:sp>
      <p:sp>
        <p:nvSpPr>
          <p:cNvPr id="6" name="Content Placeholder 5"/>
          <p:cNvSpPr>
            <a:spLocks noGrp="1"/>
          </p:cNvSpPr>
          <p:nvPr>
            <p:ph idx="1"/>
          </p:nvPr>
        </p:nvSpPr>
        <p:spPr>
          <a:xfrm>
            <a:off x="399496" y="1491400"/>
            <a:ext cx="11212496" cy="5104708"/>
          </a:xfrm>
        </p:spPr>
        <p:txBody>
          <a:bodyPr numCol="2">
            <a:normAutofit/>
          </a:bodyPr>
          <a:lstStyle/>
          <a:p>
            <a:r>
              <a:rPr lang="en-US" sz="2400" dirty="0"/>
              <a:t>Ministry of Housing &amp; Urban Affaires</a:t>
            </a:r>
          </a:p>
          <a:p>
            <a:r>
              <a:rPr lang="en-US" sz="2400" dirty="0"/>
              <a:t>Ministry of Railways</a:t>
            </a:r>
          </a:p>
          <a:p>
            <a:r>
              <a:rPr lang="en-US" sz="2400" dirty="0"/>
              <a:t>Ministry of Petroleum &amp; Natural Gas</a:t>
            </a:r>
          </a:p>
          <a:p>
            <a:r>
              <a:rPr lang="en-US" sz="2400" dirty="0"/>
              <a:t>Ministry of Steel</a:t>
            </a:r>
          </a:p>
          <a:p>
            <a:r>
              <a:rPr lang="en-US" sz="2400" dirty="0"/>
              <a:t>Ministry of Heavy Industry</a:t>
            </a:r>
          </a:p>
          <a:p>
            <a:r>
              <a:rPr lang="en-US" sz="2400" dirty="0"/>
              <a:t>DPIIT</a:t>
            </a:r>
          </a:p>
          <a:p>
            <a:r>
              <a:rPr lang="en-US" sz="2400" dirty="0"/>
              <a:t>Ministry of Textiles</a:t>
            </a:r>
          </a:p>
          <a:p>
            <a:r>
              <a:rPr lang="en-US" sz="2400" dirty="0"/>
              <a:t>Ministry of IT (</a:t>
            </a:r>
            <a:r>
              <a:rPr lang="en-US" sz="2400" dirty="0" err="1"/>
              <a:t>Meity</a:t>
            </a:r>
            <a:r>
              <a:rPr lang="en-US" sz="2400" dirty="0"/>
              <a:t>)</a:t>
            </a:r>
          </a:p>
          <a:p>
            <a:r>
              <a:rPr lang="en-US" sz="2400" dirty="0"/>
              <a:t>Department of Pharmaceuticals</a:t>
            </a:r>
          </a:p>
          <a:p>
            <a:r>
              <a:rPr lang="en-US" sz="2400" dirty="0"/>
              <a:t>Department of Defense Production</a:t>
            </a:r>
          </a:p>
          <a:p>
            <a:r>
              <a:rPr lang="en-US" sz="2400" dirty="0"/>
              <a:t>Ministry of Mines</a:t>
            </a:r>
          </a:p>
          <a:p>
            <a:r>
              <a:rPr lang="en-US" sz="2400" dirty="0"/>
              <a:t>Ministry of Civil Aviation</a:t>
            </a:r>
          </a:p>
          <a:p>
            <a:r>
              <a:rPr lang="en-US" sz="2400" dirty="0"/>
              <a:t>Ministry of Power</a:t>
            </a:r>
          </a:p>
          <a:p>
            <a:r>
              <a:rPr lang="en-US" sz="2400" dirty="0"/>
              <a:t>Ministry of Renewal Energy</a:t>
            </a:r>
          </a:p>
          <a:p>
            <a:r>
              <a:rPr lang="en-US" sz="2400" dirty="0"/>
              <a:t>Ministry of </a:t>
            </a:r>
            <a:r>
              <a:rPr lang="en-US" sz="2400" dirty="0" err="1"/>
              <a:t>Defence</a:t>
            </a:r>
            <a:r>
              <a:rPr lang="en-US" sz="2400" dirty="0"/>
              <a:t> (Works)</a:t>
            </a:r>
          </a:p>
          <a:p>
            <a:r>
              <a:rPr lang="en-US" sz="2400" dirty="0"/>
              <a:t>Ministry of Shipping</a:t>
            </a:r>
          </a:p>
          <a:p>
            <a:r>
              <a:rPr lang="en-US" sz="2400" dirty="0"/>
              <a:t>Department of Fertilizers </a:t>
            </a:r>
          </a:p>
          <a:p>
            <a:r>
              <a:rPr sz="2400"/>
              <a:t>Department of Chem. &amp; Petro Chemicals</a:t>
            </a:r>
            <a:endParaRPr lang="en-US" sz="2400" dirty="0"/>
          </a:p>
        </p:txBody>
      </p:sp>
      <p:sp>
        <p:nvSpPr>
          <p:cNvPr id="4" name="Slide Number Placeholder 3"/>
          <p:cNvSpPr>
            <a:spLocks noGrp="1"/>
          </p:cNvSpPr>
          <p:nvPr>
            <p:ph type="sldNum" sz="quarter" idx="12"/>
          </p:nvPr>
        </p:nvSpPr>
        <p:spPr/>
        <p:txBody>
          <a:bodyPr/>
          <a:lstStyle/>
          <a:p>
            <a:fld id="{A6523790-ED1F-4930-B6E8-99CA9A2CF00B}" type="slidenum">
              <a:rPr lang="en-US" smtClean="0"/>
              <a:pPr/>
              <a:t>16</a:t>
            </a:fld>
            <a:endParaRPr lang="en-US" dirty="0"/>
          </a:p>
        </p:txBody>
      </p:sp>
      <p:sp>
        <p:nvSpPr>
          <p:cNvPr id="7" name="Rectangle 6">
            <a:extLst>
              <a:ext uri="{FF2B5EF4-FFF2-40B4-BE49-F238E27FC236}">
                <a16:creationId xmlns:a16="http://schemas.microsoft.com/office/drawing/2014/main" id="{662CDC37-6D7A-BD47-AC3E-B61B9B517911}"/>
              </a:ext>
            </a:extLst>
          </p:cNvPr>
          <p:cNvSpPr/>
          <p:nvPr/>
        </p:nvSpPr>
        <p:spPr>
          <a:xfrm>
            <a:off x="960407" y="1000267"/>
            <a:ext cx="10228289" cy="693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0798579" y="5689593"/>
            <a:ext cx="957943" cy="369332"/>
          </a:xfrm>
          <a:prstGeom prst="rect">
            <a:avLst/>
          </a:prstGeom>
          <a:noFill/>
        </p:spPr>
        <p:txBody>
          <a:bodyPr wrap="square" rtlCol="0">
            <a:spAutoFit/>
          </a:bodyPr>
          <a:lstStyle/>
          <a:p>
            <a:r>
              <a:rPr lang="en-IN" dirty="0">
                <a:hlinkClick r:id="rId2" action="ppaction://hlinksldjump"/>
              </a:rPr>
              <a:t>Back</a:t>
            </a:r>
            <a:endParaRPr lang="en-IN" dirty="0"/>
          </a:p>
        </p:txBody>
      </p:sp>
    </p:spTree>
    <p:extLst>
      <p:ext uri="{BB962C8B-B14F-4D97-AF65-F5344CB8AC3E}">
        <p14:creationId xmlns:p14="http://schemas.microsoft.com/office/powerpoint/2010/main" val="35171576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410" y="107017"/>
            <a:ext cx="10515600" cy="578731"/>
          </a:xfrm>
        </p:spPr>
        <p:txBody>
          <a:bodyPr>
            <a:noAutofit/>
          </a:bodyPr>
          <a:lstStyle/>
          <a:p>
            <a:pPr>
              <a:lnSpc>
                <a:spcPct val="150000"/>
              </a:lnSpc>
            </a:pPr>
            <a:r>
              <a:rPr sz="2800" dirty="0">
                <a:latin typeface="+mj-lt"/>
                <a:cs typeface="Arial" panose="020B0604020202020204" pitchFamily="34" charset="0"/>
              </a:rPr>
              <a:t>Implementation</a:t>
            </a:r>
            <a:endParaRPr lang="en-US" sz="2800" dirty="0">
              <a:latin typeface="+mj-lt"/>
              <a:cs typeface="DIN"/>
            </a:endParaRPr>
          </a:p>
        </p:txBody>
      </p:sp>
      <p:sp>
        <p:nvSpPr>
          <p:cNvPr id="6" name="Content Placeholder 2"/>
          <p:cNvSpPr>
            <a:spLocks noGrp="1"/>
          </p:cNvSpPr>
          <p:nvPr>
            <p:ph idx="1"/>
          </p:nvPr>
        </p:nvSpPr>
        <p:spPr>
          <a:xfrm>
            <a:off x="738231" y="874721"/>
            <a:ext cx="10956021" cy="5628784"/>
          </a:xfrm>
        </p:spPr>
        <p:txBody>
          <a:bodyPr>
            <a:noAutofit/>
          </a:bodyPr>
          <a:lstStyle/>
          <a:p>
            <a:pPr algn="just">
              <a:buFont typeface="Wingdings" pitchFamily="2" charset="2"/>
              <a:buChar char="v"/>
            </a:pPr>
            <a:r>
              <a:rPr sz="2400" b="1" dirty="0"/>
              <a:t>Verification of local content</a:t>
            </a:r>
            <a:r>
              <a:rPr sz="2400" dirty="0"/>
              <a:t>:-</a:t>
            </a:r>
          </a:p>
          <a:p>
            <a:pPr lvl="1" algn="just">
              <a:lnSpc>
                <a:spcPct val="100000"/>
              </a:lnSpc>
              <a:spcBef>
                <a:spcPts val="0"/>
              </a:spcBef>
              <a:buFont typeface="Wingdings" pitchFamily="2" charset="2"/>
              <a:buChar char="Ø"/>
            </a:pPr>
            <a:r>
              <a:rPr sz="2400" dirty="0"/>
              <a:t>For purchase value less than 10 </a:t>
            </a:r>
            <a:r>
              <a:rPr sz="2400" dirty="0" err="1"/>
              <a:t>Crores</a:t>
            </a:r>
            <a:r>
              <a:rPr sz="2400" dirty="0"/>
              <a:t> –Self certificate by the bidder</a:t>
            </a:r>
          </a:p>
          <a:p>
            <a:pPr lvl="1" algn="just">
              <a:lnSpc>
                <a:spcPct val="100000"/>
              </a:lnSpc>
              <a:spcBef>
                <a:spcPts val="0"/>
              </a:spcBef>
              <a:buFont typeface="Wingdings" pitchFamily="2" charset="2"/>
              <a:buChar char="Ø"/>
            </a:pPr>
            <a:r>
              <a:rPr sz="2400" dirty="0"/>
              <a:t>For purchase value more than 10 </a:t>
            </a:r>
            <a:r>
              <a:rPr sz="2400" dirty="0" err="1"/>
              <a:t>Crores</a:t>
            </a:r>
            <a:r>
              <a:rPr sz="2400" dirty="0"/>
              <a:t> – Certificate from the statutory auditor/ cost auditor of the company (in case of companies ) or from practicing  cost accountant/charted account (in respect of suppliers other than companies ).</a:t>
            </a:r>
          </a:p>
          <a:p>
            <a:pPr algn="just">
              <a:buFont typeface="Wingdings" pitchFamily="2" charset="2"/>
              <a:buChar char="v"/>
            </a:pPr>
            <a:r>
              <a:rPr sz="2400" b="1" dirty="0">
                <a:latin typeface="+mn-lt"/>
              </a:rPr>
              <a:t>Complaints about Local Content</a:t>
            </a:r>
            <a:r>
              <a:rPr sz="2400" dirty="0">
                <a:latin typeface="+mn-lt"/>
              </a:rPr>
              <a:t> </a:t>
            </a:r>
            <a:r>
              <a:rPr lang="en-US" sz="2400" dirty="0">
                <a:latin typeface="+mn-lt"/>
              </a:rPr>
              <a:t>–</a:t>
            </a:r>
            <a:r>
              <a:rPr sz="2400" dirty="0">
                <a:latin typeface="+mn-lt"/>
              </a:rPr>
              <a:t> Same authority which is empowered to look into procurement related complaint related to procurement entity.</a:t>
            </a:r>
          </a:p>
          <a:p>
            <a:pPr algn="just">
              <a:buFont typeface="Wingdings" pitchFamily="2" charset="2"/>
              <a:buChar char="v"/>
            </a:pPr>
            <a:r>
              <a:rPr sz="2400" dirty="0">
                <a:latin typeface="+mn-lt"/>
              </a:rPr>
              <a:t>  </a:t>
            </a:r>
            <a:r>
              <a:rPr sz="2400" b="1" dirty="0">
                <a:latin typeface="+mn-lt"/>
              </a:rPr>
              <a:t>False declaration </a:t>
            </a:r>
            <a:r>
              <a:rPr sz="2400" dirty="0">
                <a:latin typeface="+mn-lt"/>
              </a:rPr>
              <a:t>will be in breach of code of integrity under rule 175 (1)(</a:t>
            </a:r>
            <a:r>
              <a:rPr sz="2400" dirty="0" err="1">
                <a:latin typeface="+mn-lt"/>
              </a:rPr>
              <a:t>i</a:t>
            </a:r>
            <a:r>
              <a:rPr sz="2400" dirty="0">
                <a:latin typeface="+mn-lt"/>
              </a:rPr>
              <a:t>)(h) of GFR for which a bidder or its successor  can be debarred up to 2 years as per rule 151(iii) of GFR.</a:t>
            </a:r>
          </a:p>
          <a:p>
            <a:pPr algn="just">
              <a:buFont typeface="Wingdings" pitchFamily="2" charset="2"/>
              <a:buChar char="v"/>
            </a:pPr>
            <a:r>
              <a:rPr sz="2400" b="1" dirty="0"/>
              <a:t>Restrictive and discriminatory clauses </a:t>
            </a:r>
            <a:r>
              <a:rPr sz="2400" dirty="0"/>
              <a:t>against domestic suppliers cannot be included in procurement by Central Government agencies – any stipulation in tender which limits the participation of local suppliers in the bidding process is restrictive and discriminatory.</a:t>
            </a:r>
          </a:p>
          <a:p>
            <a:pPr algn="just"/>
            <a:endParaRPr sz="2400" dirty="0">
              <a:latin typeface="+mn-lt"/>
            </a:endParaRPr>
          </a:p>
        </p:txBody>
      </p:sp>
      <p:sp>
        <p:nvSpPr>
          <p:cNvPr id="3" name="Slide Number Placeholder 2">
            <a:extLst>
              <a:ext uri="{FF2B5EF4-FFF2-40B4-BE49-F238E27FC236}">
                <a16:creationId xmlns:a16="http://schemas.microsoft.com/office/drawing/2014/main" id="{D879AB2F-DD34-964C-86EC-7A4588A33284}"/>
              </a:ext>
            </a:extLst>
          </p:cNvPr>
          <p:cNvSpPr>
            <a:spLocks noGrp="1"/>
          </p:cNvSpPr>
          <p:nvPr>
            <p:ph type="sldNum" sz="quarter" idx="12"/>
          </p:nvPr>
        </p:nvSpPr>
        <p:spPr/>
        <p:txBody>
          <a:bodyPr/>
          <a:lstStyle/>
          <a:p>
            <a:fld id="{A6523790-ED1F-4930-B6E8-99CA9A2CF00B}" type="slidenum">
              <a:rPr lang="en-US" smtClean="0"/>
              <a:pPr/>
              <a:t>17</a:t>
            </a:fld>
            <a:endParaRPr lang="en-US" dirty="0"/>
          </a:p>
        </p:txBody>
      </p:sp>
      <p:sp>
        <p:nvSpPr>
          <p:cNvPr id="7" name="Rectangle 6">
            <a:extLst>
              <a:ext uri="{FF2B5EF4-FFF2-40B4-BE49-F238E27FC236}">
                <a16:creationId xmlns:a16="http://schemas.microsoft.com/office/drawing/2014/main" id="{8A332B90-B721-114B-9DA7-FBE400489813}"/>
              </a:ext>
            </a:extLst>
          </p:cNvPr>
          <p:cNvSpPr/>
          <p:nvPr/>
        </p:nvSpPr>
        <p:spPr>
          <a:xfrm>
            <a:off x="960407" y="786907"/>
            <a:ext cx="10228289" cy="693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8721914"/>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406" y="215901"/>
            <a:ext cx="10393393" cy="762322"/>
          </a:xfrm>
        </p:spPr>
        <p:txBody>
          <a:bodyPr>
            <a:normAutofit/>
          </a:bodyPr>
          <a:lstStyle/>
          <a:p>
            <a:r>
              <a:rPr lang="en-US" sz="2800" dirty="0"/>
              <a:t>Monitoring Mechanisms</a:t>
            </a:r>
            <a:endParaRPr lang="en-US" sz="2800" dirty="0">
              <a:latin typeface="+mj-lt"/>
            </a:endParaRPr>
          </a:p>
        </p:txBody>
      </p:sp>
      <p:sp>
        <p:nvSpPr>
          <p:cNvPr id="18" name="Content Placeholder 2">
            <a:extLst>
              <a:ext uri="{FF2B5EF4-FFF2-40B4-BE49-F238E27FC236}">
                <a16:creationId xmlns:a16="http://schemas.microsoft.com/office/drawing/2014/main" id="{5CE82D9D-86F7-1143-979C-893EB8F75FD0}"/>
              </a:ext>
            </a:extLst>
          </p:cNvPr>
          <p:cNvSpPr>
            <a:spLocks noGrp="1"/>
          </p:cNvSpPr>
          <p:nvPr>
            <p:ph idx="1"/>
          </p:nvPr>
        </p:nvSpPr>
        <p:spPr>
          <a:xfrm>
            <a:off x="536895" y="978221"/>
            <a:ext cx="11299971" cy="5682637"/>
          </a:xfrm>
        </p:spPr>
        <p:txBody>
          <a:bodyPr>
            <a:noAutofit/>
          </a:bodyPr>
          <a:lstStyle/>
          <a:p>
            <a:pPr algn="just">
              <a:lnSpc>
                <a:spcPct val="100000"/>
              </a:lnSpc>
              <a:spcBef>
                <a:spcPts val="0"/>
              </a:spcBef>
              <a:spcAft>
                <a:spcPts val="600"/>
              </a:spcAft>
              <a:buFont typeface="Wingdings" pitchFamily="2" charset="2"/>
              <a:buChar char="v"/>
            </a:pPr>
            <a:r>
              <a:rPr lang="en-US" sz="2400" b="1" dirty="0"/>
              <a:t>CPPP</a:t>
            </a:r>
          </a:p>
          <a:p>
            <a:pPr marL="441325" lvl="1" indent="-166688" algn="just">
              <a:lnSpc>
                <a:spcPct val="100000"/>
              </a:lnSpc>
              <a:spcBef>
                <a:spcPts val="0"/>
              </a:spcBef>
              <a:spcAft>
                <a:spcPts val="600"/>
              </a:spcAft>
              <a:buFont typeface="Wingdings" pitchFamily="2" charset="2"/>
              <a:buChar char="Ø"/>
            </a:pPr>
            <a:r>
              <a:rPr sz="2400" dirty="0"/>
              <a:t>All tenders for procurement by Central Government have to be certified for compliance of the “PPP-MII Order” by the concerned Procurement Officer of the Government organization before uploading in the portal.</a:t>
            </a:r>
          </a:p>
          <a:p>
            <a:pPr marL="441325" lvl="1" indent="-166688" algn="just">
              <a:lnSpc>
                <a:spcPct val="100000"/>
              </a:lnSpc>
              <a:spcBef>
                <a:spcPts val="0"/>
              </a:spcBef>
              <a:spcAft>
                <a:spcPts val="600"/>
              </a:spcAft>
              <a:buFont typeface="Wingdings" pitchFamily="2" charset="2"/>
              <a:buChar char="Ø"/>
            </a:pPr>
            <a:r>
              <a:rPr lang="en-US" sz="2400" dirty="0"/>
              <a:t>Public grievances can be registered online for any complaint reg. flouting of “PPP-MII Order” in tenders uploaded by the Government organizations.</a:t>
            </a:r>
          </a:p>
          <a:p>
            <a:pPr marL="231775" indent="-231775" algn="just">
              <a:lnSpc>
                <a:spcPct val="100000"/>
              </a:lnSpc>
              <a:spcBef>
                <a:spcPts val="0"/>
              </a:spcBef>
              <a:spcAft>
                <a:spcPts val="600"/>
              </a:spcAft>
              <a:buFont typeface="Wingdings" pitchFamily="2" charset="2"/>
              <a:buChar char="v"/>
            </a:pPr>
            <a:endParaRPr lang="en-US" sz="2400" b="1" dirty="0"/>
          </a:p>
          <a:p>
            <a:pPr marL="231775" indent="-231775" algn="just">
              <a:lnSpc>
                <a:spcPct val="100000"/>
              </a:lnSpc>
              <a:spcBef>
                <a:spcPts val="0"/>
              </a:spcBef>
              <a:spcAft>
                <a:spcPts val="600"/>
              </a:spcAft>
              <a:buFont typeface="Wingdings" pitchFamily="2" charset="2"/>
              <a:buChar char="v"/>
            </a:pPr>
            <a:r>
              <a:rPr lang="en-US" sz="2400" b="1" dirty="0"/>
              <a:t>Monitoring Mechanism</a:t>
            </a:r>
          </a:p>
          <a:p>
            <a:pPr marL="450850" indent="-219075" algn="just">
              <a:lnSpc>
                <a:spcPct val="100000"/>
              </a:lnSpc>
              <a:spcBef>
                <a:spcPts val="0"/>
              </a:spcBef>
              <a:spcAft>
                <a:spcPts val="600"/>
              </a:spcAft>
              <a:buFont typeface="Wingdings" pitchFamily="2" charset="2"/>
              <a:buChar char="Ø"/>
              <a:tabLst>
                <a:tab pos="1062038" algn="l"/>
              </a:tabLst>
            </a:pPr>
            <a:r>
              <a:rPr sz="2400" dirty="0"/>
              <a:t>CVC Oversight  - CVC directed all CVOs to exercise oversight on all contracts over Rs. five </a:t>
            </a:r>
            <a:r>
              <a:rPr sz="2400" dirty="0" err="1"/>
              <a:t>crores</a:t>
            </a:r>
            <a:r>
              <a:rPr sz="2400" dirty="0"/>
              <a:t> so as to ensure that restrictive and discriminatory clauses against domestic suppliers are not included in the tender documents and that the tender conditions are in sync with the PPP-MII Order, 2017</a:t>
            </a:r>
          </a:p>
          <a:p>
            <a:pPr marL="450850" indent="-219075" algn="just">
              <a:lnSpc>
                <a:spcPct val="100000"/>
              </a:lnSpc>
              <a:spcBef>
                <a:spcPts val="0"/>
              </a:spcBef>
              <a:spcAft>
                <a:spcPts val="600"/>
              </a:spcAft>
              <a:buFont typeface="Wingdings" pitchFamily="2" charset="2"/>
              <a:buChar char="Ø"/>
              <a:tabLst>
                <a:tab pos="1062038" algn="l"/>
              </a:tabLst>
            </a:pPr>
            <a:r>
              <a:rPr lang="en-US" sz="2400" dirty="0"/>
              <a:t>Standing Committee on Public Procurement in DIPP.  </a:t>
            </a:r>
          </a:p>
          <a:p>
            <a:pPr marL="450850" indent="-219075" algn="just">
              <a:lnSpc>
                <a:spcPct val="100000"/>
              </a:lnSpc>
              <a:spcBef>
                <a:spcPts val="0"/>
              </a:spcBef>
              <a:spcAft>
                <a:spcPts val="600"/>
              </a:spcAft>
              <a:buFont typeface="Wingdings" pitchFamily="2" charset="2"/>
              <a:buChar char="Ø"/>
            </a:pPr>
            <a:r>
              <a:rPr lang="en-US" sz="2400" dirty="0"/>
              <a:t>Sector-wise and department-wise review meetings with industry.</a:t>
            </a:r>
          </a:p>
          <a:p>
            <a:pPr marL="231775" indent="-231775" algn="just">
              <a:lnSpc>
                <a:spcPct val="100000"/>
              </a:lnSpc>
              <a:spcBef>
                <a:spcPts val="0"/>
              </a:spcBef>
              <a:spcAft>
                <a:spcPts val="600"/>
              </a:spcAft>
              <a:buFont typeface="Wingdings" pitchFamily="2" charset="2"/>
              <a:buChar char="v"/>
            </a:pPr>
            <a:endParaRPr lang="en-US" sz="2400" dirty="0"/>
          </a:p>
        </p:txBody>
      </p:sp>
      <p:sp>
        <p:nvSpPr>
          <p:cNvPr id="3" name="Slide Number Placeholder 2">
            <a:extLst>
              <a:ext uri="{FF2B5EF4-FFF2-40B4-BE49-F238E27FC236}">
                <a16:creationId xmlns:a16="http://schemas.microsoft.com/office/drawing/2014/main" id="{EAE7077C-3BD5-594D-9286-F7E405D7B5A7}"/>
              </a:ext>
            </a:extLst>
          </p:cNvPr>
          <p:cNvSpPr>
            <a:spLocks noGrp="1"/>
          </p:cNvSpPr>
          <p:nvPr>
            <p:ph type="sldNum" sz="quarter" idx="12"/>
          </p:nvPr>
        </p:nvSpPr>
        <p:spPr/>
        <p:txBody>
          <a:bodyPr/>
          <a:lstStyle/>
          <a:p>
            <a:fld id="{A6523790-ED1F-4930-B6E8-99CA9A2CF00B}" type="slidenum">
              <a:rPr lang="en-US" smtClean="0"/>
              <a:pPr/>
              <a:t>18</a:t>
            </a:fld>
            <a:endParaRPr lang="en-US" dirty="0"/>
          </a:p>
        </p:txBody>
      </p:sp>
      <p:sp>
        <p:nvSpPr>
          <p:cNvPr id="7" name="Rectangle 6">
            <a:extLst>
              <a:ext uri="{FF2B5EF4-FFF2-40B4-BE49-F238E27FC236}">
                <a16:creationId xmlns:a16="http://schemas.microsoft.com/office/drawing/2014/main" id="{C7A03BA6-E5AA-E24E-8365-91DC4C26147A}"/>
              </a:ext>
            </a:extLst>
          </p:cNvPr>
          <p:cNvSpPr/>
          <p:nvPr/>
        </p:nvSpPr>
        <p:spPr>
          <a:xfrm>
            <a:off x="960407" y="908827"/>
            <a:ext cx="10228289" cy="693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0972747" y="5733135"/>
            <a:ext cx="957943" cy="369332"/>
          </a:xfrm>
          <a:prstGeom prst="rect">
            <a:avLst/>
          </a:prstGeom>
          <a:noFill/>
        </p:spPr>
        <p:txBody>
          <a:bodyPr wrap="square" rtlCol="0">
            <a:spAutoFit/>
          </a:bodyPr>
          <a:lstStyle/>
          <a:p>
            <a:r>
              <a:rPr lang="en-IN" dirty="0">
                <a:hlinkClick r:id="rId3" action="ppaction://hlinksldjump"/>
              </a:rPr>
              <a:t>Back</a:t>
            </a:r>
            <a:endParaRPr lang="en-IN" dirty="0"/>
          </a:p>
        </p:txBody>
      </p:sp>
    </p:spTree>
    <p:extLst>
      <p:ext uri="{BB962C8B-B14F-4D97-AF65-F5344CB8AC3E}">
        <p14:creationId xmlns:p14="http://schemas.microsoft.com/office/powerpoint/2010/main" val="2071775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07882"/>
            <a:ext cx="10667260" cy="899483"/>
          </a:xfrm>
        </p:spPr>
        <p:txBody>
          <a:bodyPr>
            <a:noAutofit/>
          </a:bodyPr>
          <a:lstStyle/>
          <a:p>
            <a:br>
              <a:rPr lang="en-US" sz="2800" dirty="0"/>
            </a:br>
            <a:r>
              <a:rPr lang="en-US" sz="2800" dirty="0"/>
              <a:t>DPIIT – Role and </a:t>
            </a:r>
            <a:r>
              <a:rPr sz="2800"/>
              <a:t>and responsibility</a:t>
            </a:r>
            <a:r>
              <a:rPr lang="en-US" sz="2800" dirty="0"/>
              <a:t> </a:t>
            </a:r>
            <a:br>
              <a:rPr lang="en-US" sz="2800" dirty="0"/>
            </a:br>
            <a:endParaRPr lang="en-US" sz="2800" dirty="0"/>
          </a:p>
        </p:txBody>
      </p:sp>
      <p:sp>
        <p:nvSpPr>
          <p:cNvPr id="4" name="Slide Number Placeholder 3"/>
          <p:cNvSpPr>
            <a:spLocks noGrp="1"/>
          </p:cNvSpPr>
          <p:nvPr>
            <p:ph type="sldNum" sz="quarter" idx="12"/>
          </p:nvPr>
        </p:nvSpPr>
        <p:spPr/>
        <p:txBody>
          <a:bodyPr/>
          <a:lstStyle/>
          <a:p>
            <a:fld id="{A6523790-ED1F-4930-B6E8-99CA9A2CF00B}" type="slidenum">
              <a:rPr lang="en-US" smtClean="0"/>
              <a:pPr/>
              <a:t>19</a:t>
            </a:fld>
            <a:endParaRPr lang="en-US" dirty="0"/>
          </a:p>
        </p:txBody>
      </p:sp>
      <p:sp>
        <p:nvSpPr>
          <p:cNvPr id="7" name="Rectangle 6">
            <a:extLst>
              <a:ext uri="{FF2B5EF4-FFF2-40B4-BE49-F238E27FC236}">
                <a16:creationId xmlns:a16="http://schemas.microsoft.com/office/drawing/2014/main" id="{662CDC37-6D7A-BD47-AC3E-B61B9B517911}"/>
              </a:ext>
            </a:extLst>
          </p:cNvPr>
          <p:cNvSpPr/>
          <p:nvPr/>
        </p:nvSpPr>
        <p:spPr>
          <a:xfrm>
            <a:off x="960407" y="1000267"/>
            <a:ext cx="10228289" cy="693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ontent Placeholder 9"/>
          <p:cNvSpPr>
            <a:spLocks noGrp="1"/>
          </p:cNvSpPr>
          <p:nvPr>
            <p:ph idx="1"/>
          </p:nvPr>
        </p:nvSpPr>
        <p:spPr>
          <a:xfrm>
            <a:off x="838200" y="1433747"/>
            <a:ext cx="10515600" cy="4351338"/>
          </a:xfrm>
        </p:spPr>
        <p:txBody>
          <a:bodyPr>
            <a:normAutofit/>
          </a:bodyPr>
          <a:lstStyle/>
          <a:p>
            <a:pPr>
              <a:lnSpc>
                <a:spcPct val="150000"/>
              </a:lnSpc>
              <a:buFont typeface="Wingdings" pitchFamily="2" charset="2"/>
              <a:buChar char="v"/>
            </a:pPr>
            <a:r>
              <a:rPr sz="2400" dirty="0"/>
              <a:t>To oversee implementation of order</a:t>
            </a:r>
          </a:p>
          <a:p>
            <a:pPr>
              <a:lnSpc>
                <a:spcPct val="150000"/>
              </a:lnSpc>
              <a:buFont typeface="Wingdings" pitchFamily="2" charset="2"/>
              <a:buChar char="v"/>
            </a:pPr>
            <a:r>
              <a:rPr sz="2400" dirty="0"/>
              <a:t>To identify Nodal Ministries and allocation of items for local content </a:t>
            </a:r>
          </a:p>
          <a:p>
            <a:pPr>
              <a:lnSpc>
                <a:spcPct val="150000"/>
              </a:lnSpc>
              <a:buFont typeface="Wingdings" pitchFamily="2" charset="2"/>
              <a:buChar char="v"/>
            </a:pPr>
            <a:r>
              <a:rPr sz="2400" dirty="0"/>
              <a:t>To resolve inter-ministerial issues</a:t>
            </a:r>
          </a:p>
          <a:p>
            <a:pPr>
              <a:lnSpc>
                <a:spcPct val="150000"/>
              </a:lnSpc>
              <a:buFont typeface="Wingdings" pitchFamily="2" charset="2"/>
              <a:buChar char="v"/>
            </a:pPr>
            <a:r>
              <a:rPr sz="2400" dirty="0"/>
              <a:t>To examine grievances regarding restrictive and discriminatory clauses of bidding</a:t>
            </a:r>
          </a:p>
          <a:p>
            <a:pPr>
              <a:lnSpc>
                <a:spcPct val="150000"/>
              </a:lnSpc>
              <a:buFont typeface="Wingdings" pitchFamily="2" charset="2"/>
              <a:buChar char="v"/>
            </a:pPr>
            <a:r>
              <a:rPr sz="2400" dirty="0"/>
              <a:t>To convene Standing Committee Meetings</a:t>
            </a:r>
            <a:endParaRPr lang="en-US" sz="2400" dirty="0"/>
          </a:p>
        </p:txBody>
      </p:sp>
      <p:sp>
        <p:nvSpPr>
          <p:cNvPr id="6" name="TextBox 5"/>
          <p:cNvSpPr txBox="1"/>
          <p:nvPr/>
        </p:nvSpPr>
        <p:spPr>
          <a:xfrm>
            <a:off x="10972747" y="5326743"/>
            <a:ext cx="957943" cy="369332"/>
          </a:xfrm>
          <a:prstGeom prst="rect">
            <a:avLst/>
          </a:prstGeom>
          <a:noFill/>
        </p:spPr>
        <p:txBody>
          <a:bodyPr wrap="square" rtlCol="0">
            <a:spAutoFit/>
          </a:bodyPr>
          <a:lstStyle/>
          <a:p>
            <a:r>
              <a:rPr lang="en-IN" dirty="0">
                <a:hlinkClick r:id="rId2" action="ppaction://hlinksldjump"/>
              </a:rPr>
              <a:t>Back</a:t>
            </a:r>
            <a:endParaRPr lang="en-IN" dirty="0"/>
          </a:p>
        </p:txBody>
      </p:sp>
    </p:spTree>
    <p:extLst>
      <p:ext uri="{BB962C8B-B14F-4D97-AF65-F5344CB8AC3E}">
        <p14:creationId xmlns:p14="http://schemas.microsoft.com/office/powerpoint/2010/main" val="3517157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410" y="122257"/>
            <a:ext cx="10515600" cy="578731"/>
          </a:xfrm>
        </p:spPr>
        <p:txBody>
          <a:bodyPr>
            <a:noAutofit/>
          </a:bodyPr>
          <a:lstStyle/>
          <a:p>
            <a:pPr>
              <a:lnSpc>
                <a:spcPct val="150000"/>
              </a:lnSpc>
            </a:pPr>
            <a:r>
              <a:rPr lang="en-US" sz="2800" dirty="0">
                <a:latin typeface="+mj-lt"/>
                <a:cs typeface="Arial" panose="020B0604020202020204" pitchFamily="34" charset="0"/>
              </a:rPr>
              <a:t>PPP MII Order 2017</a:t>
            </a:r>
            <a:endParaRPr lang="en-US" sz="2800" dirty="0">
              <a:latin typeface="+mj-lt"/>
              <a:cs typeface="DIN"/>
            </a:endParaRPr>
          </a:p>
        </p:txBody>
      </p:sp>
      <p:sp>
        <p:nvSpPr>
          <p:cNvPr id="6" name="Content Placeholder 2"/>
          <p:cNvSpPr>
            <a:spLocks noGrp="1"/>
          </p:cNvSpPr>
          <p:nvPr>
            <p:ph idx="1"/>
          </p:nvPr>
        </p:nvSpPr>
        <p:spPr>
          <a:xfrm>
            <a:off x="457200" y="889961"/>
            <a:ext cx="11490959" cy="5628784"/>
          </a:xfrm>
        </p:spPr>
        <p:txBody>
          <a:bodyPr>
            <a:noAutofit/>
          </a:bodyPr>
          <a:lstStyle/>
          <a:p>
            <a:pPr algn="just">
              <a:lnSpc>
                <a:spcPct val="100000"/>
              </a:lnSpc>
              <a:spcBef>
                <a:spcPts val="600"/>
              </a:spcBef>
              <a:spcAft>
                <a:spcPts val="1200"/>
              </a:spcAft>
              <a:buFont typeface="Wingdings" pitchFamily="2" charset="2"/>
              <a:buChar char="v"/>
            </a:pPr>
            <a:r>
              <a:rPr sz="2400" dirty="0">
                <a:latin typeface="+mn-lt"/>
              </a:rPr>
              <a:t>Rule 153 (iii) General Financial Rules 2017 (revised)</a:t>
            </a:r>
          </a:p>
          <a:p>
            <a:pPr lvl="1" algn="just">
              <a:lnSpc>
                <a:spcPct val="100000"/>
              </a:lnSpc>
              <a:spcBef>
                <a:spcPts val="600"/>
              </a:spcBef>
              <a:spcAft>
                <a:spcPts val="1200"/>
              </a:spcAft>
              <a:buNone/>
            </a:pPr>
            <a:r>
              <a:rPr sz="2400" dirty="0">
                <a:latin typeface="+mn-lt"/>
              </a:rPr>
              <a:t>	</a:t>
            </a:r>
            <a:r>
              <a:rPr sz="2400" i="1" dirty="0">
                <a:latin typeface="+mn-lt"/>
              </a:rPr>
              <a:t>The Central Government may, by notification, provide for mandatory procurement of any goods or services from any category of bidders, or provide for preference to bidders on the grounds of promotion of locally manufactured goods or locally provided services.</a:t>
            </a:r>
          </a:p>
          <a:p>
            <a:pPr algn="just">
              <a:lnSpc>
                <a:spcPct val="100000"/>
              </a:lnSpc>
              <a:spcBef>
                <a:spcPts val="600"/>
              </a:spcBef>
              <a:spcAft>
                <a:spcPts val="1200"/>
              </a:spcAft>
              <a:buFont typeface="Wingdings" pitchFamily="2" charset="2"/>
              <a:buChar char="v"/>
            </a:pPr>
            <a:r>
              <a:rPr sz="2400" dirty="0">
                <a:latin typeface="+mn-lt"/>
              </a:rPr>
              <a:t>Public Procurement (Preference to Make in India) order 2017 (PPP MII Order 2017)</a:t>
            </a:r>
          </a:p>
          <a:p>
            <a:pPr lvl="1" algn="just">
              <a:lnSpc>
                <a:spcPct val="100000"/>
              </a:lnSpc>
              <a:spcBef>
                <a:spcPts val="600"/>
              </a:spcBef>
              <a:spcAft>
                <a:spcPts val="1200"/>
              </a:spcAft>
              <a:buFont typeface="Wingdings" pitchFamily="2" charset="2"/>
              <a:buChar char="Ø"/>
            </a:pPr>
            <a:r>
              <a:rPr sz="2400" dirty="0">
                <a:latin typeface="+mn-lt"/>
              </a:rPr>
              <a:t>DPIIT Order No. P-45021/2/2017-B.E.-II Dated 15</a:t>
            </a:r>
            <a:r>
              <a:rPr sz="2400" baseline="30000" dirty="0">
                <a:latin typeface="+mn-lt"/>
              </a:rPr>
              <a:t>th</a:t>
            </a:r>
            <a:r>
              <a:rPr sz="2400" dirty="0">
                <a:latin typeface="+mn-lt"/>
              </a:rPr>
              <a:t> June, 2017 (for goods and services)</a:t>
            </a:r>
          </a:p>
          <a:p>
            <a:pPr lvl="1" algn="just">
              <a:lnSpc>
                <a:spcPct val="100000"/>
              </a:lnSpc>
              <a:spcBef>
                <a:spcPts val="600"/>
              </a:spcBef>
              <a:spcAft>
                <a:spcPts val="1200"/>
              </a:spcAft>
              <a:buFont typeface="Wingdings" pitchFamily="2" charset="2"/>
              <a:buChar char="Ø"/>
            </a:pPr>
            <a:r>
              <a:rPr sz="2400" dirty="0">
                <a:latin typeface="+mn-lt"/>
              </a:rPr>
              <a:t> DPIIT Order No.- P-45021/2/2017-B.E.-II Dated 28</a:t>
            </a:r>
            <a:r>
              <a:rPr sz="2400" baseline="30000" dirty="0">
                <a:latin typeface="+mn-lt"/>
              </a:rPr>
              <a:t>th</a:t>
            </a:r>
            <a:r>
              <a:rPr sz="2400" dirty="0">
                <a:latin typeface="+mn-lt"/>
              </a:rPr>
              <a:t> May, 2018 (for goods services and works)</a:t>
            </a:r>
          </a:p>
          <a:p>
            <a:pPr lvl="1" algn="just">
              <a:lnSpc>
                <a:spcPct val="100000"/>
              </a:lnSpc>
              <a:spcBef>
                <a:spcPts val="600"/>
              </a:spcBef>
              <a:spcAft>
                <a:spcPts val="1200"/>
              </a:spcAft>
              <a:buFont typeface="Wingdings" pitchFamily="2" charset="2"/>
              <a:buChar char="Ø"/>
            </a:pPr>
            <a:r>
              <a:rPr lang="en-IN" sz="2400" dirty="0"/>
              <a:t>DPIIT Order No.- P-45021/2/2017-B.E.-II Dated 29</a:t>
            </a:r>
            <a:r>
              <a:rPr lang="en-IN" sz="2400" baseline="30000" dirty="0"/>
              <a:t>th</a:t>
            </a:r>
            <a:r>
              <a:rPr lang="en-IN" sz="2400" dirty="0"/>
              <a:t> May, 2019 (for goods services and works – changes procurement reserved for local suppliers)</a:t>
            </a:r>
            <a:endParaRPr sz="2400" dirty="0">
              <a:latin typeface="+mn-lt"/>
            </a:endParaRPr>
          </a:p>
          <a:p>
            <a:pPr algn="just">
              <a:lnSpc>
                <a:spcPct val="100000"/>
              </a:lnSpc>
              <a:spcBef>
                <a:spcPts val="600"/>
              </a:spcBef>
              <a:spcAft>
                <a:spcPts val="1200"/>
              </a:spcAft>
              <a:buNone/>
            </a:pPr>
            <a:endParaRPr sz="2400" dirty="0">
              <a:latin typeface="+mn-lt"/>
            </a:endParaRPr>
          </a:p>
          <a:p>
            <a:pPr algn="just">
              <a:lnSpc>
                <a:spcPct val="100000"/>
              </a:lnSpc>
              <a:spcBef>
                <a:spcPts val="600"/>
              </a:spcBef>
              <a:spcAft>
                <a:spcPts val="1200"/>
              </a:spcAft>
              <a:buNone/>
            </a:pPr>
            <a:endParaRPr sz="2400" dirty="0">
              <a:latin typeface="+mn-lt"/>
            </a:endParaRPr>
          </a:p>
          <a:p>
            <a:pPr marL="231775" lvl="0" indent="-231775" algn="just">
              <a:lnSpc>
                <a:spcPct val="100000"/>
              </a:lnSpc>
              <a:spcBef>
                <a:spcPts val="600"/>
              </a:spcBef>
              <a:spcAft>
                <a:spcPts val="1200"/>
              </a:spcAft>
              <a:buNone/>
            </a:pPr>
            <a:endParaRPr lang="en-US" sz="2400" dirty="0">
              <a:latin typeface="+mn-lt"/>
            </a:endParaRPr>
          </a:p>
          <a:p>
            <a:pPr marL="231775" lvl="0" indent="-231775" algn="just">
              <a:lnSpc>
                <a:spcPct val="100000"/>
              </a:lnSpc>
              <a:spcBef>
                <a:spcPts val="600"/>
              </a:spcBef>
              <a:spcAft>
                <a:spcPts val="1200"/>
              </a:spcAft>
              <a:buFont typeface="Wingdings" pitchFamily="2" charset="2"/>
              <a:buChar char="v"/>
            </a:pPr>
            <a:endParaRPr sz="2400" dirty="0">
              <a:latin typeface="+mn-lt"/>
            </a:endParaRPr>
          </a:p>
          <a:p>
            <a:pPr marL="231775" indent="-231775" algn="just">
              <a:lnSpc>
                <a:spcPct val="100000"/>
              </a:lnSpc>
              <a:spcBef>
                <a:spcPts val="600"/>
              </a:spcBef>
              <a:spcAft>
                <a:spcPts val="1200"/>
              </a:spcAft>
              <a:buFont typeface="Wingdings" pitchFamily="2" charset="2"/>
              <a:buChar char="v"/>
            </a:pPr>
            <a:endParaRPr lang="en-US" sz="2400" dirty="0">
              <a:latin typeface="+mn-lt"/>
            </a:endParaRPr>
          </a:p>
          <a:p>
            <a:pPr marL="231775" indent="-231775" algn="just">
              <a:lnSpc>
                <a:spcPct val="100000"/>
              </a:lnSpc>
              <a:spcBef>
                <a:spcPts val="600"/>
              </a:spcBef>
              <a:spcAft>
                <a:spcPts val="1200"/>
              </a:spcAft>
              <a:buFont typeface="Wingdings" pitchFamily="2" charset="2"/>
              <a:buChar char="v"/>
            </a:pPr>
            <a:endParaRPr lang="en-US" sz="2400" dirty="0">
              <a:latin typeface="+mn-lt"/>
              <a:cs typeface="DIN"/>
            </a:endParaRPr>
          </a:p>
        </p:txBody>
      </p:sp>
      <p:sp>
        <p:nvSpPr>
          <p:cNvPr id="3" name="Slide Number Placeholder 2">
            <a:extLst>
              <a:ext uri="{FF2B5EF4-FFF2-40B4-BE49-F238E27FC236}">
                <a16:creationId xmlns:a16="http://schemas.microsoft.com/office/drawing/2014/main" id="{D879AB2F-DD34-964C-86EC-7A4588A33284}"/>
              </a:ext>
            </a:extLst>
          </p:cNvPr>
          <p:cNvSpPr>
            <a:spLocks noGrp="1"/>
          </p:cNvSpPr>
          <p:nvPr>
            <p:ph type="sldNum" sz="quarter" idx="12"/>
          </p:nvPr>
        </p:nvSpPr>
        <p:spPr/>
        <p:txBody>
          <a:bodyPr/>
          <a:lstStyle/>
          <a:p>
            <a:endParaRPr lang="en-US" dirty="0"/>
          </a:p>
        </p:txBody>
      </p:sp>
      <p:sp>
        <p:nvSpPr>
          <p:cNvPr id="7" name="Rectangle 6">
            <a:extLst>
              <a:ext uri="{FF2B5EF4-FFF2-40B4-BE49-F238E27FC236}">
                <a16:creationId xmlns:a16="http://schemas.microsoft.com/office/drawing/2014/main" id="{8A332B90-B721-114B-9DA7-FBE400489813}"/>
              </a:ext>
            </a:extLst>
          </p:cNvPr>
          <p:cNvSpPr/>
          <p:nvPr/>
        </p:nvSpPr>
        <p:spPr>
          <a:xfrm>
            <a:off x="960407" y="710707"/>
            <a:ext cx="10228289" cy="693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8721914"/>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07882"/>
            <a:ext cx="10667260" cy="899483"/>
          </a:xfrm>
        </p:spPr>
        <p:txBody>
          <a:bodyPr>
            <a:noAutofit/>
          </a:bodyPr>
          <a:lstStyle/>
          <a:p>
            <a:br>
              <a:rPr lang="en-US" sz="2800" dirty="0"/>
            </a:br>
            <a:r>
              <a:rPr lang="en-US" sz="2800" dirty="0"/>
              <a:t>Exemptions from PPP MII Order  </a:t>
            </a:r>
            <a:br>
              <a:rPr lang="en-US" sz="2800" dirty="0"/>
            </a:br>
            <a:endParaRPr lang="en-US" sz="2800" dirty="0"/>
          </a:p>
        </p:txBody>
      </p:sp>
      <p:sp>
        <p:nvSpPr>
          <p:cNvPr id="4" name="Slide Number Placeholder 3"/>
          <p:cNvSpPr>
            <a:spLocks noGrp="1"/>
          </p:cNvSpPr>
          <p:nvPr>
            <p:ph type="sldNum" sz="quarter" idx="12"/>
          </p:nvPr>
        </p:nvSpPr>
        <p:spPr/>
        <p:txBody>
          <a:bodyPr/>
          <a:lstStyle/>
          <a:p>
            <a:fld id="{A6523790-ED1F-4930-B6E8-99CA9A2CF00B}" type="slidenum">
              <a:rPr lang="en-US" smtClean="0"/>
              <a:pPr/>
              <a:t>20</a:t>
            </a:fld>
            <a:endParaRPr lang="en-US" dirty="0"/>
          </a:p>
        </p:txBody>
      </p:sp>
      <p:sp>
        <p:nvSpPr>
          <p:cNvPr id="7" name="Rectangle 6">
            <a:extLst>
              <a:ext uri="{FF2B5EF4-FFF2-40B4-BE49-F238E27FC236}">
                <a16:creationId xmlns:a16="http://schemas.microsoft.com/office/drawing/2014/main" id="{662CDC37-6D7A-BD47-AC3E-B61B9B517911}"/>
              </a:ext>
            </a:extLst>
          </p:cNvPr>
          <p:cNvSpPr/>
          <p:nvPr/>
        </p:nvSpPr>
        <p:spPr>
          <a:xfrm>
            <a:off x="960407" y="1000267"/>
            <a:ext cx="10228289" cy="693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ontent Placeholder 9"/>
          <p:cNvSpPr>
            <a:spLocks noGrp="1"/>
          </p:cNvSpPr>
          <p:nvPr>
            <p:ph idx="1"/>
          </p:nvPr>
        </p:nvSpPr>
        <p:spPr>
          <a:xfrm>
            <a:off x="838200" y="1539240"/>
            <a:ext cx="10515600" cy="4637723"/>
          </a:xfrm>
        </p:spPr>
        <p:txBody>
          <a:bodyPr/>
          <a:lstStyle/>
          <a:p>
            <a:pPr algn="just">
              <a:lnSpc>
                <a:spcPct val="150000"/>
              </a:lnSpc>
              <a:buFont typeface="Wingdings" pitchFamily="2" charset="2"/>
              <a:buChar char="v"/>
            </a:pPr>
            <a:r>
              <a:rPr sz="2400" dirty="0"/>
              <a:t>Purchase cases with estimated value less than INR 5 </a:t>
            </a:r>
            <a:r>
              <a:rPr sz="2400" dirty="0" err="1"/>
              <a:t>Lacs</a:t>
            </a:r>
            <a:endParaRPr sz="2400" dirty="0"/>
          </a:p>
          <a:p>
            <a:pPr algn="just">
              <a:lnSpc>
                <a:spcPct val="150000"/>
              </a:lnSpc>
              <a:buFont typeface="Wingdings" pitchFamily="2" charset="2"/>
              <a:buChar char="v"/>
            </a:pPr>
            <a:r>
              <a:rPr sz="2400" dirty="0"/>
              <a:t>Quality based selection</a:t>
            </a:r>
          </a:p>
          <a:p>
            <a:pPr algn="just">
              <a:lnSpc>
                <a:spcPct val="100000"/>
              </a:lnSpc>
              <a:buFont typeface="Wingdings" pitchFamily="2" charset="2"/>
              <a:buChar char="v"/>
            </a:pPr>
            <a:r>
              <a:rPr sz="2400" dirty="0"/>
              <a:t>Ministries/Department notified their own purchase preference policy after 01.01.2015 with approval of Cabinet</a:t>
            </a:r>
          </a:p>
          <a:p>
            <a:pPr algn="just">
              <a:buNone/>
            </a:pPr>
            <a:endParaRPr lang="en-US" dirty="0"/>
          </a:p>
        </p:txBody>
      </p:sp>
      <p:sp>
        <p:nvSpPr>
          <p:cNvPr id="6" name="TextBox 5"/>
          <p:cNvSpPr txBox="1"/>
          <p:nvPr/>
        </p:nvSpPr>
        <p:spPr>
          <a:xfrm>
            <a:off x="9022080" y="3913050"/>
            <a:ext cx="2727960" cy="584775"/>
          </a:xfrm>
          <a:prstGeom prst="rect">
            <a:avLst/>
          </a:prstGeom>
          <a:noFill/>
        </p:spPr>
        <p:txBody>
          <a:bodyPr wrap="square" rtlCol="0">
            <a:spAutoFit/>
          </a:bodyPr>
          <a:lstStyle/>
          <a:p>
            <a:r>
              <a:rPr lang="en-US" sz="3200" b="1" dirty="0">
                <a:solidFill>
                  <a:srgbClr val="0A8C92"/>
                </a:solidFill>
              </a:rPr>
              <a:t>Thank You</a:t>
            </a:r>
          </a:p>
        </p:txBody>
      </p:sp>
    </p:spTree>
    <p:extLst>
      <p:ext uri="{BB962C8B-B14F-4D97-AF65-F5344CB8AC3E}">
        <p14:creationId xmlns:p14="http://schemas.microsoft.com/office/powerpoint/2010/main" val="3517157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410" y="259417"/>
            <a:ext cx="10515600" cy="578731"/>
          </a:xfrm>
        </p:spPr>
        <p:txBody>
          <a:bodyPr>
            <a:noAutofit/>
          </a:bodyPr>
          <a:lstStyle/>
          <a:p>
            <a:pPr>
              <a:lnSpc>
                <a:spcPct val="150000"/>
              </a:lnSpc>
            </a:pPr>
            <a:r>
              <a:rPr sz="2800">
                <a:latin typeface="+mj-lt"/>
                <a:cs typeface="DIN"/>
              </a:rPr>
              <a:t>Why this Order?</a:t>
            </a:r>
            <a:endParaRPr lang="en-US" sz="2800" dirty="0">
              <a:latin typeface="+mj-lt"/>
              <a:cs typeface="DIN"/>
            </a:endParaRPr>
          </a:p>
        </p:txBody>
      </p:sp>
      <p:sp>
        <p:nvSpPr>
          <p:cNvPr id="6" name="Content Placeholder 2"/>
          <p:cNvSpPr>
            <a:spLocks noGrp="1"/>
          </p:cNvSpPr>
          <p:nvPr>
            <p:ph idx="1"/>
          </p:nvPr>
        </p:nvSpPr>
        <p:spPr>
          <a:xfrm>
            <a:off x="738231" y="1057601"/>
            <a:ext cx="10956021" cy="5628784"/>
          </a:xfrm>
        </p:spPr>
        <p:txBody>
          <a:bodyPr>
            <a:noAutofit/>
          </a:bodyPr>
          <a:lstStyle/>
          <a:p>
            <a:pPr algn="just">
              <a:lnSpc>
                <a:spcPct val="114000"/>
              </a:lnSpc>
              <a:spcBef>
                <a:spcPts val="600"/>
              </a:spcBef>
              <a:spcAft>
                <a:spcPts val="600"/>
              </a:spcAft>
              <a:buFont typeface="Wingdings" pitchFamily="2" charset="2"/>
              <a:buChar char="v"/>
            </a:pPr>
            <a:r>
              <a:rPr lang="en-US" sz="2400" dirty="0">
                <a:latin typeface="+mn-lt"/>
              </a:rPr>
              <a:t>Make in </a:t>
            </a:r>
            <a:r>
              <a:rPr sz="2400" dirty="0">
                <a:latin typeface="+mn-lt"/>
              </a:rPr>
              <a:t>India </a:t>
            </a:r>
            <a:r>
              <a:rPr lang="en-US" sz="2400" dirty="0">
                <a:latin typeface="+mn-lt"/>
              </a:rPr>
              <a:t>–</a:t>
            </a:r>
            <a:r>
              <a:rPr sz="2400" dirty="0">
                <a:latin typeface="+mn-lt"/>
              </a:rPr>
              <a:t> To promote manufacturing and production of goods and services in India for enhancing income and employment for local people. </a:t>
            </a:r>
            <a:endParaRPr lang="en-US" sz="2400" dirty="0">
              <a:latin typeface="+mn-lt"/>
            </a:endParaRPr>
          </a:p>
          <a:p>
            <a:pPr algn="just">
              <a:lnSpc>
                <a:spcPct val="114000"/>
              </a:lnSpc>
              <a:spcBef>
                <a:spcPts val="600"/>
              </a:spcBef>
              <a:spcAft>
                <a:spcPts val="600"/>
              </a:spcAft>
              <a:buFont typeface="Wingdings" pitchFamily="2" charset="2"/>
              <a:buChar char="v"/>
            </a:pPr>
            <a:r>
              <a:rPr lang="en-US" sz="2400" dirty="0">
                <a:latin typeface="+mn-lt"/>
              </a:rPr>
              <a:t>Public Procurement &amp; its impact on Make in India</a:t>
            </a:r>
          </a:p>
          <a:p>
            <a:pPr lvl="1" algn="just">
              <a:lnSpc>
                <a:spcPct val="114000"/>
              </a:lnSpc>
              <a:spcBef>
                <a:spcPts val="600"/>
              </a:spcBef>
              <a:spcAft>
                <a:spcPts val="600"/>
              </a:spcAft>
              <a:buFont typeface="Wingdings" pitchFamily="2" charset="2"/>
              <a:buChar char="Ø"/>
            </a:pPr>
            <a:r>
              <a:rPr lang="en-US" sz="2400" dirty="0">
                <a:latin typeface="+mn-lt"/>
              </a:rPr>
              <a:t>Size of Public Procurement</a:t>
            </a:r>
          </a:p>
          <a:p>
            <a:pPr lvl="2" algn="just">
              <a:lnSpc>
                <a:spcPct val="114000"/>
              </a:lnSpc>
              <a:spcBef>
                <a:spcPts val="600"/>
              </a:spcBef>
              <a:spcAft>
                <a:spcPts val="600"/>
              </a:spcAft>
              <a:buFont typeface="Wingdings" pitchFamily="2" charset="2"/>
              <a:buChar char="ü"/>
            </a:pPr>
            <a:r>
              <a:rPr lang="en-US" sz="2400" dirty="0">
                <a:latin typeface="+mn-lt"/>
              </a:rPr>
              <a:t>OECD Study</a:t>
            </a:r>
          </a:p>
          <a:p>
            <a:pPr lvl="2" algn="just">
              <a:lnSpc>
                <a:spcPct val="114000"/>
              </a:lnSpc>
              <a:spcBef>
                <a:spcPts val="600"/>
              </a:spcBef>
              <a:spcAft>
                <a:spcPts val="600"/>
              </a:spcAft>
              <a:buFont typeface="Wingdings" pitchFamily="2" charset="2"/>
              <a:buChar char="ü"/>
            </a:pPr>
            <a:r>
              <a:rPr lang="en-US" sz="2400" dirty="0">
                <a:latin typeface="+mn-lt"/>
              </a:rPr>
              <a:t>CPPP Data</a:t>
            </a:r>
          </a:p>
          <a:p>
            <a:pPr marL="685782" lvl="2" algn="just">
              <a:lnSpc>
                <a:spcPct val="114000"/>
              </a:lnSpc>
              <a:spcBef>
                <a:spcPts val="600"/>
              </a:spcBef>
              <a:spcAft>
                <a:spcPts val="600"/>
              </a:spcAft>
              <a:buFont typeface="Wingdings" pitchFamily="2" charset="2"/>
              <a:buChar char="Ø"/>
            </a:pPr>
            <a:r>
              <a:rPr sz="2400" dirty="0">
                <a:latin typeface="+mn-lt"/>
              </a:rPr>
              <a:t>Growth engine for local industry</a:t>
            </a:r>
          </a:p>
          <a:p>
            <a:pPr marL="685782" lvl="2" algn="just">
              <a:lnSpc>
                <a:spcPct val="114000"/>
              </a:lnSpc>
              <a:spcBef>
                <a:spcPts val="600"/>
              </a:spcBef>
              <a:spcAft>
                <a:spcPts val="600"/>
              </a:spcAft>
              <a:buFont typeface="Wingdings" pitchFamily="2" charset="2"/>
              <a:buChar char="Ø"/>
            </a:pPr>
            <a:r>
              <a:rPr sz="2400" dirty="0">
                <a:latin typeface="+mn-lt"/>
              </a:rPr>
              <a:t>Encouraging domestic manufacturer’s participation in public procurement activities</a:t>
            </a:r>
          </a:p>
          <a:p>
            <a:pPr algn="just">
              <a:lnSpc>
                <a:spcPct val="114000"/>
              </a:lnSpc>
              <a:spcBef>
                <a:spcPts val="600"/>
              </a:spcBef>
              <a:spcAft>
                <a:spcPts val="600"/>
              </a:spcAft>
              <a:buFont typeface="Wingdings" pitchFamily="2" charset="2"/>
              <a:buChar char="v"/>
            </a:pPr>
            <a:r>
              <a:rPr lang="en-US" sz="2400" dirty="0">
                <a:latin typeface="+mn-lt"/>
              </a:rPr>
              <a:t>Public Procurement Practices</a:t>
            </a:r>
            <a:endParaRPr lang="en-US" sz="2400" dirty="0">
              <a:latin typeface="+mn-lt"/>
              <a:cs typeface="DIN"/>
            </a:endParaRPr>
          </a:p>
        </p:txBody>
      </p:sp>
      <p:sp>
        <p:nvSpPr>
          <p:cNvPr id="3" name="Slide Number Placeholder 2">
            <a:extLst>
              <a:ext uri="{FF2B5EF4-FFF2-40B4-BE49-F238E27FC236}">
                <a16:creationId xmlns:a16="http://schemas.microsoft.com/office/drawing/2014/main" id="{D879AB2F-DD34-964C-86EC-7A4588A33284}"/>
              </a:ext>
            </a:extLst>
          </p:cNvPr>
          <p:cNvSpPr>
            <a:spLocks noGrp="1"/>
          </p:cNvSpPr>
          <p:nvPr>
            <p:ph type="sldNum" sz="quarter" idx="12"/>
          </p:nvPr>
        </p:nvSpPr>
        <p:spPr/>
        <p:txBody>
          <a:bodyPr/>
          <a:lstStyle/>
          <a:p>
            <a:fld id="{A6523790-ED1F-4930-B6E8-99CA9A2CF00B}" type="slidenum">
              <a:rPr lang="en-US" smtClean="0"/>
              <a:pPr/>
              <a:t>3</a:t>
            </a:fld>
            <a:endParaRPr lang="en-US" dirty="0"/>
          </a:p>
        </p:txBody>
      </p:sp>
      <p:sp>
        <p:nvSpPr>
          <p:cNvPr id="7" name="Rectangle 6">
            <a:extLst>
              <a:ext uri="{FF2B5EF4-FFF2-40B4-BE49-F238E27FC236}">
                <a16:creationId xmlns:a16="http://schemas.microsoft.com/office/drawing/2014/main" id="{8A332B90-B721-114B-9DA7-FBE400489813}"/>
              </a:ext>
            </a:extLst>
          </p:cNvPr>
          <p:cNvSpPr/>
          <p:nvPr/>
        </p:nvSpPr>
        <p:spPr>
          <a:xfrm>
            <a:off x="960407" y="908827"/>
            <a:ext cx="10228289" cy="693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8721914"/>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410" y="122257"/>
            <a:ext cx="10515600" cy="578731"/>
          </a:xfrm>
        </p:spPr>
        <p:txBody>
          <a:bodyPr>
            <a:noAutofit/>
          </a:bodyPr>
          <a:lstStyle/>
          <a:p>
            <a:pPr>
              <a:lnSpc>
                <a:spcPct val="150000"/>
              </a:lnSpc>
            </a:pPr>
            <a:r>
              <a:rPr lang="en-US" sz="2800" dirty="0">
                <a:latin typeface="+mj-lt"/>
                <a:cs typeface="Arial" panose="020B0604020202020204" pitchFamily="34" charset="0"/>
              </a:rPr>
              <a:t>Overview of the Order </a:t>
            </a:r>
            <a:endParaRPr lang="en-US" sz="2800" dirty="0">
              <a:latin typeface="+mj-lt"/>
              <a:cs typeface="DIN"/>
            </a:endParaRPr>
          </a:p>
        </p:txBody>
      </p:sp>
      <p:sp>
        <p:nvSpPr>
          <p:cNvPr id="6" name="Content Placeholder 2"/>
          <p:cNvSpPr>
            <a:spLocks noGrp="1"/>
          </p:cNvSpPr>
          <p:nvPr>
            <p:ph idx="1"/>
          </p:nvPr>
        </p:nvSpPr>
        <p:spPr>
          <a:xfrm>
            <a:off x="738231" y="1103321"/>
            <a:ext cx="10956021" cy="4825039"/>
          </a:xfrm>
        </p:spPr>
        <p:txBody>
          <a:bodyPr>
            <a:noAutofit/>
          </a:bodyPr>
          <a:lstStyle/>
          <a:p>
            <a:pPr marL="228594" lvl="1" algn="just">
              <a:lnSpc>
                <a:spcPct val="114000"/>
              </a:lnSpc>
              <a:spcBef>
                <a:spcPts val="600"/>
              </a:spcBef>
              <a:spcAft>
                <a:spcPts val="600"/>
              </a:spcAft>
              <a:buFont typeface="Wingdings" pitchFamily="2" charset="2"/>
              <a:buChar char="v"/>
            </a:pPr>
            <a:r>
              <a:rPr lang="en-IN" sz="2400" b="1" dirty="0">
                <a:hlinkClick r:id="rId3" action="ppaction://hlinksldjump"/>
              </a:rPr>
              <a:t>Scope of the Order </a:t>
            </a:r>
            <a:endParaRPr lang="en-IN" sz="2400" b="1" dirty="0"/>
          </a:p>
          <a:p>
            <a:pPr marL="228594" lvl="1" algn="just">
              <a:lnSpc>
                <a:spcPct val="114000"/>
              </a:lnSpc>
              <a:spcBef>
                <a:spcPts val="600"/>
              </a:spcBef>
              <a:spcAft>
                <a:spcPts val="600"/>
              </a:spcAft>
              <a:buFont typeface="Wingdings" pitchFamily="2" charset="2"/>
              <a:buChar char="v"/>
            </a:pPr>
            <a:r>
              <a:rPr lang="en-US" sz="2400" b="1" dirty="0"/>
              <a:t>Important Provisions</a:t>
            </a:r>
            <a:r>
              <a:rPr lang="en-US" sz="2400" dirty="0"/>
              <a:t> </a:t>
            </a:r>
            <a:endParaRPr lang="en-US" sz="2400" dirty="0">
              <a:hlinkClick r:id="rId4" action="ppaction://hlinksldjump"/>
            </a:endParaRPr>
          </a:p>
          <a:p>
            <a:pPr marL="685782" lvl="2" algn="just">
              <a:lnSpc>
                <a:spcPct val="114000"/>
              </a:lnSpc>
              <a:spcBef>
                <a:spcPts val="600"/>
              </a:spcBef>
              <a:spcAft>
                <a:spcPts val="600"/>
              </a:spcAft>
              <a:buFont typeface="Wingdings" pitchFamily="2" charset="2"/>
              <a:buChar char="Ø"/>
            </a:pPr>
            <a:r>
              <a:rPr lang="en-US" sz="2400" dirty="0">
                <a:hlinkClick r:id="rId5" action="ppaction://hlinksldjump"/>
              </a:rPr>
              <a:t>Restrictive and discriminatory clauses </a:t>
            </a:r>
            <a:r>
              <a:rPr lang="en-US" sz="2400" dirty="0"/>
              <a:t>against local suppliers</a:t>
            </a:r>
          </a:p>
          <a:p>
            <a:pPr lvl="1" algn="just">
              <a:lnSpc>
                <a:spcPct val="114000"/>
              </a:lnSpc>
              <a:spcBef>
                <a:spcPts val="600"/>
              </a:spcBef>
              <a:spcAft>
                <a:spcPts val="600"/>
              </a:spcAft>
              <a:buFont typeface="Wingdings" pitchFamily="2" charset="2"/>
              <a:buChar char="Ø"/>
            </a:pPr>
            <a:r>
              <a:rPr lang="en-US" sz="2400" dirty="0">
                <a:latin typeface="+mn-lt"/>
              </a:rPr>
              <a:t>Purchases - </a:t>
            </a:r>
            <a:r>
              <a:rPr lang="en-US" sz="2400" dirty="0">
                <a:latin typeface="+mn-lt"/>
                <a:hlinkClick r:id="rId6" action="ppaction://hlinksldjump"/>
              </a:rPr>
              <a:t>exclusively from local suppliers</a:t>
            </a:r>
            <a:endParaRPr lang="en-US" sz="2400" dirty="0">
              <a:latin typeface="+mn-lt"/>
            </a:endParaRPr>
          </a:p>
          <a:p>
            <a:pPr lvl="1" algn="just">
              <a:lnSpc>
                <a:spcPct val="114000"/>
              </a:lnSpc>
              <a:spcBef>
                <a:spcPts val="600"/>
              </a:spcBef>
              <a:spcAft>
                <a:spcPts val="600"/>
              </a:spcAft>
              <a:buFont typeface="Wingdings" pitchFamily="2" charset="2"/>
              <a:buChar char="Ø"/>
            </a:pPr>
            <a:r>
              <a:rPr lang="en-US" sz="2400" dirty="0">
                <a:latin typeface="+mn-lt"/>
              </a:rPr>
              <a:t>Other purchases – </a:t>
            </a:r>
            <a:r>
              <a:rPr lang="en-US" sz="2400" dirty="0">
                <a:latin typeface="+mn-lt"/>
                <a:hlinkClick r:id="rId7" action="ppaction://hlinksldjump"/>
              </a:rPr>
              <a:t>Purchase preference for local suppliers</a:t>
            </a:r>
            <a:endParaRPr lang="en-US" sz="2400" dirty="0">
              <a:latin typeface="+mn-lt"/>
            </a:endParaRPr>
          </a:p>
          <a:p>
            <a:pPr lvl="1" algn="just">
              <a:lnSpc>
                <a:spcPct val="114000"/>
              </a:lnSpc>
              <a:spcBef>
                <a:spcPts val="600"/>
              </a:spcBef>
              <a:spcAft>
                <a:spcPts val="600"/>
              </a:spcAft>
              <a:buFont typeface="Wingdings" pitchFamily="2" charset="2"/>
              <a:buChar char="Ø"/>
            </a:pPr>
            <a:r>
              <a:rPr lang="en-US" sz="2400" dirty="0">
                <a:latin typeface="+mn-lt"/>
              </a:rPr>
              <a:t> </a:t>
            </a:r>
            <a:r>
              <a:rPr lang="en-US" sz="2400" dirty="0">
                <a:latin typeface="+mn-lt"/>
                <a:hlinkClick r:id="rId8" action="ppaction://hlinksldjump"/>
              </a:rPr>
              <a:t>Terminology</a:t>
            </a:r>
            <a:endParaRPr lang="en-US" sz="2400" dirty="0">
              <a:latin typeface="+mn-lt"/>
            </a:endParaRPr>
          </a:p>
          <a:p>
            <a:pPr lvl="1" algn="just">
              <a:lnSpc>
                <a:spcPct val="114000"/>
              </a:lnSpc>
              <a:spcBef>
                <a:spcPts val="600"/>
              </a:spcBef>
              <a:spcAft>
                <a:spcPts val="600"/>
              </a:spcAft>
              <a:buFont typeface="Wingdings" pitchFamily="2" charset="2"/>
              <a:buChar char="Ø"/>
            </a:pPr>
            <a:r>
              <a:rPr lang="en-US" sz="2400" dirty="0">
                <a:latin typeface="+mn-lt"/>
                <a:hlinkClick r:id="rId9" action="ppaction://hlinksldjump"/>
              </a:rPr>
              <a:t>Nodal Ministry/Department</a:t>
            </a:r>
            <a:endParaRPr lang="en-US" sz="2400" dirty="0">
              <a:latin typeface="+mn-lt"/>
            </a:endParaRPr>
          </a:p>
          <a:p>
            <a:pPr lvl="1" algn="just">
              <a:lnSpc>
                <a:spcPct val="114000"/>
              </a:lnSpc>
              <a:spcBef>
                <a:spcPts val="600"/>
              </a:spcBef>
              <a:spcAft>
                <a:spcPts val="600"/>
              </a:spcAft>
              <a:buFont typeface="Wingdings" pitchFamily="2" charset="2"/>
              <a:buChar char="Ø"/>
            </a:pPr>
            <a:r>
              <a:rPr lang="en-US" sz="2400" dirty="0">
                <a:latin typeface="+mn-lt"/>
                <a:hlinkClick r:id="rId10" action="ppaction://hlinksldjump"/>
              </a:rPr>
              <a:t>Implementation and Monitoring</a:t>
            </a:r>
            <a:endParaRPr lang="en-US" sz="2400" dirty="0">
              <a:latin typeface="+mn-lt"/>
            </a:endParaRPr>
          </a:p>
          <a:p>
            <a:pPr lvl="1" algn="just">
              <a:lnSpc>
                <a:spcPct val="114000"/>
              </a:lnSpc>
              <a:spcBef>
                <a:spcPts val="600"/>
              </a:spcBef>
              <a:spcAft>
                <a:spcPts val="600"/>
              </a:spcAft>
              <a:buFont typeface="Wingdings" pitchFamily="2" charset="2"/>
              <a:buChar char="Ø"/>
            </a:pPr>
            <a:r>
              <a:rPr lang="en-US" sz="2400" dirty="0">
                <a:latin typeface="+mn-lt"/>
              </a:rPr>
              <a:t>No compromise on cost or quality</a:t>
            </a:r>
          </a:p>
          <a:p>
            <a:pPr lvl="1" algn="just">
              <a:lnSpc>
                <a:spcPct val="114000"/>
              </a:lnSpc>
              <a:spcBef>
                <a:spcPts val="600"/>
              </a:spcBef>
              <a:spcAft>
                <a:spcPts val="600"/>
              </a:spcAft>
              <a:buFont typeface="Wingdings" pitchFamily="2" charset="2"/>
              <a:buChar char="Ø"/>
            </a:pPr>
            <a:r>
              <a:rPr lang="en-US" sz="2400" dirty="0">
                <a:latin typeface="+mn-lt"/>
                <a:hlinkClick r:id="rId11" action="ppaction://hlinksldjump"/>
              </a:rPr>
              <a:t>Exemption /Waiver</a:t>
            </a:r>
            <a:endParaRPr lang="en-US" sz="2400" dirty="0">
              <a:latin typeface="+mn-lt"/>
            </a:endParaRPr>
          </a:p>
          <a:p>
            <a:pPr marL="231775" lvl="0" indent="-231775" algn="just">
              <a:lnSpc>
                <a:spcPct val="114000"/>
              </a:lnSpc>
              <a:spcBef>
                <a:spcPts val="600"/>
              </a:spcBef>
              <a:spcAft>
                <a:spcPts val="600"/>
              </a:spcAft>
              <a:buNone/>
            </a:pPr>
            <a:endParaRPr lang="en-US" sz="2400" dirty="0">
              <a:latin typeface="+mn-lt"/>
            </a:endParaRPr>
          </a:p>
          <a:p>
            <a:pPr marL="231775" lvl="0" indent="-231775" algn="just">
              <a:lnSpc>
                <a:spcPct val="114000"/>
              </a:lnSpc>
              <a:spcBef>
                <a:spcPts val="600"/>
              </a:spcBef>
              <a:spcAft>
                <a:spcPts val="600"/>
              </a:spcAft>
              <a:buFont typeface="Wingdings" pitchFamily="2" charset="2"/>
              <a:buChar char="v"/>
            </a:pPr>
            <a:endParaRPr sz="2400" dirty="0">
              <a:latin typeface="+mn-lt"/>
            </a:endParaRPr>
          </a:p>
          <a:p>
            <a:pPr marL="231775" indent="-231775" algn="just">
              <a:lnSpc>
                <a:spcPct val="114000"/>
              </a:lnSpc>
              <a:spcBef>
                <a:spcPts val="600"/>
              </a:spcBef>
              <a:spcAft>
                <a:spcPts val="600"/>
              </a:spcAft>
              <a:buFont typeface="Wingdings" pitchFamily="2" charset="2"/>
              <a:buChar char="v"/>
            </a:pPr>
            <a:endParaRPr lang="en-US" sz="2400" dirty="0">
              <a:latin typeface="+mn-lt"/>
            </a:endParaRPr>
          </a:p>
          <a:p>
            <a:pPr marL="231775" indent="-231775" algn="just">
              <a:lnSpc>
                <a:spcPct val="114000"/>
              </a:lnSpc>
              <a:spcBef>
                <a:spcPts val="600"/>
              </a:spcBef>
              <a:spcAft>
                <a:spcPts val="600"/>
              </a:spcAft>
              <a:buFont typeface="Wingdings" pitchFamily="2" charset="2"/>
              <a:buChar char="v"/>
            </a:pPr>
            <a:endParaRPr lang="en-US" sz="2400" dirty="0">
              <a:latin typeface="+mn-lt"/>
              <a:cs typeface="DIN"/>
            </a:endParaRPr>
          </a:p>
        </p:txBody>
      </p:sp>
      <p:sp>
        <p:nvSpPr>
          <p:cNvPr id="3" name="Slide Number Placeholder 2">
            <a:extLst>
              <a:ext uri="{FF2B5EF4-FFF2-40B4-BE49-F238E27FC236}">
                <a16:creationId xmlns:a16="http://schemas.microsoft.com/office/drawing/2014/main" id="{D879AB2F-DD34-964C-86EC-7A4588A33284}"/>
              </a:ext>
            </a:extLst>
          </p:cNvPr>
          <p:cNvSpPr>
            <a:spLocks noGrp="1"/>
          </p:cNvSpPr>
          <p:nvPr>
            <p:ph type="sldNum" sz="quarter" idx="12"/>
          </p:nvPr>
        </p:nvSpPr>
        <p:spPr/>
        <p:txBody>
          <a:bodyPr/>
          <a:lstStyle/>
          <a:p>
            <a:endParaRPr lang="en-US" dirty="0"/>
          </a:p>
        </p:txBody>
      </p:sp>
      <p:sp>
        <p:nvSpPr>
          <p:cNvPr id="7" name="Rectangle 6">
            <a:extLst>
              <a:ext uri="{FF2B5EF4-FFF2-40B4-BE49-F238E27FC236}">
                <a16:creationId xmlns:a16="http://schemas.microsoft.com/office/drawing/2014/main" id="{8A332B90-B721-114B-9DA7-FBE400489813}"/>
              </a:ext>
            </a:extLst>
          </p:cNvPr>
          <p:cNvSpPr/>
          <p:nvPr/>
        </p:nvSpPr>
        <p:spPr>
          <a:xfrm>
            <a:off x="960407" y="710707"/>
            <a:ext cx="10228289" cy="693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8721914"/>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410" y="122257"/>
            <a:ext cx="10515600" cy="578731"/>
          </a:xfrm>
        </p:spPr>
        <p:txBody>
          <a:bodyPr>
            <a:noAutofit/>
          </a:bodyPr>
          <a:lstStyle/>
          <a:p>
            <a:pPr>
              <a:lnSpc>
                <a:spcPct val="150000"/>
              </a:lnSpc>
            </a:pPr>
            <a:r>
              <a:rPr lang="en-US" sz="2800" dirty="0">
                <a:latin typeface="+mj-lt"/>
                <a:cs typeface="Arial" panose="020B0604020202020204" pitchFamily="34" charset="0"/>
              </a:rPr>
              <a:t>PPP-MII Order – Scope </a:t>
            </a:r>
            <a:endParaRPr lang="en-US" sz="2800" dirty="0">
              <a:latin typeface="+mj-lt"/>
              <a:cs typeface="DIN"/>
            </a:endParaRPr>
          </a:p>
        </p:txBody>
      </p:sp>
      <p:sp>
        <p:nvSpPr>
          <p:cNvPr id="6" name="Content Placeholder 2"/>
          <p:cNvSpPr>
            <a:spLocks noGrp="1"/>
          </p:cNvSpPr>
          <p:nvPr>
            <p:ph idx="1"/>
          </p:nvPr>
        </p:nvSpPr>
        <p:spPr>
          <a:xfrm>
            <a:off x="777240" y="1971304"/>
            <a:ext cx="10454640" cy="3195056"/>
          </a:xfrm>
        </p:spPr>
        <p:txBody>
          <a:bodyPr>
            <a:noAutofit/>
          </a:bodyPr>
          <a:lstStyle/>
          <a:p>
            <a:pPr marL="228594" lvl="1" algn="just">
              <a:lnSpc>
                <a:spcPct val="114000"/>
              </a:lnSpc>
              <a:spcBef>
                <a:spcPts val="600"/>
              </a:spcBef>
              <a:spcAft>
                <a:spcPts val="600"/>
              </a:spcAft>
              <a:buFont typeface="Wingdings" pitchFamily="2" charset="2"/>
              <a:buChar char="ü"/>
            </a:pPr>
            <a:r>
              <a:rPr lang="en-IN" sz="2400" dirty="0"/>
              <a:t> Applicable on procurement of goods, services and works (including turnkey works) by all Central Ministries/ Departments, their attached/ subordinate offices, autonomous bodies controlled by the Government of India, Government companies, their Joint Ventures and Special Purpose Vehicles</a:t>
            </a:r>
          </a:p>
          <a:p>
            <a:pPr marL="228594" lvl="1" algn="just">
              <a:lnSpc>
                <a:spcPct val="114000"/>
              </a:lnSpc>
              <a:spcBef>
                <a:spcPts val="600"/>
              </a:spcBef>
              <a:spcAft>
                <a:spcPts val="600"/>
              </a:spcAft>
              <a:buFont typeface="Wingdings" pitchFamily="2" charset="2"/>
              <a:buChar char="ü"/>
            </a:pPr>
            <a:endParaRPr lang="en-IN" sz="2400" dirty="0"/>
          </a:p>
          <a:p>
            <a:pPr marL="228594" lvl="1" algn="just">
              <a:lnSpc>
                <a:spcPct val="114000"/>
              </a:lnSpc>
              <a:spcBef>
                <a:spcPts val="600"/>
              </a:spcBef>
              <a:spcAft>
                <a:spcPts val="600"/>
              </a:spcAft>
              <a:buFont typeface="Wingdings" pitchFamily="2" charset="2"/>
              <a:buChar char="ü"/>
            </a:pPr>
            <a:endParaRPr lang="en-IN" sz="2400" dirty="0"/>
          </a:p>
          <a:p>
            <a:pPr marL="231775" lvl="0" indent="-231775" algn="just">
              <a:lnSpc>
                <a:spcPct val="114000"/>
              </a:lnSpc>
              <a:spcBef>
                <a:spcPts val="600"/>
              </a:spcBef>
              <a:spcAft>
                <a:spcPts val="600"/>
              </a:spcAft>
              <a:buNone/>
            </a:pPr>
            <a:endParaRPr lang="en-US" sz="2400" dirty="0">
              <a:latin typeface="+mn-lt"/>
            </a:endParaRPr>
          </a:p>
          <a:p>
            <a:pPr marL="231775" lvl="0" indent="-231775" algn="just">
              <a:lnSpc>
                <a:spcPct val="114000"/>
              </a:lnSpc>
              <a:spcBef>
                <a:spcPts val="600"/>
              </a:spcBef>
              <a:spcAft>
                <a:spcPts val="600"/>
              </a:spcAft>
              <a:buFont typeface="Wingdings" pitchFamily="2" charset="2"/>
              <a:buChar char="v"/>
            </a:pPr>
            <a:endParaRPr sz="2400" dirty="0">
              <a:latin typeface="+mn-lt"/>
            </a:endParaRPr>
          </a:p>
          <a:p>
            <a:pPr marL="231775" indent="-231775" algn="just">
              <a:lnSpc>
                <a:spcPct val="114000"/>
              </a:lnSpc>
              <a:spcBef>
                <a:spcPts val="600"/>
              </a:spcBef>
              <a:spcAft>
                <a:spcPts val="600"/>
              </a:spcAft>
              <a:buFont typeface="Wingdings" pitchFamily="2" charset="2"/>
              <a:buChar char="v"/>
            </a:pPr>
            <a:endParaRPr lang="en-US" sz="2400" dirty="0">
              <a:latin typeface="+mn-lt"/>
            </a:endParaRPr>
          </a:p>
          <a:p>
            <a:pPr marL="231775" indent="-231775" algn="just">
              <a:lnSpc>
                <a:spcPct val="114000"/>
              </a:lnSpc>
              <a:spcBef>
                <a:spcPts val="600"/>
              </a:spcBef>
              <a:spcAft>
                <a:spcPts val="600"/>
              </a:spcAft>
              <a:buFont typeface="Wingdings" pitchFamily="2" charset="2"/>
              <a:buChar char="v"/>
            </a:pPr>
            <a:endParaRPr lang="en-US" sz="2400" dirty="0">
              <a:latin typeface="+mn-lt"/>
              <a:cs typeface="DIN"/>
            </a:endParaRPr>
          </a:p>
        </p:txBody>
      </p:sp>
      <p:sp>
        <p:nvSpPr>
          <p:cNvPr id="3" name="Slide Number Placeholder 2">
            <a:extLst>
              <a:ext uri="{FF2B5EF4-FFF2-40B4-BE49-F238E27FC236}">
                <a16:creationId xmlns:a16="http://schemas.microsoft.com/office/drawing/2014/main" id="{D879AB2F-DD34-964C-86EC-7A4588A33284}"/>
              </a:ext>
            </a:extLst>
          </p:cNvPr>
          <p:cNvSpPr>
            <a:spLocks noGrp="1"/>
          </p:cNvSpPr>
          <p:nvPr>
            <p:ph type="sldNum" sz="quarter" idx="12"/>
          </p:nvPr>
        </p:nvSpPr>
        <p:spPr/>
        <p:txBody>
          <a:bodyPr/>
          <a:lstStyle/>
          <a:p>
            <a:endParaRPr lang="en-US" dirty="0"/>
          </a:p>
        </p:txBody>
      </p:sp>
      <p:sp>
        <p:nvSpPr>
          <p:cNvPr id="7" name="Rectangle 6">
            <a:extLst>
              <a:ext uri="{FF2B5EF4-FFF2-40B4-BE49-F238E27FC236}">
                <a16:creationId xmlns:a16="http://schemas.microsoft.com/office/drawing/2014/main" id="{8A332B90-B721-114B-9DA7-FBE400489813}"/>
              </a:ext>
            </a:extLst>
          </p:cNvPr>
          <p:cNvSpPr/>
          <p:nvPr/>
        </p:nvSpPr>
        <p:spPr>
          <a:xfrm>
            <a:off x="960407" y="710707"/>
            <a:ext cx="10228289" cy="693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0972747" y="5326743"/>
            <a:ext cx="957943" cy="369332"/>
          </a:xfrm>
          <a:prstGeom prst="rect">
            <a:avLst/>
          </a:prstGeom>
          <a:noFill/>
        </p:spPr>
        <p:txBody>
          <a:bodyPr wrap="square" rtlCol="0">
            <a:spAutoFit/>
          </a:bodyPr>
          <a:lstStyle/>
          <a:p>
            <a:r>
              <a:rPr lang="en-IN" dirty="0">
                <a:hlinkClick r:id="rId3" action="ppaction://hlinksldjump"/>
              </a:rPr>
              <a:t>Back</a:t>
            </a:r>
            <a:endParaRPr lang="en-IN" dirty="0"/>
          </a:p>
        </p:txBody>
      </p:sp>
    </p:spTree>
    <p:extLst>
      <p:ext uri="{BB962C8B-B14F-4D97-AF65-F5344CB8AC3E}">
        <p14:creationId xmlns:p14="http://schemas.microsoft.com/office/powerpoint/2010/main" val="1478721914"/>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410" y="259417"/>
            <a:ext cx="11018230" cy="578731"/>
          </a:xfrm>
        </p:spPr>
        <p:txBody>
          <a:bodyPr>
            <a:noAutofit/>
          </a:bodyPr>
          <a:lstStyle/>
          <a:p>
            <a:pPr>
              <a:lnSpc>
                <a:spcPct val="150000"/>
              </a:lnSpc>
            </a:pPr>
            <a:r>
              <a:rPr sz="2800"/>
              <a:t>Case Studies - Public Procurement Practices(1/3)</a:t>
            </a:r>
            <a:endParaRPr lang="en-US" sz="2800" dirty="0">
              <a:latin typeface="+mj-lt"/>
              <a:cs typeface="DIN"/>
            </a:endParaRPr>
          </a:p>
        </p:txBody>
      </p:sp>
      <p:sp>
        <p:nvSpPr>
          <p:cNvPr id="6" name="Content Placeholder 2"/>
          <p:cNvSpPr>
            <a:spLocks noGrp="1"/>
          </p:cNvSpPr>
          <p:nvPr>
            <p:ph idx="1"/>
          </p:nvPr>
        </p:nvSpPr>
        <p:spPr>
          <a:xfrm>
            <a:off x="502920" y="1057601"/>
            <a:ext cx="11308079" cy="5628784"/>
          </a:xfrm>
        </p:spPr>
        <p:txBody>
          <a:bodyPr>
            <a:noAutofit/>
          </a:bodyPr>
          <a:lstStyle/>
          <a:p>
            <a:pPr algn="just">
              <a:lnSpc>
                <a:spcPct val="114000"/>
              </a:lnSpc>
              <a:spcBef>
                <a:spcPts val="600"/>
              </a:spcBef>
              <a:buFont typeface="Wingdings" pitchFamily="2" charset="2"/>
              <a:buChar char="v"/>
            </a:pPr>
            <a:r>
              <a:rPr sz="2400" b="1">
                <a:solidFill>
                  <a:srgbClr val="002060"/>
                </a:solidFill>
                <a:latin typeface="+mn-lt"/>
                <a:cs typeface="DIN"/>
              </a:rPr>
              <a:t>Case Study 1</a:t>
            </a:r>
          </a:p>
          <a:p>
            <a:pPr lvl="1" algn="just">
              <a:spcBef>
                <a:spcPts val="600"/>
              </a:spcBef>
              <a:buFont typeface="Wingdings" pitchFamily="2" charset="2"/>
              <a:buChar char="Ø"/>
            </a:pPr>
            <a:r>
              <a:rPr sz="2400" b="1"/>
              <a:t>Tender/project</a:t>
            </a:r>
            <a:r>
              <a:rPr sz="2400"/>
              <a:t>: Tender for Mumbai Metro Coaches, Estimated cost – INR 3000 Crores</a:t>
            </a:r>
          </a:p>
          <a:p>
            <a:pPr lvl="1" algn="just">
              <a:spcBef>
                <a:spcPts val="600"/>
              </a:spcBef>
              <a:buFont typeface="Wingdings" pitchFamily="2" charset="2"/>
              <a:buChar char="Ø"/>
            </a:pPr>
            <a:r>
              <a:rPr sz="2400" b="1"/>
              <a:t>Eligibity requirement:  </a:t>
            </a:r>
            <a:r>
              <a:rPr sz="2400"/>
              <a:t>Bidder should have supplied atleast 130 metro coaches and should have been in revenue service for at least 5 years. </a:t>
            </a:r>
          </a:p>
          <a:p>
            <a:pPr lvl="1" algn="just">
              <a:spcBef>
                <a:spcPts val="600"/>
              </a:spcBef>
              <a:buFont typeface="Wingdings" pitchFamily="2" charset="2"/>
              <a:buChar char="Ø"/>
            </a:pPr>
            <a:r>
              <a:rPr sz="2400" b="1"/>
              <a:t>Local supplier Credentials</a:t>
            </a:r>
            <a:r>
              <a:rPr sz="2400"/>
              <a:t>: M/s BEML has the operational performance of 140 coaches running for last 3 years. </a:t>
            </a:r>
          </a:p>
          <a:p>
            <a:pPr algn="just">
              <a:spcBef>
                <a:spcPts val="600"/>
              </a:spcBef>
            </a:pPr>
            <a:endParaRPr sz="2400"/>
          </a:p>
          <a:p>
            <a:pPr algn="just">
              <a:lnSpc>
                <a:spcPct val="114000"/>
              </a:lnSpc>
              <a:spcBef>
                <a:spcPts val="600"/>
              </a:spcBef>
              <a:buFont typeface="Wingdings" pitchFamily="2" charset="2"/>
              <a:buChar char="v"/>
            </a:pPr>
            <a:r>
              <a:rPr sz="2400" b="1">
                <a:solidFill>
                  <a:srgbClr val="002060"/>
                </a:solidFill>
                <a:cs typeface="DIN"/>
              </a:rPr>
              <a:t>Case Study 2</a:t>
            </a:r>
          </a:p>
          <a:p>
            <a:pPr lvl="1" algn="just">
              <a:spcBef>
                <a:spcPts val="600"/>
              </a:spcBef>
              <a:buFont typeface="Wingdings" pitchFamily="2" charset="2"/>
              <a:buChar char="Ø"/>
            </a:pPr>
            <a:r>
              <a:rPr sz="2400" b="1"/>
              <a:t>Tender/project</a:t>
            </a:r>
            <a:r>
              <a:rPr sz="2400"/>
              <a:t>: Tender for purchase of 491 Train Coaches, Estimated cost – INR 5000 Crores</a:t>
            </a:r>
          </a:p>
          <a:p>
            <a:pPr lvl="1" algn="just">
              <a:spcBef>
                <a:spcPts val="600"/>
              </a:spcBef>
              <a:buFont typeface="Wingdings" pitchFamily="2" charset="2"/>
              <a:buChar char="Ø"/>
            </a:pPr>
            <a:r>
              <a:rPr sz="2400" b="1"/>
              <a:t> Eligibity requirement:  </a:t>
            </a:r>
            <a:r>
              <a:rPr sz="2400"/>
              <a:t>Bidder should have prior experience of having supplied to G8 Countries.</a:t>
            </a:r>
          </a:p>
          <a:p>
            <a:pPr lvl="1" algn="just">
              <a:spcBef>
                <a:spcPts val="600"/>
              </a:spcBef>
              <a:buFont typeface="Wingdings" pitchFamily="2" charset="2"/>
              <a:buChar char="Ø"/>
            </a:pPr>
            <a:r>
              <a:rPr sz="2400" b="1"/>
              <a:t>Local supplier Credentials</a:t>
            </a:r>
            <a:r>
              <a:rPr sz="2400"/>
              <a:t>: None of the local suppliers have experience in supply to G8 Countries.</a:t>
            </a:r>
          </a:p>
          <a:p>
            <a:pPr algn="just">
              <a:spcBef>
                <a:spcPts val="600"/>
              </a:spcBef>
              <a:buNone/>
            </a:pPr>
            <a:endParaRPr sz="2400"/>
          </a:p>
          <a:p>
            <a:pPr algn="just">
              <a:lnSpc>
                <a:spcPct val="114000"/>
              </a:lnSpc>
              <a:spcBef>
                <a:spcPts val="600"/>
              </a:spcBef>
              <a:buNone/>
            </a:pPr>
            <a:endParaRPr lang="en-US" sz="2400" b="1" dirty="0">
              <a:latin typeface="+mn-lt"/>
              <a:cs typeface="DIN"/>
            </a:endParaRPr>
          </a:p>
        </p:txBody>
      </p:sp>
      <p:sp>
        <p:nvSpPr>
          <p:cNvPr id="3" name="Slide Number Placeholder 2">
            <a:extLst>
              <a:ext uri="{FF2B5EF4-FFF2-40B4-BE49-F238E27FC236}">
                <a16:creationId xmlns:a16="http://schemas.microsoft.com/office/drawing/2014/main" id="{D879AB2F-DD34-964C-86EC-7A4588A33284}"/>
              </a:ext>
            </a:extLst>
          </p:cNvPr>
          <p:cNvSpPr>
            <a:spLocks noGrp="1"/>
          </p:cNvSpPr>
          <p:nvPr>
            <p:ph type="sldNum" sz="quarter" idx="12"/>
          </p:nvPr>
        </p:nvSpPr>
        <p:spPr/>
        <p:txBody>
          <a:bodyPr/>
          <a:lstStyle/>
          <a:p>
            <a:fld id="{A6523790-ED1F-4930-B6E8-99CA9A2CF00B}" type="slidenum">
              <a:rPr lang="en-US" smtClean="0"/>
              <a:pPr/>
              <a:t>6</a:t>
            </a:fld>
            <a:endParaRPr lang="en-US" dirty="0"/>
          </a:p>
        </p:txBody>
      </p:sp>
      <p:sp>
        <p:nvSpPr>
          <p:cNvPr id="7" name="Rectangle 6">
            <a:extLst>
              <a:ext uri="{FF2B5EF4-FFF2-40B4-BE49-F238E27FC236}">
                <a16:creationId xmlns:a16="http://schemas.microsoft.com/office/drawing/2014/main" id="{8A332B90-B721-114B-9DA7-FBE400489813}"/>
              </a:ext>
            </a:extLst>
          </p:cNvPr>
          <p:cNvSpPr/>
          <p:nvPr/>
        </p:nvSpPr>
        <p:spPr>
          <a:xfrm>
            <a:off x="960407" y="908827"/>
            <a:ext cx="10228289" cy="693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8721914"/>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410" y="167977"/>
            <a:ext cx="11231590" cy="578731"/>
          </a:xfrm>
        </p:spPr>
        <p:txBody>
          <a:bodyPr>
            <a:noAutofit/>
          </a:bodyPr>
          <a:lstStyle/>
          <a:p>
            <a:pPr>
              <a:lnSpc>
                <a:spcPct val="150000"/>
              </a:lnSpc>
            </a:pPr>
            <a:r>
              <a:rPr sz="2800"/>
              <a:t>Case Studies - Public Procurement Practices (2/3)</a:t>
            </a:r>
            <a:endParaRPr lang="en-US" sz="2800" dirty="0">
              <a:latin typeface="+mj-lt"/>
              <a:cs typeface="DIN"/>
            </a:endParaRPr>
          </a:p>
        </p:txBody>
      </p:sp>
      <p:sp>
        <p:nvSpPr>
          <p:cNvPr id="6" name="Content Placeholder 2"/>
          <p:cNvSpPr>
            <a:spLocks noGrp="1"/>
          </p:cNvSpPr>
          <p:nvPr>
            <p:ph idx="1"/>
          </p:nvPr>
        </p:nvSpPr>
        <p:spPr>
          <a:xfrm>
            <a:off x="502920" y="874721"/>
            <a:ext cx="11490959" cy="5628784"/>
          </a:xfrm>
        </p:spPr>
        <p:txBody>
          <a:bodyPr>
            <a:noAutofit/>
          </a:bodyPr>
          <a:lstStyle/>
          <a:p>
            <a:pPr algn="just">
              <a:lnSpc>
                <a:spcPct val="100000"/>
              </a:lnSpc>
              <a:spcBef>
                <a:spcPts val="0"/>
              </a:spcBef>
              <a:spcAft>
                <a:spcPts val="600"/>
              </a:spcAft>
              <a:buFont typeface="Wingdings" pitchFamily="2" charset="2"/>
              <a:buChar char="v"/>
            </a:pPr>
            <a:r>
              <a:rPr sz="2400" b="1" dirty="0">
                <a:solidFill>
                  <a:srgbClr val="002060"/>
                </a:solidFill>
                <a:latin typeface="+mn-lt"/>
                <a:cs typeface="DIN"/>
              </a:rPr>
              <a:t>Case Study 3</a:t>
            </a:r>
          </a:p>
          <a:p>
            <a:pPr lvl="1" algn="just">
              <a:lnSpc>
                <a:spcPct val="100000"/>
              </a:lnSpc>
              <a:spcBef>
                <a:spcPts val="0"/>
              </a:spcBef>
              <a:spcAft>
                <a:spcPts val="600"/>
              </a:spcAft>
              <a:buFont typeface="Wingdings" pitchFamily="2" charset="2"/>
              <a:buChar char="Ø"/>
            </a:pPr>
            <a:r>
              <a:rPr sz="2400" b="1" dirty="0">
                <a:latin typeface="+mn-lt"/>
              </a:rPr>
              <a:t>Tender/project</a:t>
            </a:r>
            <a:r>
              <a:rPr sz="2400" dirty="0">
                <a:latin typeface="+mn-lt"/>
              </a:rPr>
              <a:t>: Tender for Setting up of 3x800 MW </a:t>
            </a:r>
            <a:r>
              <a:rPr sz="2400" dirty="0" err="1">
                <a:latin typeface="+mn-lt"/>
              </a:rPr>
              <a:t>Talabira</a:t>
            </a:r>
            <a:r>
              <a:rPr sz="2400" dirty="0">
                <a:latin typeface="+mn-lt"/>
              </a:rPr>
              <a:t> project, Estimated cost – INR 8000 </a:t>
            </a:r>
            <a:r>
              <a:rPr sz="2400" dirty="0" err="1">
                <a:latin typeface="+mn-lt"/>
              </a:rPr>
              <a:t>Crores</a:t>
            </a:r>
            <a:r>
              <a:rPr sz="2400" dirty="0">
                <a:latin typeface="+mn-lt"/>
              </a:rPr>
              <a:t> .</a:t>
            </a:r>
          </a:p>
          <a:p>
            <a:pPr lvl="1" algn="just">
              <a:lnSpc>
                <a:spcPct val="100000"/>
              </a:lnSpc>
              <a:spcBef>
                <a:spcPts val="0"/>
              </a:spcBef>
              <a:spcAft>
                <a:spcPts val="600"/>
              </a:spcAft>
              <a:buFont typeface="Wingdings" pitchFamily="2" charset="2"/>
              <a:buChar char="Ø"/>
            </a:pPr>
            <a:r>
              <a:rPr sz="2400" b="1" dirty="0" err="1">
                <a:latin typeface="+mn-lt"/>
              </a:rPr>
              <a:t>Eligibity</a:t>
            </a:r>
            <a:r>
              <a:rPr sz="2400" b="1" dirty="0">
                <a:latin typeface="+mn-lt"/>
              </a:rPr>
              <a:t> requirement:  </a:t>
            </a:r>
            <a:r>
              <a:rPr sz="2400" dirty="0">
                <a:latin typeface="+mn-lt"/>
              </a:rPr>
              <a:t>CEA guidelines altered (Omitted Route 6 of CEA Guidelines) to disqualify local supplier M/s BHEL from bidding process. </a:t>
            </a:r>
          </a:p>
          <a:p>
            <a:pPr lvl="1" algn="just">
              <a:lnSpc>
                <a:spcPct val="100000"/>
              </a:lnSpc>
              <a:spcBef>
                <a:spcPts val="0"/>
              </a:spcBef>
              <a:spcAft>
                <a:spcPts val="600"/>
              </a:spcAft>
              <a:buFont typeface="Wingdings" pitchFamily="2" charset="2"/>
              <a:buChar char="Ø"/>
            </a:pPr>
            <a:r>
              <a:rPr sz="2400" b="1" dirty="0">
                <a:latin typeface="+mn-lt"/>
              </a:rPr>
              <a:t>Local supplier Credentials</a:t>
            </a:r>
            <a:r>
              <a:rPr sz="2400" dirty="0">
                <a:latin typeface="+mn-lt"/>
              </a:rPr>
              <a:t>: M/s BHEL has successfully set up such plants in the past. </a:t>
            </a:r>
          </a:p>
          <a:p>
            <a:pPr algn="just">
              <a:lnSpc>
                <a:spcPct val="100000"/>
              </a:lnSpc>
              <a:spcBef>
                <a:spcPts val="0"/>
              </a:spcBef>
              <a:spcAft>
                <a:spcPts val="600"/>
              </a:spcAft>
            </a:pPr>
            <a:endParaRPr sz="2400" dirty="0">
              <a:latin typeface="+mn-lt"/>
            </a:endParaRPr>
          </a:p>
          <a:p>
            <a:pPr algn="just">
              <a:lnSpc>
                <a:spcPct val="100000"/>
              </a:lnSpc>
              <a:spcBef>
                <a:spcPts val="0"/>
              </a:spcBef>
              <a:spcAft>
                <a:spcPts val="600"/>
              </a:spcAft>
              <a:buFont typeface="Wingdings" pitchFamily="2" charset="2"/>
              <a:buChar char="v"/>
            </a:pPr>
            <a:r>
              <a:rPr sz="2400" b="1" dirty="0">
                <a:solidFill>
                  <a:srgbClr val="002060"/>
                </a:solidFill>
                <a:latin typeface="+mn-lt"/>
                <a:cs typeface="DIN"/>
              </a:rPr>
              <a:t>Case Study 4</a:t>
            </a:r>
          </a:p>
          <a:p>
            <a:pPr lvl="1" algn="just">
              <a:lnSpc>
                <a:spcPct val="100000"/>
              </a:lnSpc>
              <a:spcBef>
                <a:spcPts val="0"/>
              </a:spcBef>
              <a:spcAft>
                <a:spcPts val="600"/>
              </a:spcAft>
              <a:buFont typeface="Wingdings" pitchFamily="2" charset="2"/>
              <a:buChar char="Ø"/>
            </a:pPr>
            <a:r>
              <a:rPr sz="2400" b="1" dirty="0">
                <a:latin typeface="+mn-lt"/>
              </a:rPr>
              <a:t>Tender/project</a:t>
            </a:r>
            <a:r>
              <a:rPr sz="2400" dirty="0">
                <a:latin typeface="+mn-lt"/>
              </a:rPr>
              <a:t>: Tender for  </a:t>
            </a:r>
            <a:r>
              <a:rPr sz="2400" dirty="0" err="1">
                <a:latin typeface="+mn-lt"/>
              </a:rPr>
              <a:t>Pune</a:t>
            </a:r>
            <a:r>
              <a:rPr sz="2400" dirty="0">
                <a:latin typeface="+mn-lt"/>
              </a:rPr>
              <a:t> Metro Rails.</a:t>
            </a:r>
          </a:p>
          <a:p>
            <a:pPr lvl="1" algn="just">
              <a:lnSpc>
                <a:spcPct val="100000"/>
              </a:lnSpc>
              <a:spcBef>
                <a:spcPts val="0"/>
              </a:spcBef>
              <a:spcAft>
                <a:spcPts val="600"/>
              </a:spcAft>
              <a:buFont typeface="Wingdings" pitchFamily="2" charset="2"/>
              <a:buChar char="Ø"/>
            </a:pPr>
            <a:r>
              <a:rPr sz="2400" b="1" dirty="0" err="1">
                <a:latin typeface="+mn-lt"/>
              </a:rPr>
              <a:t>Eligibity</a:t>
            </a:r>
            <a:r>
              <a:rPr sz="2400" b="1" dirty="0">
                <a:latin typeface="+mn-lt"/>
              </a:rPr>
              <a:t> requirement:  </a:t>
            </a:r>
            <a:r>
              <a:rPr sz="2400" dirty="0">
                <a:latin typeface="+mn-lt"/>
              </a:rPr>
              <a:t>Bidder should have supplied </a:t>
            </a:r>
            <a:r>
              <a:rPr sz="2400" dirty="0" err="1">
                <a:latin typeface="+mn-lt"/>
              </a:rPr>
              <a:t>atleast</a:t>
            </a:r>
            <a:r>
              <a:rPr sz="2400" dirty="0">
                <a:latin typeface="+mn-lt"/>
              </a:rPr>
              <a:t> 22,500 MT Head Hardened Rails in last 07 years (Original Tender required 18000 MT, amended to 22500 MT).  </a:t>
            </a:r>
          </a:p>
          <a:p>
            <a:pPr lvl="1" algn="just">
              <a:lnSpc>
                <a:spcPct val="100000"/>
              </a:lnSpc>
              <a:spcBef>
                <a:spcPts val="0"/>
              </a:spcBef>
              <a:spcAft>
                <a:spcPts val="600"/>
              </a:spcAft>
              <a:buFont typeface="Wingdings" pitchFamily="2" charset="2"/>
              <a:buChar char="Ø"/>
            </a:pPr>
            <a:r>
              <a:rPr sz="2400" b="1" dirty="0">
                <a:latin typeface="+mn-lt"/>
              </a:rPr>
              <a:t>Local supplier Credentials</a:t>
            </a:r>
            <a:r>
              <a:rPr sz="2400" dirty="0">
                <a:latin typeface="+mn-lt"/>
              </a:rPr>
              <a:t>: M/s JSPL, local supplier has supplied 19996 MT.</a:t>
            </a:r>
          </a:p>
          <a:p>
            <a:pPr algn="just">
              <a:lnSpc>
                <a:spcPct val="100000"/>
              </a:lnSpc>
              <a:spcBef>
                <a:spcPts val="0"/>
              </a:spcBef>
              <a:spcAft>
                <a:spcPts val="600"/>
              </a:spcAft>
              <a:buNone/>
            </a:pPr>
            <a:endParaRPr sz="2400" dirty="0">
              <a:latin typeface="+mn-lt"/>
            </a:endParaRPr>
          </a:p>
          <a:p>
            <a:pPr algn="just">
              <a:lnSpc>
                <a:spcPct val="100000"/>
              </a:lnSpc>
              <a:spcBef>
                <a:spcPts val="0"/>
              </a:spcBef>
              <a:spcAft>
                <a:spcPts val="600"/>
              </a:spcAft>
              <a:buNone/>
            </a:pPr>
            <a:endParaRPr lang="en-US" sz="2400" b="1" dirty="0">
              <a:latin typeface="+mn-lt"/>
              <a:cs typeface="DIN"/>
            </a:endParaRPr>
          </a:p>
        </p:txBody>
      </p:sp>
      <p:sp>
        <p:nvSpPr>
          <p:cNvPr id="3" name="Slide Number Placeholder 2">
            <a:extLst>
              <a:ext uri="{FF2B5EF4-FFF2-40B4-BE49-F238E27FC236}">
                <a16:creationId xmlns:a16="http://schemas.microsoft.com/office/drawing/2014/main" id="{D879AB2F-DD34-964C-86EC-7A4588A33284}"/>
              </a:ext>
            </a:extLst>
          </p:cNvPr>
          <p:cNvSpPr>
            <a:spLocks noGrp="1"/>
          </p:cNvSpPr>
          <p:nvPr>
            <p:ph type="sldNum" sz="quarter" idx="12"/>
          </p:nvPr>
        </p:nvSpPr>
        <p:spPr/>
        <p:txBody>
          <a:bodyPr/>
          <a:lstStyle/>
          <a:p>
            <a:fld id="{A6523790-ED1F-4930-B6E8-99CA9A2CF00B}" type="slidenum">
              <a:rPr lang="en-US" smtClean="0"/>
              <a:pPr/>
              <a:t>7</a:t>
            </a:fld>
            <a:endParaRPr lang="en-US" dirty="0"/>
          </a:p>
        </p:txBody>
      </p:sp>
      <p:sp>
        <p:nvSpPr>
          <p:cNvPr id="7" name="Rectangle 6">
            <a:extLst>
              <a:ext uri="{FF2B5EF4-FFF2-40B4-BE49-F238E27FC236}">
                <a16:creationId xmlns:a16="http://schemas.microsoft.com/office/drawing/2014/main" id="{8A332B90-B721-114B-9DA7-FBE400489813}"/>
              </a:ext>
            </a:extLst>
          </p:cNvPr>
          <p:cNvSpPr/>
          <p:nvPr/>
        </p:nvSpPr>
        <p:spPr>
          <a:xfrm>
            <a:off x="960407" y="771667"/>
            <a:ext cx="10228289" cy="693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8721914"/>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410" y="61297"/>
            <a:ext cx="11231590" cy="578731"/>
          </a:xfrm>
        </p:spPr>
        <p:txBody>
          <a:bodyPr>
            <a:noAutofit/>
          </a:bodyPr>
          <a:lstStyle/>
          <a:p>
            <a:pPr>
              <a:lnSpc>
                <a:spcPct val="150000"/>
              </a:lnSpc>
            </a:pPr>
            <a:r>
              <a:rPr sz="2800"/>
              <a:t>Case Studies - Public Procurement Practices (3/3)</a:t>
            </a:r>
            <a:endParaRPr lang="en-US" sz="2800" dirty="0">
              <a:latin typeface="+mj-lt"/>
              <a:cs typeface="DIN"/>
            </a:endParaRPr>
          </a:p>
        </p:txBody>
      </p:sp>
      <p:sp>
        <p:nvSpPr>
          <p:cNvPr id="6" name="Content Placeholder 2"/>
          <p:cNvSpPr>
            <a:spLocks noGrp="1"/>
          </p:cNvSpPr>
          <p:nvPr>
            <p:ph idx="1"/>
          </p:nvPr>
        </p:nvSpPr>
        <p:spPr>
          <a:xfrm>
            <a:off x="738231" y="737561"/>
            <a:ext cx="10956021" cy="5628784"/>
          </a:xfrm>
        </p:spPr>
        <p:txBody>
          <a:bodyPr>
            <a:noAutofit/>
          </a:bodyPr>
          <a:lstStyle/>
          <a:p>
            <a:pPr algn="just">
              <a:lnSpc>
                <a:spcPct val="100000"/>
              </a:lnSpc>
              <a:spcBef>
                <a:spcPts val="0"/>
              </a:spcBef>
              <a:spcAft>
                <a:spcPts val="600"/>
              </a:spcAft>
              <a:buFont typeface="Wingdings" pitchFamily="2" charset="2"/>
              <a:buChar char="v"/>
            </a:pPr>
            <a:r>
              <a:rPr sz="2400" b="1">
                <a:solidFill>
                  <a:srgbClr val="002060"/>
                </a:solidFill>
                <a:latin typeface="+mn-lt"/>
                <a:cs typeface="DIN"/>
              </a:rPr>
              <a:t>Case Study 5</a:t>
            </a:r>
          </a:p>
          <a:p>
            <a:pPr lvl="1" algn="just">
              <a:lnSpc>
                <a:spcPct val="100000"/>
              </a:lnSpc>
              <a:spcBef>
                <a:spcPts val="0"/>
              </a:spcBef>
              <a:spcAft>
                <a:spcPts val="600"/>
              </a:spcAft>
              <a:buFont typeface="Wingdings" pitchFamily="2" charset="2"/>
              <a:buChar char="Ø"/>
            </a:pPr>
            <a:r>
              <a:rPr sz="2400" b="1">
                <a:latin typeface="+mn-lt"/>
              </a:rPr>
              <a:t>Tender/project</a:t>
            </a:r>
            <a:r>
              <a:rPr sz="2400">
                <a:latin typeface="+mn-lt"/>
              </a:rPr>
              <a:t>: Tender for installation of Video Surveillance (VSS) at various railway stations, Estimated cost </a:t>
            </a:r>
            <a:r>
              <a:rPr lang="en-US" sz="2400" dirty="0">
                <a:latin typeface="+mn-lt"/>
              </a:rPr>
              <a:t>–</a:t>
            </a:r>
            <a:r>
              <a:rPr sz="2400">
                <a:latin typeface="+mn-lt"/>
              </a:rPr>
              <a:t> Rs. 70 Crores</a:t>
            </a:r>
          </a:p>
          <a:p>
            <a:pPr lvl="1" algn="just">
              <a:lnSpc>
                <a:spcPct val="100000"/>
              </a:lnSpc>
              <a:spcBef>
                <a:spcPts val="0"/>
              </a:spcBef>
              <a:spcAft>
                <a:spcPts val="600"/>
              </a:spcAft>
              <a:buFont typeface="Wingdings" pitchFamily="2" charset="2"/>
              <a:buChar char="Ø"/>
            </a:pPr>
            <a:r>
              <a:rPr sz="2400" b="1">
                <a:latin typeface="+mn-lt"/>
              </a:rPr>
              <a:t>Eligibity requirement:  </a:t>
            </a:r>
            <a:r>
              <a:rPr sz="2400">
                <a:latin typeface="+mn-lt"/>
              </a:rPr>
              <a:t>Bidder should have minimum annual turnover of INR 1000 crores for 3 years.</a:t>
            </a:r>
          </a:p>
          <a:p>
            <a:pPr lvl="1" algn="just">
              <a:lnSpc>
                <a:spcPct val="100000"/>
              </a:lnSpc>
              <a:spcBef>
                <a:spcPts val="0"/>
              </a:spcBef>
              <a:spcAft>
                <a:spcPts val="600"/>
              </a:spcAft>
              <a:buFont typeface="Wingdings" pitchFamily="2" charset="2"/>
              <a:buChar char="Ø"/>
            </a:pPr>
            <a:r>
              <a:rPr sz="2400" b="1">
                <a:latin typeface="+mn-lt"/>
              </a:rPr>
              <a:t>Local supplier Credentials</a:t>
            </a:r>
            <a:r>
              <a:rPr sz="2400">
                <a:latin typeface="+mn-lt"/>
              </a:rPr>
              <a:t>: None of the local supplier meet the eligibity criteria. </a:t>
            </a:r>
          </a:p>
          <a:p>
            <a:pPr algn="just">
              <a:lnSpc>
                <a:spcPct val="100000"/>
              </a:lnSpc>
              <a:spcBef>
                <a:spcPts val="0"/>
              </a:spcBef>
              <a:spcAft>
                <a:spcPts val="600"/>
              </a:spcAft>
            </a:pPr>
            <a:endParaRPr sz="2400">
              <a:latin typeface="+mn-lt"/>
            </a:endParaRPr>
          </a:p>
          <a:p>
            <a:pPr algn="just">
              <a:lnSpc>
                <a:spcPct val="100000"/>
              </a:lnSpc>
              <a:spcBef>
                <a:spcPts val="0"/>
              </a:spcBef>
              <a:spcAft>
                <a:spcPts val="600"/>
              </a:spcAft>
              <a:buFont typeface="Wingdings" pitchFamily="2" charset="2"/>
              <a:buChar char="v"/>
            </a:pPr>
            <a:r>
              <a:rPr sz="2400" b="1">
                <a:solidFill>
                  <a:srgbClr val="002060"/>
                </a:solidFill>
                <a:latin typeface="+mn-lt"/>
                <a:cs typeface="DIN"/>
              </a:rPr>
              <a:t>Case Study 6</a:t>
            </a:r>
          </a:p>
          <a:p>
            <a:pPr lvl="1" algn="just">
              <a:lnSpc>
                <a:spcPct val="100000"/>
              </a:lnSpc>
              <a:spcBef>
                <a:spcPts val="0"/>
              </a:spcBef>
              <a:spcAft>
                <a:spcPts val="600"/>
              </a:spcAft>
              <a:buFont typeface="Wingdings" pitchFamily="2" charset="2"/>
              <a:buChar char="Ø"/>
            </a:pPr>
            <a:r>
              <a:rPr sz="2400" b="1">
                <a:latin typeface="+mn-lt"/>
              </a:rPr>
              <a:t>Tender/project</a:t>
            </a:r>
            <a:r>
              <a:rPr sz="2400">
                <a:latin typeface="+mn-lt"/>
              </a:rPr>
              <a:t>: Tender for supply of 01 No. CNC Wheel lathe, , Estimated cost – Rs. 25 Crores</a:t>
            </a:r>
          </a:p>
          <a:p>
            <a:pPr lvl="1" algn="just">
              <a:lnSpc>
                <a:spcPct val="100000"/>
              </a:lnSpc>
              <a:spcBef>
                <a:spcPts val="0"/>
              </a:spcBef>
              <a:spcAft>
                <a:spcPts val="600"/>
              </a:spcAft>
              <a:buFont typeface="Wingdings" pitchFamily="2" charset="2"/>
              <a:buChar char="Ø"/>
            </a:pPr>
            <a:r>
              <a:rPr sz="2400" b="1">
                <a:latin typeface="+mn-lt"/>
              </a:rPr>
              <a:t>Eligibity requirement: </a:t>
            </a:r>
            <a:r>
              <a:rPr sz="2400">
                <a:latin typeface="+mn-lt"/>
              </a:rPr>
              <a:t>Bidder should have supplied 350 machines outside country of origin and should have service centres in at least 7 Countries.</a:t>
            </a:r>
          </a:p>
          <a:p>
            <a:pPr lvl="1" algn="just">
              <a:lnSpc>
                <a:spcPct val="100000"/>
              </a:lnSpc>
              <a:spcBef>
                <a:spcPts val="0"/>
              </a:spcBef>
              <a:spcAft>
                <a:spcPts val="600"/>
              </a:spcAft>
              <a:buFont typeface="Wingdings" pitchFamily="2" charset="2"/>
              <a:buChar char="Ø"/>
            </a:pPr>
            <a:r>
              <a:rPr sz="2400" b="1">
                <a:latin typeface="+mn-lt"/>
              </a:rPr>
              <a:t>Local supplier Credentials</a:t>
            </a:r>
            <a:r>
              <a:rPr sz="2400">
                <a:latin typeface="+mn-lt"/>
              </a:rPr>
              <a:t>: None of the local supplier meet the eligibity criteria. </a:t>
            </a:r>
          </a:p>
          <a:p>
            <a:pPr algn="just">
              <a:lnSpc>
                <a:spcPct val="100000"/>
              </a:lnSpc>
              <a:spcBef>
                <a:spcPts val="0"/>
              </a:spcBef>
              <a:spcAft>
                <a:spcPts val="600"/>
              </a:spcAft>
              <a:buNone/>
            </a:pPr>
            <a:endParaRPr sz="2400">
              <a:latin typeface="+mn-lt"/>
            </a:endParaRPr>
          </a:p>
          <a:p>
            <a:pPr algn="just">
              <a:lnSpc>
                <a:spcPct val="100000"/>
              </a:lnSpc>
              <a:spcBef>
                <a:spcPts val="0"/>
              </a:spcBef>
              <a:spcAft>
                <a:spcPts val="600"/>
              </a:spcAft>
              <a:buNone/>
            </a:pPr>
            <a:endParaRPr lang="en-US" sz="2400" b="1" dirty="0">
              <a:latin typeface="+mn-lt"/>
              <a:cs typeface="DIN"/>
            </a:endParaRPr>
          </a:p>
        </p:txBody>
      </p:sp>
      <p:sp>
        <p:nvSpPr>
          <p:cNvPr id="3" name="Slide Number Placeholder 2">
            <a:extLst>
              <a:ext uri="{FF2B5EF4-FFF2-40B4-BE49-F238E27FC236}">
                <a16:creationId xmlns:a16="http://schemas.microsoft.com/office/drawing/2014/main" id="{D879AB2F-DD34-964C-86EC-7A4588A33284}"/>
              </a:ext>
            </a:extLst>
          </p:cNvPr>
          <p:cNvSpPr>
            <a:spLocks noGrp="1"/>
          </p:cNvSpPr>
          <p:nvPr>
            <p:ph type="sldNum" sz="quarter" idx="12"/>
          </p:nvPr>
        </p:nvSpPr>
        <p:spPr/>
        <p:txBody>
          <a:bodyPr/>
          <a:lstStyle/>
          <a:p>
            <a:fld id="{A6523790-ED1F-4930-B6E8-99CA9A2CF00B}" type="slidenum">
              <a:rPr lang="en-US" smtClean="0"/>
              <a:pPr/>
              <a:t>8</a:t>
            </a:fld>
            <a:endParaRPr lang="en-US" dirty="0"/>
          </a:p>
        </p:txBody>
      </p:sp>
      <p:sp>
        <p:nvSpPr>
          <p:cNvPr id="7" name="Rectangle 6">
            <a:extLst>
              <a:ext uri="{FF2B5EF4-FFF2-40B4-BE49-F238E27FC236}">
                <a16:creationId xmlns:a16="http://schemas.microsoft.com/office/drawing/2014/main" id="{8A332B90-B721-114B-9DA7-FBE400489813}"/>
              </a:ext>
            </a:extLst>
          </p:cNvPr>
          <p:cNvSpPr/>
          <p:nvPr/>
        </p:nvSpPr>
        <p:spPr>
          <a:xfrm>
            <a:off x="960407" y="664987"/>
            <a:ext cx="10228289" cy="693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8721914"/>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410" y="167977"/>
            <a:ext cx="10515600" cy="578731"/>
          </a:xfrm>
        </p:spPr>
        <p:txBody>
          <a:bodyPr>
            <a:noAutofit/>
          </a:bodyPr>
          <a:lstStyle/>
          <a:p>
            <a:pPr>
              <a:lnSpc>
                <a:spcPct val="150000"/>
              </a:lnSpc>
            </a:pPr>
            <a:r>
              <a:rPr sz="2800"/>
              <a:t>Types of Restrictive Practices</a:t>
            </a:r>
            <a:endParaRPr lang="en-US" sz="2800" dirty="0">
              <a:latin typeface="+mj-lt"/>
              <a:cs typeface="DIN"/>
            </a:endParaRPr>
          </a:p>
        </p:txBody>
      </p:sp>
      <p:sp>
        <p:nvSpPr>
          <p:cNvPr id="6" name="Content Placeholder 2"/>
          <p:cNvSpPr>
            <a:spLocks noGrp="1"/>
          </p:cNvSpPr>
          <p:nvPr>
            <p:ph idx="1"/>
          </p:nvPr>
        </p:nvSpPr>
        <p:spPr>
          <a:xfrm>
            <a:off x="738231" y="950921"/>
            <a:ext cx="10956021" cy="5628784"/>
          </a:xfrm>
        </p:spPr>
        <p:txBody>
          <a:bodyPr>
            <a:noAutofit/>
          </a:bodyPr>
          <a:lstStyle/>
          <a:p>
            <a:pPr lvl="0">
              <a:lnSpc>
                <a:spcPct val="100000"/>
              </a:lnSpc>
              <a:spcBef>
                <a:spcPts val="0"/>
              </a:spcBef>
              <a:spcAft>
                <a:spcPts val="600"/>
              </a:spcAft>
              <a:buFont typeface="Wingdings" pitchFamily="2" charset="2"/>
              <a:buChar char="v"/>
            </a:pPr>
            <a:r>
              <a:rPr sz="2400" b="1" dirty="0"/>
              <a:t>Restrictive and Discriminatory Eligibility Criteria/ Tender Conditions </a:t>
            </a:r>
            <a:endParaRPr sz="2400" dirty="0"/>
          </a:p>
          <a:p>
            <a:pPr lvl="1">
              <a:lnSpc>
                <a:spcPct val="100000"/>
              </a:lnSpc>
              <a:spcBef>
                <a:spcPts val="0"/>
              </a:spcBef>
              <a:spcAft>
                <a:spcPts val="600"/>
              </a:spcAft>
              <a:buFont typeface="Wingdings" pitchFamily="2" charset="2"/>
              <a:buChar char="Ø"/>
            </a:pPr>
            <a:r>
              <a:rPr sz="2400" dirty="0"/>
              <a:t>Mandatory Presence in Gartner Magic Quadrant - IT and Telecom Products</a:t>
            </a:r>
          </a:p>
          <a:p>
            <a:pPr lvl="1">
              <a:lnSpc>
                <a:spcPct val="100000"/>
              </a:lnSpc>
              <a:spcBef>
                <a:spcPts val="0"/>
              </a:spcBef>
              <a:spcAft>
                <a:spcPts val="600"/>
              </a:spcAft>
              <a:buFont typeface="Wingdings" pitchFamily="2" charset="2"/>
              <a:buChar char="Ø"/>
            </a:pPr>
            <a:r>
              <a:rPr sz="2400" dirty="0"/>
              <a:t>Mandatory USFDA/ European CE – Medical Devices</a:t>
            </a:r>
          </a:p>
          <a:p>
            <a:pPr lvl="1">
              <a:lnSpc>
                <a:spcPct val="100000"/>
              </a:lnSpc>
              <a:spcBef>
                <a:spcPts val="0"/>
              </a:spcBef>
              <a:spcAft>
                <a:spcPts val="600"/>
              </a:spcAft>
              <a:buFont typeface="Wingdings" pitchFamily="2" charset="2"/>
              <a:buChar char="Ø"/>
            </a:pPr>
            <a:r>
              <a:rPr sz="2400" dirty="0"/>
              <a:t>Excessive Turnover requirement – Rs.1000 Cr for procurement of Rs. 70 Cr</a:t>
            </a:r>
          </a:p>
          <a:p>
            <a:pPr lvl="1">
              <a:lnSpc>
                <a:spcPct val="100000"/>
              </a:lnSpc>
              <a:spcBef>
                <a:spcPts val="0"/>
              </a:spcBef>
              <a:spcAft>
                <a:spcPts val="600"/>
              </a:spcAft>
              <a:buFont typeface="Wingdings" pitchFamily="2" charset="2"/>
              <a:buChar char="Ø"/>
            </a:pPr>
            <a:r>
              <a:rPr sz="2400" dirty="0"/>
              <a:t>Excessive past Experience – 25 years for CPWD Lift Registration</a:t>
            </a:r>
          </a:p>
          <a:p>
            <a:pPr>
              <a:lnSpc>
                <a:spcPct val="100000"/>
              </a:lnSpc>
              <a:spcBef>
                <a:spcPts val="0"/>
              </a:spcBef>
              <a:spcAft>
                <a:spcPts val="600"/>
              </a:spcAft>
              <a:buFont typeface="Wingdings" pitchFamily="2" charset="2"/>
              <a:buChar char="v"/>
            </a:pPr>
            <a:r>
              <a:rPr sz="2400" dirty="0"/>
              <a:t> </a:t>
            </a:r>
            <a:r>
              <a:rPr sz="2400" b="1" dirty="0"/>
              <a:t>Foreign Brands specified </a:t>
            </a:r>
            <a:endParaRPr sz="2400" dirty="0"/>
          </a:p>
          <a:p>
            <a:pPr lvl="1">
              <a:lnSpc>
                <a:spcPct val="100000"/>
              </a:lnSpc>
              <a:spcBef>
                <a:spcPts val="0"/>
              </a:spcBef>
              <a:spcAft>
                <a:spcPts val="600"/>
              </a:spcAft>
              <a:buFont typeface="Wingdings" pitchFamily="2" charset="2"/>
              <a:buChar char="Ø"/>
            </a:pPr>
            <a:r>
              <a:rPr sz="2400" dirty="0"/>
              <a:t>CISCO, NEC, Alcatel, Siemens – Telecom Products</a:t>
            </a:r>
          </a:p>
          <a:p>
            <a:pPr lvl="1">
              <a:lnSpc>
                <a:spcPct val="100000"/>
              </a:lnSpc>
              <a:spcBef>
                <a:spcPts val="0"/>
              </a:spcBef>
              <a:spcAft>
                <a:spcPts val="600"/>
              </a:spcAft>
              <a:buFont typeface="Wingdings" pitchFamily="2" charset="2"/>
              <a:buChar char="Ø"/>
            </a:pPr>
            <a:r>
              <a:rPr sz="2400" dirty="0"/>
              <a:t>HP, Dell, Lenovo – IT products</a:t>
            </a:r>
          </a:p>
          <a:p>
            <a:pPr lvl="1">
              <a:lnSpc>
                <a:spcPct val="100000"/>
              </a:lnSpc>
              <a:spcBef>
                <a:spcPts val="0"/>
              </a:spcBef>
              <a:spcAft>
                <a:spcPts val="600"/>
              </a:spcAft>
              <a:buFont typeface="Wingdings" pitchFamily="2" charset="2"/>
              <a:buChar char="Ø"/>
            </a:pPr>
            <a:r>
              <a:rPr sz="2400" dirty="0"/>
              <a:t>OTIS, Mitsubishi, Schindler,  </a:t>
            </a:r>
            <a:r>
              <a:rPr sz="2400" dirty="0" err="1"/>
              <a:t>Kone</a:t>
            </a:r>
            <a:r>
              <a:rPr sz="2400" dirty="0"/>
              <a:t>, Johnson </a:t>
            </a:r>
            <a:r>
              <a:rPr lang="en-US" sz="2400" dirty="0"/>
              <a:t>–</a:t>
            </a:r>
            <a:r>
              <a:rPr sz="2400" dirty="0"/>
              <a:t> Lifts</a:t>
            </a:r>
          </a:p>
          <a:p>
            <a:pPr lvl="0">
              <a:lnSpc>
                <a:spcPct val="100000"/>
              </a:lnSpc>
              <a:spcBef>
                <a:spcPts val="0"/>
              </a:spcBef>
              <a:spcAft>
                <a:spcPts val="600"/>
              </a:spcAft>
              <a:buFont typeface="Wingdings" pitchFamily="2" charset="2"/>
              <a:buChar char="v"/>
            </a:pPr>
            <a:r>
              <a:rPr sz="2400" b="1" dirty="0"/>
              <a:t>Specifications tailor-made to suit foreign products </a:t>
            </a:r>
            <a:r>
              <a:rPr sz="2400" dirty="0"/>
              <a:t>(Foreign Standards/ International Certifications)</a:t>
            </a:r>
          </a:p>
          <a:p>
            <a:pPr lvl="0">
              <a:lnSpc>
                <a:spcPct val="100000"/>
              </a:lnSpc>
              <a:spcBef>
                <a:spcPts val="0"/>
              </a:spcBef>
              <a:spcAft>
                <a:spcPts val="600"/>
              </a:spcAft>
              <a:buFont typeface="Wingdings" pitchFamily="2" charset="2"/>
              <a:buChar char="v"/>
            </a:pPr>
            <a:r>
              <a:rPr sz="2400" b="1" dirty="0"/>
              <a:t>Pre-approved brands in turnkey projects</a:t>
            </a:r>
            <a:endParaRPr sz="2400" dirty="0"/>
          </a:p>
          <a:p>
            <a:pPr lvl="0" algn="just">
              <a:lnSpc>
                <a:spcPct val="100000"/>
              </a:lnSpc>
              <a:spcBef>
                <a:spcPts val="0"/>
              </a:spcBef>
              <a:spcAft>
                <a:spcPts val="600"/>
              </a:spcAft>
              <a:buFont typeface="Wingdings" pitchFamily="2" charset="2"/>
              <a:buChar char="v"/>
            </a:pPr>
            <a:r>
              <a:rPr sz="2400" b="1" dirty="0"/>
              <a:t>Rejection of bid/ Non-award of contract despite being L-1 </a:t>
            </a:r>
            <a:endParaRPr sz="2400" dirty="0"/>
          </a:p>
          <a:p>
            <a:pPr algn="just">
              <a:lnSpc>
                <a:spcPct val="100000"/>
              </a:lnSpc>
              <a:spcBef>
                <a:spcPts val="0"/>
              </a:spcBef>
              <a:spcAft>
                <a:spcPts val="600"/>
              </a:spcAft>
              <a:buNone/>
            </a:pPr>
            <a:endParaRPr sz="2400" dirty="0"/>
          </a:p>
          <a:p>
            <a:pPr algn="just">
              <a:lnSpc>
                <a:spcPct val="100000"/>
              </a:lnSpc>
              <a:spcBef>
                <a:spcPts val="0"/>
              </a:spcBef>
              <a:spcAft>
                <a:spcPts val="600"/>
              </a:spcAft>
              <a:buNone/>
            </a:pPr>
            <a:endParaRPr sz="2400" dirty="0"/>
          </a:p>
          <a:p>
            <a:pPr algn="just">
              <a:lnSpc>
                <a:spcPct val="100000"/>
              </a:lnSpc>
              <a:spcBef>
                <a:spcPts val="0"/>
              </a:spcBef>
              <a:spcAft>
                <a:spcPts val="600"/>
              </a:spcAft>
              <a:buNone/>
            </a:pPr>
            <a:endParaRPr lang="en-US" sz="2400" b="1" dirty="0">
              <a:latin typeface="+mn-lt"/>
              <a:cs typeface="DIN"/>
            </a:endParaRPr>
          </a:p>
        </p:txBody>
      </p:sp>
      <p:sp>
        <p:nvSpPr>
          <p:cNvPr id="3" name="Slide Number Placeholder 2">
            <a:extLst>
              <a:ext uri="{FF2B5EF4-FFF2-40B4-BE49-F238E27FC236}">
                <a16:creationId xmlns:a16="http://schemas.microsoft.com/office/drawing/2014/main" id="{D879AB2F-DD34-964C-86EC-7A4588A33284}"/>
              </a:ext>
            </a:extLst>
          </p:cNvPr>
          <p:cNvSpPr>
            <a:spLocks noGrp="1"/>
          </p:cNvSpPr>
          <p:nvPr>
            <p:ph type="sldNum" sz="quarter" idx="12"/>
          </p:nvPr>
        </p:nvSpPr>
        <p:spPr/>
        <p:txBody>
          <a:bodyPr/>
          <a:lstStyle/>
          <a:p>
            <a:fld id="{A6523790-ED1F-4930-B6E8-99CA9A2CF00B}" type="slidenum">
              <a:rPr lang="en-US" smtClean="0"/>
              <a:pPr/>
              <a:t>9</a:t>
            </a:fld>
            <a:endParaRPr lang="en-US" dirty="0"/>
          </a:p>
        </p:txBody>
      </p:sp>
      <p:sp>
        <p:nvSpPr>
          <p:cNvPr id="7" name="Rectangle 6">
            <a:extLst>
              <a:ext uri="{FF2B5EF4-FFF2-40B4-BE49-F238E27FC236}">
                <a16:creationId xmlns:a16="http://schemas.microsoft.com/office/drawing/2014/main" id="{8A332B90-B721-114B-9DA7-FBE400489813}"/>
              </a:ext>
            </a:extLst>
          </p:cNvPr>
          <p:cNvSpPr/>
          <p:nvPr/>
        </p:nvSpPr>
        <p:spPr>
          <a:xfrm>
            <a:off x="960407" y="771667"/>
            <a:ext cx="10228289" cy="693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8721914"/>
      </p:ext>
    </p:extLst>
  </p:cSld>
  <p:clrMapOvr>
    <a:masterClrMapping/>
  </p:clrMapOvr>
  <p:transition spd="slow"/>
</p:sld>
</file>

<file path=ppt/theme/theme1.xml><?xml version="1.0" encoding="utf-8"?>
<a:theme xmlns:a="http://schemas.openxmlformats.org/drawingml/2006/main" name="Custom Design">
  <a:themeElements>
    <a:clrScheme name="CIPAM">
      <a:dk1>
        <a:sysClr val="windowText" lastClr="000000"/>
      </a:dk1>
      <a:lt1>
        <a:sysClr val="window" lastClr="FFFFFF"/>
      </a:lt1>
      <a:dk2>
        <a:srgbClr val="1F497D"/>
      </a:dk2>
      <a:lt2>
        <a:srgbClr val="EEECE1"/>
      </a:lt2>
      <a:accent1>
        <a:srgbClr val="0C3E90"/>
      </a:accent1>
      <a:accent2>
        <a:srgbClr val="F2591A"/>
      </a:accent2>
      <a:accent3>
        <a:srgbClr val="F69616"/>
      </a:accent3>
      <a:accent4>
        <a:srgbClr val="7DBFFB"/>
      </a:accent4>
      <a:accent5>
        <a:srgbClr val="C82808"/>
      </a:accent5>
      <a:accent6>
        <a:srgbClr val="130359"/>
      </a:accent6>
      <a:hlink>
        <a:srgbClr val="CC3300"/>
      </a:hlink>
      <a:folHlink>
        <a:srgbClr val="800080"/>
      </a:folHlink>
    </a:clrScheme>
    <a:fontScheme name="CIPAM">
      <a:majorFont>
        <a:latin typeface="Cambria"/>
        <a:ea typeface=""/>
        <a:cs typeface=""/>
      </a:majorFont>
      <a:minorFont>
        <a:latin typeface="Cambr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CIPAM">
      <a:dk1>
        <a:sysClr val="windowText" lastClr="000000"/>
      </a:dk1>
      <a:lt1>
        <a:sysClr val="window" lastClr="FFFFFF"/>
      </a:lt1>
      <a:dk2>
        <a:srgbClr val="1F497D"/>
      </a:dk2>
      <a:lt2>
        <a:srgbClr val="EEECE1"/>
      </a:lt2>
      <a:accent1>
        <a:srgbClr val="0C3E90"/>
      </a:accent1>
      <a:accent2>
        <a:srgbClr val="F2591A"/>
      </a:accent2>
      <a:accent3>
        <a:srgbClr val="F69616"/>
      </a:accent3>
      <a:accent4>
        <a:srgbClr val="7DBFFB"/>
      </a:accent4>
      <a:accent5>
        <a:srgbClr val="C82808"/>
      </a:accent5>
      <a:accent6>
        <a:srgbClr val="130359"/>
      </a:accent6>
      <a:hlink>
        <a:srgbClr val="CC3300"/>
      </a:hlink>
      <a:folHlink>
        <a:srgbClr val="800080"/>
      </a:folHlink>
    </a:clrScheme>
    <a:fontScheme name="CIPAM">
      <a:majorFont>
        <a:latin typeface="Cambria"/>
        <a:ea typeface=""/>
        <a:cs typeface=""/>
      </a:majorFont>
      <a:minorFont>
        <a:latin typeface="Cambr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Custom Design">
  <a:themeElements>
    <a:clrScheme name="CIPAM">
      <a:dk1>
        <a:sysClr val="windowText" lastClr="000000"/>
      </a:dk1>
      <a:lt1>
        <a:sysClr val="window" lastClr="FFFFFF"/>
      </a:lt1>
      <a:dk2>
        <a:srgbClr val="1F497D"/>
      </a:dk2>
      <a:lt2>
        <a:srgbClr val="EEECE1"/>
      </a:lt2>
      <a:accent1>
        <a:srgbClr val="0C3E90"/>
      </a:accent1>
      <a:accent2>
        <a:srgbClr val="F2591A"/>
      </a:accent2>
      <a:accent3>
        <a:srgbClr val="F69616"/>
      </a:accent3>
      <a:accent4>
        <a:srgbClr val="7DBFFB"/>
      </a:accent4>
      <a:accent5>
        <a:srgbClr val="C82808"/>
      </a:accent5>
      <a:accent6>
        <a:srgbClr val="130359"/>
      </a:accent6>
      <a:hlink>
        <a:srgbClr val="CC3300"/>
      </a:hlink>
      <a:folHlink>
        <a:srgbClr val="800080"/>
      </a:folHlink>
    </a:clrScheme>
    <a:fontScheme name="CIPAM">
      <a:majorFont>
        <a:latin typeface="Cambria"/>
        <a:ea typeface=""/>
        <a:cs typeface=""/>
      </a:majorFont>
      <a:minorFont>
        <a:latin typeface="Cambr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Custom Design">
  <a:themeElements>
    <a:clrScheme name="CIPAM">
      <a:dk1>
        <a:sysClr val="windowText" lastClr="000000"/>
      </a:dk1>
      <a:lt1>
        <a:sysClr val="window" lastClr="FFFFFF"/>
      </a:lt1>
      <a:dk2>
        <a:srgbClr val="1F497D"/>
      </a:dk2>
      <a:lt2>
        <a:srgbClr val="EEECE1"/>
      </a:lt2>
      <a:accent1>
        <a:srgbClr val="0C3E90"/>
      </a:accent1>
      <a:accent2>
        <a:srgbClr val="F2591A"/>
      </a:accent2>
      <a:accent3>
        <a:srgbClr val="F69616"/>
      </a:accent3>
      <a:accent4>
        <a:srgbClr val="7DBFFB"/>
      </a:accent4>
      <a:accent5>
        <a:srgbClr val="C82808"/>
      </a:accent5>
      <a:accent6>
        <a:srgbClr val="130359"/>
      </a:accent6>
      <a:hlink>
        <a:srgbClr val="CC3300"/>
      </a:hlink>
      <a:folHlink>
        <a:srgbClr val="800080"/>
      </a:folHlink>
    </a:clrScheme>
    <a:fontScheme name="CIPAM">
      <a:majorFont>
        <a:latin typeface="Cambria"/>
        <a:ea typeface=""/>
        <a:cs typeface=""/>
      </a:majorFont>
      <a:minorFont>
        <a:latin typeface="Cambr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Custom Design">
  <a:themeElements>
    <a:clrScheme name="CIPAM">
      <a:dk1>
        <a:sysClr val="windowText" lastClr="000000"/>
      </a:dk1>
      <a:lt1>
        <a:sysClr val="window" lastClr="FFFFFF"/>
      </a:lt1>
      <a:dk2>
        <a:srgbClr val="1F497D"/>
      </a:dk2>
      <a:lt2>
        <a:srgbClr val="EEECE1"/>
      </a:lt2>
      <a:accent1>
        <a:srgbClr val="0C3E90"/>
      </a:accent1>
      <a:accent2>
        <a:srgbClr val="F2591A"/>
      </a:accent2>
      <a:accent3>
        <a:srgbClr val="F69616"/>
      </a:accent3>
      <a:accent4>
        <a:srgbClr val="7DBFFB"/>
      </a:accent4>
      <a:accent5>
        <a:srgbClr val="C82808"/>
      </a:accent5>
      <a:accent6>
        <a:srgbClr val="130359"/>
      </a:accent6>
      <a:hlink>
        <a:srgbClr val="CC3300"/>
      </a:hlink>
      <a:folHlink>
        <a:srgbClr val="800080"/>
      </a:folHlink>
    </a:clrScheme>
    <a:fontScheme name="CIPAM">
      <a:majorFont>
        <a:latin typeface="Cambria"/>
        <a:ea typeface=""/>
        <a:cs typeface=""/>
      </a:majorFont>
      <a:minorFont>
        <a:latin typeface="Cambr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5_Custom Design">
  <a:themeElements>
    <a:clrScheme name="CIPAM">
      <a:dk1>
        <a:sysClr val="windowText" lastClr="000000"/>
      </a:dk1>
      <a:lt1>
        <a:sysClr val="window" lastClr="FFFFFF"/>
      </a:lt1>
      <a:dk2>
        <a:srgbClr val="1F497D"/>
      </a:dk2>
      <a:lt2>
        <a:srgbClr val="EEECE1"/>
      </a:lt2>
      <a:accent1>
        <a:srgbClr val="0C3E90"/>
      </a:accent1>
      <a:accent2>
        <a:srgbClr val="F2591A"/>
      </a:accent2>
      <a:accent3>
        <a:srgbClr val="F69616"/>
      </a:accent3>
      <a:accent4>
        <a:srgbClr val="7DBFFB"/>
      </a:accent4>
      <a:accent5>
        <a:srgbClr val="C82808"/>
      </a:accent5>
      <a:accent6>
        <a:srgbClr val="130359"/>
      </a:accent6>
      <a:hlink>
        <a:srgbClr val="CC3300"/>
      </a:hlink>
      <a:folHlink>
        <a:srgbClr val="800080"/>
      </a:folHlink>
    </a:clrScheme>
    <a:fontScheme name="CIPAM">
      <a:majorFont>
        <a:latin typeface="Cambria"/>
        <a:ea typeface=""/>
        <a:cs typeface=""/>
      </a:majorFont>
      <a:minorFont>
        <a:latin typeface="Cambr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6_Custom Design">
  <a:themeElements>
    <a:clrScheme name="CIPAM">
      <a:dk1>
        <a:sysClr val="windowText" lastClr="000000"/>
      </a:dk1>
      <a:lt1>
        <a:sysClr val="window" lastClr="FFFFFF"/>
      </a:lt1>
      <a:dk2>
        <a:srgbClr val="1F497D"/>
      </a:dk2>
      <a:lt2>
        <a:srgbClr val="EEECE1"/>
      </a:lt2>
      <a:accent1>
        <a:srgbClr val="0C3E90"/>
      </a:accent1>
      <a:accent2>
        <a:srgbClr val="F2591A"/>
      </a:accent2>
      <a:accent3>
        <a:srgbClr val="F69616"/>
      </a:accent3>
      <a:accent4>
        <a:srgbClr val="7DBFFB"/>
      </a:accent4>
      <a:accent5>
        <a:srgbClr val="C82808"/>
      </a:accent5>
      <a:accent6>
        <a:srgbClr val="130359"/>
      </a:accent6>
      <a:hlink>
        <a:srgbClr val="CC3300"/>
      </a:hlink>
      <a:folHlink>
        <a:srgbClr val="800080"/>
      </a:folHlink>
    </a:clrScheme>
    <a:fontScheme name="CIPAM">
      <a:majorFont>
        <a:latin typeface="Cambria"/>
        <a:ea typeface=""/>
        <a:cs typeface=""/>
      </a:majorFont>
      <a:minorFont>
        <a:latin typeface="Cambr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28838</TotalTime>
  <Words>1773</Words>
  <Application>Microsoft Office PowerPoint</Application>
  <PresentationFormat>Widescreen</PresentationFormat>
  <Paragraphs>245</Paragraphs>
  <Slides>20</Slides>
  <Notes>15</Notes>
  <HiddenSlides>0</HiddenSlides>
  <MMClips>0</MMClips>
  <ScaleCrop>false</ScaleCrop>
  <HeadingPairs>
    <vt:vector size="6" baseType="variant">
      <vt:variant>
        <vt:lpstr>Fonts Used</vt:lpstr>
      </vt:variant>
      <vt:variant>
        <vt:i4>4</vt:i4>
      </vt:variant>
      <vt:variant>
        <vt:lpstr>Theme</vt:lpstr>
      </vt:variant>
      <vt:variant>
        <vt:i4>7</vt:i4>
      </vt:variant>
      <vt:variant>
        <vt:lpstr>Slide Titles</vt:lpstr>
      </vt:variant>
      <vt:variant>
        <vt:i4>20</vt:i4>
      </vt:variant>
    </vt:vector>
  </HeadingPairs>
  <TitlesOfParts>
    <vt:vector size="31" baseType="lpstr">
      <vt:lpstr>Arial</vt:lpstr>
      <vt:lpstr>Calibri</vt:lpstr>
      <vt:lpstr>Cambria</vt:lpstr>
      <vt:lpstr>Wingdings</vt:lpstr>
      <vt:lpstr>Custom Design</vt:lpstr>
      <vt:lpstr>1_Custom Design</vt:lpstr>
      <vt:lpstr>2_Custom Design</vt:lpstr>
      <vt:lpstr>3_Custom Design</vt:lpstr>
      <vt:lpstr>4_Custom Design</vt:lpstr>
      <vt:lpstr>5_Custom Design</vt:lpstr>
      <vt:lpstr>6_Custom Design</vt:lpstr>
      <vt:lpstr>Public Procurement (Preference to Make in India) Order, 2017</vt:lpstr>
      <vt:lpstr>PPP MII Order 2017</vt:lpstr>
      <vt:lpstr>Why this Order?</vt:lpstr>
      <vt:lpstr>Overview of the Order </vt:lpstr>
      <vt:lpstr>PPP-MII Order – Scope </vt:lpstr>
      <vt:lpstr>Case Studies - Public Procurement Practices(1/3)</vt:lpstr>
      <vt:lpstr>Case Studies - Public Procurement Practices (2/3)</vt:lpstr>
      <vt:lpstr>Case Studies - Public Procurement Practices (3/3)</vt:lpstr>
      <vt:lpstr>Types of Restrictive Practices</vt:lpstr>
      <vt:lpstr>Things to Ponder </vt:lpstr>
      <vt:lpstr>PPP-MII Order – Purchases exclusively from local suppliers  </vt:lpstr>
      <vt:lpstr>PPP-MII Order – Purchase preference for local suppliers  </vt:lpstr>
      <vt:lpstr>PPP-MII Order – Purchase preference for local suppliers  </vt:lpstr>
      <vt:lpstr>Important Terminology</vt:lpstr>
      <vt:lpstr>Nodal Ministries/ Departments – Role and responsibility</vt:lpstr>
      <vt:lpstr> PPP-MII ORDER – Nodal Ministries </vt:lpstr>
      <vt:lpstr>Implementation</vt:lpstr>
      <vt:lpstr>Monitoring Mechanisms</vt:lpstr>
      <vt:lpstr> DPIIT – Role and and responsibility  </vt:lpstr>
      <vt:lpstr> Exemptions from PPP MII Order   </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NATIONAL INTELLECTUAL PROPERTY RIGHTS POLICY OF INDIA</dc:title>
  <dc:creator>Nidhi Soni</dc:creator>
  <cp:lastModifiedBy>Rakesh Kumar</cp:lastModifiedBy>
  <cp:revision>1919</cp:revision>
  <cp:lastPrinted>2018-10-31T12:59:38Z</cp:lastPrinted>
  <dcterms:created xsi:type="dcterms:W3CDTF">2016-08-26T20:39:09Z</dcterms:created>
  <dcterms:modified xsi:type="dcterms:W3CDTF">2019-08-28T15:36:47Z</dcterms:modified>
</cp:coreProperties>
</file>