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561" r:id="rId2"/>
    <p:sldId id="774" r:id="rId3"/>
    <p:sldId id="781" r:id="rId4"/>
    <p:sldId id="723" r:id="rId5"/>
    <p:sldId id="730" r:id="rId6"/>
    <p:sldId id="732" r:id="rId7"/>
    <p:sldId id="733" r:id="rId8"/>
    <p:sldId id="772" r:id="rId9"/>
    <p:sldId id="775" r:id="rId10"/>
    <p:sldId id="782" r:id="rId11"/>
    <p:sldId id="783" r:id="rId12"/>
    <p:sldId id="787" r:id="rId13"/>
    <p:sldId id="789" r:id="rId14"/>
    <p:sldId id="791" r:id="rId15"/>
    <p:sldId id="792" r:id="rId16"/>
    <p:sldId id="785" r:id="rId17"/>
    <p:sldId id="257" r:id="rId18"/>
    <p:sldId id="258" r:id="rId19"/>
    <p:sldId id="259" r:id="rId20"/>
    <p:sldId id="262" r:id="rId21"/>
    <p:sldId id="263" r:id="rId22"/>
    <p:sldId id="264" r:id="rId23"/>
    <p:sldId id="261" r:id="rId24"/>
    <p:sldId id="795" r:id="rId25"/>
    <p:sldId id="260"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53" autoAdjust="0"/>
    <p:restoredTop sz="94718" autoAdjust="0"/>
  </p:normalViewPr>
  <p:slideViewPr>
    <p:cSldViewPr>
      <p:cViewPr varScale="1">
        <p:scale>
          <a:sx n="68" d="100"/>
          <a:sy n="68" d="100"/>
        </p:scale>
        <p:origin x="15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212" cy="464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971618" y="0"/>
            <a:ext cx="3037212" cy="464411"/>
          </a:xfrm>
          <a:prstGeom prst="rect">
            <a:avLst/>
          </a:prstGeom>
        </p:spPr>
        <p:txBody>
          <a:bodyPr vert="horz" lIns="91440" tIns="45720" rIns="91440" bIns="45720" rtlCol="0"/>
          <a:lstStyle>
            <a:lvl1pPr algn="r">
              <a:defRPr sz="1200"/>
            </a:lvl1pPr>
          </a:lstStyle>
          <a:p>
            <a:fld id="{9A534F6A-3216-4529-9ABD-8E20DEEA86F3}" type="datetimeFigureOut">
              <a:rPr lang="en-IN" smtClean="0"/>
              <a:pPr/>
              <a:t>30-08-2019</a:t>
            </a:fld>
            <a:endParaRPr lang="en-IN"/>
          </a:p>
        </p:txBody>
      </p:sp>
      <p:sp>
        <p:nvSpPr>
          <p:cNvPr id="4" name="Footer Placeholder 3"/>
          <p:cNvSpPr>
            <a:spLocks noGrp="1"/>
          </p:cNvSpPr>
          <p:nvPr>
            <p:ph type="ftr" sz="quarter" idx="2"/>
          </p:nvPr>
        </p:nvSpPr>
        <p:spPr>
          <a:xfrm>
            <a:off x="1" y="8830353"/>
            <a:ext cx="3037212" cy="464411"/>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971618" y="8830353"/>
            <a:ext cx="3037212" cy="464411"/>
          </a:xfrm>
          <a:prstGeom prst="rect">
            <a:avLst/>
          </a:prstGeom>
        </p:spPr>
        <p:txBody>
          <a:bodyPr vert="horz" lIns="91440" tIns="45720" rIns="91440" bIns="45720" rtlCol="0" anchor="b"/>
          <a:lstStyle>
            <a:lvl1pPr algn="r">
              <a:defRPr sz="1200"/>
            </a:lvl1pPr>
          </a:lstStyle>
          <a:p>
            <a:fld id="{FD7BFAC8-CE79-4839-BB06-BE10407468F7}" type="slidenum">
              <a:rPr lang="en-IN" smtClean="0"/>
              <a:pPr/>
              <a:t>‹#›</a:t>
            </a:fld>
            <a:endParaRPr lang="en-IN"/>
          </a:p>
        </p:txBody>
      </p:sp>
    </p:spTree>
    <p:extLst>
      <p:ext uri="{BB962C8B-B14F-4D97-AF65-F5344CB8AC3E}">
        <p14:creationId xmlns:p14="http://schemas.microsoft.com/office/powerpoint/2010/main" val="85975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40" y="3"/>
            <a:ext cx="3037840" cy="464820"/>
          </a:xfrm>
          <a:prstGeom prst="rect">
            <a:avLst/>
          </a:prstGeom>
        </p:spPr>
        <p:txBody>
          <a:bodyPr vert="horz" lIns="91440" tIns="45720" rIns="91440" bIns="45720" rtlCol="0"/>
          <a:lstStyle>
            <a:lvl1pPr algn="r">
              <a:defRPr sz="1200"/>
            </a:lvl1pPr>
          </a:lstStyle>
          <a:p>
            <a:fld id="{922B7A78-D1D0-42D3-A8A5-A2168B929F79}" type="datetimeFigureOut">
              <a:rPr lang="en-US" smtClean="0"/>
              <a:pPr/>
              <a:t>8/30/2019</a:t>
            </a:fld>
            <a:endParaRPr lang="en-US"/>
          </a:p>
        </p:txBody>
      </p:sp>
      <p:sp>
        <p:nvSpPr>
          <p:cNvPr id="4" name="Slide Image Placeholder 3"/>
          <p:cNvSpPr>
            <a:spLocks noGrp="1" noRot="1" noChangeAspect="1"/>
          </p:cNvSpPr>
          <p:nvPr>
            <p:ph type="sldImg" idx="2"/>
          </p:nvPr>
        </p:nvSpPr>
        <p:spPr>
          <a:xfrm>
            <a:off x="1182688" y="696913"/>
            <a:ext cx="4645025" cy="3484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1" y="4415793"/>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1440" tIns="45720" rIns="91440" bIns="45720" rtlCol="0" anchor="b"/>
          <a:lstStyle>
            <a:lvl1pPr algn="r">
              <a:defRPr sz="1200"/>
            </a:lvl1pPr>
          </a:lstStyle>
          <a:p>
            <a:fld id="{E393D3BA-E7C8-4F99-90E8-F3A6D46067AA}" type="slidenum">
              <a:rPr lang="en-US" smtClean="0"/>
              <a:pPr/>
              <a:t>‹#›</a:t>
            </a:fld>
            <a:endParaRPr lang="en-US"/>
          </a:p>
        </p:txBody>
      </p:sp>
    </p:spTree>
    <p:extLst>
      <p:ext uri="{BB962C8B-B14F-4D97-AF65-F5344CB8AC3E}">
        <p14:creationId xmlns:p14="http://schemas.microsoft.com/office/powerpoint/2010/main" val="16176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6FB516CB-5244-4A1C-97BB-F8DC5CB7BB10}" type="slidenum">
              <a:rPr lang="en-IN" smtClean="0"/>
              <a:pPr>
                <a:defRPr/>
              </a:pPr>
              <a:t>20</a:t>
            </a:fld>
            <a:endParaRPr lang="en-IN"/>
          </a:p>
        </p:txBody>
      </p:sp>
      <p:sp>
        <p:nvSpPr>
          <p:cNvPr id="5" name="Header Placeholder 4"/>
          <p:cNvSpPr>
            <a:spLocks noGrp="1"/>
          </p:cNvSpPr>
          <p:nvPr>
            <p:ph type="hdr" sz="quarter" idx="11"/>
          </p:nvPr>
        </p:nvSpPr>
        <p:spPr/>
        <p:txBody>
          <a:bodyPr/>
          <a:lstStyle/>
          <a:p>
            <a:pPr>
              <a:defRPr/>
            </a:pPr>
            <a:r>
              <a:rPr lang="en-IN"/>
              <a:t>Railway Convention Committee</a:t>
            </a:r>
          </a:p>
        </p:txBody>
      </p:sp>
      <p:sp>
        <p:nvSpPr>
          <p:cNvPr id="6" name="Date Placeholder 5"/>
          <p:cNvSpPr>
            <a:spLocks noGrp="1"/>
          </p:cNvSpPr>
          <p:nvPr>
            <p:ph type="dt" idx="12"/>
          </p:nvPr>
        </p:nvSpPr>
        <p:spPr/>
        <p:txBody>
          <a:bodyPr/>
          <a:lstStyle/>
          <a:p>
            <a:pPr>
              <a:defRPr/>
            </a:pPr>
            <a:r>
              <a:rPr lang="en-US"/>
              <a:t>15th May 2018</a:t>
            </a:r>
            <a:endParaRPr lang="en-IN"/>
          </a:p>
        </p:txBody>
      </p:sp>
      <p:sp>
        <p:nvSpPr>
          <p:cNvPr id="7" name="Footer Placeholder 6"/>
          <p:cNvSpPr>
            <a:spLocks noGrp="1"/>
          </p:cNvSpPr>
          <p:nvPr>
            <p:ph type="ftr" sz="quarter" idx="13"/>
          </p:nvPr>
        </p:nvSpPr>
        <p:spPr/>
        <p:txBody>
          <a:bodyPr/>
          <a:lstStyle/>
          <a:p>
            <a:pPr>
              <a:defRPr/>
            </a:pPr>
            <a:r>
              <a:rPr lang="en-IN"/>
              <a:t>updated 08/05/18 1400 hrs</a:t>
            </a:r>
          </a:p>
        </p:txBody>
      </p:sp>
    </p:spTree>
    <p:extLst>
      <p:ext uri="{BB962C8B-B14F-4D97-AF65-F5344CB8AC3E}">
        <p14:creationId xmlns:p14="http://schemas.microsoft.com/office/powerpoint/2010/main" val="1161365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extBox 6"/>
          <p:cNvSpPr txBox="1"/>
          <p:nvPr userDrawn="1"/>
        </p:nvSpPr>
        <p:spPr>
          <a:xfrm rot="5400000">
            <a:off x="-2939534" y="3549134"/>
            <a:ext cx="6248400" cy="369332"/>
          </a:xfrm>
          <a:prstGeom prst="rect">
            <a:avLst/>
          </a:prstGeom>
          <a:solidFill>
            <a:schemeClr val="accent3">
              <a:lumMod val="75000"/>
            </a:schemeClr>
          </a:solidFill>
        </p:spPr>
        <p:txBody>
          <a:bodyPr wrap="square" rtlCol="0">
            <a:spAutoFit/>
          </a:bodyPr>
          <a:lstStyle/>
          <a:p>
            <a:pPr algn="ctr"/>
            <a:r>
              <a:rPr lang="en-US" b="1" spc="300" dirty="0">
                <a:solidFill>
                  <a:schemeClr val="bg1"/>
                </a:solidFill>
              </a:rPr>
              <a:t>Geotechnical Engineering Directorate</a:t>
            </a: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userDrawn="1"/>
        </p:nvSpPr>
        <p:spPr>
          <a:xfrm>
            <a:off x="6626" y="6488668"/>
            <a:ext cx="9137374" cy="369332"/>
          </a:xfrm>
          <a:prstGeom prst="rect">
            <a:avLst/>
          </a:prstGeom>
          <a:solidFill>
            <a:srgbClr val="0070C0"/>
          </a:solidFill>
        </p:spPr>
        <p:txBody>
          <a:bodyPr wrap="square" rtlCol="0">
            <a:spAutoFit/>
          </a:bodyPr>
          <a:lstStyle/>
          <a:p>
            <a:pPr algn="ctr"/>
            <a:r>
              <a:rPr lang="en-US" spc="300" dirty="0">
                <a:solidFill>
                  <a:schemeClr val="bg1"/>
                </a:solidFill>
              </a:rPr>
              <a:t>Research Designs &amp; Standards </a:t>
            </a:r>
            <a:r>
              <a:rPr lang="en-US" spc="300" dirty="0" err="1">
                <a:solidFill>
                  <a:schemeClr val="bg1"/>
                </a:solidFill>
              </a:rPr>
              <a:t>Organisation</a:t>
            </a:r>
            <a:endParaRPr lang="en-US" spc="300" dirty="0">
              <a:solidFill>
                <a:schemeClr val="bg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r>
              <a:rPr lang="en-US"/>
              <a:t>3/10/2018</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5EC7717-57C5-4AD3-B378-587F0A6C8A56}" type="slidenum">
              <a:rPr lang="en-US"/>
              <a:pPr>
                <a:defRPr/>
              </a:pPr>
              <a:t>‹#›</a:t>
            </a:fld>
            <a:endParaRPr lang="en-US"/>
          </a:p>
        </p:txBody>
      </p:sp>
    </p:spTree>
    <p:extLst>
      <p:ext uri="{BB962C8B-B14F-4D97-AF65-F5344CB8AC3E}">
        <p14:creationId xmlns:p14="http://schemas.microsoft.com/office/powerpoint/2010/main" val="28391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Ref idx="1003">
        <a:schemeClr val="bg2"/>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2"/>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extBox 8"/>
          <p:cNvSpPr txBox="1"/>
          <p:nvPr userDrawn="1"/>
        </p:nvSpPr>
        <p:spPr>
          <a:xfrm rot="5400000">
            <a:off x="-2939534" y="3549134"/>
            <a:ext cx="6248400" cy="369332"/>
          </a:xfrm>
          <a:prstGeom prst="rect">
            <a:avLst/>
          </a:prstGeom>
          <a:solidFill>
            <a:schemeClr val="accent3">
              <a:lumMod val="75000"/>
            </a:schemeClr>
          </a:solidFill>
        </p:spPr>
        <p:txBody>
          <a:bodyPr wrap="square" rtlCol="0">
            <a:spAutoFit/>
          </a:bodyPr>
          <a:lstStyle/>
          <a:p>
            <a:pPr algn="ctr"/>
            <a:r>
              <a:rPr lang="en-US" b="1" spc="300" dirty="0">
                <a:solidFill>
                  <a:schemeClr val="bg1"/>
                </a:solidFill>
              </a:rPr>
              <a:t>Geotechnical Engineering Directorate</a:t>
            </a:r>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2"/>
          <p:cNvSpPr>
            <a:spLocks noChangeArrowheads="1"/>
          </p:cNvSpPr>
          <p:nvPr/>
        </p:nvSpPr>
        <p:spPr bwMode="auto">
          <a:xfrm>
            <a:off x="0" y="457200"/>
            <a:ext cx="184150" cy="784225"/>
          </a:xfrm>
          <a:prstGeom prst="rect">
            <a:avLst/>
          </a:prstGeom>
          <a:noFill/>
          <a:ln w="9525" algn="ctr">
            <a:noFill/>
            <a:miter lim="800000"/>
            <a:headEnd/>
            <a:tailEnd/>
          </a:ln>
        </p:spPr>
        <p:txBody>
          <a:bodyPr wrap="none" anchor="ctr">
            <a:spAutoFit/>
          </a:bodyPr>
          <a:lstStyle/>
          <a:p>
            <a:pPr eaLnBrk="0" hangingPunct="0"/>
            <a:br>
              <a:rPr lang="en-US" sz="900" dirty="0"/>
            </a:br>
            <a:endParaRPr lang="en-US" dirty="0"/>
          </a:p>
          <a:p>
            <a:pPr eaLnBrk="0" hangingPunct="0">
              <a:spcBef>
                <a:spcPct val="0"/>
              </a:spcBef>
            </a:pPr>
            <a:endParaRPr lang="en-US" dirty="0"/>
          </a:p>
        </p:txBody>
      </p:sp>
      <p:sp>
        <p:nvSpPr>
          <p:cNvPr id="17" name="TextBox 16"/>
          <p:cNvSpPr txBox="1"/>
          <p:nvPr/>
        </p:nvSpPr>
        <p:spPr>
          <a:xfrm>
            <a:off x="919162" y="1233826"/>
            <a:ext cx="7391400" cy="5078313"/>
          </a:xfrm>
          <a:prstGeom prst="rect">
            <a:avLst/>
          </a:prstGeom>
          <a:noFill/>
        </p:spPr>
        <p:txBody>
          <a:bodyPr wrap="square" rtlCol="0">
            <a:spAutoFit/>
          </a:bodyPr>
          <a:lstStyle/>
          <a:p>
            <a:pPr algn="ctr"/>
            <a:r>
              <a:rPr lang="en-US" sz="4400" b="1" dirty="0"/>
              <a:t>  </a:t>
            </a:r>
            <a:r>
              <a:rPr lang="en-US" sz="5400" b="1" dirty="0">
                <a:solidFill>
                  <a:srgbClr val="FF0000"/>
                </a:solidFill>
              </a:rPr>
              <a:t>Presentation on</a:t>
            </a:r>
          </a:p>
          <a:p>
            <a:pPr algn="ctr"/>
            <a:r>
              <a:rPr lang="en-US" sz="5400" b="1" dirty="0">
                <a:solidFill>
                  <a:srgbClr val="FF0000"/>
                </a:solidFill>
              </a:rPr>
              <a:t> </a:t>
            </a:r>
            <a:r>
              <a:rPr lang="en-US" sz="5400" b="1" dirty="0" err="1">
                <a:solidFill>
                  <a:srgbClr val="FF0000"/>
                </a:solidFill>
              </a:rPr>
              <a:t>Geosynthetics</a:t>
            </a:r>
            <a:r>
              <a:rPr lang="en-US" sz="5400" b="1" dirty="0">
                <a:solidFill>
                  <a:srgbClr val="FF0000"/>
                </a:solidFill>
              </a:rPr>
              <a:t> </a:t>
            </a:r>
          </a:p>
          <a:p>
            <a:pPr algn="ctr"/>
            <a:r>
              <a:rPr lang="en-US" sz="5400" b="1" dirty="0">
                <a:solidFill>
                  <a:srgbClr val="FF0000"/>
                </a:solidFill>
              </a:rPr>
              <a:t>Its function            </a:t>
            </a:r>
          </a:p>
          <a:p>
            <a:pPr algn="ctr"/>
            <a:r>
              <a:rPr lang="en-US" sz="5400" b="1" dirty="0">
                <a:solidFill>
                  <a:srgbClr val="FF0000"/>
                </a:solidFill>
              </a:rPr>
              <a:t>&amp;</a:t>
            </a:r>
          </a:p>
          <a:p>
            <a:pPr algn="ctr"/>
            <a:r>
              <a:rPr lang="en-US" sz="5400" b="1" dirty="0">
                <a:solidFill>
                  <a:srgbClr val="FF0000"/>
                </a:solidFill>
              </a:rPr>
              <a:t>Applications </a:t>
            </a:r>
          </a:p>
          <a:p>
            <a:pPr algn="ctr"/>
            <a:r>
              <a:rPr lang="en-US" sz="5400" b="1" dirty="0"/>
              <a:t> </a:t>
            </a:r>
          </a:p>
        </p:txBody>
      </p:sp>
      <p:sp>
        <p:nvSpPr>
          <p:cNvPr id="4" name="Title 1"/>
          <p:cNvSpPr txBox="1">
            <a:spLocks/>
          </p:cNvSpPr>
          <p:nvPr/>
        </p:nvSpPr>
        <p:spPr>
          <a:xfrm>
            <a:off x="457200" y="838200"/>
            <a:ext cx="8610600" cy="5562600"/>
          </a:xfrm>
          <a:prstGeom prst="rect">
            <a:avLst/>
          </a:prstGeom>
          <a:solidFill>
            <a:srgbClr val="0070C0"/>
          </a:solidFill>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en-US" sz="2800" b="1" dirty="0">
                <a:solidFill>
                  <a:schemeClr val="bg1"/>
                </a:solidFill>
              </a:rPr>
            </a:br>
            <a:endParaRPr lang="en-US" sz="2800" b="1" dirty="0">
              <a:solidFill>
                <a:schemeClr val="bg1"/>
              </a:solidFill>
            </a:endParaRPr>
          </a:p>
          <a:p>
            <a:endParaRPr lang="en-US" sz="2800" b="1" dirty="0">
              <a:solidFill>
                <a:schemeClr val="bg1"/>
              </a:solidFill>
            </a:endParaRPr>
          </a:p>
          <a:p>
            <a:r>
              <a:rPr lang="en-US" sz="3700" b="1" dirty="0">
                <a:solidFill>
                  <a:schemeClr val="bg1"/>
                </a:solidFill>
              </a:rPr>
              <a:t>TECHNICAL TEXTILE  </a:t>
            </a:r>
          </a:p>
          <a:p>
            <a:endParaRPr lang="en-US" sz="3700" b="1" dirty="0">
              <a:solidFill>
                <a:schemeClr val="bg1"/>
              </a:solidFill>
            </a:endParaRPr>
          </a:p>
          <a:p>
            <a:endParaRPr lang="en-US" sz="3700" b="1" dirty="0">
              <a:solidFill>
                <a:schemeClr val="bg1"/>
              </a:solidFill>
            </a:endParaRPr>
          </a:p>
          <a:p>
            <a:r>
              <a:rPr lang="en-US" sz="3700" b="1" dirty="0">
                <a:solidFill>
                  <a:schemeClr val="bg1"/>
                </a:solidFill>
              </a:rPr>
              <a:t>APPLICATIONS ON INDIAN RAILWAYS</a:t>
            </a:r>
            <a:br>
              <a:rPr lang="en-US" sz="2800" b="1" dirty="0">
                <a:solidFill>
                  <a:schemeClr val="bg1"/>
                </a:solidFill>
              </a:rPr>
            </a:br>
            <a:br>
              <a:rPr lang="en-US" sz="2800" b="1" dirty="0">
                <a:solidFill>
                  <a:schemeClr val="bg1"/>
                </a:solidFill>
              </a:rPr>
            </a:br>
            <a:endParaRPr lang="en-US" sz="2800" b="1" dirty="0">
              <a:solidFill>
                <a:schemeClr val="bg1"/>
              </a:solidFill>
            </a:endParaRPr>
          </a:p>
          <a:p>
            <a:endParaRPr lang="en-US" sz="3100" b="1" dirty="0">
              <a:solidFill>
                <a:schemeClr val="bg1"/>
              </a:solidFill>
            </a:endParaRPr>
          </a:p>
          <a:p>
            <a:endParaRPr lang="en-US" sz="3100" b="1" dirty="0">
              <a:solidFill>
                <a:schemeClr val="bg1"/>
              </a:solidFill>
            </a:endParaRPr>
          </a:p>
          <a:p>
            <a:endParaRPr lang="en-US" sz="3100" b="1" dirty="0">
              <a:solidFill>
                <a:schemeClr val="bg1"/>
              </a:solidFill>
            </a:endParaRPr>
          </a:p>
          <a:p>
            <a:endParaRPr lang="en-US" sz="3100" b="1" dirty="0">
              <a:solidFill>
                <a:schemeClr val="bg1"/>
              </a:solidFill>
            </a:endParaRPr>
          </a:p>
        </p:txBody>
      </p:sp>
    </p:spTree>
    <p:extLst>
      <p:ext uri="{BB962C8B-B14F-4D97-AF65-F5344CB8AC3E}">
        <p14:creationId xmlns:p14="http://schemas.microsoft.com/office/powerpoint/2010/main" val="3971956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30997"/>
          </a:xfrm>
          <a:prstGeom prst="rect">
            <a:avLst/>
          </a:prstGeom>
          <a:noFill/>
        </p:spPr>
        <p:txBody>
          <a:bodyPr wrap="square" rtlCol="0">
            <a:spAutoFit/>
          </a:bodyPr>
          <a:lstStyle/>
          <a:p>
            <a:pPr lvl="0" algn="ctr"/>
            <a:r>
              <a:rPr lang="en-US" sz="2400" b="1" u="sng" dirty="0">
                <a:solidFill>
                  <a:srgbClr val="FFFF00"/>
                </a:solidFill>
                <a:latin typeface="Arial Black" panose="020B0A04020102020204" pitchFamily="34" charset="0"/>
                <a:ea typeface="Verdana" panose="020B0604030504040204" pitchFamily="34" charset="0"/>
              </a:rPr>
              <a:t>FUNCTIONAL REQUIREMENTS OF GEO-SYNTHETICS IN OTHER APPLICATIONS </a:t>
            </a:r>
            <a:endParaRPr lang="en-IN" sz="2400" u="sng" dirty="0">
              <a:solidFill>
                <a:srgbClr val="FFFF00"/>
              </a:solidFill>
              <a:latin typeface="Arial Black" panose="020B0A04020102020204" pitchFamily="34" charset="0"/>
              <a:ea typeface="Verdana" panose="020B0604030504040204" pitchFamily="34" charset="0"/>
            </a:endParaRPr>
          </a:p>
        </p:txBody>
      </p:sp>
      <p:sp>
        <p:nvSpPr>
          <p:cNvPr id="3" name="TextBox 2"/>
          <p:cNvSpPr txBox="1"/>
          <p:nvPr/>
        </p:nvSpPr>
        <p:spPr>
          <a:xfrm>
            <a:off x="533400" y="838200"/>
            <a:ext cx="8305800" cy="5824158"/>
          </a:xfrm>
          <a:prstGeom prst="rect">
            <a:avLst/>
          </a:prstGeom>
          <a:noFill/>
        </p:spPr>
        <p:txBody>
          <a:bodyPr wrap="square" rtlCol="0">
            <a:spAutoFit/>
          </a:bodyPr>
          <a:lstStyle/>
          <a:p>
            <a:pPr marL="342900" lvl="0" indent="-342900" algn="just">
              <a:lnSpc>
                <a:spcPct val="115000"/>
              </a:lnSpc>
              <a:spcAft>
                <a:spcPts val="1000"/>
              </a:spcAft>
              <a:buFont typeface="+mj-lt"/>
              <a:buAutoNum type="romanLcParenBoth"/>
            </a:pP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Coach Furnishing items:</a:t>
            </a:r>
          </a:p>
          <a:p>
            <a:pPr lvl="1">
              <a:lnSpc>
                <a:spcPct val="150000"/>
              </a:lnSpc>
              <a:buFont typeface="Arial" pitchFamily="34" charset="0"/>
              <a:buChar char="•"/>
            </a:pPr>
            <a:r>
              <a:rPr lang="en-US" b="1" dirty="0">
                <a:solidFill>
                  <a:srgbClr val="C00000"/>
                </a:solidFill>
                <a:latin typeface="Arial" panose="020B0604020202020204" pitchFamily="34" charset="0"/>
                <a:ea typeface="Verdana" panose="020B0604030504040204" pitchFamily="34" charset="0"/>
                <a:cs typeface="Arial" panose="020B0604020202020204" pitchFamily="34" charset="0"/>
              </a:rPr>
              <a:t>Floor Board </a:t>
            </a:r>
          </a:p>
          <a:p>
            <a:pPr lvl="1">
              <a:lnSpc>
                <a:spcPct val="150000"/>
              </a:lnSpc>
              <a:buFont typeface="Arial" pitchFamily="34" charset="0"/>
              <a:buChar char="•"/>
            </a:pPr>
            <a:r>
              <a:rPr lang="en-US" b="1" dirty="0">
                <a:solidFill>
                  <a:srgbClr val="C00000"/>
                </a:solidFill>
                <a:latin typeface="Arial" panose="020B0604020202020204" pitchFamily="34" charset="0"/>
                <a:ea typeface="Verdana" panose="020B0604030504040204" pitchFamily="34" charset="0"/>
                <a:cs typeface="Arial" panose="020B0604020202020204" pitchFamily="34" charset="0"/>
              </a:rPr>
              <a:t>Side wall &amp; Partition Wall</a:t>
            </a:r>
          </a:p>
          <a:p>
            <a:pPr lvl="1">
              <a:lnSpc>
                <a:spcPct val="150000"/>
              </a:lnSpc>
              <a:buFont typeface="Arial" pitchFamily="34" charset="0"/>
              <a:buChar char="•"/>
            </a:pPr>
            <a:r>
              <a:rPr lang="en-US" b="1" dirty="0">
                <a:solidFill>
                  <a:srgbClr val="C00000"/>
                </a:solidFill>
                <a:latin typeface="Arial" panose="020B0604020202020204" pitchFamily="34" charset="0"/>
                <a:ea typeface="Verdana" panose="020B0604030504040204" pitchFamily="34" charset="0"/>
                <a:cs typeface="Arial" panose="020B0604020202020204" pitchFamily="34" charset="0"/>
              </a:rPr>
              <a:t>Seat Cover &amp; Upholstery</a:t>
            </a:r>
          </a:p>
          <a:p>
            <a:pPr lvl="1">
              <a:lnSpc>
                <a:spcPct val="150000"/>
              </a:lnSpc>
              <a:buFont typeface="Arial" pitchFamily="34" charset="0"/>
              <a:buChar char="•"/>
            </a:pPr>
            <a:r>
              <a:rPr lang="en-US" b="1" dirty="0">
                <a:solidFill>
                  <a:srgbClr val="C00000"/>
                </a:solidFill>
                <a:latin typeface="Arial" panose="020B0604020202020204" pitchFamily="34" charset="0"/>
                <a:ea typeface="Verdana" panose="020B0604030504040204" pitchFamily="34" charset="0"/>
                <a:cs typeface="Arial" panose="020B0604020202020204" pitchFamily="34" charset="0"/>
              </a:rPr>
              <a:t>Curtain</a:t>
            </a:r>
          </a:p>
          <a:p>
            <a:pPr lvl="1">
              <a:lnSpc>
                <a:spcPct val="150000"/>
              </a:lnSpc>
            </a:pPr>
            <a:endParaRPr lang="en-US" sz="11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457200" indent="-228600" algn="just">
              <a:lnSpc>
                <a:spcPct val="115000"/>
              </a:lnSpc>
              <a:spcAft>
                <a:spcPts val="1000"/>
              </a:spcAft>
              <a:tabLst>
                <a:tab pos="228600" algn="l"/>
              </a:tabLst>
            </a:pPr>
            <a:r>
              <a:rPr lang="en-US" sz="2400" b="1" dirty="0">
                <a:solidFill>
                  <a:srgbClr val="000000"/>
                </a:solidFill>
                <a:latin typeface="Arial" panose="020B0604020202020204" pitchFamily="34" charset="0"/>
                <a:ea typeface="Verdana" panose="020B0604030504040204" pitchFamily="34" charset="0"/>
                <a:cs typeface="Arial" panose="020B0604020202020204" pitchFamily="34" charset="0"/>
              </a:rPr>
              <a:t>Desirable Properties:</a:t>
            </a:r>
          </a:p>
          <a:p>
            <a:pPr marL="45720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Fire retardant property is required to safeguard against fire for safety of passengers so that the materials don’t aid in spreading the flame. But simultaneously aesthetic requirements are to be kept in mind. The materials must also have least toxicity so that the smoke/fumes of burning itself is not toxic.</a:t>
            </a:r>
            <a:endParaRPr lang="en-IN"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74260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199" y="893309"/>
          <a:ext cx="8229600" cy="5467092"/>
        </p:xfrm>
        <a:graphic>
          <a:graphicData uri="http://schemas.openxmlformats.org/drawingml/2006/table">
            <a:tbl>
              <a:tblPr/>
              <a:tblGrid>
                <a:gridCol w="2133601">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2590799">
                  <a:extLst>
                    <a:ext uri="{9D8B030D-6E8A-4147-A177-3AD203B41FA5}">
                      <a16:colId xmlns:a16="http://schemas.microsoft.com/office/drawing/2014/main" val="20002"/>
                    </a:ext>
                  </a:extLst>
                </a:gridCol>
              </a:tblGrid>
              <a:tr h="315192">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Items</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Material Used at present</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Specifications</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96223">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Floor board</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mn-lt"/>
                          <a:ea typeface="Calibri"/>
                          <a:cs typeface="Mangal"/>
                        </a:rPr>
                        <a:t>Wood Based Impregnated Compressed Laminate</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C-9407 (Rev-3) Amendment-3 </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84941">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Side wall &amp; Partition wall paneling</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mn-lt"/>
                          <a:ea typeface="Calibri"/>
                          <a:cs typeface="Mangal"/>
                        </a:rPr>
                        <a:t>Decorative Thermosetting Synthetic Resin Bonded Laminated Sheets </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C-K514 with Amendment-7</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24438">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Seat cover and upholstery</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mn-lt"/>
                          <a:ea typeface="Calibri"/>
                          <a:cs typeface="Mangal"/>
                        </a:rPr>
                        <a:t>Vinyl Coated Upholstery Fabric (Artificial Leather)</a:t>
                      </a:r>
                    </a:p>
                    <a:p>
                      <a:pPr marL="0" marR="3810" algn="just">
                        <a:lnSpc>
                          <a:spcPct val="115000"/>
                        </a:lnSpc>
                        <a:spcBef>
                          <a:spcPts val="0"/>
                        </a:spcBef>
                        <a:spcAft>
                          <a:spcPts val="0"/>
                        </a:spcAft>
                      </a:pPr>
                      <a:endParaRPr lang="en-US" sz="1800" b="1" dirty="0">
                        <a:solidFill>
                          <a:srgbClr val="000000"/>
                        </a:solidFill>
                        <a:latin typeface="+mn-lt"/>
                        <a:ea typeface="Times New Roman"/>
                        <a:cs typeface="Mangal"/>
                      </a:endParaRPr>
                    </a:p>
                    <a:p>
                      <a:pPr marL="0" marR="3810" algn="just">
                        <a:lnSpc>
                          <a:spcPct val="115000"/>
                        </a:lnSpc>
                        <a:spcBef>
                          <a:spcPts val="0"/>
                        </a:spcBef>
                        <a:spcAft>
                          <a:spcPts val="0"/>
                        </a:spcAft>
                      </a:pPr>
                      <a:endParaRPr lang="en-US" sz="1800" b="1" dirty="0">
                        <a:solidFill>
                          <a:srgbClr val="000000"/>
                        </a:solidFill>
                        <a:latin typeface="+mn-lt"/>
                        <a:ea typeface="Calibri"/>
                        <a:cs typeface="Mangal"/>
                      </a:endParaRPr>
                    </a:p>
                    <a:p>
                      <a:pPr marL="0" marR="3810" algn="just">
                        <a:lnSpc>
                          <a:spcPct val="115000"/>
                        </a:lnSpc>
                        <a:spcBef>
                          <a:spcPts val="0"/>
                        </a:spcBef>
                        <a:spcAft>
                          <a:spcPts val="0"/>
                        </a:spcAft>
                      </a:pPr>
                      <a:r>
                        <a:rPr lang="en-US" sz="1800" b="1" dirty="0">
                          <a:solidFill>
                            <a:srgbClr val="000000"/>
                          </a:solidFill>
                          <a:latin typeface="+mn-lt"/>
                          <a:ea typeface="Calibri"/>
                          <a:cs typeface="Mangal"/>
                        </a:rPr>
                        <a:t>Fire Retardant Upholstery</a:t>
                      </a:r>
                    </a:p>
                    <a:p>
                      <a:pPr marL="0" marR="3810" algn="just">
                        <a:lnSpc>
                          <a:spcPct val="115000"/>
                        </a:lnSpc>
                        <a:spcBef>
                          <a:spcPts val="0"/>
                        </a:spcBef>
                        <a:spcAft>
                          <a:spcPts val="0"/>
                        </a:spcAft>
                      </a:pPr>
                      <a:endParaRPr lang="en-US" sz="1800" b="1" dirty="0">
                        <a:solidFill>
                          <a:srgbClr val="000000"/>
                        </a:solidFill>
                        <a:latin typeface="+mn-lt"/>
                        <a:ea typeface="Times New Roman"/>
                        <a:cs typeface="Mangal"/>
                      </a:endParaRPr>
                    </a:p>
                    <a:p>
                      <a:pPr marL="0" marR="3810" algn="just">
                        <a:lnSpc>
                          <a:spcPct val="115000"/>
                        </a:lnSpc>
                        <a:spcBef>
                          <a:spcPts val="0"/>
                        </a:spcBef>
                        <a:spcAft>
                          <a:spcPts val="0"/>
                        </a:spcAft>
                      </a:pPr>
                      <a:endParaRPr lang="en-US" sz="1800" b="1" dirty="0">
                        <a:solidFill>
                          <a:srgbClr val="000000"/>
                        </a:solidFill>
                        <a:latin typeface="+mn-lt"/>
                        <a:ea typeface="Calibri"/>
                        <a:cs typeface="Mangal"/>
                      </a:endParaRPr>
                    </a:p>
                    <a:p>
                      <a:pPr marL="0" marR="3810" algn="just">
                        <a:lnSpc>
                          <a:spcPct val="115000"/>
                        </a:lnSpc>
                        <a:spcBef>
                          <a:spcPts val="0"/>
                        </a:spcBef>
                        <a:spcAft>
                          <a:spcPts val="0"/>
                        </a:spcAft>
                      </a:pPr>
                      <a:r>
                        <a:rPr lang="en-US" sz="1800" b="1" dirty="0">
                          <a:solidFill>
                            <a:srgbClr val="000000"/>
                          </a:solidFill>
                          <a:latin typeface="+mn-lt"/>
                          <a:ea typeface="Calibri"/>
                          <a:cs typeface="Mangal"/>
                        </a:rPr>
                        <a:t>Stain Proof Fire Retardant Upholstery Cloth </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RDSO/2008/Cg-07 Amendment-5.</a:t>
                      </a:r>
                      <a:endParaRPr lang="en-US" sz="1800" b="1" dirty="0">
                        <a:latin typeface="Calibri"/>
                        <a:ea typeface="Times New Roman"/>
                        <a:cs typeface="Mangal"/>
                      </a:endParaRPr>
                    </a:p>
                    <a:p>
                      <a:pPr marL="0" marR="3810" algn="just">
                        <a:lnSpc>
                          <a:spcPct val="115000"/>
                        </a:lnSpc>
                        <a:spcBef>
                          <a:spcPts val="0"/>
                        </a:spcBef>
                        <a:spcAft>
                          <a:spcPts val="0"/>
                        </a:spcAft>
                      </a:pPr>
                      <a:endParaRPr lang="en-US" sz="1800" b="1" dirty="0">
                        <a:solidFill>
                          <a:srgbClr val="000000"/>
                        </a:solidFill>
                        <a:latin typeface="Calibri"/>
                        <a:ea typeface="Calibri"/>
                        <a:cs typeface="Mangal"/>
                      </a:endParaRPr>
                    </a:p>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C-9901 (Rev-2) Amendment-5</a:t>
                      </a:r>
                      <a:endParaRPr lang="en-US" sz="1800" b="1" dirty="0">
                        <a:latin typeface="Calibri"/>
                        <a:ea typeface="Times New Roman"/>
                        <a:cs typeface="Mangal"/>
                      </a:endParaRPr>
                    </a:p>
                    <a:p>
                      <a:pPr marL="0" marR="3810" algn="just">
                        <a:lnSpc>
                          <a:spcPct val="115000"/>
                        </a:lnSpc>
                        <a:spcBef>
                          <a:spcPts val="0"/>
                        </a:spcBef>
                        <a:spcAft>
                          <a:spcPts val="0"/>
                        </a:spcAft>
                      </a:pPr>
                      <a:endParaRPr lang="en-US" sz="1800" b="1" dirty="0">
                        <a:solidFill>
                          <a:srgbClr val="000000"/>
                        </a:solidFill>
                        <a:latin typeface="Calibri"/>
                        <a:ea typeface="Calibri"/>
                        <a:cs typeface="Mangal"/>
                      </a:endParaRPr>
                    </a:p>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C-K610 (Rev-1) Amendment-4</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0066">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Curtain</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mn-lt"/>
                          <a:ea typeface="Calibri"/>
                          <a:cs typeface="Mangal"/>
                        </a:rPr>
                        <a:t>Fire Retardant Curtain Fabric </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10" algn="just">
                        <a:lnSpc>
                          <a:spcPct val="115000"/>
                        </a:lnSpc>
                        <a:spcBef>
                          <a:spcPts val="0"/>
                        </a:spcBef>
                        <a:spcAft>
                          <a:spcPts val="0"/>
                        </a:spcAft>
                      </a:pPr>
                      <a:r>
                        <a:rPr lang="en-US" sz="1800" b="1" dirty="0">
                          <a:solidFill>
                            <a:srgbClr val="000000"/>
                          </a:solidFill>
                          <a:latin typeface="Calibri"/>
                          <a:ea typeface="Calibri"/>
                          <a:cs typeface="Mangal"/>
                        </a:rPr>
                        <a:t>Specification No. C-9911 (Rev.3) Amendment-6</a:t>
                      </a:r>
                      <a:endParaRPr lang="en-US" sz="1800" b="1" dirty="0">
                        <a:latin typeface="Calibri"/>
                        <a:ea typeface="Times New Roman"/>
                        <a:cs typeface="Mangal"/>
                      </a:endParaRPr>
                    </a:p>
                  </a:txBody>
                  <a:tcPr marL="66381" marR="66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TextBox 2"/>
          <p:cNvSpPr txBox="1"/>
          <p:nvPr/>
        </p:nvSpPr>
        <p:spPr>
          <a:xfrm>
            <a:off x="457200" y="147935"/>
            <a:ext cx="8482012" cy="584775"/>
          </a:xfrm>
          <a:prstGeom prst="rect">
            <a:avLst/>
          </a:prstGeom>
          <a:noFill/>
        </p:spPr>
        <p:txBody>
          <a:bodyPr wrap="square" rtlCol="0">
            <a:spAutoFit/>
          </a:bodyPr>
          <a:lstStyle/>
          <a:p>
            <a:pPr lvl="0" algn="ctr"/>
            <a:r>
              <a:rPr lang="en-US" sz="3200" b="1" u="sng" dirty="0">
                <a:solidFill>
                  <a:srgbClr val="FFFF00"/>
                </a:solidFill>
                <a:latin typeface="Arial Black" panose="020B0A04020102020204" pitchFamily="34" charset="0"/>
                <a:ea typeface="Verdana" panose="020B0604030504040204" pitchFamily="34" charset="0"/>
              </a:rPr>
              <a:t>COACH FURNISHING APPLICATIONS </a:t>
            </a:r>
            <a:endParaRPr lang="en-IN" sz="3200" u="sng" dirty="0">
              <a:solidFill>
                <a:srgbClr val="FFFF00"/>
              </a:solidFill>
              <a:latin typeface="Arial Black" panose="020B0A04020102020204" pitchFamily="34" charset="0"/>
              <a:ea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1371600" y="990600"/>
          <a:ext cx="6858000" cy="414134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860322">
                <a:tc>
                  <a:txBody>
                    <a:bodyPr/>
                    <a:lstStyle/>
                    <a:p>
                      <a:r>
                        <a:rPr lang="en-US" sz="2400" b="1" dirty="0"/>
                        <a:t>Item</a:t>
                      </a:r>
                    </a:p>
                  </a:txBody>
                  <a:tcPr/>
                </a:tc>
                <a:tc>
                  <a:txBody>
                    <a:bodyPr/>
                    <a:lstStyle/>
                    <a:p>
                      <a:r>
                        <a:rPr lang="en-US" sz="2400" b="1" dirty="0"/>
                        <a:t>Procured during 2015-16, 2016-17 &amp; 2017-18(in nos.)</a:t>
                      </a:r>
                    </a:p>
                  </a:txBody>
                  <a:tcPr/>
                </a:tc>
                <a:extLst>
                  <a:ext uri="{0D108BD9-81ED-4DB2-BD59-A6C34878D82A}">
                    <a16:rowId xmlns:a16="http://schemas.microsoft.com/office/drawing/2014/main" val="10000"/>
                  </a:ext>
                </a:extLst>
              </a:tr>
              <a:tr h="491613">
                <a:tc>
                  <a:txBody>
                    <a:bodyPr/>
                    <a:lstStyle/>
                    <a:p>
                      <a:r>
                        <a:rPr lang="en-US" sz="2400" b="1" dirty="0"/>
                        <a:t>Luminous jacket</a:t>
                      </a:r>
                    </a:p>
                  </a:txBody>
                  <a:tcPr/>
                </a:tc>
                <a:tc>
                  <a:txBody>
                    <a:bodyPr/>
                    <a:lstStyle/>
                    <a:p>
                      <a:pPr algn="ctr"/>
                      <a:r>
                        <a:rPr lang="en-US" sz="2400" b="1" dirty="0"/>
                        <a:t>1350</a:t>
                      </a:r>
                    </a:p>
                  </a:txBody>
                  <a:tcPr/>
                </a:tc>
                <a:extLst>
                  <a:ext uri="{0D108BD9-81ED-4DB2-BD59-A6C34878D82A}">
                    <a16:rowId xmlns:a16="http://schemas.microsoft.com/office/drawing/2014/main" val="10001"/>
                  </a:ext>
                </a:extLst>
              </a:tr>
              <a:tr h="49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Bomb Suppression Blanket</a:t>
                      </a:r>
                    </a:p>
                  </a:txBody>
                  <a:tcPr/>
                </a:tc>
                <a:tc>
                  <a:txBody>
                    <a:bodyPr/>
                    <a:lstStyle/>
                    <a:p>
                      <a:pPr algn="ctr"/>
                      <a:r>
                        <a:rPr lang="en-US" sz="2400" b="1" dirty="0"/>
                        <a:t>12</a:t>
                      </a:r>
                    </a:p>
                  </a:txBody>
                  <a:tcPr/>
                </a:tc>
                <a:extLst>
                  <a:ext uri="{0D108BD9-81ED-4DB2-BD59-A6C34878D82A}">
                    <a16:rowId xmlns:a16="http://schemas.microsoft.com/office/drawing/2014/main" val="10002"/>
                  </a:ext>
                </a:extLst>
              </a:tr>
              <a:tr h="49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Bomb Suit</a:t>
                      </a:r>
                    </a:p>
                  </a:txBody>
                  <a:tcPr/>
                </a:tc>
                <a:tc>
                  <a:txBody>
                    <a:bodyPr/>
                    <a:lstStyle/>
                    <a:p>
                      <a:pPr algn="ctr"/>
                      <a:r>
                        <a:rPr lang="en-US" sz="2400" b="1" dirty="0"/>
                        <a:t>2</a:t>
                      </a:r>
                    </a:p>
                  </a:txBody>
                  <a:tcPr/>
                </a:tc>
                <a:extLst>
                  <a:ext uri="{0D108BD9-81ED-4DB2-BD59-A6C34878D82A}">
                    <a16:rowId xmlns:a16="http://schemas.microsoft.com/office/drawing/2014/main" val="10003"/>
                  </a:ext>
                </a:extLst>
              </a:tr>
              <a:tr h="49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Polyester Tent</a:t>
                      </a:r>
                    </a:p>
                  </a:txBody>
                  <a:tcPr/>
                </a:tc>
                <a:tc>
                  <a:txBody>
                    <a:bodyPr/>
                    <a:lstStyle/>
                    <a:p>
                      <a:pPr algn="ctr"/>
                      <a:r>
                        <a:rPr lang="en-US" sz="2400" b="1" dirty="0"/>
                        <a:t>38</a:t>
                      </a:r>
                    </a:p>
                  </a:txBody>
                  <a:tcPr/>
                </a:tc>
                <a:extLst>
                  <a:ext uri="{0D108BD9-81ED-4DB2-BD59-A6C34878D82A}">
                    <a16:rowId xmlns:a16="http://schemas.microsoft.com/office/drawing/2014/main" val="10004"/>
                  </a:ext>
                </a:extLst>
              </a:tr>
              <a:tr h="49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Body Protector</a:t>
                      </a:r>
                    </a:p>
                  </a:txBody>
                  <a:tcPr/>
                </a:tc>
                <a:tc>
                  <a:txBody>
                    <a:bodyPr/>
                    <a:lstStyle/>
                    <a:p>
                      <a:pPr algn="ctr"/>
                      <a:r>
                        <a:rPr lang="en-US" sz="2400" b="1" dirty="0"/>
                        <a:t>142</a:t>
                      </a:r>
                    </a:p>
                  </a:txBody>
                  <a:tcPr/>
                </a:tc>
                <a:extLst>
                  <a:ext uri="{0D108BD9-81ED-4DB2-BD59-A6C34878D82A}">
                    <a16:rowId xmlns:a16="http://schemas.microsoft.com/office/drawing/2014/main" val="10005"/>
                  </a:ext>
                </a:extLst>
              </a:tr>
              <a:tr h="49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Individual Search Vest</a:t>
                      </a:r>
                    </a:p>
                  </a:txBody>
                  <a:tcPr/>
                </a:tc>
                <a:tc>
                  <a:txBody>
                    <a:bodyPr/>
                    <a:lstStyle/>
                    <a:p>
                      <a:pPr algn="ctr"/>
                      <a:r>
                        <a:rPr lang="en-US" sz="2400" b="1" dirty="0"/>
                        <a:t>1450</a:t>
                      </a:r>
                    </a:p>
                  </a:txBody>
                  <a:tcPr/>
                </a:tc>
                <a:extLst>
                  <a:ext uri="{0D108BD9-81ED-4DB2-BD59-A6C34878D82A}">
                    <a16:rowId xmlns:a16="http://schemas.microsoft.com/office/drawing/2014/main" val="10006"/>
                  </a:ext>
                </a:extLst>
              </a:tr>
            </a:tbl>
          </a:graphicData>
        </a:graphic>
      </p:graphicFrame>
      <p:sp>
        <p:nvSpPr>
          <p:cNvPr id="3" name="Title 1"/>
          <p:cNvSpPr txBox="1">
            <a:spLocks/>
          </p:cNvSpPr>
          <p:nvPr/>
        </p:nvSpPr>
        <p:spPr>
          <a:xfrm>
            <a:off x="0" y="122238"/>
            <a:ext cx="9144000" cy="868362"/>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a:ln>
                  <a:noFill/>
                </a:ln>
                <a:solidFill>
                  <a:srgbClr val="FFFF00"/>
                </a:solidFill>
                <a:effectLst/>
                <a:uLnTx/>
                <a:uFillTx/>
                <a:latin typeface="Arial Black" pitchFamily="34" charset="0"/>
                <a:ea typeface="+mj-ea"/>
                <a:cs typeface="+mj-cs"/>
              </a:rPr>
              <a:t>PROTECTIVE TEXTILES USED IN SECURITY </a:t>
            </a:r>
          </a:p>
        </p:txBody>
      </p:sp>
      <p:sp>
        <p:nvSpPr>
          <p:cNvPr id="4" name="TextBox 3"/>
          <p:cNvSpPr txBox="1"/>
          <p:nvPr/>
        </p:nvSpPr>
        <p:spPr>
          <a:xfrm>
            <a:off x="762000" y="5505271"/>
            <a:ext cx="8001000" cy="1015663"/>
          </a:xfrm>
          <a:prstGeom prst="rect">
            <a:avLst/>
          </a:prstGeom>
          <a:noFill/>
        </p:spPr>
        <p:txBody>
          <a:bodyPr wrap="square" rtlCol="0">
            <a:spAutoFit/>
          </a:bodyPr>
          <a:lstStyle/>
          <a:p>
            <a:pPr marL="173038" indent="-173038">
              <a:buFont typeface="Arial" pitchFamily="34" charset="0"/>
              <a:buChar char="•"/>
            </a:pPr>
            <a:r>
              <a:rPr lang="en-US" sz="2000" b="1" dirty="0">
                <a:solidFill>
                  <a:srgbClr val="0070C0"/>
                </a:solidFill>
              </a:rPr>
              <a:t>Specifications of these items are formulated by MHA and  adopted by Railways.</a:t>
            </a:r>
          </a:p>
          <a:p>
            <a:endParaRPr lang="en-US" sz="2000" b="1"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28956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381000" y="1143000"/>
            <a:ext cx="8610600" cy="4830763"/>
          </a:xfrm>
          <a:prstGeom prst="rect">
            <a:avLst/>
          </a:prstGeom>
        </p:spPr>
        <p:txBody>
          <a:bodyPr>
            <a:noAutofit/>
          </a:bodyPr>
          <a:lstStyle/>
          <a:p>
            <a:pPr marL="400050" lvl="0" indent="-400050">
              <a:spcBef>
                <a:spcPct val="20000"/>
              </a:spcBef>
              <a:buFont typeface="Wingdings" pitchFamily="2" charset="2"/>
              <a:buChar char="§"/>
              <a:defRPr/>
            </a:pPr>
            <a:r>
              <a:rPr kumimoji="0" lang="en-IN" sz="2600" b="0" i="0" u="sng" strike="noStrike" kern="1200" cap="none" spc="0" normalizeH="0" baseline="0" noProof="0" dirty="0">
                <a:ln>
                  <a:noFill/>
                </a:ln>
                <a:solidFill>
                  <a:schemeClr val="tx1"/>
                </a:solidFill>
                <a:effectLst/>
                <a:uLnTx/>
                <a:uFillTx/>
                <a:latin typeface="+mn-lt"/>
                <a:ea typeface="+mn-ea"/>
                <a:cs typeface="+mn-cs"/>
              </a:rPr>
              <a:t>Staff gowns, caps, </a:t>
            </a:r>
            <a:r>
              <a:rPr lang="en-IN" sz="2600" u="sng" dirty="0"/>
              <a:t>shoe covers, incontinence care (Diapers), Wound care products (Cotton, gauze, swabs, bandages etc.)</a:t>
            </a:r>
          </a:p>
          <a:p>
            <a:pPr marL="800100" lvl="1" indent="-400050">
              <a:spcBef>
                <a:spcPct val="20000"/>
              </a:spcBef>
              <a:defRPr/>
            </a:pPr>
            <a:r>
              <a:rPr kumimoji="0" lang="en-IN" sz="2600" b="0" i="0" u="none" strike="noStrike" kern="1200" cap="none" spc="0" normalizeH="0" baseline="0" noProof="0" dirty="0">
                <a:ln>
                  <a:noFill/>
                </a:ln>
                <a:solidFill>
                  <a:schemeClr val="tx1"/>
                </a:solidFill>
                <a:effectLst/>
                <a:uLnTx/>
                <a:uFillTx/>
                <a:latin typeface="+mn-lt"/>
                <a:ea typeface="+mn-ea"/>
                <a:cs typeface="+mn-cs"/>
              </a:rPr>
              <a:t>easy disposability &amp; low cost as these tend to</a:t>
            </a:r>
            <a:r>
              <a:rPr kumimoji="0" lang="en-IN" sz="2600" b="0" i="0" u="none" strike="noStrike" kern="1200" cap="none" spc="0" normalizeH="0" noProof="0" dirty="0">
                <a:ln>
                  <a:noFill/>
                </a:ln>
                <a:solidFill>
                  <a:schemeClr val="tx1"/>
                </a:solidFill>
                <a:effectLst/>
                <a:uLnTx/>
                <a:uFillTx/>
                <a:latin typeface="+mn-lt"/>
                <a:ea typeface="+mn-ea"/>
                <a:cs typeface="+mn-cs"/>
              </a:rPr>
              <a:t> </a:t>
            </a:r>
            <a:r>
              <a:rPr kumimoji="0" lang="en-IN" sz="2600" b="0" i="0" u="none" strike="noStrike" kern="1200" cap="none" spc="0" normalizeH="0" baseline="0" noProof="0" dirty="0">
                <a:ln>
                  <a:noFill/>
                </a:ln>
                <a:solidFill>
                  <a:schemeClr val="tx1"/>
                </a:solidFill>
                <a:effectLst/>
                <a:uLnTx/>
                <a:uFillTx/>
                <a:latin typeface="+mn-lt"/>
                <a:ea typeface="+mn-ea"/>
                <a:cs typeface="+mn-cs"/>
              </a:rPr>
              <a:t>be </a:t>
            </a:r>
          </a:p>
          <a:p>
            <a:pPr marL="800100" lvl="1" indent="-400050">
              <a:spcBef>
                <a:spcPct val="20000"/>
              </a:spcBef>
              <a:defRPr/>
            </a:pPr>
            <a:r>
              <a:rPr kumimoji="0" lang="en-IN" sz="2600" b="0" i="0" u="none" strike="noStrike" kern="1200" cap="none" spc="0" normalizeH="0" baseline="0" noProof="0" dirty="0">
                <a:ln>
                  <a:noFill/>
                </a:ln>
                <a:solidFill>
                  <a:schemeClr val="tx1"/>
                </a:solidFill>
                <a:effectLst/>
                <a:uLnTx/>
                <a:uFillTx/>
                <a:latin typeface="+mn-lt"/>
                <a:ea typeface="+mn-ea"/>
                <a:cs typeface="+mn-cs"/>
              </a:rPr>
              <a:t>Disposable.</a:t>
            </a:r>
          </a:p>
          <a:p>
            <a:pPr marL="800100" lvl="1" indent="-400050">
              <a:spcBef>
                <a:spcPct val="20000"/>
              </a:spcBef>
              <a:defRPr/>
            </a:pPr>
            <a:endParaRPr kumimoji="0" lang="en-IN" sz="1400" b="0" i="0" u="none" strike="noStrike" kern="1200" cap="none" spc="0" normalizeH="0" baseline="0" noProof="0" dirty="0">
              <a:ln>
                <a:noFill/>
              </a:ln>
              <a:solidFill>
                <a:schemeClr val="tx1"/>
              </a:solidFill>
              <a:effectLst/>
              <a:uLnTx/>
              <a:uFillTx/>
              <a:latin typeface="+mn-lt"/>
              <a:ea typeface="+mn-ea"/>
              <a:cs typeface="+mn-cs"/>
            </a:endParaRPr>
          </a:p>
          <a:p>
            <a:pPr marL="400050" marR="0" lvl="0" indent="-4000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IN" sz="2600" b="0" i="0" u="sng" strike="noStrike" kern="1200" cap="none" spc="0" normalizeH="0" baseline="0" noProof="0" dirty="0">
                <a:ln>
                  <a:noFill/>
                </a:ln>
                <a:solidFill>
                  <a:schemeClr val="tx1"/>
                </a:solidFill>
                <a:effectLst/>
                <a:uLnTx/>
                <a:uFillTx/>
                <a:latin typeface="+mn-lt"/>
                <a:ea typeface="+mn-ea"/>
                <a:cs typeface="+mn-cs"/>
              </a:rPr>
              <a:t>Bed sheets, pillow covers, </a:t>
            </a:r>
            <a:r>
              <a:rPr kumimoji="0" lang="en-IN" sz="2600" b="0" i="0" u="sng" strike="noStrike" kern="1200" cap="none" spc="0" normalizeH="0" baseline="0" noProof="0" dirty="0">
                <a:ln>
                  <a:noFill/>
                </a:ln>
                <a:effectLst/>
                <a:uLnTx/>
                <a:uFillTx/>
                <a:latin typeface="+mn-lt"/>
                <a:ea typeface="+mn-ea"/>
                <a:cs typeface="+mn-cs"/>
              </a:rPr>
              <a:t>operation theatre surgical drapes </a:t>
            </a:r>
            <a:r>
              <a:rPr kumimoji="0" lang="en-IN" sz="2600" b="0" i="0" u="sng" strike="noStrike" kern="1200" cap="none" spc="0" normalizeH="0" baseline="0" noProof="0" dirty="0">
                <a:ln>
                  <a:noFill/>
                </a:ln>
                <a:solidFill>
                  <a:schemeClr val="tx1"/>
                </a:solidFill>
                <a:effectLst/>
                <a:uLnTx/>
                <a:uFillTx/>
                <a:latin typeface="+mn-lt"/>
                <a:ea typeface="+mn-ea"/>
                <a:cs typeface="+mn-cs"/>
              </a:rPr>
              <a:t>etc. </a:t>
            </a:r>
          </a:p>
          <a:p>
            <a:pPr marL="400050" marR="0" lvl="0" indent="-400050" algn="l" defTabSz="914400" rtl="0" eaLnBrk="1" fontAlgn="auto" latinLnBrk="0" hangingPunct="1">
              <a:lnSpc>
                <a:spcPct val="100000"/>
              </a:lnSpc>
              <a:spcBef>
                <a:spcPct val="20000"/>
              </a:spcBef>
              <a:spcAft>
                <a:spcPts val="0"/>
              </a:spcAft>
              <a:buClrTx/>
              <a:buSzTx/>
              <a:tabLst/>
              <a:defRPr/>
            </a:pPr>
            <a:r>
              <a:rPr lang="en-IN" sz="2600" dirty="0"/>
              <a:t>	Should be </a:t>
            </a:r>
            <a:r>
              <a:rPr kumimoji="0" lang="en-IN" sz="2600" b="0" i="0" u="none" strike="noStrike" kern="1200" cap="none" spc="0" normalizeH="0" baseline="0" noProof="0" dirty="0">
                <a:ln>
                  <a:noFill/>
                </a:ln>
                <a:solidFill>
                  <a:schemeClr val="tx1"/>
                </a:solidFill>
                <a:effectLst/>
                <a:uLnTx/>
                <a:uFillTx/>
                <a:latin typeface="+mn-lt"/>
                <a:ea typeface="+mn-ea"/>
                <a:cs typeface="+mn-cs"/>
              </a:rPr>
              <a:t>cotton </a:t>
            </a:r>
            <a:r>
              <a:rPr lang="en-IN" sz="2600" dirty="0"/>
              <a:t>for </a:t>
            </a:r>
            <a:r>
              <a:rPr kumimoji="0" lang="en-IN" sz="2600" b="0" i="0" u="none" strike="noStrike" kern="1200" cap="none" spc="0" normalizeH="0" baseline="0" noProof="0" dirty="0">
                <a:ln>
                  <a:noFill/>
                </a:ln>
                <a:solidFill>
                  <a:schemeClr val="tx1"/>
                </a:solidFill>
                <a:effectLst/>
                <a:uLnTx/>
                <a:uFillTx/>
                <a:latin typeface="+mn-lt"/>
                <a:ea typeface="+mn-ea"/>
                <a:cs typeface="+mn-cs"/>
              </a:rPr>
              <a:t>comfort,</a:t>
            </a:r>
            <a:r>
              <a:rPr kumimoji="0" lang="en-IN" sz="2600" b="0" i="0" u="none" strike="noStrike" kern="1200" cap="none" spc="0" normalizeH="0" noProof="0" dirty="0">
                <a:ln>
                  <a:noFill/>
                </a:ln>
                <a:solidFill>
                  <a:schemeClr val="tx1"/>
                </a:solidFill>
                <a:effectLst/>
                <a:uLnTx/>
                <a:uFillTx/>
                <a:latin typeface="+mn-lt"/>
                <a:ea typeface="+mn-ea"/>
                <a:cs typeface="+mn-cs"/>
              </a:rPr>
              <a:t> </a:t>
            </a:r>
            <a:r>
              <a:rPr kumimoji="0" lang="en-IN" sz="2600" b="0" i="0" u="none" strike="noStrike" kern="1200" cap="none" spc="0" normalizeH="0" baseline="0" noProof="0" dirty="0">
                <a:ln>
                  <a:noFill/>
                </a:ln>
                <a:solidFill>
                  <a:schemeClr val="tx1"/>
                </a:solidFill>
                <a:effectLst/>
                <a:uLnTx/>
                <a:uFillTx/>
                <a:latin typeface="+mn-lt"/>
                <a:ea typeface="+mn-ea"/>
                <a:cs typeface="+mn-cs"/>
              </a:rPr>
              <a:t>softness but should be strong enough to withstand multiple usage</a:t>
            </a:r>
            <a:r>
              <a:rPr kumimoji="0" lang="en-IN" sz="2600" b="0" i="0" u="none" strike="noStrike" kern="1200" cap="none" spc="0" normalizeH="0" noProof="0" dirty="0">
                <a:ln>
                  <a:noFill/>
                </a:ln>
                <a:solidFill>
                  <a:schemeClr val="tx1"/>
                </a:solidFill>
                <a:effectLst/>
                <a:uLnTx/>
                <a:uFillTx/>
                <a:latin typeface="+mn-lt"/>
                <a:ea typeface="+mn-ea"/>
                <a:cs typeface="+mn-cs"/>
              </a:rPr>
              <a:t> </a:t>
            </a:r>
            <a:r>
              <a:rPr kumimoji="0" lang="en-IN" sz="2600" b="0" i="0" u="none" strike="noStrike" kern="1200" cap="none" spc="0" normalizeH="0" baseline="0" noProof="0" dirty="0">
                <a:ln>
                  <a:noFill/>
                </a:ln>
                <a:solidFill>
                  <a:schemeClr val="tx1"/>
                </a:solidFill>
                <a:effectLst/>
                <a:uLnTx/>
                <a:uFillTx/>
                <a:latin typeface="+mn-lt"/>
                <a:ea typeface="+mn-ea"/>
                <a:cs typeface="+mn-cs"/>
              </a:rPr>
              <a:t>after daily change.</a:t>
            </a:r>
          </a:p>
          <a:p>
            <a:pPr marL="400050" marR="0" lvl="0" indent="-400050" algn="l" defTabSz="914400" rtl="0" eaLnBrk="1" fontAlgn="auto" latinLnBrk="0" hangingPunct="1">
              <a:lnSpc>
                <a:spcPct val="100000"/>
              </a:lnSpc>
              <a:spcBef>
                <a:spcPct val="20000"/>
              </a:spcBef>
              <a:spcAft>
                <a:spcPts val="0"/>
              </a:spcAft>
              <a:buClrTx/>
              <a:buSzTx/>
              <a:tabLst/>
              <a:defRPr/>
            </a:pPr>
            <a:endParaRPr kumimoji="0" lang="en-IN" sz="1600" b="0" i="0" u="none" strike="noStrike" kern="1200" cap="none" spc="0" normalizeH="0" baseline="0" noProof="0" dirty="0">
              <a:ln>
                <a:noFill/>
              </a:ln>
              <a:solidFill>
                <a:schemeClr val="tx1"/>
              </a:solidFill>
              <a:effectLst/>
              <a:uLnTx/>
              <a:uFillTx/>
              <a:latin typeface="+mn-lt"/>
              <a:ea typeface="+mn-ea"/>
              <a:cs typeface="+mn-cs"/>
            </a:endParaRPr>
          </a:p>
          <a:p>
            <a:pPr marL="400050" marR="0" lvl="0" indent="-4000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IN" sz="2600" b="0" i="0" u="sng" strike="noStrike" kern="1200" cap="none" spc="0" normalizeH="0" baseline="0" noProof="0" dirty="0">
                <a:ln>
                  <a:noFill/>
                </a:ln>
                <a:solidFill>
                  <a:schemeClr val="tx1"/>
                </a:solidFill>
                <a:effectLst/>
                <a:uLnTx/>
                <a:uFillTx/>
                <a:latin typeface="+mn-lt"/>
                <a:ea typeface="+mn-ea"/>
                <a:cs typeface="+mn-cs"/>
              </a:rPr>
              <a:t>Curtains</a:t>
            </a:r>
          </a:p>
          <a:p>
            <a:pPr marL="400050" marR="0" lvl="0" indent="-400050" algn="l" defTabSz="914400" rtl="0" eaLnBrk="1" fontAlgn="auto" latinLnBrk="0" hangingPunct="1">
              <a:lnSpc>
                <a:spcPct val="100000"/>
              </a:lnSpc>
              <a:spcBef>
                <a:spcPct val="20000"/>
              </a:spcBef>
              <a:spcAft>
                <a:spcPts val="0"/>
              </a:spcAft>
              <a:buClrTx/>
              <a:buSzTx/>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Bacteria static coatings as these can’t be changed daily.</a:t>
            </a:r>
          </a:p>
        </p:txBody>
      </p:sp>
      <p:sp>
        <p:nvSpPr>
          <p:cNvPr id="5" name="Title 1"/>
          <p:cNvSpPr txBox="1">
            <a:spLocks/>
          </p:cNvSpPr>
          <p:nvPr/>
        </p:nvSpPr>
        <p:spPr>
          <a:xfrm>
            <a:off x="609600" y="-76200"/>
            <a:ext cx="7772400" cy="914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1" i="0" u="sng" strike="noStrike" kern="1200" cap="none" spc="0" normalizeH="0" baseline="0" noProof="0" dirty="0">
                <a:ln>
                  <a:noFill/>
                </a:ln>
                <a:solidFill>
                  <a:srgbClr val="FFFF00"/>
                </a:solidFill>
                <a:effectLst/>
                <a:uLnTx/>
                <a:uFillTx/>
                <a:latin typeface="Arial Black" pitchFamily="34" charset="0"/>
                <a:ea typeface="+mj-ea"/>
                <a:cs typeface="+mj-cs"/>
              </a:rPr>
              <a:t>MEDICAL TEXTILES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1" i="0" u="sng" strike="noStrike" kern="1200" cap="none" spc="0" normalizeH="0" baseline="0" noProof="0" dirty="0">
                <a:ln>
                  <a:noFill/>
                </a:ln>
                <a:solidFill>
                  <a:srgbClr val="FFFF00"/>
                </a:solidFill>
                <a:effectLst/>
                <a:uLnTx/>
                <a:uFillTx/>
                <a:latin typeface="Arial Black" pitchFamily="34" charset="0"/>
                <a:ea typeface="+mj-ea"/>
                <a:cs typeface="+mj-cs"/>
              </a:rPr>
              <a:t>Uses and Desirable Properties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76200"/>
            <a:ext cx="7772400" cy="914400"/>
          </a:xfrm>
          <a:prstGeom prst="rect">
            <a:avLst/>
          </a:prstGeom>
        </p:spPr>
        <p:txBody>
          <a:bodyPr/>
          <a:lstStyle/>
          <a:p>
            <a:pPr lvl="0" algn="ctr">
              <a:spcBef>
                <a:spcPct val="0"/>
              </a:spcBef>
            </a:pPr>
            <a:r>
              <a:rPr lang="en-IN" sz="2800" b="1" u="sng" dirty="0">
                <a:solidFill>
                  <a:srgbClr val="FFFF00"/>
                </a:solidFill>
                <a:latin typeface="Arial Black" pitchFamily="34" charset="0"/>
              </a:rPr>
              <a:t>SPECIALITY PRODUCTS</a:t>
            </a:r>
            <a:endParaRPr kumimoji="0" lang="en-IN" sz="2800" b="1" i="0" u="sng" strike="noStrike" kern="1200" cap="none" spc="0" normalizeH="0" baseline="0" noProof="0" dirty="0">
              <a:ln>
                <a:noFill/>
              </a:ln>
              <a:solidFill>
                <a:srgbClr val="FFFF00"/>
              </a:solidFill>
              <a:effectLst/>
              <a:uLnTx/>
              <a:uFillTx/>
              <a:latin typeface="Arial Black" pitchFamily="34" charset="0"/>
              <a:ea typeface="+mj-ea"/>
              <a:cs typeface="+mj-cs"/>
            </a:endParaRPr>
          </a:p>
        </p:txBody>
      </p:sp>
      <p:sp>
        <p:nvSpPr>
          <p:cNvPr id="4" name="Title 1"/>
          <p:cNvSpPr txBox="1">
            <a:spLocks/>
          </p:cNvSpPr>
          <p:nvPr/>
        </p:nvSpPr>
        <p:spPr>
          <a:xfrm>
            <a:off x="609600" y="28956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914400"/>
            <a:ext cx="8229600" cy="4038600"/>
          </a:xfrm>
          <a:prstGeom prst="rect">
            <a:avLst/>
          </a:prstGeom>
        </p:spPr>
        <p:txBody>
          <a:bodyPr>
            <a:normAutofit lnSpcReduction="10000"/>
          </a:bodyPr>
          <a:lstStyle/>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
              <a:tabLst/>
              <a:defRPr/>
            </a:pPr>
            <a:r>
              <a:rPr kumimoji="0" lang="en-IN" sz="2800" b="0" i="0" u="none" strike="noStrike" kern="1200" cap="none" spc="0" normalizeH="0" baseline="0" noProof="0" dirty="0">
                <a:ln>
                  <a:noFill/>
                </a:ln>
                <a:solidFill>
                  <a:schemeClr val="tx1"/>
                </a:solidFill>
                <a:effectLst/>
                <a:uLnTx/>
                <a:uFillTx/>
                <a:latin typeface="+mn-lt"/>
                <a:ea typeface="+mn-ea"/>
                <a:cs typeface="+mn-cs"/>
              </a:rPr>
              <a:t>Sutures (Absorbable and Non absorbable)</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
              <a:tabLst/>
              <a:defRPr/>
            </a:pPr>
            <a:r>
              <a:rPr kumimoji="0" lang="en-IN" sz="2800" b="0" i="0" u="none" strike="noStrike" kern="1200" cap="none" spc="0" normalizeH="0" baseline="0" noProof="0" dirty="0">
                <a:ln>
                  <a:noFill/>
                </a:ln>
                <a:solidFill>
                  <a:schemeClr val="tx1"/>
                </a:solidFill>
                <a:effectLst/>
                <a:uLnTx/>
                <a:uFillTx/>
                <a:latin typeface="+mn-lt"/>
                <a:ea typeface="+mn-ea"/>
                <a:cs typeface="+mn-cs"/>
              </a:rPr>
              <a:t>Implants, Meshes, Burn Dressings</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
              <a:tabLst/>
              <a:defRPr/>
            </a:pPr>
            <a:r>
              <a:rPr kumimoji="0" lang="en-IN" sz="2800" b="0" i="0" u="none" strike="noStrike" kern="1200" cap="none" spc="0" normalizeH="0" baseline="0" noProof="0" dirty="0">
                <a:ln>
                  <a:noFill/>
                </a:ln>
                <a:solidFill>
                  <a:schemeClr val="tx1"/>
                </a:solidFill>
                <a:effectLst/>
                <a:uLnTx/>
                <a:uFillTx/>
                <a:latin typeface="+mn-lt"/>
                <a:ea typeface="+mn-ea"/>
                <a:cs typeface="+mn-cs"/>
              </a:rPr>
              <a:t>Fibres used for filtering/cleaning as in Dialysis, Liver or lung functions</a:t>
            </a:r>
            <a:endParaRPr lang="en-IN" sz="2800" dirty="0"/>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
              <a:tabLst/>
              <a:defRPr/>
            </a:pPr>
            <a:r>
              <a:rPr kumimoji="0" lang="en-IN" sz="2800" b="0" i="0" u="none" strike="noStrike" kern="1200" cap="none" spc="0" normalizeH="0" baseline="0" noProof="0" dirty="0">
                <a:ln>
                  <a:noFill/>
                </a:ln>
                <a:solidFill>
                  <a:schemeClr val="tx1"/>
                </a:solidFill>
                <a:effectLst/>
                <a:uLnTx/>
                <a:uFillTx/>
                <a:latin typeface="+mn-lt"/>
                <a:ea typeface="+mn-ea"/>
                <a:cs typeface="+mn-cs"/>
              </a:rPr>
              <a:t>Elastic Bandages, orthopaedic splints</a:t>
            </a: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
              <a:tabLst/>
              <a:defRPr/>
            </a:pPr>
            <a:r>
              <a:rPr kumimoji="0" lang="en-IN" sz="2800" b="0" i="0" u="none" strike="noStrike" kern="1200" cap="none" spc="0" normalizeH="0" baseline="0" noProof="0" dirty="0">
                <a:ln>
                  <a:noFill/>
                </a:ln>
                <a:solidFill>
                  <a:schemeClr val="tx1"/>
                </a:solidFill>
                <a:effectLst/>
                <a:uLnTx/>
                <a:uFillTx/>
                <a:latin typeface="+mn-lt"/>
                <a:ea typeface="+mn-ea"/>
                <a:cs typeface="+mn-cs"/>
              </a:rPr>
              <a:t>Knitted vascular prosthesis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IN" sz="10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p:cNvSpPr txBox="1"/>
          <p:nvPr/>
        </p:nvSpPr>
        <p:spPr>
          <a:xfrm>
            <a:off x="533400" y="5334000"/>
            <a:ext cx="8001000" cy="1015663"/>
          </a:xfrm>
          <a:prstGeom prst="rect">
            <a:avLst/>
          </a:prstGeom>
          <a:noFill/>
        </p:spPr>
        <p:txBody>
          <a:bodyPr wrap="square" rtlCol="0">
            <a:spAutoFit/>
          </a:bodyPr>
          <a:lstStyle/>
          <a:p>
            <a:pPr marL="173038" indent="-173038"/>
            <a:r>
              <a:rPr lang="en-US" sz="2000" b="1" dirty="0">
                <a:solidFill>
                  <a:srgbClr val="0070C0"/>
                </a:solidFill>
              </a:rPr>
              <a:t>Specifications of </a:t>
            </a:r>
            <a:r>
              <a:rPr lang="en-US" sz="2000" b="1" dirty="0" err="1">
                <a:solidFill>
                  <a:srgbClr val="0070C0"/>
                </a:solidFill>
              </a:rPr>
              <a:t>Meditech</a:t>
            </a:r>
            <a:r>
              <a:rPr lang="en-US" sz="2000" b="1" dirty="0">
                <a:solidFill>
                  <a:srgbClr val="0070C0"/>
                </a:solidFill>
              </a:rPr>
              <a:t> items formulated by Ministry of  Health &amp;</a:t>
            </a:r>
          </a:p>
          <a:p>
            <a:pPr marL="173038" indent="-173038"/>
            <a:r>
              <a:rPr lang="en-US" sz="2000" b="1" dirty="0">
                <a:solidFill>
                  <a:srgbClr val="0070C0"/>
                </a:solidFill>
              </a:rPr>
              <a:t>Family  Affair and Department of Pharmaceuticals under Ministry of </a:t>
            </a:r>
          </a:p>
          <a:p>
            <a:pPr marL="173038" indent="-173038"/>
            <a:r>
              <a:rPr lang="en-US" sz="2000" b="1" dirty="0">
                <a:solidFill>
                  <a:srgbClr val="0070C0"/>
                </a:solidFill>
              </a:rPr>
              <a:t>Chemicals &amp; Fertilizers.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914400"/>
          </a:xfrm>
          <a:prstGeom prst="rect">
            <a:avLst/>
          </a:prstGeom>
        </p:spPr>
        <p:txBody>
          <a:bodyPr/>
          <a:lstStyle/>
          <a:p>
            <a:pPr lvl="0" algn="ctr">
              <a:spcBef>
                <a:spcPct val="0"/>
              </a:spcBef>
            </a:pPr>
            <a:r>
              <a:rPr lang="en-US" sz="2800" b="1" u="sng" dirty="0">
                <a:solidFill>
                  <a:srgbClr val="FFFF00"/>
                </a:solidFill>
                <a:latin typeface="Arial Black" pitchFamily="34" charset="0"/>
              </a:rPr>
              <a:t>PERSONAL PROTECTIVE  EQUIPMENT (PPE) APPLICATIONS</a:t>
            </a:r>
            <a:endParaRPr kumimoji="0" lang="en-IN" sz="2800" b="1" i="0" u="sng" strike="noStrike" kern="1200" cap="none" spc="0" normalizeH="0" baseline="0" noProof="0" dirty="0">
              <a:ln>
                <a:noFill/>
              </a:ln>
              <a:solidFill>
                <a:srgbClr val="FFFF00"/>
              </a:solidFill>
              <a:effectLst/>
              <a:uLnTx/>
              <a:uFillTx/>
              <a:latin typeface="Arial Black" pitchFamily="34" charset="0"/>
              <a:ea typeface="+mj-ea"/>
              <a:cs typeface="+mj-cs"/>
            </a:endParaRPr>
          </a:p>
        </p:txBody>
      </p:sp>
      <p:sp>
        <p:nvSpPr>
          <p:cNvPr id="4" name="Title 1"/>
          <p:cNvSpPr txBox="1">
            <a:spLocks/>
          </p:cNvSpPr>
          <p:nvPr/>
        </p:nvSpPr>
        <p:spPr>
          <a:xfrm>
            <a:off x="609600" y="28956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1371600"/>
            <a:ext cx="822960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IN" sz="3200" b="0" i="0" u="none" strike="noStrike" kern="1200" cap="none" spc="0" normalizeH="0" baseline="0" noProof="0" dirty="0">
                <a:ln>
                  <a:noFill/>
                </a:ln>
                <a:solidFill>
                  <a:schemeClr val="tx1"/>
                </a:solidFill>
                <a:effectLst/>
                <a:uLnTx/>
                <a:uFillTx/>
                <a:latin typeface="+mn-lt"/>
                <a:ea typeface="+mn-ea"/>
                <a:cs typeface="+mn-cs"/>
              </a:rPr>
              <a:t>Body Protection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IN" sz="3200" dirty="0"/>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IN" sz="3200" dirty="0"/>
              <a:t>Hand Gloves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IN" sz="3200" b="0" i="0" u="none" strike="noStrike" kern="1200" cap="none" spc="0" normalizeH="0" baseline="0" noProof="0" dirty="0">
                <a:ln>
                  <a:noFill/>
                </a:ln>
                <a:solidFill>
                  <a:schemeClr val="tx1"/>
                </a:solidFill>
                <a:effectLst/>
                <a:uLnTx/>
                <a:uFillTx/>
                <a:latin typeface="+mn-lt"/>
                <a:ea typeface="+mn-ea"/>
                <a:cs typeface="+mn-cs"/>
              </a:rPr>
              <a:t>Respirators</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IN" sz="3200" dirty="0"/>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r>
              <a:rPr lang="en-IN" sz="3200" dirty="0"/>
              <a:t>Fall Protection</a:t>
            </a: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a:extLst>
              <a:ext uri="{FF2B5EF4-FFF2-40B4-BE49-F238E27FC236}">
                <a16:creationId xmlns:a16="http://schemas.microsoft.com/office/drawing/2014/main" id="{5549AF5F-CFB9-4795-806E-6E1035799D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1371600"/>
            <a:ext cx="598941" cy="598942"/>
          </a:xfrm>
          <a:prstGeom prst="rect">
            <a:avLst/>
          </a:prstGeom>
        </p:spPr>
      </p:pic>
      <p:pic>
        <p:nvPicPr>
          <p:cNvPr id="7" name="Picture 6" descr="A picture containing handwear&#10;&#10;Description automatically generated">
            <a:extLst>
              <a:ext uri="{FF2B5EF4-FFF2-40B4-BE49-F238E27FC236}">
                <a16:creationId xmlns:a16="http://schemas.microsoft.com/office/drawing/2014/main" id="{40C75E57-FD46-4A40-B856-E82A446550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2438400"/>
            <a:ext cx="767369" cy="762254"/>
          </a:xfrm>
          <a:prstGeom prst="rect">
            <a:avLst/>
          </a:prstGeom>
        </p:spPr>
      </p:pic>
      <p:pic>
        <p:nvPicPr>
          <p:cNvPr id="8" name="Picture 7" descr="A picture containing clothing, headdress&#10;&#10;Description automatically generated">
            <a:extLst>
              <a:ext uri="{FF2B5EF4-FFF2-40B4-BE49-F238E27FC236}">
                <a16:creationId xmlns:a16="http://schemas.microsoft.com/office/drawing/2014/main" id="{231C1021-BD97-470B-8780-11C04526A212}"/>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33800" y="3657600"/>
            <a:ext cx="572796" cy="806157"/>
          </a:xfrm>
          <a:prstGeom prst="rect">
            <a:avLst/>
          </a:prstGeom>
        </p:spPr>
      </p:pic>
      <p:pic>
        <p:nvPicPr>
          <p:cNvPr id="9" name="Picture 8" descr="A picture containing indoor&#10;&#10;Description automatically generated">
            <a:extLst>
              <a:ext uri="{FF2B5EF4-FFF2-40B4-BE49-F238E27FC236}">
                <a16:creationId xmlns:a16="http://schemas.microsoft.com/office/drawing/2014/main" id="{C50C41ED-3BC8-4ABC-904F-2332F054EA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86200" y="4876800"/>
            <a:ext cx="382977" cy="865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7935"/>
            <a:ext cx="8482012" cy="584775"/>
          </a:xfrm>
          <a:prstGeom prst="rect">
            <a:avLst/>
          </a:prstGeom>
          <a:noFill/>
        </p:spPr>
        <p:txBody>
          <a:bodyPr wrap="square" rtlCol="0">
            <a:spAutoFit/>
          </a:bodyPr>
          <a:lstStyle/>
          <a:p>
            <a:pPr lvl="0" algn="ctr"/>
            <a:r>
              <a:rPr lang="en-US" sz="3200" b="1" u="sng" dirty="0">
                <a:solidFill>
                  <a:srgbClr val="FFFF00"/>
                </a:solidFill>
                <a:latin typeface="Arial Black" panose="020B0A04020102020204" pitchFamily="34" charset="0"/>
                <a:ea typeface="Verdana" panose="020B0604030504040204" pitchFamily="34" charset="0"/>
              </a:rPr>
              <a:t>OTHER APPLICATIONS ON IR</a:t>
            </a:r>
            <a:endParaRPr lang="en-IN" sz="3200" u="sng" dirty="0">
              <a:solidFill>
                <a:srgbClr val="FFFF00"/>
              </a:solidFill>
              <a:latin typeface="Arial Black" panose="020B0A04020102020204" pitchFamily="34" charset="0"/>
              <a:ea typeface="Verdana" panose="020B0604030504040204" pitchFamily="34" charset="0"/>
            </a:endParaRPr>
          </a:p>
        </p:txBody>
      </p:sp>
      <p:sp>
        <p:nvSpPr>
          <p:cNvPr id="3" name="TextBox 2"/>
          <p:cNvSpPr txBox="1"/>
          <p:nvPr/>
        </p:nvSpPr>
        <p:spPr>
          <a:xfrm>
            <a:off x="381000" y="762000"/>
            <a:ext cx="8763000" cy="5821081"/>
          </a:xfrm>
          <a:prstGeom prst="rect">
            <a:avLst/>
          </a:prstGeom>
          <a:noFill/>
        </p:spPr>
        <p:txBody>
          <a:bodyPr wrap="square" rtlCol="0">
            <a:spAutoFit/>
          </a:bodyPr>
          <a:lstStyle/>
          <a:p>
            <a:pPr marL="342900" indent="-342900" algn="just">
              <a:lnSpc>
                <a:spcPct val="115000"/>
              </a:lnSpc>
              <a:spcAft>
                <a:spcPts val="1000"/>
              </a:spcAft>
            </a:pPr>
            <a:r>
              <a:rPr lang="en-US" sz="2000" b="1" dirty="0">
                <a:solidFill>
                  <a:srgbClr val="C00000"/>
                </a:solidFill>
                <a:latin typeface="Arial" panose="020B0604020202020204" pitchFamily="34" charset="0"/>
                <a:ea typeface="Verdana" panose="020B0604030504040204" pitchFamily="34" charset="0"/>
                <a:cs typeface="Arial" panose="020B0604020202020204" pitchFamily="34" charset="0"/>
              </a:rPr>
              <a:t>Bedrolls including bed-sheet and pillow</a:t>
            </a:r>
            <a:endParaRPr lang="en-US" sz="20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marL="342900" indent="-342900" algn="just">
              <a:lnSpc>
                <a:spcPct val="115000"/>
              </a:lnSpc>
              <a:spcAft>
                <a:spcPts val="1000"/>
              </a:spcAft>
            </a:pPr>
            <a:r>
              <a:rPr lang="en-US" sz="2400" b="1" dirty="0">
                <a:solidFill>
                  <a:srgbClr val="000000"/>
                </a:solidFill>
                <a:latin typeface="Arial" panose="020B0604020202020204" pitchFamily="34" charset="0"/>
                <a:ea typeface="Verdana" panose="020B0604030504040204" pitchFamily="34" charset="0"/>
                <a:cs typeface="Arial" panose="020B0604020202020204" pitchFamily="34" charset="0"/>
              </a:rPr>
              <a:t>Desirable Properties:</a:t>
            </a:r>
            <a:r>
              <a:rPr lang="en-US" sz="2000" b="1" dirty="0">
                <a:solidFill>
                  <a:srgbClr val="000000"/>
                </a:solidFill>
                <a:latin typeface="Arial" panose="020B0604020202020204" pitchFamily="34" charset="0"/>
                <a:ea typeface="Verdana" panose="020B0604030504040204" pitchFamily="34" charset="0"/>
                <a:cs typeface="Arial" panose="020B0604020202020204" pitchFamily="34" charset="0"/>
              </a:rPr>
              <a:t> </a:t>
            </a:r>
          </a:p>
          <a:p>
            <a:pPr marL="342900" indent="-342900" algn="just">
              <a:lnSpc>
                <a:spcPct val="115000"/>
              </a:lnSpc>
              <a:spcAft>
                <a:spcPts val="1000"/>
              </a:spcAft>
            </a:pPr>
            <a:r>
              <a:rPr lang="en-US" sz="2000" b="1" dirty="0">
                <a:solidFill>
                  <a:srgbClr val="7030A0"/>
                </a:solidFill>
                <a:latin typeface="Arial" panose="020B0604020202020204" pitchFamily="34" charset="0"/>
                <a:ea typeface="Verdana" panose="020B0604030504040204" pitchFamily="34" charset="0"/>
                <a:cs typeface="Arial" panose="020B0604020202020204" pitchFamily="34" charset="0"/>
              </a:rPr>
              <a:t>Comfort, maintainability and aesthetics, environment friendly </a:t>
            </a:r>
          </a:p>
          <a:p>
            <a:pPr marL="342900" indent="-342900" algn="just">
              <a:lnSpc>
                <a:spcPct val="115000"/>
              </a:lnSpc>
              <a:spcAft>
                <a:spcPts val="1000"/>
              </a:spcAft>
            </a:pPr>
            <a:r>
              <a:rPr lang="en-US" sz="2000" b="1" dirty="0">
                <a:solidFill>
                  <a:srgbClr val="7030A0"/>
                </a:solidFill>
                <a:latin typeface="Arial" panose="020B0604020202020204" pitchFamily="34" charset="0"/>
                <a:ea typeface="Verdana" panose="020B0604030504040204" pitchFamily="34" charset="0"/>
                <a:cs typeface="Arial" panose="020B0604020202020204" pitchFamily="34" charset="0"/>
              </a:rPr>
              <a:t>disposal methods and recyclability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As per policy of GOI, bedroll items like bed sheets (poly-</a:t>
            </a:r>
            <a:r>
              <a:rPr lang="en-US" sz="2000" dirty="0" err="1">
                <a:solidFill>
                  <a:srgbClr val="000000"/>
                </a:solidFill>
                <a:latin typeface="Arial" panose="020B0604020202020204" pitchFamily="34" charset="0"/>
                <a:ea typeface="Verdana" panose="020B0604030504040204" pitchFamily="34" charset="0"/>
                <a:cs typeface="Arial" panose="020B0604020202020204" pitchFamily="34" charset="0"/>
              </a:rPr>
              <a:t>vastra</a:t>
            </a: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 pillow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covers (cotton/poly-</a:t>
            </a:r>
            <a:r>
              <a:rPr lang="en-US" sz="2000" dirty="0" err="1">
                <a:solidFill>
                  <a:srgbClr val="000000"/>
                </a:solidFill>
                <a:latin typeface="Arial" panose="020B0604020202020204" pitchFamily="34" charset="0"/>
                <a:ea typeface="Verdana" panose="020B0604030504040204" pitchFamily="34" charset="0"/>
                <a:cs typeface="Arial" panose="020B0604020202020204" pitchFamily="34" charset="0"/>
              </a:rPr>
              <a:t>vastra</a:t>
            </a: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 towels (Turkish Cotton) and blankets are being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Procured from KVIC (</a:t>
            </a:r>
            <a:r>
              <a:rPr lang="en-US" sz="2000" dirty="0" err="1">
                <a:solidFill>
                  <a:srgbClr val="000000"/>
                </a:solidFill>
                <a:latin typeface="Arial" panose="020B0604020202020204" pitchFamily="34" charset="0"/>
                <a:ea typeface="Verdana" panose="020B0604030504040204" pitchFamily="34" charset="0"/>
                <a:cs typeface="Arial" panose="020B0604020202020204" pitchFamily="34" charset="0"/>
              </a:rPr>
              <a:t>Khadi</a:t>
            </a: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 Village Industries Commission) and ACASH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(Association of Corporations &amp; Apex Societies of Handlooms).</a:t>
            </a:r>
          </a:p>
          <a:p>
            <a:pPr marL="342900" indent="-342900" algn="just">
              <a:lnSpc>
                <a:spcPct val="115000"/>
              </a:lnSpc>
              <a:spcAft>
                <a:spcPts val="1000"/>
              </a:spcAft>
            </a:pPr>
            <a:endParaRPr lang="en-US" sz="105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One item ‘Disposable Napkin Cotton Rich Spun lace Nonwoven’ has been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introduced in place of hand / face towel in bedroll for AC coach passengers  </a:t>
            </a:r>
          </a:p>
          <a:p>
            <a:pPr marL="342900" indent="-342900" algn="just">
              <a:lnSpc>
                <a:spcPct val="115000"/>
              </a:lnSpc>
              <a:spcAft>
                <a:spcPts val="1000"/>
              </a:spcAft>
            </a:pPr>
            <a:r>
              <a:rPr lang="en-US" sz="2000" dirty="0">
                <a:solidFill>
                  <a:srgbClr val="000000"/>
                </a:solidFill>
                <a:latin typeface="Arial" panose="020B0604020202020204" pitchFamily="34" charset="0"/>
                <a:ea typeface="Verdana" panose="020B0604030504040204" pitchFamily="34" charset="0"/>
                <a:cs typeface="Arial" panose="020B0604020202020204" pitchFamily="34" charset="0"/>
              </a:rPr>
              <a:t>on cost neutrality basis.</a:t>
            </a:r>
            <a:endParaRPr lang="en-IN" sz="2000" dirty="0">
              <a:solidFill>
                <a:srgbClr val="000000"/>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893563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905000"/>
            <a:ext cx="6934200" cy="4267200"/>
          </a:xfrm>
        </p:spPr>
        <p:txBody>
          <a:bodyPr>
            <a:normAutofit/>
          </a:bodyPr>
          <a:lstStyle/>
          <a:p>
            <a:pPr marL="514350" indent="-514350">
              <a:buFont typeface="+mj-lt"/>
              <a:buAutoNum type="arabicPeriod"/>
            </a:pPr>
            <a:r>
              <a:rPr lang="en-US" sz="3200" dirty="0"/>
              <a:t>Blankets.</a:t>
            </a:r>
          </a:p>
          <a:p>
            <a:pPr marL="514350" indent="-514350">
              <a:buFont typeface="+mj-lt"/>
              <a:buAutoNum type="arabicPeriod"/>
            </a:pPr>
            <a:r>
              <a:rPr lang="en-US" sz="3200" dirty="0"/>
              <a:t>Bed sheets.</a:t>
            </a:r>
          </a:p>
          <a:p>
            <a:pPr marL="514350" indent="-514350">
              <a:buFont typeface="+mj-lt"/>
              <a:buAutoNum type="arabicPeriod"/>
            </a:pPr>
            <a:r>
              <a:rPr lang="en-US" sz="3200" dirty="0"/>
              <a:t>Pillow covers.</a:t>
            </a:r>
          </a:p>
          <a:p>
            <a:pPr marL="514350" indent="-514350">
              <a:buFont typeface="+mj-lt"/>
              <a:buAutoNum type="arabicPeriod"/>
            </a:pPr>
            <a:r>
              <a:rPr lang="en-US" sz="3200" dirty="0"/>
              <a:t>Hand Towels.</a:t>
            </a:r>
          </a:p>
          <a:p>
            <a:pPr marL="514350" indent="-514350">
              <a:buFont typeface="+mj-lt"/>
              <a:buAutoNum type="arabicPeriod"/>
            </a:pPr>
            <a:r>
              <a:rPr lang="en-US" sz="3200" dirty="0"/>
              <a:t>Bath Towels.</a:t>
            </a:r>
          </a:p>
          <a:p>
            <a:pPr marL="514350" indent="-514350">
              <a:buFont typeface="+mj-lt"/>
              <a:buAutoNum type="arabicPeriod"/>
            </a:pPr>
            <a:r>
              <a:rPr lang="en-US" sz="3200" dirty="0"/>
              <a:t>Curtains for AC Coaches.</a:t>
            </a:r>
          </a:p>
          <a:p>
            <a:pPr marL="514350" indent="-514350">
              <a:buFont typeface="+mj-lt"/>
              <a:buAutoNum type="arabicPeriod"/>
            </a:pPr>
            <a:r>
              <a:rPr lang="en-US" sz="3200" dirty="0"/>
              <a:t>Seat Covers.</a:t>
            </a:r>
          </a:p>
        </p:txBody>
      </p:sp>
      <p:sp>
        <p:nvSpPr>
          <p:cNvPr id="2" name="Title 1"/>
          <p:cNvSpPr>
            <a:spLocks noGrp="1"/>
          </p:cNvSpPr>
          <p:nvPr>
            <p:ph type="title"/>
          </p:nvPr>
        </p:nvSpPr>
        <p:spPr>
          <a:xfrm>
            <a:off x="685800" y="533400"/>
            <a:ext cx="8001000" cy="1143000"/>
          </a:xfrm>
        </p:spPr>
        <p:txBody>
          <a:bodyPr>
            <a:normAutofit fontScale="90000"/>
          </a:bodyPr>
          <a:lstStyle/>
          <a:p>
            <a:pPr algn="ctr"/>
            <a:r>
              <a:rPr lang="en-US" dirty="0"/>
              <a:t>Linen Items used in trains on </a:t>
            </a:r>
            <a:br>
              <a:rPr lang="en-US" dirty="0"/>
            </a:br>
            <a:r>
              <a:rPr lang="en-US" dirty="0"/>
              <a:t>Indian Railways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481328"/>
            <a:ext cx="7391400" cy="4525963"/>
          </a:xfrm>
        </p:spPr>
        <p:txBody>
          <a:bodyPr>
            <a:normAutofit fontScale="77500" lnSpcReduction="20000"/>
          </a:bodyPr>
          <a:lstStyle/>
          <a:p>
            <a:pPr marL="514350" indent="-514350">
              <a:buClrTx/>
              <a:buFont typeface="+mj-lt"/>
              <a:buAutoNum type="arabicPeriod"/>
            </a:pPr>
            <a:r>
              <a:rPr lang="en-US" dirty="0"/>
              <a:t>Loco Pilots &amp; Guard.</a:t>
            </a:r>
          </a:p>
          <a:p>
            <a:pPr marL="514350" indent="-514350">
              <a:buClrTx/>
              <a:buFont typeface="+mj-lt"/>
              <a:buAutoNum type="arabicPeriod"/>
            </a:pPr>
            <a:r>
              <a:rPr lang="en-US" dirty="0"/>
              <a:t>Station Master, Manager.</a:t>
            </a:r>
          </a:p>
          <a:p>
            <a:pPr marL="514350" indent="-514350">
              <a:buClrTx/>
              <a:buFont typeface="+mj-lt"/>
              <a:buAutoNum type="arabicPeriod"/>
            </a:pPr>
            <a:r>
              <a:rPr lang="en-US" dirty="0"/>
              <a:t>Ticket Checking staff.</a:t>
            </a:r>
          </a:p>
          <a:p>
            <a:pPr marL="514350" indent="-514350">
              <a:buClrTx/>
              <a:buFont typeface="+mj-lt"/>
              <a:buAutoNum type="arabicPeriod"/>
            </a:pPr>
            <a:r>
              <a:rPr lang="en-US" dirty="0" err="1"/>
              <a:t>Gangman</a:t>
            </a:r>
            <a:r>
              <a:rPr lang="en-US" dirty="0"/>
              <a:t>.</a:t>
            </a:r>
          </a:p>
          <a:p>
            <a:pPr marL="514350" indent="-514350">
              <a:buClrTx/>
              <a:buFont typeface="+mj-lt"/>
              <a:buAutoNum type="arabicPeriod"/>
            </a:pPr>
            <a:r>
              <a:rPr lang="en-US" dirty="0"/>
              <a:t>Pointsman.</a:t>
            </a:r>
          </a:p>
          <a:p>
            <a:pPr marL="514350" indent="-514350">
              <a:buClrTx/>
              <a:buFont typeface="+mj-lt"/>
              <a:buAutoNum type="arabicPeriod"/>
            </a:pPr>
            <a:r>
              <a:rPr lang="en-US" dirty="0"/>
              <a:t>Shunting Master.</a:t>
            </a:r>
          </a:p>
          <a:p>
            <a:pPr marL="514350" indent="-514350">
              <a:buClrTx/>
              <a:buFont typeface="+mj-lt"/>
              <a:buAutoNum type="arabicPeriod"/>
            </a:pPr>
            <a:r>
              <a:rPr lang="en-US" dirty="0"/>
              <a:t>Technicians.</a:t>
            </a:r>
          </a:p>
          <a:p>
            <a:pPr marL="514350" indent="-514350">
              <a:buClrTx/>
              <a:buFont typeface="+mj-lt"/>
              <a:buAutoNum type="arabicPeriod"/>
            </a:pPr>
            <a:r>
              <a:rPr lang="en-US" dirty="0"/>
              <a:t>Welders.</a:t>
            </a:r>
          </a:p>
          <a:p>
            <a:pPr marL="514350" indent="-514350">
              <a:buClrTx/>
              <a:buFont typeface="+mj-lt"/>
              <a:buAutoNum type="arabicPeriod"/>
            </a:pPr>
            <a:r>
              <a:rPr lang="en-US" dirty="0"/>
              <a:t>TXR (JE/SSE) Supervisor.</a:t>
            </a:r>
          </a:p>
          <a:p>
            <a:pPr marL="514350" indent="-514350">
              <a:buClrTx/>
              <a:buFont typeface="+mj-lt"/>
              <a:buAutoNum type="arabicPeriod"/>
            </a:pPr>
            <a:r>
              <a:rPr lang="en-US" dirty="0"/>
              <a:t>Nurses/ Ward boy. </a:t>
            </a:r>
          </a:p>
          <a:p>
            <a:pPr marL="514350" indent="-514350">
              <a:buClrTx/>
              <a:buFont typeface="+mj-lt"/>
              <a:buAutoNum type="arabicPeriod"/>
            </a:pPr>
            <a:r>
              <a:rPr lang="en-US" dirty="0" err="1"/>
              <a:t>Safaiwala</a:t>
            </a:r>
            <a:r>
              <a:rPr lang="en-US" dirty="0"/>
              <a:t> (Housekeeping Assistant)</a:t>
            </a:r>
          </a:p>
          <a:p>
            <a:pPr marL="514350" indent="-514350">
              <a:buClrTx/>
              <a:buFont typeface="+mj-lt"/>
              <a:buAutoNum type="arabicPeriod"/>
            </a:pPr>
            <a:endParaRPr lang="en-US" dirty="0"/>
          </a:p>
          <a:p>
            <a:pPr marL="514350" indent="-514350">
              <a:buClrTx/>
              <a:buFont typeface="+mj-lt"/>
              <a:buAutoNum type="arabicPeriod"/>
            </a:pPr>
            <a:endParaRPr lang="en-US" dirty="0"/>
          </a:p>
          <a:p>
            <a:pPr marL="514350" indent="-514350">
              <a:buClrTx/>
              <a:buFont typeface="+mj-lt"/>
              <a:buAutoNum type="arabicPeriod"/>
            </a:pPr>
            <a:endParaRPr lang="en-US" dirty="0"/>
          </a:p>
        </p:txBody>
      </p:sp>
      <p:sp>
        <p:nvSpPr>
          <p:cNvPr id="2" name="Title 1"/>
          <p:cNvSpPr>
            <a:spLocks noGrp="1"/>
          </p:cNvSpPr>
          <p:nvPr>
            <p:ph type="title"/>
          </p:nvPr>
        </p:nvSpPr>
        <p:spPr/>
        <p:txBody>
          <a:bodyPr>
            <a:normAutofit/>
          </a:bodyPr>
          <a:lstStyle/>
          <a:p>
            <a:pPr algn="ctr"/>
            <a:r>
              <a:rPr lang="en-US" dirty="0"/>
              <a:t>Uniforms on Indian Railways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953001"/>
          </a:xfrm>
        </p:spPr>
        <p:txBody>
          <a:bodyPr>
            <a:normAutofit/>
          </a:bodyPr>
          <a:lstStyle/>
          <a:p>
            <a:r>
              <a:rPr lang="en-US" sz="2800" dirty="0"/>
              <a:t>Stain resistant fabrics.</a:t>
            </a:r>
          </a:p>
          <a:p>
            <a:r>
              <a:rPr lang="en-US" sz="2800" dirty="0"/>
              <a:t>Pest resistant curtains.</a:t>
            </a:r>
          </a:p>
          <a:p>
            <a:r>
              <a:rPr lang="en-US" sz="2800" dirty="0"/>
              <a:t>Hygiene of passengers.</a:t>
            </a:r>
          </a:p>
          <a:p>
            <a:r>
              <a:rPr lang="en-US" sz="2800" dirty="0"/>
              <a:t>Washable Blankets to avoid dry cleaning.</a:t>
            </a:r>
          </a:p>
          <a:p>
            <a:r>
              <a:rPr lang="en-US" sz="2800" dirty="0"/>
              <a:t>Easy washable/ Quick drying linen.</a:t>
            </a:r>
          </a:p>
          <a:p>
            <a:r>
              <a:rPr lang="en-US" sz="2800" dirty="0"/>
              <a:t>Less water consumption during wash.</a:t>
            </a:r>
          </a:p>
          <a:p>
            <a:r>
              <a:rPr lang="en-US" sz="2800" dirty="0"/>
              <a:t>Fire resistant fabrics for curtains/ seats.</a:t>
            </a:r>
          </a:p>
          <a:p>
            <a:r>
              <a:rPr lang="en-US" sz="2800" dirty="0"/>
              <a:t>Alternate material to berth rexine.</a:t>
            </a:r>
          </a:p>
          <a:p>
            <a:r>
              <a:rPr lang="en-US" sz="2800" dirty="0"/>
              <a:t>Reusable Linen packets (alternate to paper packets).</a:t>
            </a:r>
          </a:p>
        </p:txBody>
      </p:sp>
      <p:sp>
        <p:nvSpPr>
          <p:cNvPr id="2" name="Title 1"/>
          <p:cNvSpPr>
            <a:spLocks noGrp="1"/>
          </p:cNvSpPr>
          <p:nvPr>
            <p:ph type="title"/>
          </p:nvPr>
        </p:nvSpPr>
        <p:spPr>
          <a:xfrm>
            <a:off x="304800" y="304800"/>
            <a:ext cx="8229600" cy="1143000"/>
          </a:xfrm>
        </p:spPr>
        <p:txBody>
          <a:bodyPr>
            <a:normAutofit/>
          </a:bodyPr>
          <a:lstStyle/>
          <a:p>
            <a:pPr algn="ctr"/>
            <a:r>
              <a:rPr lang="en-US" dirty="0"/>
              <a:t>Fabric Requirements for Railways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8449"/>
            <a:ext cx="8458200" cy="6130909"/>
          </a:xfrm>
          <a:prstGeom prst="rect">
            <a:avLst/>
          </a:prstGeom>
        </p:spPr>
        <p:txBody>
          <a:bodyPr wrap="square">
            <a:spAutoFit/>
          </a:bodyPr>
          <a:lstStyle/>
          <a:p>
            <a:pPr lvl="0" algn="ctr">
              <a:spcBef>
                <a:spcPct val="20000"/>
              </a:spcBef>
            </a:pPr>
            <a:r>
              <a:rPr lang="en-US" sz="3200" b="1" u="sng" dirty="0">
                <a:solidFill>
                  <a:srgbClr val="FFFF00"/>
                </a:solidFill>
                <a:latin typeface="Arial Black" panose="020B0A04020102020204" pitchFamily="34" charset="0"/>
                <a:cs typeface="Arial" panose="020B0604020202020204" pitchFamily="34" charset="0"/>
              </a:rPr>
              <a:t>A BRIEF OVERVIEW</a:t>
            </a:r>
          </a:p>
          <a:p>
            <a:pPr lvl="0" algn="ctr">
              <a:spcBef>
                <a:spcPct val="20000"/>
              </a:spcBef>
            </a:pPr>
            <a:endParaRPr lang="en-US" sz="1400" dirty="0">
              <a:solidFill>
                <a:prstClr val="black"/>
              </a:solidFill>
              <a:latin typeface="Arial" panose="020B0604020202020204" pitchFamily="34" charset="0"/>
              <a:cs typeface="Arial" panose="020B0604020202020204" pitchFamily="34" charset="0"/>
            </a:endParaRPr>
          </a:p>
          <a:p>
            <a:pPr marL="342900" indent="-342900" algn="just">
              <a:spcBef>
                <a:spcPts val="12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Indian Railways has a vast network of track with 68,442 km of Route Length with a total of 1,23,236 Track </a:t>
            </a:r>
            <a:r>
              <a:rPr lang="en-US" sz="2600" dirty="0" err="1">
                <a:solidFill>
                  <a:prstClr val="black"/>
                </a:solidFill>
                <a:latin typeface="Arial" panose="020B0604020202020204" pitchFamily="34" charset="0"/>
                <a:cs typeface="Arial" panose="020B0604020202020204" pitchFamily="34" charset="0"/>
              </a:rPr>
              <a:t>kms</a:t>
            </a:r>
            <a:r>
              <a:rPr lang="en-US" sz="2600" dirty="0">
                <a:solidFill>
                  <a:prstClr val="black"/>
                </a:solidFill>
                <a:latin typeface="Arial" panose="020B0604020202020204" pitchFamily="34" charset="0"/>
                <a:cs typeface="Arial" panose="020B0604020202020204" pitchFamily="34" charset="0"/>
              </a:rPr>
              <a:t>.</a:t>
            </a:r>
          </a:p>
          <a:p>
            <a:pPr marL="342900" indent="-342900" algn="just">
              <a:spcBef>
                <a:spcPts val="12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It runs more than 13,000 Passenger Trains daily.</a:t>
            </a:r>
          </a:p>
          <a:p>
            <a:pPr marL="342900" indent="-342900" algn="just">
              <a:spcBef>
                <a:spcPts val="12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It carrying about 23 million passengers. </a:t>
            </a:r>
          </a:p>
          <a:p>
            <a:pPr marL="342900" indent="-342900" algn="just">
              <a:spcBef>
                <a:spcPts val="12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It runs more than another 9,000 Freight Trains daily and carry about 3.35 MT of Freight Traffic per day on an average.</a:t>
            </a:r>
          </a:p>
          <a:p>
            <a:pPr marL="342900" indent="-342900" algn="just">
              <a:spcBef>
                <a:spcPts val="12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Indian Railways keeps taking up expansion and modernization plans. </a:t>
            </a:r>
          </a:p>
          <a:p>
            <a:pPr marL="342900" lvl="0" indent="-342900" algn="just">
              <a:spcBef>
                <a:spcPct val="20000"/>
              </a:spcBef>
              <a:buFont typeface="Arial" pitchFamily="34" charset="0"/>
              <a:buChar char="•"/>
            </a:pPr>
            <a:endParaRPr lang="en-US"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6829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304800" y="152400"/>
            <a:ext cx="8229600" cy="1143000"/>
          </a:xfrm>
        </p:spPr>
        <p:txBody>
          <a:bodyPr>
            <a:normAutofit/>
          </a:bodyPr>
          <a:lstStyle/>
          <a:p>
            <a:pPr algn="ctr"/>
            <a:r>
              <a:rPr lang="en-US" dirty="0"/>
              <a:t>Requirements for Railways</a:t>
            </a:r>
          </a:p>
        </p:txBody>
      </p:sp>
      <p:sp>
        <p:nvSpPr>
          <p:cNvPr id="2" name="Slide Number Placeholder 1"/>
          <p:cNvSpPr>
            <a:spLocks noGrp="1"/>
          </p:cNvSpPr>
          <p:nvPr>
            <p:ph type="sldNum" sz="quarter" idx="12"/>
          </p:nvPr>
        </p:nvSpPr>
        <p:spPr/>
        <p:txBody>
          <a:bodyPr/>
          <a:lstStyle/>
          <a:p>
            <a:pPr>
              <a:defRPr/>
            </a:pPr>
            <a:fld id="{A5EC7717-57C5-4AD3-B378-587F0A6C8A56}" type="slidenum">
              <a:rPr lang="en-US" smtClean="0"/>
              <a:pPr>
                <a:defRPr/>
              </a:pPr>
              <a:t>20</a:t>
            </a:fld>
            <a:endParaRPr lang="en-US" dirty="0"/>
          </a:p>
        </p:txBody>
      </p:sp>
      <p:sp>
        <p:nvSpPr>
          <p:cNvPr id="12" name="TextBox 11"/>
          <p:cNvSpPr txBox="1"/>
          <p:nvPr/>
        </p:nvSpPr>
        <p:spPr>
          <a:xfrm>
            <a:off x="533400" y="1066801"/>
            <a:ext cx="8229600" cy="5144998"/>
          </a:xfrm>
          <a:prstGeom prst="rect">
            <a:avLst/>
          </a:prstGeom>
          <a:noFill/>
        </p:spPr>
        <p:txBody>
          <a:bodyPr wrap="square" rtlCol="0">
            <a:spAutoFit/>
          </a:bodyPr>
          <a:lstStyle/>
          <a:p>
            <a:pPr marL="365760" indent="-256032">
              <a:spcBef>
                <a:spcPts val="400"/>
              </a:spcBef>
              <a:buClr>
                <a:schemeClr val="accent1"/>
              </a:buClr>
              <a:buSzPct val="68000"/>
              <a:buFont typeface="Wingdings 3"/>
              <a:buChar char=""/>
            </a:pPr>
            <a:r>
              <a:rPr lang="en-US" sz="2700" dirty="0"/>
              <a:t>Fabric for fire fighting staff.</a:t>
            </a:r>
          </a:p>
          <a:p>
            <a:pPr marL="365760" indent="-256032">
              <a:spcBef>
                <a:spcPts val="400"/>
              </a:spcBef>
              <a:buClr>
                <a:schemeClr val="accent1"/>
              </a:buClr>
              <a:buSzPct val="68000"/>
              <a:buFont typeface="Wingdings 3"/>
              <a:buChar char=""/>
            </a:pPr>
            <a:r>
              <a:rPr lang="en-US" sz="2700" dirty="0"/>
              <a:t>Dress cum rain resistant clothing material (staff should able to work in heavy rains).</a:t>
            </a:r>
          </a:p>
          <a:p>
            <a:pPr marL="365760" indent="-256032">
              <a:spcBef>
                <a:spcPts val="400"/>
              </a:spcBef>
              <a:buClr>
                <a:schemeClr val="accent1"/>
              </a:buClr>
              <a:buSzPct val="68000"/>
              <a:buFont typeface="Wingdings 3"/>
              <a:buChar char=""/>
            </a:pPr>
            <a:r>
              <a:rPr lang="en-US" sz="2700" dirty="0"/>
              <a:t>Alternate to paper packets in which linens sets are supplied to passengers. </a:t>
            </a:r>
          </a:p>
          <a:p>
            <a:pPr marL="365760" indent="-256032">
              <a:spcBef>
                <a:spcPts val="400"/>
              </a:spcBef>
              <a:buClr>
                <a:schemeClr val="accent1"/>
              </a:buClr>
              <a:buSzPct val="68000"/>
              <a:buFont typeface="Wingdings 3"/>
              <a:buChar char=""/>
            </a:pPr>
            <a:r>
              <a:rPr lang="en-US" sz="2700" dirty="0"/>
              <a:t>Any methods for recycling of upholstery/ rexine cloth, because it is very difficult to dispose after use.</a:t>
            </a:r>
          </a:p>
          <a:p>
            <a:pPr marL="365760" indent="-256032">
              <a:spcBef>
                <a:spcPts val="400"/>
              </a:spcBef>
              <a:buClr>
                <a:schemeClr val="accent1"/>
              </a:buClr>
              <a:buSzPct val="68000"/>
              <a:buFont typeface="Wingdings 3"/>
              <a:buChar char=""/>
            </a:pPr>
            <a:r>
              <a:rPr lang="en-US" sz="2700" dirty="0" err="1"/>
              <a:t>Gangman</a:t>
            </a:r>
            <a:r>
              <a:rPr lang="en-US" sz="2700" dirty="0"/>
              <a:t>, technician, welders, Patrolman are working in very adverse weather condition, suitable clothing for such staff.</a:t>
            </a:r>
          </a:p>
          <a:p>
            <a:endParaRPr lang="en-US" dirty="0"/>
          </a:p>
        </p:txBody>
      </p:sp>
    </p:spTree>
    <p:extLst>
      <p:ext uri="{BB962C8B-B14F-4D97-AF65-F5344CB8AC3E}">
        <p14:creationId xmlns:p14="http://schemas.microsoft.com/office/powerpoint/2010/main" val="3109484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t>Gangmen</a:t>
            </a:r>
            <a:r>
              <a:rPr lang="en-US" dirty="0"/>
              <a:t> Working in site</a:t>
            </a:r>
          </a:p>
        </p:txBody>
      </p:sp>
      <p:pic>
        <p:nvPicPr>
          <p:cNvPr id="3" name="Picture 2" descr="Railway-gangmen.jpg"/>
          <p:cNvPicPr>
            <a:picLocks noChangeAspect="1"/>
          </p:cNvPicPr>
          <p:nvPr/>
        </p:nvPicPr>
        <p:blipFill>
          <a:blip r:embed="rId2">
            <a:lum bright="-10000" contrast="10000"/>
          </a:blip>
          <a:stretch>
            <a:fillRect/>
          </a:stretch>
        </p:blipFill>
        <p:spPr>
          <a:xfrm>
            <a:off x="533399" y="1600200"/>
            <a:ext cx="7822813" cy="41148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t>Restoration of Passenger during heavy rain.</a:t>
            </a:r>
          </a:p>
        </p:txBody>
      </p:sp>
      <p:pic>
        <p:nvPicPr>
          <p:cNvPr id="3" name="Picture 2" descr="0wanagl_1.jpg"/>
          <p:cNvPicPr>
            <a:picLocks noChangeAspect="1"/>
          </p:cNvPicPr>
          <p:nvPr/>
        </p:nvPicPr>
        <p:blipFill>
          <a:blip r:embed="rId2">
            <a:lum bright="10000" contrast="20000"/>
          </a:blip>
          <a:stretch>
            <a:fillRect/>
          </a:stretch>
        </p:blipFill>
        <p:spPr>
          <a:xfrm>
            <a:off x="838200" y="1828800"/>
            <a:ext cx="7315200" cy="4114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moZ1bBW0AYPpY0.jpg"/>
          <p:cNvPicPr>
            <a:picLocks noGrp="1" noChangeAspect="1"/>
          </p:cNvPicPr>
          <p:nvPr>
            <p:ph idx="1"/>
          </p:nvPr>
        </p:nvPicPr>
        <p:blipFill>
          <a:blip r:embed="rId2"/>
          <a:stretch>
            <a:fillRect/>
          </a:stretch>
        </p:blipFill>
        <p:spPr>
          <a:xfrm>
            <a:off x="838200" y="762000"/>
            <a:ext cx="2514600" cy="3624262"/>
          </a:xfrm>
        </p:spPr>
      </p:pic>
      <p:sp>
        <p:nvSpPr>
          <p:cNvPr id="3" name="Title 2"/>
          <p:cNvSpPr>
            <a:spLocks noGrp="1"/>
          </p:cNvSpPr>
          <p:nvPr>
            <p:ph type="title"/>
          </p:nvPr>
        </p:nvSpPr>
        <p:spPr>
          <a:xfrm>
            <a:off x="762000" y="228600"/>
            <a:ext cx="2743200" cy="685800"/>
          </a:xfrm>
        </p:spPr>
        <p:txBody>
          <a:bodyPr>
            <a:noAutofit/>
          </a:bodyPr>
          <a:lstStyle/>
          <a:p>
            <a:r>
              <a:rPr lang="en-US" sz="2000" dirty="0" err="1"/>
              <a:t>Gangmen</a:t>
            </a:r>
            <a:r>
              <a:rPr lang="en-US" sz="2000" dirty="0"/>
              <a:t> Uniform</a:t>
            </a:r>
          </a:p>
        </p:txBody>
      </p:sp>
      <p:sp>
        <p:nvSpPr>
          <p:cNvPr id="5" name="TextBox 4"/>
          <p:cNvSpPr txBox="1"/>
          <p:nvPr/>
        </p:nvSpPr>
        <p:spPr>
          <a:xfrm>
            <a:off x="685800" y="4495800"/>
            <a:ext cx="3200400" cy="1323439"/>
          </a:xfrm>
          <a:prstGeom prst="rect">
            <a:avLst/>
          </a:prstGeom>
          <a:noFill/>
        </p:spPr>
        <p:txBody>
          <a:bodyPr wrap="square" rtlCol="0">
            <a:spAutoFit/>
          </a:bodyPr>
          <a:lstStyle/>
          <a:p>
            <a:r>
              <a:rPr lang="en-US" sz="2000" dirty="0">
                <a:latin typeface="Verdana" pitchFamily="34" charset="0"/>
                <a:ea typeface="Verdana" pitchFamily="34" charset="0"/>
              </a:rPr>
              <a:t>Clothing materials for </a:t>
            </a:r>
            <a:r>
              <a:rPr lang="en-US" sz="2000" dirty="0" err="1">
                <a:latin typeface="Verdana" pitchFamily="34" charset="0"/>
                <a:ea typeface="Verdana" pitchFamily="34" charset="0"/>
              </a:rPr>
              <a:t>gangman</a:t>
            </a:r>
            <a:r>
              <a:rPr lang="en-US" sz="2000" dirty="0">
                <a:latin typeface="Verdana" pitchFamily="34" charset="0"/>
                <a:ea typeface="Verdana" pitchFamily="34" charset="0"/>
              </a:rPr>
              <a:t>/ technician working in extreme weather. </a:t>
            </a:r>
          </a:p>
        </p:txBody>
      </p:sp>
      <p:pic>
        <p:nvPicPr>
          <p:cNvPr id="6" name="Picture 5"/>
          <p:cNvPicPr>
            <a:picLocks noChangeAspect="1"/>
          </p:cNvPicPr>
          <p:nvPr/>
        </p:nvPicPr>
        <p:blipFill rotWithShape="1">
          <a:blip r:embed="rId3" cstate="print">
            <a:lum bright="20000" contrast="10000"/>
            <a:extLst>
              <a:ext uri="{28A0092B-C50C-407E-A947-70E740481C1C}">
                <a14:useLocalDpi xmlns:a14="http://schemas.microsoft.com/office/drawing/2010/main" val="0"/>
              </a:ext>
            </a:extLst>
          </a:blip>
          <a:srcRect l="23362"/>
          <a:stretch/>
        </p:blipFill>
        <p:spPr>
          <a:xfrm>
            <a:off x="4953000" y="1143000"/>
            <a:ext cx="3048000" cy="3977127"/>
          </a:xfrm>
          <a:prstGeom prst="rect">
            <a:avLst/>
          </a:prstGeom>
        </p:spPr>
      </p:pic>
      <p:sp>
        <p:nvSpPr>
          <p:cNvPr id="7" name="Title 2"/>
          <p:cNvSpPr txBox="1">
            <a:spLocks/>
          </p:cNvSpPr>
          <p:nvPr/>
        </p:nvSpPr>
        <p:spPr>
          <a:xfrm>
            <a:off x="5486400" y="228600"/>
            <a:ext cx="2362200" cy="6858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rPr>
              <a:t>Linen Trolley Bag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914400"/>
          </a:xfrm>
          <a:prstGeom prst="rect">
            <a:avLst/>
          </a:prstGeom>
        </p:spPr>
        <p:txBody>
          <a:bodyPr/>
          <a:lstStyle/>
          <a:p>
            <a:pPr lvl="0" algn="ctr">
              <a:spcBef>
                <a:spcPct val="0"/>
              </a:spcBef>
            </a:pPr>
            <a:r>
              <a:rPr lang="en-US" sz="4000" b="1" u="sng" dirty="0">
                <a:solidFill>
                  <a:srgbClr val="FFFF00"/>
                </a:solidFill>
                <a:latin typeface="Arial Black" pitchFamily="34" charset="0"/>
              </a:rPr>
              <a:t>Conclusion</a:t>
            </a:r>
            <a:endParaRPr kumimoji="0" lang="en-IN" sz="4000" b="1" i="0" u="sng" strike="noStrike" kern="1200" cap="none" spc="0" normalizeH="0" baseline="0" noProof="0" dirty="0">
              <a:ln>
                <a:noFill/>
              </a:ln>
              <a:solidFill>
                <a:srgbClr val="FFFF00"/>
              </a:solidFill>
              <a:effectLst/>
              <a:uLnTx/>
              <a:uFillTx/>
              <a:latin typeface="Arial Black" pitchFamily="34" charset="0"/>
              <a:ea typeface="+mj-ea"/>
              <a:cs typeface="+mj-cs"/>
            </a:endParaRPr>
          </a:p>
        </p:txBody>
      </p:sp>
      <p:sp>
        <p:nvSpPr>
          <p:cNvPr id="4" name="Title 1"/>
          <p:cNvSpPr txBox="1">
            <a:spLocks/>
          </p:cNvSpPr>
          <p:nvPr/>
        </p:nvSpPr>
        <p:spPr>
          <a:xfrm>
            <a:off x="609600" y="28956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914400"/>
            <a:ext cx="8382000" cy="5562600"/>
          </a:xfrm>
          <a:prstGeom prst="rect">
            <a:avLst/>
          </a:prstGeom>
        </p:spPr>
        <p:txBody>
          <a:bodyPr>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IN" sz="2000" dirty="0"/>
          </a:p>
          <a:p>
            <a:pPr marL="342900" lvl="0" indent="-342900" algn="just">
              <a:spcBef>
                <a:spcPts val="600"/>
              </a:spcBef>
              <a:spcAft>
                <a:spcPts val="600"/>
              </a:spcAft>
              <a:buFont typeface="Wingdings" pitchFamily="2" charset="2"/>
              <a:buChar char="§"/>
            </a:pPr>
            <a:r>
              <a:rPr lang="en-US" sz="3100" dirty="0">
                <a:latin typeface="Arial" panose="020B0604020202020204" pitchFamily="34" charset="0"/>
                <a:ea typeface="Verdana" panose="020B0604030504040204" pitchFamily="34" charset="0"/>
                <a:cs typeface="Arial" panose="020B0604020202020204" pitchFamily="34" charset="0"/>
              </a:rPr>
              <a:t>IR is extensively using Geo-Textile items at the locations of weak formations and strengthening of poor soils.</a:t>
            </a:r>
          </a:p>
          <a:p>
            <a:pPr marL="342900" lvl="0" indent="-342900" algn="just">
              <a:spcBef>
                <a:spcPts val="600"/>
              </a:spcBef>
              <a:spcAft>
                <a:spcPts val="600"/>
              </a:spcAft>
              <a:buFont typeface="Wingdings" pitchFamily="2" charset="2"/>
              <a:buChar char="§"/>
            </a:pPr>
            <a:endParaRPr lang="en-US" sz="2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3100" dirty="0">
                <a:latin typeface="Arial" panose="020B0604020202020204" pitchFamily="34" charset="0"/>
                <a:ea typeface="Verdana" panose="020B0604030504040204" pitchFamily="34" charset="0"/>
                <a:cs typeface="Arial" panose="020B0604020202020204" pitchFamily="34" charset="0"/>
              </a:rPr>
              <a:t>New constructions &amp; projects also have extensive use of Geo-Textiles.</a:t>
            </a:r>
          </a:p>
          <a:p>
            <a:pPr marL="342900" lvl="0" indent="-342900" algn="just">
              <a:spcBef>
                <a:spcPts val="600"/>
              </a:spcBef>
              <a:spcAft>
                <a:spcPts val="600"/>
              </a:spcAft>
              <a:buFont typeface="Wingdings" pitchFamily="2" charset="2"/>
              <a:buChar char="§"/>
            </a:pPr>
            <a:endParaRPr lang="en-US" sz="4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3100" dirty="0">
                <a:latin typeface="Arial" panose="020B0604020202020204" pitchFamily="34" charset="0"/>
                <a:ea typeface="Verdana" panose="020B0604030504040204" pitchFamily="34" charset="0"/>
                <a:cs typeface="Arial" panose="020B0604020202020204" pitchFamily="34" charset="0"/>
              </a:rPr>
              <a:t>Many other items (particularly PPEs, Coach furnishing items) falling under Technical Textiles category are being used in significant volumes by Zonal Railways/Production Units. </a:t>
            </a:r>
          </a:p>
          <a:p>
            <a:pPr marL="342900" lvl="0" indent="-342900" algn="just">
              <a:spcBef>
                <a:spcPts val="600"/>
              </a:spcBef>
              <a:spcAft>
                <a:spcPts val="600"/>
              </a:spcAft>
              <a:buFont typeface="Wingdings" pitchFamily="2" charset="2"/>
              <a:buChar char="§"/>
            </a:pPr>
            <a:endParaRPr lang="en-US" sz="10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3100" dirty="0">
                <a:latin typeface="Arial" panose="020B0604020202020204" pitchFamily="34" charset="0"/>
                <a:ea typeface="Verdana" panose="020B0604030504040204" pitchFamily="34" charset="0"/>
                <a:cs typeface="Arial" panose="020B0604020202020204" pitchFamily="34" charset="0"/>
              </a:rPr>
              <a:t>Latest specifications issued in this regarding has been requested by Indian Railways from Ministry of Textiles/BIS.</a:t>
            </a:r>
          </a:p>
          <a:p>
            <a:pPr marL="342900" lvl="0" indent="-342900" algn="just">
              <a:spcBef>
                <a:spcPts val="600"/>
              </a:spcBef>
              <a:spcAft>
                <a:spcPts val="600"/>
              </a:spcAft>
              <a:buFont typeface="Wingdings" pitchFamily="2" charset="2"/>
              <a:buChar char="§"/>
            </a:pPr>
            <a:endParaRPr lang="en-US" sz="11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3100" dirty="0">
                <a:solidFill>
                  <a:prstClr val="black"/>
                </a:solidFill>
                <a:latin typeface="Arial" panose="020B0604020202020204" pitchFamily="34" charset="0"/>
                <a:cs typeface="Arial" panose="020B0604020202020204" pitchFamily="34" charset="0"/>
              </a:rPr>
              <a:t>Standard Testing facilities for various parameters of geo-synthetics are not available in India due to which data received from many sources can not be verified.</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IN" sz="2000" dirty="0"/>
          </a:p>
          <a:p>
            <a:pPr marR="0" lvl="0" algn="l" defTabSz="914400" rtl="0" eaLnBrk="1" fontAlgn="auto" latinLnBrk="0" hangingPunct="1">
              <a:lnSpc>
                <a:spcPct val="100000"/>
              </a:lnSpc>
              <a:spcBef>
                <a:spcPct val="20000"/>
              </a:spcBef>
              <a:spcAft>
                <a:spcPts val="0"/>
              </a:spcAft>
              <a:buClrTx/>
              <a:buSzTx/>
              <a:tabLst/>
              <a:defRPr/>
            </a:pPr>
            <a:endParaRPr kumimoji="0" lang="en-IN"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723160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b0a3c5063278d6bb61544db1eb93aff.jpg"/>
          <p:cNvPicPr>
            <a:picLocks noGrp="1" noChangeAspect="1"/>
          </p:cNvPicPr>
          <p:nvPr>
            <p:ph idx="1"/>
          </p:nvPr>
        </p:nvPicPr>
        <p:blipFill>
          <a:blip r:embed="rId2"/>
          <a:srcRect l="21404" r="31604" b="12940"/>
          <a:stretch>
            <a:fillRect/>
          </a:stretch>
        </p:blipFill>
        <p:spPr>
          <a:xfrm>
            <a:off x="2590800" y="1066800"/>
            <a:ext cx="3276600" cy="3669792"/>
          </a:xfrm>
        </p:spPr>
      </p:pic>
      <p:sp>
        <p:nvSpPr>
          <p:cNvPr id="3" name="Title 2"/>
          <p:cNvSpPr>
            <a:spLocks noGrp="1"/>
          </p:cNvSpPr>
          <p:nvPr>
            <p:ph type="title"/>
          </p:nvPr>
        </p:nvSpPr>
        <p:spPr>
          <a:xfrm>
            <a:off x="1143000" y="0"/>
            <a:ext cx="6629400" cy="1371600"/>
          </a:xfrm>
          <a:ln>
            <a:noFill/>
          </a:ln>
        </p:spPr>
        <p:txBody>
          <a:bodyPr>
            <a:noAutofit/>
          </a:bodyPr>
          <a:lstStyle/>
          <a:p>
            <a:pPr algn="ctr"/>
            <a:r>
              <a:rPr lang="en-US" sz="5400" dirty="0">
                <a:solidFill>
                  <a:srgbClr val="FF0000"/>
                </a:solidFill>
                <a:latin typeface="Verdana" pitchFamily="34" charset="0"/>
                <a:ea typeface="Verdana" pitchFamily="34"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8449"/>
            <a:ext cx="8458200" cy="5527667"/>
          </a:xfrm>
          <a:prstGeom prst="rect">
            <a:avLst/>
          </a:prstGeom>
        </p:spPr>
        <p:txBody>
          <a:bodyPr wrap="square">
            <a:spAutoFit/>
          </a:bodyPr>
          <a:lstStyle/>
          <a:p>
            <a:pPr lvl="0" algn="ctr">
              <a:spcBef>
                <a:spcPct val="20000"/>
              </a:spcBef>
            </a:pPr>
            <a:r>
              <a:rPr lang="en-US" sz="2800" b="1" u="sng" dirty="0">
                <a:solidFill>
                  <a:srgbClr val="FFFF00"/>
                </a:solidFill>
                <a:latin typeface="Arial Black" panose="020B0A04020102020204" pitchFamily="34" charset="0"/>
                <a:cs typeface="Arial" panose="020B0604020202020204" pitchFamily="34" charset="0"/>
              </a:rPr>
              <a:t>NEED OF TECHNICAL TEXTILES</a:t>
            </a:r>
          </a:p>
          <a:p>
            <a:pPr algn="just">
              <a:spcBef>
                <a:spcPct val="20000"/>
              </a:spcBef>
            </a:pPr>
            <a:endParaRPr lang="en-US" sz="2400" dirty="0">
              <a:solidFill>
                <a:prstClr val="black"/>
              </a:solidFill>
              <a:latin typeface="Arial" panose="020B0604020202020204" pitchFamily="34" charset="0"/>
              <a:cs typeface="Arial" panose="020B0604020202020204" pitchFamily="34" charset="0"/>
            </a:endParaRPr>
          </a:p>
          <a:p>
            <a:pPr marL="342900" indent="-342900" algn="just">
              <a:spcBef>
                <a:spcPct val="200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Indian Railways had done about 3358 </a:t>
            </a:r>
            <a:r>
              <a:rPr lang="en-US" sz="2600" dirty="0" err="1">
                <a:solidFill>
                  <a:prstClr val="black"/>
                </a:solidFill>
                <a:latin typeface="Arial" panose="020B0604020202020204" pitchFamily="34" charset="0"/>
                <a:cs typeface="Arial" panose="020B0604020202020204" pitchFamily="34" charset="0"/>
              </a:rPr>
              <a:t>kms</a:t>
            </a:r>
            <a:r>
              <a:rPr lang="en-US" sz="2600" dirty="0">
                <a:solidFill>
                  <a:prstClr val="black"/>
                </a:solidFill>
                <a:latin typeface="Arial" panose="020B0604020202020204" pitchFamily="34" charset="0"/>
                <a:cs typeface="Arial" panose="020B0604020202020204" pitchFamily="34" charset="0"/>
              </a:rPr>
              <a:t> of works of New line, Doubling and Gauge Conversion and about 5000 </a:t>
            </a:r>
            <a:r>
              <a:rPr lang="en-US" sz="2600" dirty="0" err="1">
                <a:solidFill>
                  <a:prstClr val="black"/>
                </a:solidFill>
                <a:latin typeface="Arial" panose="020B0604020202020204" pitchFamily="34" charset="0"/>
                <a:cs typeface="Arial" panose="020B0604020202020204" pitchFamily="34" charset="0"/>
              </a:rPr>
              <a:t>kms</a:t>
            </a:r>
            <a:r>
              <a:rPr lang="en-US" sz="2600" dirty="0">
                <a:solidFill>
                  <a:prstClr val="black"/>
                </a:solidFill>
                <a:latin typeface="Arial" panose="020B0604020202020204" pitchFamily="34" charset="0"/>
                <a:cs typeface="Arial" panose="020B0604020202020204" pitchFamily="34" charset="0"/>
              </a:rPr>
              <a:t> of Railway Electrifications in 2018-19.</a:t>
            </a:r>
          </a:p>
          <a:p>
            <a:pPr algn="just">
              <a:spcBef>
                <a:spcPct val="20000"/>
              </a:spcBef>
              <a:buFont typeface="Wingdings" pitchFamily="2" charset="2"/>
              <a:buChar char="§"/>
            </a:pPr>
            <a:endParaRPr lang="en-US" sz="1100" dirty="0">
              <a:solidFill>
                <a:prstClr val="black"/>
              </a:solidFill>
              <a:latin typeface="Arial" panose="020B0604020202020204" pitchFamily="34" charset="0"/>
              <a:cs typeface="Arial" panose="020B0604020202020204" pitchFamily="34" charset="0"/>
            </a:endParaRPr>
          </a:p>
          <a:p>
            <a:pPr marL="342900" lvl="0" indent="-342900" algn="just">
              <a:spcBef>
                <a:spcPct val="200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Geo-synthetics has applications in Construction projects &amp; Maintenance of existing embankment in Indian Railways.</a:t>
            </a:r>
          </a:p>
          <a:p>
            <a:pPr marL="342900" lvl="0" indent="-342900" algn="just">
              <a:spcBef>
                <a:spcPct val="20000"/>
              </a:spcBef>
              <a:buFont typeface="Wingdings" pitchFamily="2" charset="2"/>
              <a:buChar char="§"/>
            </a:pPr>
            <a:endParaRPr lang="en-US" sz="1200" dirty="0">
              <a:solidFill>
                <a:prstClr val="black"/>
              </a:solidFill>
              <a:latin typeface="Arial" panose="020B0604020202020204" pitchFamily="34" charset="0"/>
              <a:cs typeface="Arial" panose="020B0604020202020204" pitchFamily="34" charset="0"/>
            </a:endParaRPr>
          </a:p>
          <a:p>
            <a:pPr marL="342900" lvl="0" indent="-342900" algn="just">
              <a:spcBef>
                <a:spcPct val="20000"/>
              </a:spcBef>
              <a:buFont typeface="Wingdings" pitchFamily="2" charset="2"/>
              <a:buChar char="§"/>
            </a:pPr>
            <a:r>
              <a:rPr lang="en-US" sz="2600" dirty="0">
                <a:solidFill>
                  <a:prstClr val="black"/>
                </a:solidFill>
                <a:latin typeface="Arial" panose="020B0604020202020204" pitchFamily="34" charset="0"/>
                <a:cs typeface="Arial" panose="020B0604020202020204" pitchFamily="34" charset="0"/>
              </a:rPr>
              <a:t>Further applications can be there in various areas of its operation like PPEs, fire retardant properties,  </a:t>
            </a:r>
            <a:r>
              <a:rPr lang="en-US" sz="2600" dirty="0" err="1">
                <a:solidFill>
                  <a:prstClr val="black"/>
                </a:solidFill>
                <a:latin typeface="Arial" panose="020B0604020202020204" pitchFamily="34" charset="0"/>
                <a:cs typeface="Arial" panose="020B0604020202020204" pitchFamily="34" charset="0"/>
              </a:rPr>
              <a:t>meditech</a:t>
            </a:r>
            <a:r>
              <a:rPr lang="en-US" sz="2600" dirty="0">
                <a:solidFill>
                  <a:prstClr val="black"/>
                </a:solidFill>
                <a:latin typeface="Arial" panose="020B0604020202020204" pitchFamily="34" charset="0"/>
                <a:cs typeface="Arial" panose="020B0604020202020204" pitchFamily="34" charset="0"/>
              </a:rPr>
              <a:t> and security. </a:t>
            </a:r>
          </a:p>
          <a:p>
            <a:pPr marL="342900" lvl="0" indent="-342900" algn="just">
              <a:spcBef>
                <a:spcPct val="20000"/>
              </a:spcBef>
              <a:buFont typeface="Arial" pitchFamily="34" charset="0"/>
              <a:buChar char="•"/>
            </a:pPr>
            <a:endParaRPr 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682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610600" cy="6093976"/>
          </a:xfrm>
          <a:prstGeom prst="rect">
            <a:avLst/>
          </a:prstGeom>
          <a:noFill/>
        </p:spPr>
        <p:txBody>
          <a:bodyPr wrap="square" rtlCol="0">
            <a:spAutoFit/>
          </a:bodyPr>
          <a:lstStyle/>
          <a:p>
            <a:pPr algn="just"/>
            <a:endParaRPr lang="en-US" sz="1200" b="1" dirty="0">
              <a:solidFill>
                <a:srgbClr val="0000CC"/>
              </a:solidFill>
              <a:latin typeface="Verdana" panose="020B0604030504040204" pitchFamily="34" charset="0"/>
              <a:ea typeface="Verdana" panose="020B0604030504040204" pitchFamily="34" charset="0"/>
            </a:endParaRPr>
          </a:p>
          <a:p>
            <a:pPr algn="just"/>
            <a:r>
              <a:rPr lang="en-US" sz="2400" dirty="0"/>
              <a:t> </a:t>
            </a:r>
          </a:p>
          <a:p>
            <a:pPr algn="just"/>
            <a:r>
              <a:rPr lang="en-US" sz="2400" dirty="0">
                <a:latin typeface="Arial" panose="020B0604020202020204" pitchFamily="34" charset="0"/>
                <a:ea typeface="Verdana" panose="020B0604030504040204" pitchFamily="34" charset="0"/>
                <a:cs typeface="Arial" panose="020B0604020202020204" pitchFamily="34" charset="0"/>
              </a:rPr>
              <a:t>Indian Railways makes special emphasis for new products</a:t>
            </a:r>
            <a:r>
              <a:rPr lang="en-US" sz="2400" b="1" dirty="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technologies and innovations for: </a:t>
            </a:r>
          </a:p>
          <a:p>
            <a:pPr marL="342900" indent="-342900" algn="just">
              <a:lnSpc>
                <a:spcPct val="150000"/>
              </a:lnSpc>
              <a:spcBef>
                <a:spcPts val="600"/>
              </a:spcBef>
              <a:spcAft>
                <a:spcPts val="600"/>
              </a:spcAft>
              <a:buFont typeface="Wingdings" panose="05000000000000000000" pitchFamily="2" charset="2"/>
              <a:buChar char="Ø"/>
            </a:pPr>
            <a:r>
              <a:rPr lang="en-US" sz="2400" dirty="0">
                <a:latin typeface="Arial" panose="020B0604020202020204" pitchFamily="34" charset="0"/>
                <a:ea typeface="Verdana" panose="020B0604030504040204" pitchFamily="34" charset="0"/>
                <a:cs typeface="Arial" panose="020B0604020202020204" pitchFamily="34" charset="0"/>
              </a:rPr>
              <a:t> Running of High Speed trains.</a:t>
            </a:r>
          </a:p>
          <a:p>
            <a:pPr marL="285750" indent="-285750" algn="just">
              <a:lnSpc>
                <a:spcPct val="150000"/>
              </a:lnSpc>
              <a:spcBef>
                <a:spcPts val="600"/>
              </a:spcBef>
              <a:spcAft>
                <a:spcPts val="600"/>
              </a:spcAft>
              <a:buFont typeface="Wingdings" panose="05000000000000000000" pitchFamily="2" charset="2"/>
              <a:buChar char="Ø"/>
            </a:pPr>
            <a:r>
              <a:rPr lang="en-US" sz="2400" dirty="0">
                <a:latin typeface="Arial" panose="020B0604020202020204" pitchFamily="34" charset="0"/>
                <a:ea typeface="Verdana" panose="020B0604030504040204" pitchFamily="34" charset="0"/>
                <a:cs typeface="Arial" panose="020B0604020202020204" pitchFamily="34" charset="0"/>
              </a:rPr>
              <a:t>  Running of Heavy Axle Load 25 T.</a:t>
            </a:r>
          </a:p>
          <a:p>
            <a:pPr marL="342900" indent="-342900" algn="just">
              <a:lnSpc>
                <a:spcPct val="150000"/>
              </a:lnSpc>
              <a:spcBef>
                <a:spcPts val="600"/>
              </a:spcBef>
              <a:spcAft>
                <a:spcPts val="600"/>
              </a:spcAft>
              <a:buFont typeface="Wingdings" panose="05000000000000000000" pitchFamily="2" charset="2"/>
              <a:buChar char="Ø"/>
            </a:pPr>
            <a:r>
              <a:rPr lang="en-US" sz="2400" dirty="0">
                <a:latin typeface="Arial" panose="020B0604020202020204" pitchFamily="34" charset="0"/>
                <a:ea typeface="Verdana" panose="020B0604030504040204" pitchFamily="34" charset="0"/>
                <a:cs typeface="Arial" panose="020B0604020202020204" pitchFamily="34" charset="0"/>
              </a:rPr>
              <a:t> Reduction in unit cost of transportation. </a:t>
            </a:r>
          </a:p>
          <a:p>
            <a:pPr marL="457200" indent="-457200" algn="just">
              <a:lnSpc>
                <a:spcPct val="150000"/>
              </a:lnSpc>
              <a:spcBef>
                <a:spcPts val="600"/>
              </a:spcBef>
              <a:spcAft>
                <a:spcPts val="600"/>
              </a:spcAft>
              <a:buFont typeface="Wingdings" pitchFamily="2" charset="2"/>
              <a:buChar char="Ø"/>
            </a:pPr>
            <a:r>
              <a:rPr lang="en-US" sz="2400" dirty="0">
                <a:latin typeface="Arial" panose="020B0604020202020204" pitchFamily="34" charset="0"/>
                <a:ea typeface="Verdana" panose="020B0604030504040204" pitchFamily="34" charset="0"/>
                <a:cs typeface="Arial" panose="020B0604020202020204" pitchFamily="34" charset="0"/>
              </a:rPr>
              <a:t>Improving safety and mobility .</a:t>
            </a:r>
          </a:p>
          <a:p>
            <a:pPr marL="400050" indent="-400050" algn="just">
              <a:lnSpc>
                <a:spcPct val="150000"/>
              </a:lnSpc>
              <a:spcBef>
                <a:spcPts val="600"/>
              </a:spcBef>
              <a:spcAft>
                <a:spcPts val="600"/>
              </a:spcAft>
              <a:buFont typeface="Wingdings" pitchFamily="2" charset="2"/>
              <a:buChar char="Ø"/>
            </a:pPr>
            <a:r>
              <a:rPr lang="en-US" sz="2400" dirty="0">
                <a:latin typeface="Arial" panose="020B0604020202020204" pitchFamily="34" charset="0"/>
                <a:ea typeface="Verdana" panose="020B0604030504040204" pitchFamily="34" charset="0"/>
                <a:cs typeface="Arial" panose="020B0604020202020204" pitchFamily="34" charset="0"/>
              </a:rPr>
              <a:t> Improving Freight loading. </a:t>
            </a:r>
          </a:p>
          <a:p>
            <a:pPr algn="just">
              <a:spcBef>
                <a:spcPts val="600"/>
              </a:spcBef>
              <a:spcAft>
                <a:spcPts val="600"/>
              </a:spcAft>
            </a:pPr>
            <a:r>
              <a:rPr lang="en-US" sz="2400" dirty="0">
                <a:latin typeface="Arial" panose="020B0604020202020204" pitchFamily="34" charset="0"/>
                <a:ea typeface="Verdana" panose="020B0604030504040204" pitchFamily="34" charset="0"/>
                <a:cs typeface="Arial" panose="020B0604020202020204" pitchFamily="34" charset="0"/>
              </a:rPr>
              <a:t>Hence, adoption of new products/technologies, including </a:t>
            </a:r>
            <a:r>
              <a:rPr lang="en-US" sz="2400" b="1" dirty="0">
                <a:latin typeface="Arial" panose="020B0604020202020204" pitchFamily="34" charset="0"/>
                <a:ea typeface="Verdana" panose="020B0604030504040204" pitchFamily="34" charset="0"/>
                <a:cs typeface="Arial" panose="020B0604020202020204" pitchFamily="34" charset="0"/>
              </a:rPr>
              <a:t>Technical Textiles </a:t>
            </a:r>
            <a:r>
              <a:rPr lang="en-US" sz="2400" dirty="0">
                <a:latin typeface="Arial" panose="020B0604020202020204" pitchFamily="34" charset="0"/>
                <a:ea typeface="Verdana" panose="020B0604030504040204" pitchFamily="34" charset="0"/>
                <a:cs typeface="Arial" panose="020B0604020202020204" pitchFamily="34" charset="0"/>
              </a:rPr>
              <a:t>to achieve better properties is inevitable.</a:t>
            </a:r>
            <a:endParaRPr lang="en-US" sz="2400" dirty="0">
              <a:latin typeface="Arial" panose="020B0604020202020204" pitchFamily="34" charset="0"/>
              <a:cs typeface="Arial" panose="020B0604020202020204" pitchFamily="34" charset="0"/>
            </a:endParaRPr>
          </a:p>
          <a:p>
            <a:endParaRPr lang="en-US" dirty="0"/>
          </a:p>
        </p:txBody>
      </p:sp>
      <p:sp>
        <p:nvSpPr>
          <p:cNvPr id="3" name="Rectangle 2"/>
          <p:cNvSpPr/>
          <p:nvPr/>
        </p:nvSpPr>
        <p:spPr>
          <a:xfrm>
            <a:off x="0" y="86380"/>
            <a:ext cx="9144000" cy="523220"/>
          </a:xfrm>
          <a:prstGeom prst="rect">
            <a:avLst/>
          </a:prstGeom>
        </p:spPr>
        <p:txBody>
          <a:bodyPr wrap="square">
            <a:spAutoFit/>
          </a:bodyPr>
          <a:lstStyle/>
          <a:p>
            <a:pPr lvl="0" algn="ctr"/>
            <a:r>
              <a:rPr lang="en-US" sz="2800" b="1" u="sng" dirty="0">
                <a:solidFill>
                  <a:srgbClr val="FFFF00"/>
                </a:solidFill>
                <a:latin typeface="Arial Black" panose="020B0A04020102020204" pitchFamily="34" charset="0"/>
                <a:ea typeface="Verdana" panose="020B0604030504040204" pitchFamily="34" charset="0"/>
              </a:rPr>
              <a:t>ADOPTION OF NEW TECHNOLOGIES</a:t>
            </a:r>
          </a:p>
        </p:txBody>
      </p:sp>
    </p:spTree>
    <p:extLst>
      <p:ext uri="{BB962C8B-B14F-4D97-AF65-F5344CB8AC3E}">
        <p14:creationId xmlns:p14="http://schemas.microsoft.com/office/powerpoint/2010/main" val="3941528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0"/>
            <a:ext cx="8482012" cy="830997"/>
          </a:xfrm>
          <a:prstGeom prst="rect">
            <a:avLst/>
          </a:prstGeom>
          <a:noFill/>
        </p:spPr>
        <p:txBody>
          <a:bodyPr wrap="square" rtlCol="0">
            <a:spAutoFit/>
          </a:bodyPr>
          <a:lstStyle/>
          <a:p>
            <a:pPr lvl="0" algn="ctr"/>
            <a:r>
              <a:rPr lang="en-US" sz="2400" b="1" u="sng" dirty="0">
                <a:solidFill>
                  <a:srgbClr val="FFFF00"/>
                </a:solidFill>
                <a:latin typeface="Arial Black" panose="020B0A04020102020204" pitchFamily="34" charset="0"/>
                <a:ea typeface="Verdana" panose="020B0604030504040204" pitchFamily="34" charset="0"/>
              </a:rPr>
              <a:t>FUNCTIONAL REQUIREMENTS  IN CIVIL ENGG. WORKS IN INDIAN RAILWAY </a:t>
            </a:r>
            <a:endParaRPr lang="en-IN" sz="2400" u="sng" dirty="0">
              <a:solidFill>
                <a:srgbClr val="FFFF00"/>
              </a:solidFill>
              <a:latin typeface="Arial Black" panose="020B0A04020102020204" pitchFamily="34" charset="0"/>
              <a:ea typeface="Verdana" panose="020B0604030504040204" pitchFamily="34" charset="0"/>
            </a:endParaRPr>
          </a:p>
        </p:txBody>
      </p:sp>
      <p:sp>
        <p:nvSpPr>
          <p:cNvPr id="3" name="TextBox 2"/>
          <p:cNvSpPr txBox="1"/>
          <p:nvPr/>
        </p:nvSpPr>
        <p:spPr>
          <a:xfrm>
            <a:off x="533400" y="921915"/>
            <a:ext cx="8305800" cy="5631285"/>
          </a:xfrm>
          <a:prstGeom prst="rect">
            <a:avLst/>
          </a:prstGeom>
          <a:noFill/>
        </p:spPr>
        <p:txBody>
          <a:bodyPr wrap="square" rtlCol="0">
            <a:spAutoFit/>
          </a:bodyPr>
          <a:lstStyle/>
          <a:p>
            <a:pPr marL="342900" lvl="0" indent="-342900" algn="just">
              <a:lnSpc>
                <a:spcPct val="115000"/>
              </a:lnSpc>
              <a:spcAft>
                <a:spcPts val="1000"/>
              </a:spcAft>
              <a:buFont typeface="+mj-lt"/>
              <a:buAutoNum type="romanLcParenBoth"/>
            </a:pP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Separation:</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45720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For laying of new tracks where soil conditions requires separation of layers to prevent inter-mixing of two soil types to maintain integrity of each material under the applied loads- </a:t>
            </a:r>
            <a:r>
              <a:rPr lang="en-US" sz="2400" b="1" dirty="0">
                <a:solidFill>
                  <a:srgbClr val="000000"/>
                </a:solidFill>
                <a:latin typeface="Arial" panose="020B0604020202020204" pitchFamily="34" charset="0"/>
                <a:ea typeface="Verdana" panose="020B0604030504040204" pitchFamily="34" charset="0"/>
                <a:cs typeface="Arial" panose="020B0604020202020204" pitchFamily="34" charset="0"/>
              </a:rPr>
              <a:t>Geo- Textile.</a:t>
            </a:r>
          </a:p>
          <a:p>
            <a:pPr algn="just">
              <a:lnSpc>
                <a:spcPct val="115000"/>
              </a:lnSpc>
              <a:spcAft>
                <a:spcPts val="1000"/>
              </a:spcAft>
            </a:pP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(ii) Filtration:</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457200" lvl="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Again to maintain tracks in healthy condition, products having such properties that allow passage of water from the soil in either direction while simultaneously prevent the uncontrolled passage of soil particles would be very useful- </a:t>
            </a:r>
            <a:r>
              <a:rPr lang="en-US" sz="2400" b="1" dirty="0">
                <a:solidFill>
                  <a:srgbClr val="000000"/>
                </a:solidFill>
                <a:latin typeface="Arial" panose="020B0604020202020204" pitchFamily="34" charset="0"/>
                <a:ea typeface="Verdana" panose="020B0604030504040204" pitchFamily="34" charset="0"/>
                <a:cs typeface="Arial" panose="020B0604020202020204" pitchFamily="34" charset="0"/>
              </a:rPr>
              <a:t>Geo-Composites.</a:t>
            </a: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      </a:t>
            </a:r>
            <a:endParaRPr lang="en-IN" sz="2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marL="457200" algn="just">
              <a:lnSpc>
                <a:spcPct val="115000"/>
              </a:lnSpc>
              <a:spcAft>
                <a:spcPts val="1000"/>
              </a:spcAft>
            </a:pPr>
            <a:endParaRPr lang="en-IN"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74260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8229600" cy="5840573"/>
          </a:xfrm>
          <a:prstGeom prst="rect">
            <a:avLst/>
          </a:prstGeom>
        </p:spPr>
        <p:txBody>
          <a:bodyPr wrap="square">
            <a:spAutoFit/>
          </a:bodyPr>
          <a:lstStyle/>
          <a:p>
            <a:pPr lvl="0" algn="just">
              <a:lnSpc>
                <a:spcPct val="115000"/>
              </a:lnSpc>
              <a:spcAft>
                <a:spcPts val="1000"/>
              </a:spcAft>
            </a:pP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(iii) Drainage:</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342900" indent="-342900" algn="just"/>
            <a:r>
              <a:rPr lang="en-US" sz="2400" dirty="0">
                <a:latin typeface="Arial" panose="020B0604020202020204" pitchFamily="34" charset="0"/>
                <a:ea typeface="Verdana" panose="020B0604030504040204" pitchFamily="34" charset="0"/>
                <a:cs typeface="Arial" panose="020B0604020202020204" pitchFamily="34" charset="0"/>
              </a:rPr>
              <a:t>	Geo-composite Drains can be used for drainage as a basal layer in case of embankments where the water table is high and also for drainage behind retaining walls and / or bridge abutments as a replacement of graded filter (in the form of boulders and gravels)- </a:t>
            </a:r>
            <a:r>
              <a:rPr lang="en-US" sz="2400" b="1" dirty="0">
                <a:latin typeface="Arial" panose="020B0604020202020204" pitchFamily="34" charset="0"/>
                <a:ea typeface="Verdana" panose="020B0604030504040204" pitchFamily="34" charset="0"/>
                <a:cs typeface="Arial" panose="020B0604020202020204" pitchFamily="34" charset="0"/>
              </a:rPr>
              <a:t>Prefabricated Vertical Drains (PVD).</a:t>
            </a: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 </a:t>
            </a:r>
          </a:p>
          <a:p>
            <a:pPr marL="342900" indent="-342900" algn="just"/>
            <a:endParaRPr lang="en-US" sz="2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lvl="0" algn="just">
              <a:lnSpc>
                <a:spcPct val="115000"/>
              </a:lnSpc>
              <a:spcAft>
                <a:spcPts val="1000"/>
              </a:spcAft>
            </a:pPr>
            <a:r>
              <a:rPr lang="en-US" sz="2000" b="1" dirty="0">
                <a:solidFill>
                  <a:srgbClr val="C00000"/>
                </a:solidFill>
                <a:latin typeface="Verdana" panose="020B0604030504040204" pitchFamily="34" charset="0"/>
                <a:ea typeface="Verdana" panose="020B0604030504040204" pitchFamily="34" charset="0"/>
                <a:cs typeface="Verdana" panose="020B0604030504040204" pitchFamily="34" charset="0"/>
              </a:rPr>
              <a:t>(v) </a:t>
            </a: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Reinforcement &amp; stabilization:</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571500" indent="-342900" algn="just"/>
            <a:r>
              <a:rPr lang="en-IN" sz="2400" dirty="0">
                <a:latin typeface="Arial" panose="020B0604020202020204" pitchFamily="34" charset="0"/>
                <a:ea typeface="Verdana" panose="020B0604030504040204" pitchFamily="34" charset="0"/>
                <a:cs typeface="Arial" panose="020B0604020202020204" pitchFamily="34" charset="0"/>
              </a:rPr>
              <a:t>	For strengthening of weak formation and for </a:t>
            </a:r>
            <a:r>
              <a:rPr lang="en-US" sz="2400" dirty="0">
                <a:latin typeface="Arial" panose="020B0604020202020204" pitchFamily="34" charset="0"/>
                <a:ea typeface="Verdana" panose="020B0604030504040204" pitchFamily="34" charset="0"/>
                <a:cs typeface="Arial" panose="020B0604020202020204" pitchFamily="34" charset="0"/>
              </a:rPr>
              <a:t>reinforced earth structures- </a:t>
            </a:r>
            <a:r>
              <a:rPr lang="en-US" sz="2400" b="1" dirty="0">
                <a:latin typeface="Arial" panose="020B0604020202020204" pitchFamily="34" charset="0"/>
                <a:ea typeface="Verdana" panose="020B0604030504040204" pitchFamily="34" charset="0"/>
                <a:cs typeface="Arial" panose="020B0604020202020204" pitchFamily="34" charset="0"/>
              </a:rPr>
              <a:t>Geo-grid and Geo-composite.</a:t>
            </a:r>
          </a:p>
          <a:p>
            <a:pPr marL="457200" algn="just">
              <a:lnSpc>
                <a:spcPct val="115000"/>
              </a:lnSpc>
              <a:spcAft>
                <a:spcPts val="1000"/>
              </a:spcAft>
            </a:pPr>
            <a:endParaRPr lang="en-US" sz="2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marL="45720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 </a:t>
            </a:r>
          </a:p>
          <a:p>
            <a:pPr lvl="0" algn="just">
              <a:lnSpc>
                <a:spcPct val="115000"/>
              </a:lnSpc>
              <a:spcAft>
                <a:spcPts val="1000"/>
              </a:spcAft>
            </a:pPr>
            <a:endParaRPr lang="en-IN" sz="1200" dirty="0">
              <a:latin typeface="Verdana" panose="020B0604030504040204" pitchFamily="34" charset="0"/>
              <a:ea typeface="Verdana" panose="020B0604030504040204" pitchFamily="34" charset="0"/>
              <a:cs typeface="Verdana" panose="020B0604030504040204" pitchFamily="34" charset="0"/>
            </a:endParaRPr>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TextBox 4"/>
          <p:cNvSpPr txBox="1"/>
          <p:nvPr/>
        </p:nvSpPr>
        <p:spPr>
          <a:xfrm>
            <a:off x="457200" y="0"/>
            <a:ext cx="8482012" cy="830997"/>
          </a:xfrm>
          <a:prstGeom prst="rect">
            <a:avLst/>
          </a:prstGeom>
          <a:noFill/>
        </p:spPr>
        <p:txBody>
          <a:bodyPr wrap="square" rtlCol="0">
            <a:spAutoFit/>
          </a:bodyPr>
          <a:lstStyle/>
          <a:p>
            <a:pPr lvl="0" algn="ctr"/>
            <a:r>
              <a:rPr lang="en-US" sz="2400" b="1" u="sng" dirty="0">
                <a:solidFill>
                  <a:srgbClr val="FFFF00"/>
                </a:solidFill>
                <a:latin typeface="Arial Black" panose="020B0A04020102020204" pitchFamily="34" charset="0"/>
                <a:ea typeface="Verdana" panose="020B0604030504040204" pitchFamily="34" charset="0"/>
              </a:rPr>
              <a:t>FUNCTIONAL REQUIREMENTS  IN CIVIL ENGG. WORKS IN INDIAN RAILWAY </a:t>
            </a:r>
            <a:endParaRPr lang="en-IN" sz="2400" u="sng" dirty="0">
              <a:solidFill>
                <a:srgbClr val="FFFF00"/>
              </a:solidFill>
              <a:latin typeface="Arial Black" panose="020B0A04020102020204" pitchFamily="34" charset="0"/>
              <a:ea typeface="Verdana" panose="020B0604030504040204" pitchFamily="34" charset="0"/>
            </a:endParaRPr>
          </a:p>
        </p:txBody>
      </p:sp>
    </p:spTree>
    <p:extLst>
      <p:ext uri="{BB962C8B-B14F-4D97-AF65-F5344CB8AC3E}">
        <p14:creationId xmlns:p14="http://schemas.microsoft.com/office/powerpoint/2010/main" val="271586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382000" cy="5966890"/>
          </a:xfrm>
          <a:prstGeom prst="rect">
            <a:avLst/>
          </a:prstGeom>
          <a:noFill/>
        </p:spPr>
        <p:txBody>
          <a:bodyPr wrap="square" rtlCol="0">
            <a:spAutoFit/>
          </a:bodyPr>
          <a:lstStyle/>
          <a:p>
            <a:pPr marL="457200" algn="just">
              <a:lnSpc>
                <a:spcPct val="115000"/>
              </a:lnSpc>
              <a:spcAft>
                <a:spcPts val="1000"/>
              </a:spcAft>
            </a:pPr>
            <a:endParaRPr lang="en-IN" sz="1050" dirty="0">
              <a:latin typeface="Arial" panose="020B0604020202020204" pitchFamily="34" charset="0"/>
              <a:ea typeface="Verdana" panose="020B0604030504040204" pitchFamily="34" charset="0"/>
              <a:cs typeface="Arial" panose="020B0604020202020204" pitchFamily="34" charset="0"/>
            </a:endParaRPr>
          </a:p>
          <a:p>
            <a:pPr marL="457200" indent="-45720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 </a:t>
            </a: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(vi) Erosion Control:       </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342900" indent="-342900" algn="just"/>
            <a:r>
              <a:rPr lang="en-US" sz="2400" dirty="0">
                <a:latin typeface="Arial" panose="020B0604020202020204" pitchFamily="34" charset="0"/>
                <a:ea typeface="Verdana" panose="020B0604030504040204" pitchFamily="34" charset="0"/>
                <a:cs typeface="Arial" panose="020B0604020202020204" pitchFamily="34" charset="0"/>
              </a:rPr>
              <a:t>	In swampy conditions where the ground water is close to the surface, to improves the load support capacity, In cases of steep soil slope, for long-term stability and erosion control in conjunction with vegetation- </a:t>
            </a:r>
            <a:r>
              <a:rPr lang="en-US" sz="2400" b="1" dirty="0" err="1">
                <a:solidFill>
                  <a:srgbClr val="000000"/>
                </a:solidFill>
                <a:latin typeface="Arial" panose="020B0604020202020204" pitchFamily="34" charset="0"/>
                <a:ea typeface="Verdana" panose="020B0604030504040204" pitchFamily="34" charset="0"/>
                <a:cs typeface="Arial" panose="020B0604020202020204" pitchFamily="34" charset="0"/>
              </a:rPr>
              <a:t>Geocell</a:t>
            </a:r>
            <a:r>
              <a:rPr lang="en-US" sz="2400" b="1" dirty="0">
                <a:solidFill>
                  <a:srgbClr val="000000"/>
                </a:solidFill>
                <a:latin typeface="Arial" panose="020B0604020202020204" pitchFamily="34" charset="0"/>
                <a:ea typeface="Verdana" panose="020B0604030504040204" pitchFamily="34" charset="0"/>
                <a:cs typeface="Arial" panose="020B0604020202020204" pitchFamily="34" charset="0"/>
              </a:rPr>
              <a:t>, Geo-mat</a:t>
            </a: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 </a:t>
            </a:r>
          </a:p>
          <a:p>
            <a:pPr marL="342900" indent="-342900" algn="just"/>
            <a:endParaRPr lang="en-US" sz="2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marL="457200" lvl="0" indent="-457200" algn="just">
              <a:lnSpc>
                <a:spcPct val="115000"/>
              </a:lnSpc>
              <a:spcAft>
                <a:spcPts val="1000"/>
              </a:spcAft>
            </a:pPr>
            <a:r>
              <a:rPr lang="en-US" sz="2400" b="1" dirty="0">
                <a:solidFill>
                  <a:srgbClr val="C00000"/>
                </a:solidFill>
                <a:latin typeface="Arial" panose="020B0604020202020204" pitchFamily="34" charset="0"/>
                <a:ea typeface="Verdana" panose="020B0604030504040204" pitchFamily="34" charset="0"/>
                <a:cs typeface="Arial" panose="020B0604020202020204" pitchFamily="34" charset="0"/>
              </a:rPr>
              <a:t>(vii) Barrier:</a:t>
            </a:r>
            <a:endParaRPr lang="en-IN" sz="2400" b="1"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marL="457200" lvl="0" algn="just">
              <a:lnSpc>
                <a:spcPct val="115000"/>
              </a:lnSpc>
              <a:spcAft>
                <a:spcPts val="1000"/>
              </a:spcAft>
            </a:pPr>
            <a:r>
              <a:rPr lang="en-US" sz="2400" dirty="0">
                <a:solidFill>
                  <a:srgbClr val="000000"/>
                </a:solidFill>
                <a:latin typeface="Arial" panose="020B0604020202020204" pitchFamily="34" charset="0"/>
                <a:ea typeface="Verdana" panose="020B0604030504040204" pitchFamily="34" charset="0"/>
                <a:cs typeface="Arial" panose="020B0604020202020204" pitchFamily="34" charset="0"/>
              </a:rPr>
              <a:t>Geo-synthetics act as a barrier to migration of water from one side of barrier to another side. This function is used in tunnel lining-</a:t>
            </a:r>
            <a:r>
              <a:rPr lang="en-US" sz="2400" b="1" dirty="0">
                <a:latin typeface="Arial" panose="020B0604020202020204" pitchFamily="34" charset="0"/>
                <a:ea typeface="Verdana" panose="020B0604030504040204" pitchFamily="34" charset="0"/>
                <a:cs typeface="Arial" panose="020B0604020202020204" pitchFamily="34" charset="0"/>
              </a:rPr>
              <a:t>Geo-membrane.</a:t>
            </a:r>
            <a:endParaRPr lang="en-IN" sz="2400" b="1" dirty="0">
              <a:latin typeface="Arial" panose="020B0604020202020204" pitchFamily="34" charset="0"/>
              <a:ea typeface="Verdana" panose="020B0604030504040204" pitchFamily="34" charset="0"/>
              <a:cs typeface="Arial" panose="020B0604020202020204" pitchFamily="34" charset="0"/>
            </a:endParaRPr>
          </a:p>
          <a:p>
            <a:pPr marL="457200" indent="-342900" algn="just">
              <a:lnSpc>
                <a:spcPct val="115000"/>
              </a:lnSpc>
              <a:spcAft>
                <a:spcPts val="1000"/>
              </a:spcAft>
            </a:pPr>
            <a:endParaRPr lang="en-US" sz="2000" b="1" dirty="0">
              <a:latin typeface="Verdana" panose="020B0604030504040204" pitchFamily="34" charset="0"/>
              <a:ea typeface="Verdana" panose="020B0604030504040204" pitchFamily="34" charset="0"/>
              <a:cs typeface="Verdana" panose="020B0604030504040204" pitchFamily="34" charset="0"/>
            </a:endParaRPr>
          </a:p>
          <a:p>
            <a:pPr marL="457200" indent="-342900" algn="just">
              <a:lnSpc>
                <a:spcPct val="115000"/>
              </a:lnSpc>
              <a:spcAft>
                <a:spcPts val="1000"/>
              </a:spcAft>
            </a:pPr>
            <a:endParaRPr lang="en-US" sz="20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457200" y="0"/>
            <a:ext cx="8482012" cy="830997"/>
          </a:xfrm>
          <a:prstGeom prst="rect">
            <a:avLst/>
          </a:prstGeom>
          <a:noFill/>
        </p:spPr>
        <p:txBody>
          <a:bodyPr wrap="square" rtlCol="0">
            <a:spAutoFit/>
          </a:bodyPr>
          <a:lstStyle/>
          <a:p>
            <a:pPr lvl="0" algn="ctr"/>
            <a:r>
              <a:rPr lang="en-US" sz="2400" b="1" u="sng" dirty="0">
                <a:solidFill>
                  <a:srgbClr val="FFFF00"/>
                </a:solidFill>
                <a:latin typeface="Arial Black" panose="020B0A04020102020204" pitchFamily="34" charset="0"/>
                <a:ea typeface="Verdana" panose="020B0604030504040204" pitchFamily="34" charset="0"/>
              </a:rPr>
              <a:t>FUNCTIONAL REQUIREMENTS  IN CIVIL ENGG. WORKS IN INDIAN RAILWAY </a:t>
            </a:r>
            <a:endParaRPr lang="en-IN" sz="2400" u="sng" dirty="0">
              <a:solidFill>
                <a:srgbClr val="FFFF00"/>
              </a:solidFill>
              <a:latin typeface="Arial Black" panose="020B0A04020102020204" pitchFamily="34" charset="0"/>
              <a:ea typeface="Verdana" panose="020B0604030504040204" pitchFamily="34" charset="0"/>
            </a:endParaRPr>
          </a:p>
        </p:txBody>
      </p:sp>
    </p:spTree>
    <p:extLst>
      <p:ext uri="{BB962C8B-B14F-4D97-AF65-F5344CB8AC3E}">
        <p14:creationId xmlns:p14="http://schemas.microsoft.com/office/powerpoint/2010/main" val="211688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47440"/>
            <a:ext cx="8305800" cy="4462760"/>
          </a:xfrm>
          <a:prstGeom prst="rect">
            <a:avLst/>
          </a:prstGeom>
          <a:noFill/>
        </p:spPr>
        <p:txBody>
          <a:bodyPr wrap="square" rtlCol="0">
            <a:spAutoFit/>
          </a:bodyPr>
          <a:lstStyle/>
          <a:p>
            <a:endParaRPr lang="en-US" sz="2000" dirty="0">
              <a:latin typeface="Verdana" panose="020B0604030504040204" pitchFamily="34" charset="0"/>
              <a:ea typeface="Verdana" panose="020B0604030504040204" pitchFamily="34" charset="0"/>
            </a:endParaRPr>
          </a:p>
          <a:p>
            <a:pPr marL="342900" lvl="0" indent="-342900" algn="just">
              <a:spcBef>
                <a:spcPts val="600"/>
              </a:spcBef>
              <a:spcAft>
                <a:spcPts val="600"/>
              </a:spcAft>
              <a:buFont typeface="Wingdings" pitchFamily="2" charset="2"/>
              <a:buChar char="§"/>
            </a:pPr>
            <a:r>
              <a:rPr lang="en-US" sz="2400" dirty="0">
                <a:latin typeface="Arial" panose="020B0604020202020204" pitchFamily="34" charset="0"/>
                <a:ea typeface="Verdana" panose="020B0604030504040204" pitchFamily="34" charset="0"/>
                <a:cs typeface="Arial" panose="020B0604020202020204" pitchFamily="34" charset="0"/>
              </a:rPr>
              <a:t>Non-woven Geo-textile to be used as separator / filtration in Railway formation</a:t>
            </a:r>
          </a:p>
          <a:p>
            <a:pPr lvl="0" algn="just">
              <a:spcBef>
                <a:spcPts val="600"/>
              </a:spcBef>
              <a:spcAft>
                <a:spcPts val="600"/>
              </a:spcAft>
              <a:buFont typeface="Wingdings" pitchFamily="2" charset="2"/>
              <a:buChar char="§"/>
            </a:pPr>
            <a:endParaRPr lang="en-US" sz="12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2400" dirty="0">
                <a:latin typeface="Arial" panose="020B0604020202020204" pitchFamily="34" charset="0"/>
                <a:ea typeface="Verdana" panose="020B0604030504040204" pitchFamily="34" charset="0"/>
                <a:cs typeface="Arial" panose="020B0604020202020204" pitchFamily="34" charset="0"/>
              </a:rPr>
              <a:t>Geo-composite Drain behind Bridge Abutment / Retaining Wall</a:t>
            </a:r>
          </a:p>
          <a:p>
            <a:pPr lvl="0" algn="just">
              <a:spcBef>
                <a:spcPts val="600"/>
              </a:spcBef>
              <a:spcAft>
                <a:spcPts val="600"/>
              </a:spcAft>
            </a:pPr>
            <a:endParaRPr lang="en-US" sz="2400" dirty="0">
              <a:latin typeface="Arial" panose="020B0604020202020204" pitchFamily="34" charset="0"/>
              <a:ea typeface="Verdana" panose="020B0604030504040204" pitchFamily="34" charset="0"/>
              <a:cs typeface="Arial" panose="020B0604020202020204" pitchFamily="34" charset="0"/>
            </a:endParaRPr>
          </a:p>
          <a:p>
            <a:pPr marL="342900" lvl="0" indent="-342900" algn="just">
              <a:spcBef>
                <a:spcPts val="600"/>
              </a:spcBef>
              <a:spcAft>
                <a:spcPts val="600"/>
              </a:spcAft>
              <a:buFont typeface="Wingdings" pitchFamily="2" charset="2"/>
              <a:buChar char="§"/>
            </a:pPr>
            <a:r>
              <a:rPr lang="en-US" sz="2400" dirty="0">
                <a:latin typeface="Arial" panose="020B0604020202020204" pitchFamily="34" charset="0"/>
                <a:ea typeface="Verdana" panose="020B0604030504040204" pitchFamily="34" charset="0"/>
                <a:cs typeface="Arial" panose="020B0604020202020204" pitchFamily="34" charset="0"/>
              </a:rPr>
              <a:t>Geo-composite Drain to be used at the base of the Embankment for Railway Formation</a:t>
            </a:r>
          </a:p>
          <a:p>
            <a:pPr marL="342900" lvl="0" indent="-342900" algn="just">
              <a:spcBef>
                <a:spcPts val="600"/>
              </a:spcBef>
              <a:spcAft>
                <a:spcPts val="600"/>
              </a:spcAft>
              <a:buFont typeface="Wingdings" panose="05000000000000000000" pitchFamily="2" charset="2"/>
              <a:buChar char="Ø"/>
            </a:pPr>
            <a:endParaRPr lang="en-US" sz="2400" dirty="0">
              <a:latin typeface="Arial" panose="020B0604020202020204" pitchFamily="34" charset="0"/>
              <a:ea typeface="Verdana" panose="020B0604030504040204" pitchFamily="34" charset="0"/>
              <a:cs typeface="Arial" panose="020B0604020202020204" pitchFamily="34" charset="0"/>
            </a:endParaRPr>
          </a:p>
        </p:txBody>
      </p:sp>
      <p:sp>
        <p:nvSpPr>
          <p:cNvPr id="3" name="TextBox 2"/>
          <p:cNvSpPr txBox="1"/>
          <p:nvPr/>
        </p:nvSpPr>
        <p:spPr>
          <a:xfrm>
            <a:off x="0" y="0"/>
            <a:ext cx="9144000" cy="830997"/>
          </a:xfrm>
          <a:prstGeom prst="rect">
            <a:avLst/>
          </a:prstGeom>
          <a:noFill/>
        </p:spPr>
        <p:txBody>
          <a:bodyPr wrap="square" rtlCol="0">
            <a:spAutoFit/>
          </a:bodyPr>
          <a:lstStyle/>
          <a:p>
            <a:pPr algn="ctr"/>
            <a:r>
              <a:rPr lang="en-US" sz="2400" b="1" u="sng" dirty="0">
                <a:solidFill>
                  <a:srgbClr val="FFFF00"/>
                </a:solidFill>
                <a:latin typeface="Arial Black" panose="020B0A04020102020204" pitchFamily="34" charset="0"/>
              </a:rPr>
              <a:t>GEO-SYNTHETICS  SPECIFICATIONS  ISSUED BY INDIAN RAILWAY (RDSO/LUCKNOW)</a:t>
            </a:r>
          </a:p>
        </p:txBody>
      </p:sp>
    </p:spTree>
    <p:extLst>
      <p:ext uri="{BB962C8B-B14F-4D97-AF65-F5344CB8AC3E}">
        <p14:creationId xmlns:p14="http://schemas.microsoft.com/office/powerpoint/2010/main" val="299873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63132"/>
            <a:ext cx="8458200" cy="5361468"/>
          </a:xfrm>
          <a:prstGeom prst="rect">
            <a:avLst/>
          </a:prstGeom>
        </p:spPr>
        <p:txBody>
          <a:bodyPr wrap="square">
            <a:spAutoFit/>
          </a:bodyPr>
          <a:lstStyle/>
          <a:p>
            <a:pPr marL="342900" lvl="0" indent="-342900" algn="just">
              <a:spcBef>
                <a:spcPct val="20000"/>
              </a:spcBef>
            </a:pPr>
            <a:endParaRPr lang="en-US" sz="1600" dirty="0">
              <a:solidFill>
                <a:prstClr val="black"/>
              </a:solidFill>
              <a:latin typeface="Arial" panose="020B0604020202020204" pitchFamily="34" charset="0"/>
              <a:cs typeface="Arial" panose="020B0604020202020204" pitchFamily="34" charset="0"/>
            </a:endParaRPr>
          </a:p>
          <a:p>
            <a:pPr marL="342900" lvl="0" indent="-342900" algn="just">
              <a:spcBef>
                <a:spcPct val="20000"/>
              </a:spcBef>
              <a:buFont typeface="Wingdings" pitchFamily="2" charset="2"/>
              <a:buChar char="§"/>
            </a:pPr>
            <a:r>
              <a:rPr lang="en-US" sz="2800" dirty="0">
                <a:solidFill>
                  <a:prstClr val="black"/>
                </a:solidFill>
                <a:latin typeface="Arial" panose="020B0604020202020204" pitchFamily="34" charset="0"/>
                <a:cs typeface="Arial" panose="020B0604020202020204" pitchFamily="34" charset="0"/>
              </a:rPr>
              <a:t>Standard Testing facilities for various parameters of geo-synthetics are not available in India due to which data received from many sources can not be verified.</a:t>
            </a:r>
          </a:p>
          <a:p>
            <a:pPr marL="342900" lvl="0" indent="-342900" algn="just">
              <a:spcBef>
                <a:spcPct val="20000"/>
              </a:spcBef>
              <a:buFont typeface="Arial" pitchFamily="34" charset="0"/>
              <a:buChar char="•"/>
            </a:pPr>
            <a:endParaRPr lang="en-US" sz="2800" dirty="0">
              <a:solidFill>
                <a:prstClr val="black"/>
              </a:solidFill>
              <a:latin typeface="Arial" panose="020B0604020202020204" pitchFamily="34" charset="0"/>
              <a:cs typeface="Arial" panose="020B0604020202020204" pitchFamily="34" charset="0"/>
            </a:endParaRPr>
          </a:p>
          <a:p>
            <a:pPr marL="342900" lvl="0" indent="-342900" algn="just">
              <a:spcBef>
                <a:spcPct val="20000"/>
              </a:spcBef>
              <a:buFont typeface="Wingdings" pitchFamily="2" charset="2"/>
              <a:buChar char="§"/>
            </a:pPr>
            <a:r>
              <a:rPr lang="en-US" sz="2800" dirty="0">
                <a:solidFill>
                  <a:prstClr val="black"/>
                </a:solidFill>
                <a:latin typeface="Arial" panose="020B0604020202020204" pitchFamily="34" charset="0"/>
                <a:cs typeface="Arial" panose="020B0604020202020204" pitchFamily="34" charset="0"/>
              </a:rPr>
              <a:t>RDSO, in its own efforts making Specification of Geo-grid to be used as base reinforcement / stabilization. However latest specification available in this regard will help Indian Railways.</a:t>
            </a:r>
          </a:p>
          <a:p>
            <a:pPr marL="342900" lvl="0" indent="-342900" algn="just">
              <a:spcBef>
                <a:spcPct val="20000"/>
              </a:spcBef>
              <a:buFont typeface="Arial" pitchFamily="34" charset="0"/>
              <a:buChar char="•"/>
            </a:pPr>
            <a:endParaRPr lang="en-US" sz="2800" dirty="0">
              <a:solidFill>
                <a:prstClr val="black"/>
              </a:solidFill>
              <a:latin typeface="Arial" panose="020B0604020202020204" pitchFamily="34" charset="0"/>
              <a:cs typeface="Arial" panose="020B0604020202020204" pitchFamily="34" charset="0"/>
            </a:endParaRPr>
          </a:p>
          <a:p>
            <a:pPr lvl="0" algn="just">
              <a:spcBef>
                <a:spcPct val="20000"/>
              </a:spcBef>
            </a:pPr>
            <a:endParaRPr lang="en-US" sz="2000" dirty="0">
              <a:solidFill>
                <a:prstClr val="black"/>
              </a:solidFill>
              <a:latin typeface="Arial" panose="020B0604020202020204" pitchFamily="34" charset="0"/>
              <a:cs typeface="Arial" panose="020B0604020202020204" pitchFamily="34" charset="0"/>
            </a:endParaRPr>
          </a:p>
        </p:txBody>
      </p:sp>
      <p:sp>
        <p:nvSpPr>
          <p:cNvPr id="3" name="Rectangle 2"/>
          <p:cNvSpPr/>
          <p:nvPr/>
        </p:nvSpPr>
        <p:spPr>
          <a:xfrm>
            <a:off x="654844" y="5105400"/>
            <a:ext cx="8001000" cy="677108"/>
          </a:xfrm>
          <a:prstGeom prst="rect">
            <a:avLst/>
          </a:prstGeom>
        </p:spPr>
        <p:txBody>
          <a:bodyPr wrap="square">
            <a:spAutoFit/>
          </a:bodyPr>
          <a:lstStyle/>
          <a:p>
            <a:endParaRPr lang="en-US" sz="2000" b="1" dirty="0">
              <a:solidFill>
                <a:srgbClr val="0000CC"/>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endParaRPr lang="en-US" b="1" dirty="0">
              <a:solidFill>
                <a:srgbClr val="0000CC"/>
              </a:solidFill>
              <a:latin typeface="Arial" panose="020B0604020202020204" pitchFamily="34" charset="0"/>
              <a:cs typeface="Arial" panose="020B0604020202020204" pitchFamily="34" charset="0"/>
            </a:endParaRPr>
          </a:p>
        </p:txBody>
      </p:sp>
      <p:sp>
        <p:nvSpPr>
          <p:cNvPr id="4" name="Rectangle 3"/>
          <p:cNvSpPr/>
          <p:nvPr/>
        </p:nvSpPr>
        <p:spPr>
          <a:xfrm>
            <a:off x="0" y="86380"/>
            <a:ext cx="8675688" cy="523220"/>
          </a:xfrm>
          <a:prstGeom prst="rect">
            <a:avLst/>
          </a:prstGeom>
        </p:spPr>
        <p:txBody>
          <a:bodyPr wrap="square">
            <a:spAutoFit/>
          </a:bodyPr>
          <a:lstStyle/>
          <a:p>
            <a:pPr lvl="0" algn="ctr">
              <a:spcBef>
                <a:spcPct val="20000"/>
              </a:spcBef>
            </a:pPr>
            <a:r>
              <a:rPr lang="en-US" sz="2800" b="1" u="sng" dirty="0">
                <a:solidFill>
                  <a:srgbClr val="FFFF00"/>
                </a:solidFill>
                <a:latin typeface="Arial Black" panose="020B0A04020102020204" pitchFamily="34" charset="0"/>
                <a:cs typeface="Arial" panose="020B0604020202020204" pitchFamily="34" charset="0"/>
              </a:rPr>
              <a:t>EXPECTATIONS FROM INDUSTRY</a:t>
            </a:r>
            <a:endParaRPr lang="en-US" sz="2800" b="1" u="sng"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512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6424</TotalTime>
  <Words>1279</Words>
  <Application>Microsoft Office PowerPoint</Application>
  <PresentationFormat>On-screen Show (4:3)</PresentationFormat>
  <Paragraphs>222</Paragraphs>
  <Slides>25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Black</vt:lpstr>
      <vt:lpstr>Calibri</vt:lpstr>
      <vt:lpstr>Mangal</vt:lpstr>
      <vt:lpstr>Times New Roman</vt:lpstr>
      <vt:lpstr>Verdana</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Linen Items used in trains on  Indian Railways</vt:lpstr>
      <vt:lpstr>Uniforms on Indian Railways</vt:lpstr>
      <vt:lpstr>Fabric Requirements for Railways</vt:lpstr>
      <vt:lpstr>Requirements for Railways</vt:lpstr>
      <vt:lpstr>Gangmen Working in site</vt:lpstr>
      <vt:lpstr>Restoration of Passenger during heavy rain.</vt:lpstr>
      <vt:lpstr>Gangmen Uniform</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activate 60</cp:lastModifiedBy>
  <cp:revision>1786</cp:revision>
  <cp:lastPrinted>2019-08-14T09:19:40Z</cp:lastPrinted>
  <dcterms:created xsi:type="dcterms:W3CDTF">2006-08-16T00:00:00Z</dcterms:created>
  <dcterms:modified xsi:type="dcterms:W3CDTF">2019-08-30T06:24:57Z</dcterms:modified>
</cp:coreProperties>
</file>