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9" r:id="rId4"/>
    <p:sldId id="271" r:id="rId5"/>
    <p:sldId id="274" r:id="rId6"/>
    <p:sldId id="272" r:id="rId7"/>
    <p:sldId id="276" r:id="rId8"/>
    <p:sldId id="291" r:id="rId9"/>
    <p:sldId id="279" r:id="rId10"/>
    <p:sldId id="283" r:id="rId11"/>
    <p:sldId id="284" r:id="rId12"/>
    <p:sldId id="285" r:id="rId13"/>
    <p:sldId id="286" r:id="rId14"/>
    <p:sldId id="290" r:id="rId15"/>
    <p:sldId id="287" r:id="rId16"/>
    <p:sldId id="288" r:id="rId17"/>
    <p:sldId id="292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sg.gov.in/initiation-proposals/request-presentation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Desktop\Article Borderman\NS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34259"/>
            <a:ext cx="9144000" cy="4235450"/>
          </a:xfrm>
          <a:prstGeom prst="rect">
            <a:avLst/>
          </a:prstGeom>
          <a:noFill/>
        </p:spPr>
      </p:pic>
      <p:pic>
        <p:nvPicPr>
          <p:cNvPr id="1028" name="Picture 4" descr="C:\Users\sony\Desktop\Article Borderman\Pic NSG\NSG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90917" cy="1295400"/>
          </a:xfrm>
          <a:prstGeom prst="rect">
            <a:avLst/>
          </a:prstGeom>
          <a:noFill/>
        </p:spPr>
      </p:pic>
      <p:pic>
        <p:nvPicPr>
          <p:cNvPr id="1029" name="Picture 5" descr="C:\Users\sony\Desktop\Article Borderman\Pic NSG\NSG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0814" y="0"/>
            <a:ext cx="1373186" cy="1295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85900" y="24309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latin typeface="+mj-lt"/>
              </a:rPr>
              <a:t>National Security Guards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209800"/>
            <a:ext cx="8229600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rgbClr val="FFFF00"/>
                </a:solidFill>
              </a:rPr>
              <a:t>Vision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</a:rPr>
              <a:t>A world class zero-error force</a:t>
            </a:r>
          </a:p>
          <a:p>
            <a:pPr algn="ctr"/>
            <a:endParaRPr lang="en-US" sz="3600" b="1" dirty="0">
              <a:solidFill>
                <a:srgbClr val="FFFF00"/>
              </a:solidFill>
            </a:endParaRPr>
          </a:p>
          <a:p>
            <a:pPr algn="ctr"/>
            <a:r>
              <a:rPr lang="en-US" sz="3600" b="1" u="sng" dirty="0">
                <a:solidFill>
                  <a:srgbClr val="FFFF00"/>
                </a:solidFill>
              </a:rPr>
              <a:t>Motto</a:t>
            </a:r>
          </a:p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Sarvatra</a:t>
            </a:r>
            <a:r>
              <a:rPr lang="en-US" sz="3600" b="1" dirty="0">
                <a:solidFill>
                  <a:srgbClr val="FFFF00"/>
                </a:solidFill>
              </a:rPr>
              <a:t>  </a:t>
            </a:r>
            <a:r>
              <a:rPr lang="en-US" sz="3600" b="1" dirty="0" err="1">
                <a:solidFill>
                  <a:srgbClr val="FFFF00"/>
                </a:solidFill>
              </a:rPr>
              <a:t>Sarvottam</a:t>
            </a:r>
            <a:r>
              <a:rPr lang="en-US" sz="3600" b="1" dirty="0">
                <a:solidFill>
                  <a:srgbClr val="FFFF00"/>
                </a:solidFill>
              </a:rPr>
              <a:t>  </a:t>
            </a:r>
            <a:r>
              <a:rPr lang="en-US" sz="3600" b="1" dirty="0" err="1">
                <a:solidFill>
                  <a:srgbClr val="FFFF00"/>
                </a:solidFill>
              </a:rPr>
              <a:t>Suraksha</a:t>
            </a:r>
            <a:endParaRPr lang="en-US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A1926E-98B3-44CA-963C-BF373C3C9D61}"/>
              </a:ext>
            </a:extLst>
          </p:cNvPr>
          <p:cNvSpPr/>
          <p:nvPr/>
        </p:nvSpPr>
        <p:spPr>
          <a:xfrm>
            <a:off x="4876800" y="6046424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  <a:latin typeface="+mj-lt"/>
              </a:rPr>
              <a:t>Prem Vishwas, Sqn Commander (HQ NSG, New Delhi)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Desktop\Article Borderman\NSG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828800"/>
            <a:ext cx="9144000" cy="4235450"/>
          </a:xfrm>
          <a:prstGeom prst="rect">
            <a:avLst/>
          </a:prstGeom>
          <a:noFill/>
        </p:spPr>
      </p:pic>
      <p:pic>
        <p:nvPicPr>
          <p:cNvPr id="1028" name="Picture 4" descr="C:\Users\sony\Desktop\Article Borderman\Pic NSG\NSG1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1290917" cy="1295400"/>
          </a:xfrm>
          <a:prstGeom prst="rect">
            <a:avLst/>
          </a:prstGeom>
          <a:noFill/>
        </p:spPr>
      </p:pic>
      <p:pic>
        <p:nvPicPr>
          <p:cNvPr id="1029" name="Picture 5" descr="C:\Users\sony\Desktop\Article Borderman\Pic NSG\NSG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70814" y="0"/>
            <a:ext cx="1373186" cy="1295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213360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Special forces  has specific mandates and very less timeline. We require timely acquisitions to upgrade and be in readiness in order to counter  unprecedented situations.</a:t>
            </a:r>
            <a:endParaRPr lang="en-US" sz="3600" b="1" u="sng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Desktop\Article Borderman\NSG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828800"/>
            <a:ext cx="9144000" cy="4235450"/>
          </a:xfrm>
          <a:prstGeom prst="rect">
            <a:avLst/>
          </a:prstGeom>
          <a:noFill/>
        </p:spPr>
      </p:pic>
      <p:pic>
        <p:nvPicPr>
          <p:cNvPr id="1028" name="Picture 4" descr="C:\Users\sony\Desktop\Article Borderman\Pic NSG\NSG1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1290917" cy="1295400"/>
          </a:xfrm>
          <a:prstGeom prst="rect">
            <a:avLst/>
          </a:prstGeom>
          <a:noFill/>
        </p:spPr>
      </p:pic>
      <p:pic>
        <p:nvPicPr>
          <p:cNvPr id="1029" name="Picture 5" descr="C:\Users\sony\Desktop\Article Borderman\Pic NSG\NSG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70814" y="0"/>
            <a:ext cx="1373186" cy="1295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220980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Constraints of quality resources and bounded frameworks prolongs the timeline of acquisitions which directly affects the mandated operational objectives. </a:t>
            </a:r>
            <a:endParaRPr lang="en-US" sz="3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Desktop\Article Borderman\NSG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828800"/>
            <a:ext cx="9144000" cy="4235450"/>
          </a:xfrm>
          <a:prstGeom prst="rect">
            <a:avLst/>
          </a:prstGeom>
          <a:noFill/>
        </p:spPr>
      </p:pic>
      <p:pic>
        <p:nvPicPr>
          <p:cNvPr id="1028" name="Picture 4" descr="C:\Users\sony\Desktop\Article Borderman\Pic NSG\NSG1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1290917" cy="1295400"/>
          </a:xfrm>
          <a:prstGeom prst="rect">
            <a:avLst/>
          </a:prstGeom>
          <a:noFill/>
        </p:spPr>
      </p:pic>
      <p:pic>
        <p:nvPicPr>
          <p:cNvPr id="1029" name="Picture 5" descr="C:\Users\sony\Desktop\Article Borderman\Pic NSG\NSG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70814" y="0"/>
            <a:ext cx="1373186" cy="1295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1647885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Limited availability of competitive products in national arena confirming to the functional requirements of the forces primarily in quality parameters.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Availability of numerous fake products at unreasonable price and non-serious market players.</a:t>
            </a:r>
          </a:p>
          <a:p>
            <a:pPr algn="ctr"/>
            <a:endParaRPr lang="en-US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52400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latin typeface="+mj-lt"/>
              </a:rPr>
              <a:t>Major concerns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Desktop\Article Borderman\NSG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828800"/>
            <a:ext cx="9144000" cy="4235450"/>
          </a:xfrm>
          <a:prstGeom prst="rect">
            <a:avLst/>
          </a:prstGeom>
          <a:noFill/>
        </p:spPr>
      </p:pic>
      <p:pic>
        <p:nvPicPr>
          <p:cNvPr id="1028" name="Picture 4" descr="C:\Users\sony\Desktop\Article Borderman\Pic NSG\NSG1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1290917" cy="1295400"/>
          </a:xfrm>
          <a:prstGeom prst="rect">
            <a:avLst/>
          </a:prstGeom>
          <a:noFill/>
        </p:spPr>
      </p:pic>
      <p:pic>
        <p:nvPicPr>
          <p:cNvPr id="1029" name="Picture 5" descr="C:\Users\sony\Desktop\Article Borderman\Pic NSG\NSG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70814" y="0"/>
            <a:ext cx="1373186" cy="1295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1897082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en-US" sz="3600" dirty="0">
                <a:latin typeface="+mj-lt"/>
              </a:rPr>
              <a:t>P</a:t>
            </a:r>
            <a:r>
              <a:rPr lang="en-US" sz="3600" dirty="0"/>
              <a:t>oor awareness regarding technological advancements w.r.t our objective requirements.</a:t>
            </a:r>
          </a:p>
          <a:p>
            <a:pPr marL="742950" indent="-742950" algn="ctr"/>
            <a:endParaRPr lang="en-US" sz="3600" dirty="0">
              <a:latin typeface="+mj-lt"/>
            </a:endParaRPr>
          </a:p>
          <a:p>
            <a:pPr marL="742950" indent="-742950" algn="ctr"/>
            <a:r>
              <a:rPr lang="en-US" sz="3600" dirty="0">
                <a:latin typeface="+mj-lt"/>
              </a:rPr>
              <a:t>Limited provisions and powers to enable acquisition of established products and challenges in emerging modes of procurement.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52400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latin typeface="+mj-lt"/>
              </a:rPr>
              <a:t>Major concerns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Desktop\Article Borderman\NSG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860550"/>
            <a:ext cx="9144000" cy="4235450"/>
          </a:xfrm>
          <a:prstGeom prst="rect">
            <a:avLst/>
          </a:prstGeom>
          <a:noFill/>
        </p:spPr>
      </p:pic>
      <p:pic>
        <p:nvPicPr>
          <p:cNvPr id="1028" name="Picture 4" descr="C:\Users\sony\Desktop\Article Borderman\Pic NSG\NSG1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1290917" cy="1295400"/>
          </a:xfrm>
          <a:prstGeom prst="rect">
            <a:avLst/>
          </a:prstGeom>
          <a:noFill/>
        </p:spPr>
      </p:pic>
      <p:pic>
        <p:nvPicPr>
          <p:cNvPr id="1029" name="Picture 5" descr="C:\Users\sony\Desktop\Article Borderman\Pic NSG\NSG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70814" y="0"/>
            <a:ext cx="1373186" cy="1295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1371600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en-US" sz="3600" dirty="0">
                <a:latin typeface="+mj-lt"/>
              </a:rPr>
              <a:t>Lack of appropriate QR/TDs and proper quality assurance mechanism/certifying bodies</a:t>
            </a:r>
            <a:r>
              <a:rPr lang="en-US" sz="3600" dirty="0"/>
              <a:t>.</a:t>
            </a:r>
          </a:p>
          <a:p>
            <a:pPr marL="742950" indent="-742950" algn="ctr"/>
            <a:endParaRPr lang="en-US" sz="3600" dirty="0">
              <a:latin typeface="+mj-lt"/>
            </a:endParaRPr>
          </a:p>
          <a:p>
            <a:pPr marL="742950" indent="-742950" algn="ctr"/>
            <a:r>
              <a:rPr lang="en-US" sz="3600" dirty="0">
                <a:latin typeface="+mj-lt"/>
              </a:rPr>
              <a:t>Lack of dedicated QR formulation and revision body at ministry level for adopting fast moving technological advancements and dynamically changing requirements of the users 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52400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latin typeface="+mj-lt"/>
              </a:rPr>
              <a:t>Major concerns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Desktop\Article Borderman\NSG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828800"/>
            <a:ext cx="9144000" cy="4235450"/>
          </a:xfrm>
          <a:prstGeom prst="rect">
            <a:avLst/>
          </a:prstGeom>
          <a:noFill/>
        </p:spPr>
      </p:pic>
      <p:pic>
        <p:nvPicPr>
          <p:cNvPr id="1028" name="Picture 4" descr="C:\Users\sony\Desktop\Article Borderman\Pic NSG\NSG1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1290917" cy="1295400"/>
          </a:xfrm>
          <a:prstGeom prst="rect">
            <a:avLst/>
          </a:prstGeom>
          <a:noFill/>
        </p:spPr>
      </p:pic>
      <p:pic>
        <p:nvPicPr>
          <p:cNvPr id="1029" name="Picture 5" descr="C:\Users\sony\Desktop\Article Borderman\Pic NSG\NSG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70814" y="0"/>
            <a:ext cx="1373186" cy="1295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2187476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en-US" sz="3600" dirty="0">
                <a:latin typeface="+mj-lt"/>
              </a:rPr>
              <a:t>Categorization of items for  procurement  through specific arenas without upgrading the basic resources.</a:t>
            </a:r>
          </a:p>
          <a:p>
            <a:pPr marL="742950" indent="-742950" algn="ctr">
              <a:buAutoNum type="arabicPeriod" startAt="5"/>
            </a:pPr>
            <a:endParaRPr lang="en-US" sz="3600" dirty="0">
              <a:latin typeface="+mj-lt"/>
            </a:endParaRPr>
          </a:p>
          <a:p>
            <a:pPr marL="742950" indent="-742950" algn="ctr"/>
            <a:r>
              <a:rPr lang="en-US" sz="3600" dirty="0">
                <a:latin typeface="+mj-lt"/>
              </a:rPr>
              <a:t>Repeated failures by business partners to adhere to the laid down terms and conditions.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52400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latin typeface="+mj-lt"/>
              </a:rPr>
              <a:t>Major concerns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Desktop\Article Borderman\NSG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828800"/>
            <a:ext cx="9144000" cy="4235450"/>
          </a:xfrm>
          <a:prstGeom prst="rect">
            <a:avLst/>
          </a:prstGeom>
          <a:noFill/>
        </p:spPr>
      </p:pic>
      <p:pic>
        <p:nvPicPr>
          <p:cNvPr id="1028" name="Picture 4" descr="C:\Users\sony\Desktop\Article Borderman\Pic NSG\NSG1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1290917" cy="1295400"/>
          </a:xfrm>
          <a:prstGeom prst="rect">
            <a:avLst/>
          </a:prstGeom>
          <a:noFill/>
        </p:spPr>
      </p:pic>
      <p:pic>
        <p:nvPicPr>
          <p:cNvPr id="1029" name="Picture 5" descr="C:\Users\sony\Desktop\Article Borderman\Pic NSG\NSG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70814" y="0"/>
            <a:ext cx="1373186" cy="1295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1454289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endParaRPr lang="en-US" sz="3600" dirty="0">
              <a:latin typeface="+mj-lt"/>
            </a:endParaRPr>
          </a:p>
          <a:p>
            <a:pPr marL="742950" indent="-742950" algn="ctr"/>
            <a:r>
              <a:rPr lang="en-US" sz="3600" dirty="0">
                <a:latin typeface="+mj-lt"/>
              </a:rPr>
              <a:t>Multiple non-confirmations of products in quality and performance benchmarks.</a:t>
            </a:r>
          </a:p>
          <a:p>
            <a:pPr marL="742950" indent="-742950" algn="ctr">
              <a:buAutoNum type="arabicPeriod" startAt="7"/>
            </a:pPr>
            <a:endParaRPr lang="en-US" sz="3600" dirty="0">
              <a:latin typeface="+mj-lt"/>
            </a:endParaRPr>
          </a:p>
          <a:p>
            <a:pPr marL="742950" indent="-742950" algn="ctr"/>
            <a:r>
              <a:rPr lang="en-US" sz="3600" dirty="0">
                <a:latin typeface="+mj-lt"/>
              </a:rPr>
              <a:t>Silence of firms at appropriate stages of procurement such as pre-bid meet and representations at strategic junctures.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52400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latin typeface="+mj-lt"/>
              </a:rPr>
              <a:t>Major concerns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Desktop\Article Borderman\NSG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828800"/>
            <a:ext cx="9144000" cy="4235450"/>
          </a:xfrm>
          <a:prstGeom prst="rect">
            <a:avLst/>
          </a:prstGeom>
          <a:noFill/>
        </p:spPr>
      </p:pic>
      <p:pic>
        <p:nvPicPr>
          <p:cNvPr id="1028" name="Picture 4" descr="C:\Users\sony\Desktop\Article Borderman\Pic NSG\NSG1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1290917" cy="1295400"/>
          </a:xfrm>
          <a:prstGeom prst="rect">
            <a:avLst/>
          </a:prstGeom>
          <a:noFill/>
        </p:spPr>
      </p:pic>
      <p:pic>
        <p:nvPicPr>
          <p:cNvPr id="1029" name="Picture 5" descr="C:\Users\sony\Desktop\Article Borderman\Pic NSG\NSG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70814" y="0"/>
            <a:ext cx="1373186" cy="1295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1454289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endParaRPr lang="en-US" sz="3600" dirty="0">
              <a:latin typeface="+mj-lt"/>
            </a:endParaRPr>
          </a:p>
          <a:p>
            <a:pPr marL="742950" indent="-742950" algn="ctr"/>
            <a:r>
              <a:rPr lang="en-US" sz="3600" dirty="0">
                <a:latin typeface="+mj-lt"/>
              </a:rPr>
              <a:t>Regular revision of Benchmarks.</a:t>
            </a:r>
          </a:p>
          <a:p>
            <a:pPr marL="742950" indent="-742950" algn="ctr"/>
            <a:r>
              <a:rPr lang="en-US" sz="3600" dirty="0">
                <a:latin typeface="+mj-lt"/>
              </a:rPr>
              <a:t>GFR Provisions for startup acquisitions.</a:t>
            </a:r>
          </a:p>
          <a:p>
            <a:pPr marL="742950" indent="-742950" algn="ctr"/>
            <a:r>
              <a:rPr lang="en-US" sz="3600" dirty="0">
                <a:latin typeface="+mj-lt"/>
              </a:rPr>
              <a:t>Revision of MSME status and regulations.</a:t>
            </a:r>
          </a:p>
          <a:p>
            <a:pPr marL="742950" indent="-742950" algn="ctr"/>
            <a:r>
              <a:rPr lang="en-US" sz="3600" dirty="0">
                <a:latin typeface="+mj-lt"/>
              </a:rPr>
              <a:t>Continuous improvements in </a:t>
            </a:r>
            <a:r>
              <a:rPr lang="en-US" sz="3600" dirty="0" err="1">
                <a:latin typeface="+mj-lt"/>
              </a:rPr>
              <a:t>GeM</a:t>
            </a:r>
            <a:r>
              <a:rPr lang="en-US" sz="3600" dirty="0">
                <a:latin typeface="+mj-lt"/>
              </a:rPr>
              <a:t> portal.</a:t>
            </a:r>
          </a:p>
          <a:p>
            <a:pPr marL="742950" indent="-742950" algn="ctr"/>
            <a:r>
              <a:rPr lang="en-US" sz="3600" dirty="0">
                <a:latin typeface="+mj-lt"/>
              </a:rPr>
              <a:t>Methodological and objective directives from NITI </a:t>
            </a:r>
            <a:r>
              <a:rPr lang="en-US" sz="3600" dirty="0" err="1">
                <a:latin typeface="+mj-lt"/>
              </a:rPr>
              <a:t>aayog</a:t>
            </a:r>
            <a:r>
              <a:rPr lang="en-US" sz="3600" dirty="0">
                <a:latin typeface="+mj-lt"/>
              </a:rPr>
              <a:t> in acquisition of certain crucial items.</a:t>
            </a:r>
          </a:p>
          <a:p>
            <a:pPr marL="742950" indent="-742950" algn="ctr"/>
            <a:r>
              <a:rPr lang="en-IN" sz="2400" dirty="0">
                <a:hlinkClick r:id="rId5"/>
              </a:rPr>
              <a:t>https://nsg.gov.in/initiation-proposals/request-presentation</a:t>
            </a:r>
            <a:endParaRPr lang="en-US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52400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latin typeface="+mj-lt"/>
              </a:rPr>
              <a:t>New Horizons</a:t>
            </a:r>
          </a:p>
        </p:txBody>
      </p:sp>
    </p:spTree>
    <p:extLst>
      <p:ext uri="{BB962C8B-B14F-4D97-AF65-F5344CB8AC3E}">
        <p14:creationId xmlns:p14="http://schemas.microsoft.com/office/powerpoint/2010/main" val="36555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ny\Desktop\Article Borderman\Pic NSG\NSG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5123" name="Picture 3" descr="C:\Users\sony\Desktop\Article Borderman\Pic NSG\NSG4 -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953000"/>
            <a:ext cx="2430463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Desktop\Article Borderman\NSG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828800"/>
            <a:ext cx="9144000" cy="4235450"/>
          </a:xfrm>
          <a:prstGeom prst="rect">
            <a:avLst/>
          </a:prstGeom>
          <a:noFill/>
        </p:spPr>
      </p:pic>
      <p:pic>
        <p:nvPicPr>
          <p:cNvPr id="1028" name="Picture 4" descr="C:\Users\sony\Desktop\Article Borderman\Pic NSG\NSG1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1290917" cy="1295400"/>
          </a:xfrm>
          <a:prstGeom prst="rect">
            <a:avLst/>
          </a:prstGeom>
          <a:noFill/>
        </p:spPr>
      </p:pic>
      <p:pic>
        <p:nvPicPr>
          <p:cNvPr id="1029" name="Picture 5" descr="C:\Users\sony\Desktop\Article Borderman\Pic NSG\NSG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70814" y="0"/>
            <a:ext cx="1373186" cy="1295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47800" y="152400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latin typeface="+mj-lt"/>
              </a:rPr>
              <a:t>National Security Guards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500" y="1371600"/>
            <a:ext cx="8001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Inception of NSG-Black cats took place in 1986 to tackle the menace of CT / CH and Proximate security for VVIPs.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Besides NSG, we have numerous special forces in India which have been formed with specific objectives.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 In addition to NSG, I would be encompassing the requirements of all such other special forces also.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Desktop\Article Borderman\NSG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828800"/>
            <a:ext cx="9144000" cy="4235450"/>
          </a:xfrm>
          <a:prstGeom prst="rect">
            <a:avLst/>
          </a:prstGeom>
          <a:noFill/>
        </p:spPr>
      </p:pic>
      <p:pic>
        <p:nvPicPr>
          <p:cNvPr id="1028" name="Picture 4" descr="C:\Users\sony\Desktop\Article Borderman\Pic NSG\NSG1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1290917" cy="1295400"/>
          </a:xfrm>
          <a:prstGeom prst="rect">
            <a:avLst/>
          </a:prstGeom>
          <a:noFill/>
        </p:spPr>
      </p:pic>
      <p:pic>
        <p:nvPicPr>
          <p:cNvPr id="1029" name="Picture 5" descr="C:\Users\sony\Desktop\Article Borderman\Pic NSG\NSG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70814" y="0"/>
            <a:ext cx="1373186" cy="1295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47800" y="152400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latin typeface="+mj-lt"/>
              </a:rPr>
              <a:t>National Security Guards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590800"/>
            <a:ext cx="800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Optimum readiness of the special forces is a necessity in present security scenario around the world to carryout their mandated task and achieve desired goals.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Desktop\Article Borderman\NSG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828800"/>
            <a:ext cx="9144000" cy="4235450"/>
          </a:xfrm>
          <a:prstGeom prst="rect">
            <a:avLst/>
          </a:prstGeom>
          <a:noFill/>
        </p:spPr>
      </p:pic>
      <p:pic>
        <p:nvPicPr>
          <p:cNvPr id="1028" name="Picture 4" descr="C:\Users\sony\Desktop\Article Borderman\Pic NSG\NSG1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1290917" cy="1295400"/>
          </a:xfrm>
          <a:prstGeom prst="rect">
            <a:avLst/>
          </a:prstGeom>
          <a:noFill/>
        </p:spPr>
      </p:pic>
      <p:pic>
        <p:nvPicPr>
          <p:cNvPr id="1029" name="Picture 5" descr="C:\Users\sony\Desktop\Article Borderman\Pic NSG\NSG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70814" y="0"/>
            <a:ext cx="1373186" cy="1295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47800" y="152400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latin typeface="+mj-lt"/>
              </a:rPr>
              <a:t>Identity of Tech Textiles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40417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If we talk about textile industry as a whole and Technical Textile as a part to it, it akin the word commando which is strategically concepted, designed, manufactured and finished for its specific functional goal similar.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Desktop\Article Borderman\NSG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828800"/>
            <a:ext cx="9144000" cy="4235450"/>
          </a:xfrm>
          <a:prstGeom prst="rect">
            <a:avLst/>
          </a:prstGeom>
          <a:noFill/>
        </p:spPr>
      </p:pic>
      <p:pic>
        <p:nvPicPr>
          <p:cNvPr id="1028" name="Picture 4" descr="C:\Users\sony\Desktop\Article Borderman\Pic NSG\NSG1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1290917" cy="1295400"/>
          </a:xfrm>
          <a:prstGeom prst="rect">
            <a:avLst/>
          </a:prstGeom>
          <a:noFill/>
        </p:spPr>
      </p:pic>
      <p:pic>
        <p:nvPicPr>
          <p:cNvPr id="1029" name="Picture 5" descr="C:\Users\sony\Desktop\Article Borderman\Pic NSG\NSG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70814" y="0"/>
            <a:ext cx="1373186" cy="1295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47800" y="152400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latin typeface="+mj-lt"/>
              </a:rPr>
              <a:t>Why Technical Textiles?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550855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Advantages in the form of operational results, health and safety, durability, high strength, easy maintenance </a:t>
            </a:r>
            <a:r>
              <a:rPr lang="en-US" sz="3200" b="1" dirty="0" err="1"/>
              <a:t>etc</a:t>
            </a:r>
            <a:r>
              <a:rPr lang="en-US" sz="3200" b="1" dirty="0"/>
              <a:t> has favored technical textiles to excel and touch upon every potential user.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Desktop\Article Borderman\NSG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828800"/>
            <a:ext cx="9144000" cy="4235450"/>
          </a:xfrm>
          <a:prstGeom prst="rect">
            <a:avLst/>
          </a:prstGeom>
          <a:noFill/>
        </p:spPr>
      </p:pic>
      <p:pic>
        <p:nvPicPr>
          <p:cNvPr id="1028" name="Picture 4" descr="C:\Users\sony\Desktop\Article Borderman\Pic NSG\NSG1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1290917" cy="1295400"/>
          </a:xfrm>
          <a:prstGeom prst="rect">
            <a:avLst/>
          </a:prstGeom>
          <a:noFill/>
        </p:spPr>
      </p:pic>
      <p:pic>
        <p:nvPicPr>
          <p:cNvPr id="1029" name="Picture 5" descr="C:\Users\sony\Desktop\Article Borderman\Pic NSG\NSG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70814" y="0"/>
            <a:ext cx="1373186" cy="1295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47800" y="152400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latin typeface="+mj-lt"/>
              </a:rPr>
              <a:t>Segments of utility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981200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Based upon the specific needs and functional utility, primary segments of Technical and Smart textiles for special forces are:-</a:t>
            </a:r>
          </a:p>
          <a:p>
            <a:pPr algn="ctr"/>
            <a:r>
              <a:rPr lang="en-US" sz="3200" b="1" u="sng" dirty="0" err="1"/>
              <a:t>Clothtech</a:t>
            </a:r>
            <a:endParaRPr lang="en-US" sz="3200" b="1" u="sng" dirty="0"/>
          </a:p>
          <a:p>
            <a:pPr algn="ctr"/>
            <a:r>
              <a:rPr lang="en-US" sz="3200" b="1" u="sng" dirty="0" err="1"/>
              <a:t>Protech</a:t>
            </a:r>
            <a:endParaRPr lang="en-US" sz="3200" b="1" u="sng" dirty="0"/>
          </a:p>
          <a:p>
            <a:pPr algn="ctr"/>
            <a:r>
              <a:rPr lang="en-US" sz="3200" b="1" u="sng" dirty="0" err="1"/>
              <a:t>Mobiltech</a:t>
            </a:r>
            <a:r>
              <a:rPr lang="en-US" sz="3200" b="1" dirty="0"/>
              <a:t> &amp;</a:t>
            </a:r>
            <a:endParaRPr lang="en-US" sz="3200" b="1" u="sng" dirty="0"/>
          </a:p>
          <a:p>
            <a:pPr algn="ctr"/>
            <a:r>
              <a:rPr lang="en-US" sz="3200" b="1" u="sng" dirty="0" err="1"/>
              <a:t>Meditech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Desktop\Article Borderman\NSG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828800"/>
            <a:ext cx="9144000" cy="4235450"/>
          </a:xfrm>
          <a:prstGeom prst="rect">
            <a:avLst/>
          </a:prstGeom>
          <a:noFill/>
        </p:spPr>
      </p:pic>
      <p:pic>
        <p:nvPicPr>
          <p:cNvPr id="1028" name="Picture 4" descr="C:\Users\sony\Desktop\Article Borderman\Pic NSG\NSG1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1290917" cy="1295400"/>
          </a:xfrm>
          <a:prstGeom prst="rect">
            <a:avLst/>
          </a:prstGeom>
          <a:noFill/>
        </p:spPr>
      </p:pic>
      <p:pic>
        <p:nvPicPr>
          <p:cNvPr id="1029" name="Picture 5" descr="C:\Users\sony\Desktop\Article Borderman\Pic NSG\NSG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70814" y="0"/>
            <a:ext cx="1373186" cy="1295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47800" y="152400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latin typeface="+mj-lt"/>
              </a:rPr>
              <a:t>Attributes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" y="1524000"/>
            <a:ext cx="861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/>
              <a:t>Major expectations from Technical textiles are:-</a:t>
            </a:r>
          </a:p>
          <a:p>
            <a:pPr algn="ctr"/>
            <a:r>
              <a:rPr lang="en-US" sz="3200" dirty="0"/>
              <a:t>Selective Concealment</a:t>
            </a:r>
          </a:p>
          <a:p>
            <a:pPr algn="ctr"/>
            <a:r>
              <a:rPr lang="en-US" sz="3200" dirty="0"/>
              <a:t>Gear Compatibility</a:t>
            </a:r>
          </a:p>
          <a:p>
            <a:pPr algn="ctr"/>
            <a:r>
              <a:rPr lang="en-US" sz="3200" dirty="0"/>
              <a:t>Easy </a:t>
            </a:r>
            <a:r>
              <a:rPr lang="en-US" sz="3200" dirty="0" err="1"/>
              <a:t>Operatability</a:t>
            </a:r>
            <a:endParaRPr lang="en-US" sz="3200" dirty="0"/>
          </a:p>
          <a:p>
            <a:pPr algn="ctr"/>
            <a:r>
              <a:rPr lang="en-US" sz="3200" dirty="0"/>
              <a:t>Great </a:t>
            </a:r>
            <a:r>
              <a:rPr lang="en-US" sz="3200" dirty="0" err="1"/>
              <a:t>Manouverity</a:t>
            </a:r>
            <a:endParaRPr lang="en-US" sz="3200" dirty="0"/>
          </a:p>
          <a:p>
            <a:pPr algn="ctr"/>
            <a:r>
              <a:rPr lang="en-US" sz="3200" dirty="0"/>
              <a:t>Light weight &amp; Good Strength</a:t>
            </a:r>
          </a:p>
          <a:p>
            <a:pPr algn="ctr"/>
            <a:r>
              <a:rPr lang="en-US" sz="3200" dirty="0"/>
              <a:t>Easy in handling</a:t>
            </a:r>
          </a:p>
          <a:p>
            <a:pPr algn="ctr"/>
            <a:r>
              <a:rPr lang="en-US" sz="3200" dirty="0"/>
              <a:t>Competitive pricing</a:t>
            </a:r>
          </a:p>
          <a:p>
            <a:pPr algn="ctr"/>
            <a:r>
              <a:rPr lang="en-US" sz="3200" dirty="0"/>
              <a:t>Ecologically sustainable</a:t>
            </a:r>
          </a:p>
          <a:p>
            <a:pPr algn="ctr"/>
            <a:r>
              <a:rPr lang="en-US" sz="3200" dirty="0"/>
              <a:t>Justifiable life w.r.t operational environments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Desktop\Article Borderman\NSG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828800"/>
            <a:ext cx="9144000" cy="4235450"/>
          </a:xfrm>
          <a:prstGeom prst="rect">
            <a:avLst/>
          </a:prstGeom>
          <a:noFill/>
        </p:spPr>
      </p:pic>
      <p:pic>
        <p:nvPicPr>
          <p:cNvPr id="1028" name="Picture 4" descr="C:\Users\sony\Desktop\Article Borderman\Pic NSG\NSG1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1290917" cy="1295400"/>
          </a:xfrm>
          <a:prstGeom prst="rect">
            <a:avLst/>
          </a:prstGeom>
          <a:noFill/>
        </p:spPr>
      </p:pic>
      <p:pic>
        <p:nvPicPr>
          <p:cNvPr id="1029" name="Picture 5" descr="C:\Users\sony\Desktop\Article Borderman\Pic NSG\NSG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70814" y="0"/>
            <a:ext cx="1373186" cy="1295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81000" y="1600200"/>
            <a:ext cx="853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/>
              <a:t>Few Utility items which are already in use:-</a:t>
            </a:r>
          </a:p>
          <a:p>
            <a:endParaRPr lang="en-US" sz="3200" b="1" u="sng" dirty="0"/>
          </a:p>
          <a:p>
            <a:r>
              <a:rPr lang="en-US" sz="3200" dirty="0"/>
              <a:t>Bullet Resistant Jackets &amp; Vets</a:t>
            </a:r>
          </a:p>
          <a:p>
            <a:r>
              <a:rPr lang="en-US" sz="3200" dirty="0"/>
              <a:t>B R Shields</a:t>
            </a:r>
          </a:p>
          <a:p>
            <a:r>
              <a:rPr lang="en-US" sz="3200" dirty="0"/>
              <a:t>Tactical operational clothing</a:t>
            </a:r>
          </a:p>
          <a:p>
            <a:r>
              <a:rPr lang="en-US" sz="3200" dirty="0"/>
              <a:t>Tactical Shoes of different types</a:t>
            </a:r>
          </a:p>
          <a:p>
            <a:r>
              <a:rPr lang="en-US" sz="3200" dirty="0"/>
              <a:t>Socks for different operational conditions</a:t>
            </a:r>
          </a:p>
          <a:p>
            <a:r>
              <a:rPr lang="en-US" sz="3200" dirty="0"/>
              <a:t>ECC &amp; Special clothing items</a:t>
            </a:r>
          </a:p>
          <a:p>
            <a:r>
              <a:rPr lang="en-US" sz="3200" dirty="0"/>
              <a:t>Tents/Tarpaulin/PBS Roll/Ground Sheet</a:t>
            </a:r>
          </a:p>
          <a:p>
            <a:r>
              <a:rPr lang="en-US" sz="3200" dirty="0"/>
              <a:t>							      </a:t>
            </a:r>
            <a:r>
              <a:rPr lang="en-US" sz="3200" b="1" dirty="0"/>
              <a:t>Conti...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62D5B2-A548-4C01-9E55-B569F8D1395A}"/>
              </a:ext>
            </a:extLst>
          </p:cNvPr>
          <p:cNvSpPr/>
          <p:nvPr/>
        </p:nvSpPr>
        <p:spPr>
          <a:xfrm>
            <a:off x="1447800" y="152400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latin typeface="+mj-lt"/>
              </a:rPr>
              <a:t>Ready Scopes in Forces</a:t>
            </a:r>
          </a:p>
        </p:txBody>
      </p:sp>
    </p:spTree>
    <p:extLst>
      <p:ext uri="{BB962C8B-B14F-4D97-AF65-F5344CB8AC3E}">
        <p14:creationId xmlns:p14="http://schemas.microsoft.com/office/powerpoint/2010/main" val="41909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Desktop\Article Borderman\NSG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828800"/>
            <a:ext cx="9144000" cy="4235450"/>
          </a:xfrm>
          <a:prstGeom prst="rect">
            <a:avLst/>
          </a:prstGeom>
          <a:noFill/>
        </p:spPr>
      </p:pic>
      <p:pic>
        <p:nvPicPr>
          <p:cNvPr id="1028" name="Picture 4" descr="C:\Users\sony\Desktop\Article Borderman\Pic NSG\NSG1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1290917" cy="1295400"/>
          </a:xfrm>
          <a:prstGeom prst="rect">
            <a:avLst/>
          </a:prstGeom>
          <a:noFill/>
        </p:spPr>
      </p:pic>
      <p:pic>
        <p:nvPicPr>
          <p:cNvPr id="1029" name="Picture 5" descr="C:\Users\sony\Desktop\Article Borderman\Pic NSG\NSG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70814" y="0"/>
            <a:ext cx="1373186" cy="1295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47800" y="152400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latin typeface="+mj-lt"/>
              </a:rPr>
              <a:t>Ready Scopes in Forces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2048616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Supplement to Bullet resistant Vehicles</a:t>
            </a:r>
          </a:p>
          <a:p>
            <a:r>
              <a:rPr lang="en-US" sz="3200" dirty="0"/>
              <a:t>Hazmat Vans and complementing items</a:t>
            </a:r>
          </a:p>
          <a:p>
            <a:r>
              <a:rPr lang="en-US" sz="3200" dirty="0"/>
              <a:t>Medical utility items for forces in fields</a:t>
            </a:r>
          </a:p>
          <a:p>
            <a:r>
              <a:rPr lang="en-US" sz="3200" dirty="0"/>
              <a:t>Anti Riot gears and equipment</a:t>
            </a:r>
          </a:p>
          <a:p>
            <a:r>
              <a:rPr lang="en-US" sz="3200" dirty="0"/>
              <a:t>Fire Retardant </a:t>
            </a:r>
            <a:r>
              <a:rPr lang="en-US" sz="3200" dirty="0" err="1"/>
              <a:t>Dangri</a:t>
            </a:r>
            <a:r>
              <a:rPr lang="en-US" sz="3200" dirty="0"/>
              <a:t>/Chemical Protection suit</a:t>
            </a:r>
          </a:p>
          <a:p>
            <a:r>
              <a:rPr lang="en-US" sz="3200" dirty="0"/>
              <a:t>Rain Ponchos / Hand gloves/ Water resistant cloth</a:t>
            </a:r>
          </a:p>
          <a:p>
            <a:r>
              <a:rPr lang="en-US" sz="3200" dirty="0"/>
              <a:t>and many such more.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</TotalTime>
  <Words>630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hp</cp:lastModifiedBy>
  <cp:revision>109</cp:revision>
  <dcterms:created xsi:type="dcterms:W3CDTF">2006-08-16T00:00:00Z</dcterms:created>
  <dcterms:modified xsi:type="dcterms:W3CDTF">2019-08-29T18:45:43Z</dcterms:modified>
</cp:coreProperties>
</file>