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UpdateInfo/slideUpdateInfo1.xml" ContentType="application/vnd.openxmlformats-officedocument.presentationml.slideUpdateInfo+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12.xml" ContentType="application/vnd.openxmlformats-officedocument.presentationml.tags+xml"/>
  <Override PartName="/ppt/tags/tag113.xml" ContentType="application/vnd.openxmlformats-officedocument.presentationml.tags+xml"/>
  <Override PartName="/ppt/slideUpdateInfo/slideUpdateInfo2.xml" ContentType="application/vnd.openxmlformats-officedocument.presentationml.slideUpdateInfo+xml"/>
  <Override PartName="/ppt/charts/chart2.xml" ContentType="application/vnd.openxmlformats-officedocument.drawingml.chart+xml"/>
  <Override PartName="/ppt/theme/themeOverride2.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slideUpdateInfo/slideUpdateInfo3.xml" ContentType="application/vnd.openxmlformats-officedocument.presentationml.slideUpdateInfo+xml"/>
  <Override PartName="/ppt/notesSlides/notesSlide6.xml" ContentType="application/vnd.openxmlformats-officedocument.presentationml.notesSlide+xml"/>
  <Override PartName="/ppt/tags/tag11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380" r:id="rId3"/>
    <p:sldId id="266" r:id="rId4"/>
    <p:sldId id="384" r:id="rId5"/>
    <p:sldId id="385" r:id="rId6"/>
    <p:sldId id="361" r:id="rId7"/>
    <p:sldId id="362" r:id="rId8"/>
    <p:sldId id="379" r:id="rId9"/>
    <p:sldId id="282" r:id="rId10"/>
    <p:sldId id="490" r:id="rId11"/>
    <p:sldId id="496" r:id="rId12"/>
    <p:sldId id="499" r:id="rId13"/>
    <p:sldId id="258" r:id="rId14"/>
    <p:sldId id="501" r:id="rId15"/>
    <p:sldId id="257" r:id="rId16"/>
    <p:sldId id="354" r:id="rId17"/>
    <p:sldId id="285" r:id="rId18"/>
    <p:sldId id="306" r:id="rId19"/>
    <p:sldId id="374" r:id="rId20"/>
    <p:sldId id="367" r:id="rId21"/>
    <p:sldId id="368" r:id="rId22"/>
    <p:sldId id="369" r:id="rId23"/>
    <p:sldId id="370" r:id="rId24"/>
    <p:sldId id="371" r:id="rId25"/>
    <p:sldId id="381" r:id="rId26"/>
  </p:sldIdLst>
  <p:sldSz cx="9144000" cy="5143500" type="screen16x9"/>
  <p:notesSz cx="6797675" cy="9926638"/>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801" userDrawn="1">
          <p15:clr>
            <a:srgbClr val="A4A3A4"/>
          </p15:clr>
        </p15:guide>
        <p15:guide id="6" orient="horz" pos="2958">
          <p15:clr>
            <a:srgbClr val="A4A3A4"/>
          </p15:clr>
        </p15:guide>
        <p15:guide id="7" orient="horz" pos="3094" userDrawn="1">
          <p15:clr>
            <a:srgbClr val="A4A3A4"/>
          </p15:clr>
        </p15:guide>
        <p15:guide id="8" orient="horz" pos="3162">
          <p15:clr>
            <a:srgbClr val="A4A3A4"/>
          </p15:clr>
        </p15:guide>
        <p15:guide id="9" pos="2812" userDrawn="1">
          <p15:clr>
            <a:srgbClr val="A4A3A4"/>
          </p15:clr>
        </p15:guide>
        <p15:guide id="10" pos="2948">
          <p15:clr>
            <a:srgbClr val="A4A3A4"/>
          </p15:clr>
        </p15:guide>
        <p15:guide id="11" pos="226" userDrawn="1">
          <p15:clr>
            <a:srgbClr val="A4A3A4"/>
          </p15:clr>
        </p15:guide>
        <p15:guide id="13" pos="4853" userDrawn="1">
          <p15:clr>
            <a:srgbClr val="A4A3A4"/>
          </p15:clr>
        </p15:guide>
        <p15:guide id="14" pos="5534" userDrawn="1">
          <p15:clr>
            <a:srgbClr val="A4A3A4"/>
          </p15:clr>
        </p15:guide>
        <p15:guide id="15" pos="3855">
          <p15:clr>
            <a:srgbClr val="A4A3A4"/>
          </p15:clr>
        </p15:guide>
        <p15:guide id="17" pos="2041">
          <p15:clr>
            <a:srgbClr val="A4A3A4"/>
          </p15:clr>
        </p15:guide>
        <p15:guide id="23" pos="4400" userDrawn="1">
          <p15:clr>
            <a:srgbClr val="A4A3A4"/>
          </p15:clr>
        </p15:guide>
        <p15:guide id="24" orient="horz" pos="1711" userDrawn="1">
          <p15:clr>
            <a:srgbClr val="A4A3A4"/>
          </p15:clr>
        </p15:guide>
        <p15:guide id="28" pos="1905" userDrawn="1">
          <p15:clr>
            <a:srgbClr val="A4A3A4"/>
          </p15:clr>
        </p15:guide>
        <p15:guide id="30" orient="horz" pos="2414" userDrawn="1">
          <p15:clr>
            <a:srgbClr val="A4A3A4"/>
          </p15:clr>
        </p15:guide>
        <p15:guide id="31" pos="793" userDrawn="1">
          <p15:clr>
            <a:srgbClr val="A4A3A4"/>
          </p15:clr>
        </p15:guide>
        <p15:guide id="34" pos="3719" userDrawn="1">
          <p15:clr>
            <a:srgbClr val="A4A3A4"/>
          </p15:clr>
        </p15:guide>
        <p15:guide id="37" orient="horz" pos="2505" userDrawn="1">
          <p15:clr>
            <a:srgbClr val="A4A3A4"/>
          </p15:clr>
        </p15:guide>
        <p15:guide id="39" pos="2517" userDrawn="1">
          <p15:clr>
            <a:srgbClr val="A4A3A4"/>
          </p15:clr>
        </p15:guide>
        <p15:guide id="40" pos="476" userDrawn="1">
          <p15:clr>
            <a:srgbClr val="A4A3A4"/>
          </p15:clr>
        </p15:guide>
        <p15:guide id="42" pos="3198" userDrawn="1">
          <p15:clr>
            <a:srgbClr val="A4A3A4"/>
          </p15:clr>
        </p15:guide>
        <p15:guide id="43" orient="horz" pos="554" userDrawn="1">
          <p15:clr>
            <a:srgbClr val="A4A3A4"/>
          </p15:clr>
        </p15:guide>
        <p15:guide id="44" orient="horz" pos="259" userDrawn="1">
          <p15:clr>
            <a:srgbClr val="A4A3A4"/>
          </p15:clr>
        </p15:guide>
        <p15:guide id="45" orient="horz" pos="1439" userDrawn="1">
          <p15:clr>
            <a:srgbClr val="A4A3A4"/>
          </p15:clr>
        </p15:guide>
      </p15:sldGuideLst>
    </p:ext>
    <p:ext uri="{2D200454-40CA-4A62-9FC3-DE9A4176ACB9}">
      <p15:notesGuideLst xmlns:p15="http://schemas.microsoft.com/office/powerpoint/2012/main">
        <p15:guide id="1" orient="horz" pos="530" userDrawn="1">
          <p15:clr>
            <a:srgbClr val="A4A3A4"/>
          </p15:clr>
        </p15:guide>
        <p15:guide id="2" orient="horz" pos="311" userDrawn="1">
          <p15:clr>
            <a:srgbClr val="A4A3A4"/>
          </p15:clr>
        </p15:guide>
        <p15:guide id="3" orient="horz" pos="2481" userDrawn="1">
          <p15:clr>
            <a:srgbClr val="A4A3A4"/>
          </p15:clr>
        </p15:guide>
        <p15:guide id="4" orient="horz" pos="2620" userDrawn="1">
          <p15:clr>
            <a:srgbClr val="A4A3A4"/>
          </p15:clr>
        </p15:guide>
        <p15:guide id="5" orient="horz" pos="5701" userDrawn="1">
          <p15:clr>
            <a:srgbClr val="A4A3A4"/>
          </p15:clr>
        </p15:guide>
        <p15:guide id="6" orient="horz" pos="5810" userDrawn="1">
          <p15:clr>
            <a:srgbClr val="A4A3A4"/>
          </p15:clr>
        </p15:guide>
        <p15:guide id="7" orient="horz" pos="5941" userDrawn="1">
          <p15:clr>
            <a:srgbClr val="A4A3A4"/>
          </p15:clr>
        </p15:guide>
        <p15:guide id="8" pos="534" userDrawn="1">
          <p15:clr>
            <a:srgbClr val="A4A3A4"/>
          </p15:clr>
        </p15:guide>
        <p15:guide id="9" pos="398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00"/>
    <a:srgbClr val="534F55"/>
    <a:srgbClr val="D4DBE9"/>
    <a:srgbClr val="9BB1BA"/>
    <a:srgbClr val="E5E5E5"/>
    <a:srgbClr val="FFFFFF"/>
    <a:srgbClr val="00A4E3"/>
    <a:srgbClr val="027971"/>
    <a:srgbClr val="3333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0" autoAdjust="0"/>
    <p:restoredTop sz="95964" autoAdjust="0"/>
  </p:normalViewPr>
  <p:slideViewPr>
    <p:cSldViewPr snapToGrid="0" snapToObjects="1" showGuides="1">
      <p:cViewPr varScale="1">
        <p:scale>
          <a:sx n="83" d="100"/>
          <a:sy n="83" d="100"/>
        </p:scale>
        <p:origin x="724" y="60"/>
      </p:cViewPr>
      <p:guideLst>
        <p:guide orient="horz" pos="1801"/>
        <p:guide orient="horz" pos="2958"/>
        <p:guide orient="horz" pos="3094"/>
        <p:guide orient="horz" pos="3162"/>
        <p:guide pos="2812"/>
        <p:guide pos="2948"/>
        <p:guide pos="226"/>
        <p:guide pos="4853"/>
        <p:guide pos="5534"/>
        <p:guide pos="3855"/>
        <p:guide pos="2041"/>
        <p:guide pos="4400"/>
        <p:guide orient="horz" pos="1711"/>
        <p:guide pos="1905"/>
        <p:guide orient="horz" pos="2414"/>
        <p:guide pos="793"/>
        <p:guide pos="3719"/>
        <p:guide orient="horz" pos="2505"/>
        <p:guide pos="2517"/>
        <p:guide pos="476"/>
        <p:guide pos="3198"/>
        <p:guide orient="horz" pos="554"/>
        <p:guide orient="horz" pos="259"/>
        <p:guide orient="horz" pos="143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snapToGrid="0" snapToObjects="1" showGuides="1">
      <p:cViewPr>
        <p:scale>
          <a:sx n="75" d="100"/>
          <a:sy n="75" d="100"/>
        </p:scale>
        <p:origin x="-4056" y="-438"/>
      </p:cViewPr>
      <p:guideLst>
        <p:guide orient="horz" pos="530"/>
        <p:guide orient="horz" pos="311"/>
        <p:guide orient="horz" pos="2481"/>
        <p:guide orient="horz" pos="2620"/>
        <p:guide orient="horz" pos="5701"/>
        <p:guide orient="horz" pos="5810"/>
        <p:guide orient="horz" pos="5941"/>
        <p:guide pos="534"/>
        <p:guide pos="398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666610970724266E-2"/>
          <c:y val="0.19528620460903928"/>
          <c:w val="0.74687500000000528"/>
          <c:h val="0.60437710437710435"/>
        </c:manualLayout>
      </c:layout>
      <c:ofPieChart>
        <c:ofPieType val="bar"/>
        <c:varyColors val="1"/>
        <c:ser>
          <c:idx val="1"/>
          <c:order val="0"/>
          <c:spPr>
            <a:solidFill>
              <a:schemeClr val="accent2"/>
            </a:solidFill>
            <a:ln w="18286">
              <a:noFill/>
            </a:ln>
          </c:spPr>
          <c:explosion val="15"/>
          <c:dPt>
            <c:idx val="0"/>
            <c:bubble3D val="0"/>
            <c:explosion val="0"/>
            <c:spPr>
              <a:solidFill>
                <a:schemeClr val="accent1"/>
              </a:solidFill>
              <a:ln w="18286">
                <a:noFill/>
              </a:ln>
            </c:spPr>
            <c:extLst>
              <c:ext xmlns:c16="http://schemas.microsoft.com/office/drawing/2014/chart" uri="{C3380CC4-5D6E-409C-BE32-E72D297353CC}">
                <c16:uniqueId val="{00000001-1252-4AE1-9FFA-7403D6B67AFF}"/>
              </c:ext>
            </c:extLst>
          </c:dPt>
          <c:dPt>
            <c:idx val="1"/>
            <c:bubble3D val="0"/>
            <c:explosion val="0"/>
            <c:spPr>
              <a:solidFill>
                <a:srgbClr val="707F85"/>
              </a:solidFill>
              <a:ln w="18286">
                <a:noFill/>
              </a:ln>
            </c:spPr>
            <c:extLst>
              <c:ext xmlns:c16="http://schemas.microsoft.com/office/drawing/2014/chart" uri="{C3380CC4-5D6E-409C-BE32-E72D297353CC}">
                <c16:uniqueId val="{00000003-1252-4AE1-9FFA-7403D6B67AFF}"/>
              </c:ext>
            </c:extLst>
          </c:dPt>
          <c:dPt>
            <c:idx val="2"/>
            <c:bubble3D val="0"/>
            <c:explosion val="0"/>
            <c:spPr>
              <a:solidFill>
                <a:srgbClr val="C0C0C0"/>
              </a:solidFill>
              <a:ln w="18286">
                <a:noFill/>
              </a:ln>
            </c:spPr>
            <c:extLst>
              <c:ext xmlns:c16="http://schemas.microsoft.com/office/drawing/2014/chart" uri="{C3380CC4-5D6E-409C-BE32-E72D297353CC}">
                <c16:uniqueId val="{00000005-1252-4AE1-9FFA-7403D6B67AFF}"/>
              </c:ext>
            </c:extLst>
          </c:dPt>
          <c:dPt>
            <c:idx val="3"/>
            <c:bubble3D val="0"/>
            <c:explosion val="0"/>
            <c:spPr>
              <a:solidFill>
                <a:srgbClr val="9BB1BA"/>
              </a:solidFill>
              <a:ln w="18286">
                <a:noFill/>
              </a:ln>
            </c:spPr>
            <c:extLst>
              <c:ext xmlns:c16="http://schemas.microsoft.com/office/drawing/2014/chart" uri="{C3380CC4-5D6E-409C-BE32-E72D297353CC}">
                <c16:uniqueId val="{00000007-1252-4AE1-9FFA-7403D6B67AFF}"/>
              </c:ext>
            </c:extLst>
          </c:dPt>
          <c:dPt>
            <c:idx val="4"/>
            <c:bubble3D val="0"/>
            <c:explosion val="0"/>
            <c:spPr>
              <a:solidFill>
                <a:srgbClr val="A70240"/>
              </a:solidFill>
              <a:ln w="18286">
                <a:noFill/>
              </a:ln>
            </c:spPr>
            <c:extLst>
              <c:ext xmlns:c16="http://schemas.microsoft.com/office/drawing/2014/chart" uri="{C3380CC4-5D6E-409C-BE32-E72D297353CC}">
                <c16:uniqueId val="{00000009-1252-4AE1-9FFA-7403D6B67AFF}"/>
              </c:ext>
            </c:extLst>
          </c:dPt>
          <c:dPt>
            <c:idx val="5"/>
            <c:bubble3D val="0"/>
            <c:spPr>
              <a:solidFill>
                <a:srgbClr val="E9A68F"/>
              </a:solidFill>
              <a:ln w="18286">
                <a:noFill/>
              </a:ln>
            </c:spPr>
            <c:extLst>
              <c:ext xmlns:c16="http://schemas.microsoft.com/office/drawing/2014/chart" uri="{C3380CC4-5D6E-409C-BE32-E72D297353CC}">
                <c16:uniqueId val="{0000000B-1252-4AE1-9FFA-7403D6B67AFF}"/>
              </c:ext>
            </c:extLst>
          </c:dPt>
          <c:dPt>
            <c:idx val="7"/>
            <c:bubble3D val="0"/>
            <c:spPr>
              <a:solidFill>
                <a:schemeClr val="folHlink"/>
              </a:solidFill>
              <a:ln w="18286">
                <a:noFill/>
              </a:ln>
            </c:spPr>
            <c:extLst>
              <c:ext xmlns:c16="http://schemas.microsoft.com/office/drawing/2014/chart" uri="{C3380CC4-5D6E-409C-BE32-E72D297353CC}">
                <c16:uniqueId val="{0000000D-1252-4AE1-9FFA-7403D6B67AFF}"/>
              </c:ext>
            </c:extLst>
          </c:dPt>
          <c:dPt>
            <c:idx val="8"/>
            <c:bubble3D val="0"/>
            <c:spPr>
              <a:solidFill>
                <a:srgbClr val="A70240"/>
              </a:solidFill>
              <a:ln w="18286">
                <a:noFill/>
              </a:ln>
            </c:spPr>
            <c:extLst>
              <c:ext xmlns:c16="http://schemas.microsoft.com/office/drawing/2014/chart" uri="{C3380CC4-5D6E-409C-BE32-E72D297353CC}">
                <c16:uniqueId val="{0000000F-1252-4AE1-9FFA-7403D6B67AFF}"/>
              </c:ext>
            </c:extLst>
          </c:dPt>
          <c:dLbls>
            <c:dLbl>
              <c:idx val="0"/>
              <c:layout>
                <c:manualLayout>
                  <c:x val="4.2385646582749591E-2"/>
                  <c:y val="4.830088546623978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52-4AE1-9FFA-7403D6B67AFF}"/>
                </c:ext>
              </c:extLst>
            </c:dLbl>
            <c:dLbl>
              <c:idx val="2"/>
              <c:layout>
                <c:manualLayout>
                  <c:x val="2.6633202953110641E-3"/>
                  <c:y val="-1.321219462951761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52-4AE1-9FFA-7403D6B67AFF}"/>
                </c:ext>
              </c:extLst>
            </c:dLbl>
            <c:dLbl>
              <c:idx val="3"/>
              <c:layout>
                <c:manualLayout>
                  <c:x val="-2.0209671362100023E-3"/>
                  <c:y val="-7.814408415441025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52-4AE1-9FFA-7403D6B67AFF}"/>
                </c:ext>
              </c:extLst>
            </c:dLbl>
            <c:dLbl>
              <c:idx val="8"/>
              <c:layout>
                <c:manualLayout>
                  <c:x val="4.9885741763137065E-2"/>
                  <c:y val="-1.2778864180438984E-2"/>
                </c:manualLayout>
              </c:layout>
              <c:spPr/>
              <c:txPr>
                <a:bodyPr/>
                <a:lstStyle/>
                <a:p>
                  <a:pPr>
                    <a:defRPr sz="1200" b="1">
                      <a:latin typeface="HelveticaNeueLT Com 45 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52-4AE1-9FFA-7403D6B67AFF}"/>
                </c:ext>
              </c:extLst>
            </c:dLbl>
            <c:spPr>
              <a:noFill/>
              <a:ln>
                <a:noFill/>
              </a:ln>
              <a:effectLst/>
            </c:spPr>
            <c:txPr>
              <a:bodyPr/>
              <a:lstStyle/>
              <a:p>
                <a:pPr>
                  <a:defRPr sz="1200" b="0">
                    <a:latin typeface="HelveticaNeueLT Com 45 Lt"/>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Sheet1!$A$2:$A$9</c:f>
              <c:strCache>
                <c:ptCount val="8"/>
                <c:pt idx="0">
                  <c:v>Textile Filament</c:v>
                </c:pt>
                <c:pt idx="1">
                  <c:v>Carpet Yarn</c:v>
                </c:pt>
                <c:pt idx="2">
                  <c:v>Staple Fiber</c:v>
                </c:pt>
                <c:pt idx="3">
                  <c:v>misc</c:v>
                </c:pt>
                <c:pt idx="4">
                  <c:v>Polypropylene</c:v>
                </c:pt>
                <c:pt idx="5">
                  <c:v>PA 66</c:v>
                </c:pt>
                <c:pt idx="6">
                  <c:v>PA 6</c:v>
                </c:pt>
                <c:pt idx="7">
                  <c:v>Polyester</c:v>
                </c:pt>
              </c:strCache>
            </c:strRef>
          </c:cat>
          <c:val>
            <c:numRef>
              <c:f>Sheet1!$B$2:$B$9</c:f>
              <c:numCache>
                <c:formatCode>General</c:formatCode>
                <c:ptCount val="8"/>
                <c:pt idx="0">
                  <c:v>39.6</c:v>
                </c:pt>
                <c:pt idx="1">
                  <c:v>2.2999999999999998</c:v>
                </c:pt>
                <c:pt idx="2">
                  <c:v>24.9</c:v>
                </c:pt>
                <c:pt idx="3">
                  <c:v>0.3</c:v>
                </c:pt>
                <c:pt idx="4">
                  <c:v>0.5</c:v>
                </c:pt>
                <c:pt idx="5">
                  <c:v>0.5</c:v>
                </c:pt>
                <c:pt idx="6">
                  <c:v>0.9</c:v>
                </c:pt>
                <c:pt idx="7">
                  <c:v>2.5</c:v>
                </c:pt>
              </c:numCache>
            </c:numRef>
          </c:val>
          <c:extLst>
            <c:ext xmlns:c16="http://schemas.microsoft.com/office/drawing/2014/chart" uri="{C3380CC4-5D6E-409C-BE32-E72D297353CC}">
              <c16:uniqueId val="{00000010-1252-4AE1-9FFA-7403D6B67AFF}"/>
            </c:ext>
          </c:extLst>
        </c:ser>
        <c:dLbls>
          <c:showLegendKey val="0"/>
          <c:showVal val="1"/>
          <c:showCatName val="1"/>
          <c:showSerName val="0"/>
          <c:showPercent val="0"/>
          <c:showBubbleSize val="0"/>
          <c:showLeaderLines val="0"/>
        </c:dLbls>
        <c:gapWidth val="200"/>
        <c:splitType val="pos"/>
        <c:splitPos val="5"/>
        <c:secondPieSize val="100"/>
      </c:ofPieChart>
      <c:spPr>
        <a:solidFill>
          <a:schemeClr val="bg1"/>
        </a:solidFill>
        <a:ln w="18286">
          <a:noFill/>
        </a:ln>
      </c:spPr>
    </c:plotArea>
    <c:plotVisOnly val="1"/>
    <c:dispBlanksAs val="zero"/>
    <c:showDLblsOverMax val="0"/>
  </c:chart>
  <c:spPr>
    <a:noFill/>
    <a:ln>
      <a:noFill/>
    </a:ln>
  </c:spPr>
  <c:txPr>
    <a:bodyPr/>
    <a:lstStyle/>
    <a:p>
      <a:pPr>
        <a:defRPr sz="720" b="1" i="0" u="none" strike="noStrike" baseline="0">
          <a:solidFill>
            <a:schemeClr val="tx1"/>
          </a:solidFill>
          <a:latin typeface="Geneva"/>
          <a:ea typeface="Geneva"/>
          <a:cs typeface="Geneva"/>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06741573033702E-2"/>
          <c:y val="2.6966292134831437E-2"/>
          <c:w val="0.95154920449759406"/>
          <c:h val="0.85168539325843928"/>
        </c:manualLayout>
      </c:layout>
      <c:barChart>
        <c:barDir val="col"/>
        <c:grouping val="stacked"/>
        <c:varyColors val="0"/>
        <c:dLbls>
          <c:showLegendKey val="0"/>
          <c:showVal val="1"/>
          <c:showCatName val="0"/>
          <c:showSerName val="0"/>
          <c:showPercent val="0"/>
          <c:showBubbleSize val="0"/>
        </c:dLbls>
        <c:gapWidth val="49"/>
        <c:overlap val="100"/>
        <c:axId val="156379392"/>
        <c:axId val="156389376"/>
      </c:barChart>
      <c:catAx>
        <c:axId val="156379392"/>
        <c:scaling>
          <c:orientation val="minMax"/>
        </c:scaling>
        <c:delete val="0"/>
        <c:axPos val="b"/>
        <c:numFmt formatCode="General" sourceLinked="1"/>
        <c:majorTickMark val="none"/>
        <c:minorTickMark val="none"/>
        <c:tickLblPos val="nextTo"/>
        <c:spPr>
          <a:ln w="3140">
            <a:solidFill>
              <a:schemeClr val="tx1"/>
            </a:solidFill>
            <a:prstDash val="solid"/>
          </a:ln>
        </c:spPr>
        <c:txPr>
          <a:bodyPr rot="0" vert="horz"/>
          <a:lstStyle/>
          <a:p>
            <a:pPr>
              <a:defRPr sz="1000" b="1" i="0" u="none" strike="noStrike" baseline="0">
                <a:solidFill>
                  <a:schemeClr val="tx1"/>
                </a:solidFill>
                <a:latin typeface="HelveticaNeueLT Com 45 Lt"/>
                <a:ea typeface="HelveticaNeueLT Com 45 Lt"/>
                <a:cs typeface="HelveticaNeueLT Com 45 Lt"/>
              </a:defRPr>
            </a:pPr>
            <a:endParaRPr lang="en-US"/>
          </a:p>
        </c:txPr>
        <c:crossAx val="156389376"/>
        <c:crosses val="autoZero"/>
        <c:auto val="1"/>
        <c:lblAlgn val="ctr"/>
        <c:lblOffset val="100"/>
        <c:tickLblSkip val="1"/>
        <c:tickMarkSkip val="1"/>
        <c:noMultiLvlLbl val="0"/>
      </c:catAx>
      <c:valAx>
        <c:axId val="156389376"/>
        <c:scaling>
          <c:orientation val="minMax"/>
        </c:scaling>
        <c:delete val="1"/>
        <c:axPos val="l"/>
        <c:majorGridlines>
          <c:spPr>
            <a:ln w="3140">
              <a:solidFill>
                <a:srgbClr val="000000"/>
              </a:solidFill>
              <a:prstDash val="solid"/>
            </a:ln>
          </c:spPr>
        </c:majorGridlines>
        <c:numFmt formatCode="General" sourceLinked="1"/>
        <c:majorTickMark val="out"/>
        <c:minorTickMark val="none"/>
        <c:tickLblPos val="none"/>
        <c:crossAx val="156379392"/>
        <c:crosses val="autoZero"/>
        <c:crossBetween val="between"/>
      </c:valAx>
      <c:spPr>
        <a:noFill/>
        <a:ln w="25120">
          <a:noFill/>
        </a:ln>
      </c:spPr>
    </c:plotArea>
    <c:plotVisOnly val="1"/>
    <c:dispBlanksAs val="gap"/>
    <c:showDLblsOverMax val="0"/>
  </c:chart>
  <c:spPr>
    <a:noFill/>
    <a:ln>
      <a:noFill/>
    </a:ln>
  </c:spPr>
  <c:txPr>
    <a:bodyPr/>
    <a:lstStyle/>
    <a:p>
      <a:pPr>
        <a:defRPr sz="1187" b="0" i="0" u="none" strike="noStrike" baseline="0">
          <a:solidFill>
            <a:schemeClr val="tx1"/>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5" Type="http://schemas.openxmlformats.org/officeDocument/2006/relationships/image" Target="../media/image37.emf"/><Relationship Id="rId4"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0.4452</cdr:x>
      <cdr:y>0.41005</cdr:y>
    </cdr:from>
    <cdr:to>
      <cdr:x>0.53111</cdr:x>
      <cdr:y>0.54297</cdr:y>
    </cdr:to>
    <cdr:sp macro="" textlink="">
      <cdr:nvSpPr>
        <cdr:cNvPr id="2" name="Textfeld 1"/>
        <cdr:cNvSpPr txBox="1"/>
      </cdr:nvSpPr>
      <cdr:spPr>
        <a:xfrm xmlns:a="http://schemas.openxmlformats.org/drawingml/2006/main">
          <a:off x="3730254" y="1777107"/>
          <a:ext cx="71983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200" b="1" dirty="0">
            <a:latin typeface="HelveticaNeueLT Com 45 Lt" pitchFamily="34" charset="0"/>
          </a:endParaRPr>
        </a:p>
        <a:p xmlns:a="http://schemas.openxmlformats.org/drawingml/2006/main">
          <a:r>
            <a:rPr lang="de-DE" sz="1200" b="1" dirty="0">
              <a:latin typeface="HelveticaNeueLT Com 45 Lt" pitchFamily="34" charset="0"/>
            </a:rPr>
            <a:t>IDY;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468523" y="489635"/>
            <a:ext cx="2826894" cy="351059"/>
          </a:xfrm>
          <a:prstGeom prst="rect">
            <a:avLst/>
          </a:prstGeom>
        </p:spPr>
        <p:txBody>
          <a:bodyPr vert="horz" lIns="0" tIns="0" rIns="0" bIns="0" rtlCol="0"/>
          <a:lstStyle>
            <a:lvl1pPr algn="l">
              <a:defRPr sz="1100"/>
            </a:lvl1pPr>
          </a:lstStyle>
          <a:p>
            <a:endParaRPr lang="en-US" dirty="0"/>
          </a:p>
        </p:txBody>
      </p:sp>
      <p:sp>
        <p:nvSpPr>
          <p:cNvPr id="3" name="Date Placeholder 2"/>
          <p:cNvSpPr>
            <a:spLocks noGrp="1"/>
          </p:cNvSpPr>
          <p:nvPr>
            <p:ph type="dt" sz="quarter" idx="1"/>
          </p:nvPr>
        </p:nvSpPr>
        <p:spPr bwMode="gray">
          <a:xfrm>
            <a:off x="3536738" y="489636"/>
            <a:ext cx="2792763" cy="351060"/>
          </a:xfrm>
          <a:prstGeom prst="rect">
            <a:avLst/>
          </a:prstGeom>
        </p:spPr>
        <p:txBody>
          <a:bodyPr vert="horz" lIns="0" tIns="0" rIns="0" bIns="0" rtlCol="0"/>
          <a:lstStyle>
            <a:lvl1pPr algn="r">
              <a:defRPr sz="1100"/>
            </a:lvl1pPr>
          </a:lstStyle>
          <a:p>
            <a:fld id="{05EFC736-0AFB-4545-8442-0349816BC7A7}" type="datetimeFigureOut">
              <a:rPr lang="en-US" smtClean="0"/>
              <a:t>8/29/2019</a:t>
            </a:fld>
            <a:endParaRPr lang="en-US"/>
          </a:p>
        </p:txBody>
      </p:sp>
      <p:sp>
        <p:nvSpPr>
          <p:cNvPr id="4" name="Footer Placeholder 3"/>
          <p:cNvSpPr>
            <a:spLocks noGrp="1"/>
          </p:cNvSpPr>
          <p:nvPr>
            <p:ph type="ftr" sz="quarter" idx="2"/>
          </p:nvPr>
        </p:nvSpPr>
        <p:spPr bwMode="gray">
          <a:xfrm>
            <a:off x="1468372" y="9047272"/>
            <a:ext cx="3412955" cy="381853"/>
          </a:xfrm>
          <a:prstGeom prst="rect">
            <a:avLst/>
          </a:prstGeom>
        </p:spPr>
        <p:txBody>
          <a:bodyPr vert="horz" lIns="0" tIns="0" rIns="0" bIns="0" rtlCol="0" anchor="b"/>
          <a:lstStyle>
            <a:lvl1pPr algn="l">
              <a:defRPr sz="1100"/>
            </a:lvl1pPr>
          </a:lstStyle>
          <a:p>
            <a:endParaRPr lang="en-US" dirty="0"/>
          </a:p>
        </p:txBody>
      </p:sp>
      <p:sp>
        <p:nvSpPr>
          <p:cNvPr id="5" name="Slide Number Placeholder 4"/>
          <p:cNvSpPr>
            <a:spLocks noGrp="1"/>
          </p:cNvSpPr>
          <p:nvPr>
            <p:ph type="sldNum" sz="quarter" idx="3"/>
          </p:nvPr>
        </p:nvSpPr>
        <p:spPr bwMode="gray">
          <a:xfrm>
            <a:off x="468524" y="9047272"/>
            <a:ext cx="999848" cy="381853"/>
          </a:xfrm>
          <a:prstGeom prst="rect">
            <a:avLst/>
          </a:prstGeom>
        </p:spPr>
        <p:txBody>
          <a:bodyPr vert="horz" lIns="0" tIns="0" rIns="0" bIns="0" rtlCol="0" anchor="b"/>
          <a:lstStyle>
            <a:lvl1pPr algn="r">
              <a:defRPr sz="1100"/>
            </a:lvl1pPr>
          </a:lstStyle>
          <a:p>
            <a:pPr algn="l"/>
            <a:r>
              <a:rPr lang="en-US" dirty="0"/>
              <a:t>Page </a:t>
            </a:r>
            <a:fld id="{43B04D1D-CCF3-40A9-B189-CE366AA4F8F6}" type="slidenum">
              <a:rPr lang="en-US" smtClean="0"/>
              <a:pPr algn="l"/>
              <a:t>‹#›</a:t>
            </a:fld>
            <a:endParaRPr lang="en-US" dirty="0"/>
          </a:p>
        </p:txBody>
      </p:sp>
      <p:sp>
        <p:nvSpPr>
          <p:cNvPr id="6" name="Freeform 2"/>
          <p:cNvSpPr>
            <a:spLocks noEditPoints="1"/>
          </p:cNvSpPr>
          <p:nvPr/>
        </p:nvSpPr>
        <p:spPr bwMode="gray">
          <a:xfrm>
            <a:off x="5329306" y="9218363"/>
            <a:ext cx="1000195" cy="217102"/>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8205" tIns="44103" rIns="88205" bIns="44103" numCol="1" anchor="t" anchorCtr="0" compatLnSpc="1">
            <a:prstTxWarp prst="textNoShape">
              <a:avLst/>
            </a:prstTxWarp>
          </a:bodyPr>
          <a:lstStyle/>
          <a:p>
            <a:endParaRPr lang="en-US"/>
          </a:p>
        </p:txBody>
      </p:sp>
      <p:grpSp>
        <p:nvGrpSpPr>
          <p:cNvPr id="7" name="Group 6"/>
          <p:cNvGrpSpPr/>
          <p:nvPr/>
        </p:nvGrpSpPr>
        <p:grpSpPr bwMode="gray">
          <a:xfrm>
            <a:off x="-83067" y="-98312"/>
            <a:ext cx="7000389" cy="10125117"/>
            <a:chOff x="-86754" y="-101364"/>
            <a:chExt cx="7311008" cy="10439250"/>
          </a:xfrm>
        </p:grpSpPr>
        <p:cxnSp>
          <p:nvCxnSpPr>
            <p:cNvPr id="8" name="Straight Connector 7"/>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9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855447" y="492715"/>
            <a:ext cx="4094737" cy="344672"/>
          </a:xfrm>
          <a:prstGeom prst="rect">
            <a:avLst/>
          </a:prstGeom>
        </p:spPr>
        <p:txBody>
          <a:bodyPr vert="horz" lIns="0" tIns="0" rIns="0" bIns="0" rtlCol="0"/>
          <a:lstStyle>
            <a:lvl1pPr algn="l">
              <a:defRPr sz="1100" b="1"/>
            </a:lvl1pPr>
          </a:lstStyle>
          <a:p>
            <a:endParaRPr lang="en-US" dirty="0"/>
          </a:p>
        </p:txBody>
      </p:sp>
      <p:sp>
        <p:nvSpPr>
          <p:cNvPr id="3" name="Date Placeholder 2"/>
          <p:cNvSpPr>
            <a:spLocks noGrp="1"/>
          </p:cNvSpPr>
          <p:nvPr>
            <p:ph type="dt" idx="1"/>
          </p:nvPr>
        </p:nvSpPr>
        <p:spPr bwMode="gray">
          <a:xfrm>
            <a:off x="4950182" y="492715"/>
            <a:ext cx="1379318" cy="344672"/>
          </a:xfrm>
          <a:prstGeom prst="rect">
            <a:avLst/>
          </a:prstGeom>
        </p:spPr>
        <p:txBody>
          <a:bodyPr vert="horz" lIns="0" tIns="0" rIns="0" bIns="0" rtlCol="0"/>
          <a:lstStyle>
            <a:lvl1pPr algn="r">
              <a:defRPr sz="900"/>
            </a:lvl1pPr>
          </a:lstStyle>
          <a:p>
            <a:fld id="{DA30A0F7-4C0D-4162-8B62-872A0D160B8C}" type="datetimeFigureOut">
              <a:rPr lang="en-US" smtClean="0"/>
              <a:pPr/>
              <a:t>8/29/2019</a:t>
            </a:fld>
            <a:endParaRPr lang="en-US"/>
          </a:p>
        </p:txBody>
      </p:sp>
      <p:sp>
        <p:nvSpPr>
          <p:cNvPr id="4" name="Slide Image Placeholder 3"/>
          <p:cNvSpPr>
            <a:spLocks noGrp="1" noRot="1" noChangeAspect="1"/>
          </p:cNvSpPr>
          <p:nvPr>
            <p:ph type="sldImg" idx="2"/>
          </p:nvPr>
        </p:nvSpPr>
        <p:spPr bwMode="gray">
          <a:xfrm>
            <a:off x="854075" y="847725"/>
            <a:ext cx="5459413" cy="3071813"/>
          </a:xfrm>
          <a:prstGeom prst="rect">
            <a:avLst/>
          </a:prstGeom>
          <a:noFill/>
          <a:ln w="12700">
            <a:solidFill>
              <a:prstClr val="black"/>
            </a:solidFill>
          </a:ln>
        </p:spPr>
        <p:txBody>
          <a:bodyPr vert="horz" lIns="95544" tIns="47770" rIns="95544" bIns="47770" rtlCol="0" anchor="ctr"/>
          <a:lstStyle/>
          <a:p>
            <a:endParaRPr lang="en-US"/>
          </a:p>
        </p:txBody>
      </p:sp>
      <p:sp>
        <p:nvSpPr>
          <p:cNvPr id="5" name="Notes Placeholder 4"/>
          <p:cNvSpPr>
            <a:spLocks noGrp="1"/>
          </p:cNvSpPr>
          <p:nvPr>
            <p:ph type="body" sz="quarter" idx="3"/>
          </p:nvPr>
        </p:nvSpPr>
        <p:spPr bwMode="gray">
          <a:xfrm>
            <a:off x="848189" y="4145748"/>
            <a:ext cx="5475409" cy="490324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1778462" y="9222983"/>
            <a:ext cx="2585657" cy="205602"/>
          </a:xfrm>
          <a:prstGeom prst="rect">
            <a:avLst/>
          </a:prstGeom>
        </p:spPr>
        <p:txBody>
          <a:bodyPr vert="horz" lIns="0" tIns="0" rIns="0" bIns="0" rtlCol="0" anchor="b"/>
          <a:lstStyle>
            <a:lvl1pPr algn="l">
              <a:defRPr sz="900"/>
            </a:lvl1pPr>
          </a:lstStyle>
          <a:p>
            <a:endParaRPr lang="en-US" dirty="0"/>
          </a:p>
        </p:txBody>
      </p:sp>
      <p:sp>
        <p:nvSpPr>
          <p:cNvPr id="7" name="Slide Number Placeholder 6"/>
          <p:cNvSpPr>
            <a:spLocks noGrp="1"/>
          </p:cNvSpPr>
          <p:nvPr>
            <p:ph type="sldNum" sz="quarter" idx="5"/>
          </p:nvPr>
        </p:nvSpPr>
        <p:spPr bwMode="gray">
          <a:xfrm>
            <a:off x="848189" y="9224859"/>
            <a:ext cx="930273" cy="203725"/>
          </a:xfrm>
          <a:prstGeom prst="rect">
            <a:avLst/>
          </a:prstGeom>
        </p:spPr>
        <p:txBody>
          <a:bodyPr vert="horz" lIns="0" tIns="0" rIns="0" bIns="0" rtlCol="0" anchor="b"/>
          <a:lstStyle>
            <a:lvl1pPr algn="l">
              <a:defRPr sz="900"/>
            </a:lvl1pPr>
          </a:lstStyle>
          <a:p>
            <a:r>
              <a:rPr lang="en-US" dirty="0"/>
              <a:t>Page </a:t>
            </a:r>
            <a:fld id="{B936D8B3-C460-44AC-B9A0-2EFBD5732908}" type="slidenum">
              <a:rPr lang="en-US" smtClean="0"/>
              <a:pPr/>
              <a:t>‹#›</a:t>
            </a:fld>
            <a:endParaRPr lang="en-US" dirty="0"/>
          </a:p>
        </p:txBody>
      </p:sp>
      <p:sp>
        <p:nvSpPr>
          <p:cNvPr id="8" name="Freeform 2"/>
          <p:cNvSpPr>
            <a:spLocks noEditPoints="1"/>
          </p:cNvSpPr>
          <p:nvPr/>
        </p:nvSpPr>
        <p:spPr bwMode="gray">
          <a:xfrm>
            <a:off x="5329306" y="9218363"/>
            <a:ext cx="1000195" cy="217102"/>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8205" tIns="44103" rIns="88205" bIns="44103" numCol="1" anchor="t" anchorCtr="0" compatLnSpc="1">
            <a:prstTxWarp prst="textNoShape">
              <a:avLst/>
            </a:prstTxWarp>
          </a:bodyPr>
          <a:lstStyle/>
          <a:p>
            <a:endParaRPr lang="en-US"/>
          </a:p>
        </p:txBody>
      </p:sp>
      <p:grpSp>
        <p:nvGrpSpPr>
          <p:cNvPr id="39" name="Group 38"/>
          <p:cNvGrpSpPr/>
          <p:nvPr/>
        </p:nvGrpSpPr>
        <p:grpSpPr bwMode="gray">
          <a:xfrm>
            <a:off x="-83067" y="-98312"/>
            <a:ext cx="7000389" cy="10125117"/>
            <a:chOff x="-86754" y="-101364"/>
            <a:chExt cx="7311008" cy="10439250"/>
          </a:xfrm>
        </p:grpSpPr>
        <p:cxnSp>
          <p:nvCxnSpPr>
            <p:cNvPr id="10" name="Straight Connector 9"/>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86754"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86754"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7152246"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7152246"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24782"/>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300"/>
      </a:spcBef>
      <a:spcAft>
        <a:spcPts val="200"/>
      </a:spcAft>
      <a:defRPr sz="1200" kern="1200">
        <a:solidFill>
          <a:schemeClr val="tx1"/>
        </a:solidFill>
        <a:latin typeface="+mn-lt"/>
        <a:ea typeface="+mn-ea"/>
        <a:cs typeface="+mn-cs"/>
      </a:defRPr>
    </a:lvl1pPr>
    <a:lvl2pPr marL="0" indent="0" algn="l" defTabSz="914400" rtl="0" eaLnBrk="1" latinLnBrk="0" hangingPunct="1">
      <a:spcBef>
        <a:spcPts val="300"/>
      </a:spcBef>
      <a:spcAft>
        <a:spcPts val="200"/>
      </a:spcAft>
      <a:defRPr sz="1200" b="1" kern="1200">
        <a:solidFill>
          <a:schemeClr val="tx1"/>
        </a:solidFill>
        <a:latin typeface="+mn-lt"/>
        <a:ea typeface="+mn-ea"/>
        <a:cs typeface="+mn-cs"/>
      </a:defRPr>
    </a:lvl2pPr>
    <a:lvl3pPr marL="180000" indent="-180000" algn="l" defTabSz="914400" rtl="0" eaLnBrk="1" latinLnBrk="0" hangingPunct="1">
      <a:spcBef>
        <a:spcPts val="300"/>
      </a:spcBef>
      <a:spcAft>
        <a:spcPts val="200"/>
      </a:spcAft>
      <a:buClr>
        <a:schemeClr val="bg2"/>
      </a:buClr>
      <a:buFont typeface="Wingdings" pitchFamily="2" charset="2"/>
      <a:buChar char="§"/>
      <a:defRPr sz="1200" kern="1200">
        <a:solidFill>
          <a:schemeClr val="tx1"/>
        </a:solidFill>
        <a:latin typeface="+mn-lt"/>
        <a:ea typeface="+mn-ea"/>
        <a:cs typeface="+mn-cs"/>
      </a:defRPr>
    </a:lvl3pPr>
    <a:lvl4pPr marL="36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4pPr>
    <a:lvl5pPr marL="54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5pPr>
    <a:lvl6pPr marL="216000" indent="-216000" algn="l" defTabSz="914400" rtl="0" eaLnBrk="1" latinLnBrk="0" hangingPunct="1">
      <a:spcBef>
        <a:spcPts val="300"/>
      </a:spcBef>
      <a:spcAft>
        <a:spcPts val="200"/>
      </a:spcAft>
      <a:buClr>
        <a:schemeClr val="bg2"/>
      </a:buClr>
      <a:buSzPct val="80000"/>
      <a:buFont typeface="+mj-lt"/>
      <a:buAutoNum type="arabicPeriod"/>
      <a:defRPr sz="1200" kern="1200">
        <a:solidFill>
          <a:schemeClr val="tx1"/>
        </a:solidFill>
        <a:latin typeface="+mn-lt"/>
        <a:ea typeface="+mn-ea"/>
        <a:cs typeface="+mn-cs"/>
      </a:defRPr>
    </a:lvl6pPr>
    <a:lvl7pPr marL="0" indent="0" algn="l" defTabSz="914400" rtl="0" eaLnBrk="1" latinLnBrk="0" hangingPunct="1">
      <a:spcBef>
        <a:spcPts val="300"/>
      </a:spcBef>
      <a:spcAft>
        <a:spcPts val="200"/>
      </a:spcAft>
      <a:defRPr sz="1200" b="1" kern="1200">
        <a:solidFill>
          <a:schemeClr val="bg2"/>
        </a:solidFill>
        <a:latin typeface="+mn-lt"/>
        <a:ea typeface="+mn-ea"/>
        <a:cs typeface="+mn-cs"/>
      </a:defRPr>
    </a:lvl7pPr>
    <a:lvl8pPr marL="0" indent="0" algn="l" defTabSz="914400" rtl="0" eaLnBrk="1" latinLnBrk="0" hangingPunct="1">
      <a:spcBef>
        <a:spcPts val="300"/>
      </a:spcBef>
      <a:spcAft>
        <a:spcPts val="200"/>
      </a:spcAft>
      <a:defRPr sz="1050" kern="1200">
        <a:solidFill>
          <a:schemeClr val="tx1"/>
        </a:solidFill>
        <a:latin typeface="+mn-lt"/>
        <a:ea typeface="+mn-ea"/>
        <a:cs typeface="+mn-cs"/>
      </a:defRPr>
    </a:lvl8pPr>
    <a:lvl9pPr marL="0" indent="0" algn="l" defTabSz="914400" rtl="0" eaLnBrk="1" latinLnBrk="0" hangingPunct="1">
      <a:spcBef>
        <a:spcPts val="300"/>
      </a:spcBef>
      <a:spcAft>
        <a:spcPts val="200"/>
      </a:spcAft>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r>
              <a:rPr lang="en-US"/>
              <a:t>Page </a:t>
            </a:r>
            <a:fld id="{B936D8B3-C460-44AC-B9A0-2EFBD5732908}" type="slidenum">
              <a:rPr lang="en-US" smtClean="0"/>
              <a:pPr/>
              <a:t>1</a:t>
            </a:fld>
            <a:endParaRPr lang="en-US" dirty="0"/>
          </a:p>
        </p:txBody>
      </p:sp>
      <p:sp>
        <p:nvSpPr>
          <p:cNvPr id="3" name="Folienbildplatzhalter 2"/>
          <p:cNvSpPr>
            <a:spLocks noGrp="1" noRot="1" noChangeAspect="1"/>
          </p:cNvSpPr>
          <p:nvPr>
            <p:ph type="sldImg"/>
          </p:nvPr>
        </p:nvSpPr>
        <p:spPr>
          <a:xfrm>
            <a:off x="855663" y="849313"/>
            <a:ext cx="5456237" cy="3070225"/>
          </a:xfrm>
        </p:spPr>
      </p:sp>
      <p:sp>
        <p:nvSpPr>
          <p:cNvPr id="4" name="Notizenplatzhalter 3"/>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55557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849313"/>
            <a:ext cx="5462587" cy="3071812"/>
          </a:xfrm>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0"/>
          </p:nvPr>
        </p:nvSpPr>
        <p:spPr/>
        <p:txBody>
          <a:bodyPr/>
          <a:lstStyle/>
          <a:p>
            <a:r>
              <a:rPr lang="en-US" dirty="0"/>
              <a:t>Page </a:t>
            </a:r>
            <a:fld id="{B936D8B3-C460-44AC-B9A0-2EFBD5732908}" type="slidenum">
              <a:rPr lang="en-US" smtClean="0"/>
              <a:pPr/>
              <a:t>2</a:t>
            </a:fld>
            <a:endParaRPr lang="en-US" dirty="0"/>
          </a:p>
        </p:txBody>
      </p:sp>
    </p:spTree>
    <p:extLst>
      <p:ext uri="{BB962C8B-B14F-4D97-AF65-F5344CB8AC3E}">
        <p14:creationId xmlns:p14="http://schemas.microsoft.com/office/powerpoint/2010/main" val="277611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849313"/>
            <a:ext cx="5462587" cy="3071812"/>
          </a:xfrm>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0"/>
          </p:nvPr>
        </p:nvSpPr>
        <p:spPr/>
        <p:txBody>
          <a:bodyPr/>
          <a:lstStyle/>
          <a:p>
            <a:r>
              <a:rPr lang="en-US" dirty="0"/>
              <a:t>Page </a:t>
            </a:r>
            <a:fld id="{B936D8B3-C460-44AC-B9A0-2EFBD5732908}" type="slidenum">
              <a:rPr lang="en-US" smtClean="0"/>
              <a:pPr/>
              <a:t>3</a:t>
            </a:fld>
            <a:endParaRPr lang="en-US" dirty="0"/>
          </a:p>
        </p:txBody>
      </p:sp>
    </p:spTree>
    <p:extLst>
      <p:ext uri="{BB962C8B-B14F-4D97-AF65-F5344CB8AC3E}">
        <p14:creationId xmlns:p14="http://schemas.microsoft.com/office/powerpoint/2010/main" val="405740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849313"/>
            <a:ext cx="5462587" cy="3071812"/>
          </a:xfrm>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0"/>
          </p:nvPr>
        </p:nvSpPr>
        <p:spPr/>
        <p:txBody>
          <a:bodyPr/>
          <a:lstStyle/>
          <a:p>
            <a:r>
              <a:rPr lang="en-US" dirty="0"/>
              <a:t>Page </a:t>
            </a:r>
            <a:fld id="{B936D8B3-C460-44AC-B9A0-2EFBD5732908}" type="slidenum">
              <a:rPr lang="en-US" smtClean="0"/>
              <a:pPr/>
              <a:t>4</a:t>
            </a:fld>
            <a:endParaRPr lang="en-US" dirty="0"/>
          </a:p>
        </p:txBody>
      </p:sp>
    </p:spTree>
    <p:extLst>
      <p:ext uri="{BB962C8B-B14F-4D97-AF65-F5344CB8AC3E}">
        <p14:creationId xmlns:p14="http://schemas.microsoft.com/office/powerpoint/2010/main" val="107904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849313"/>
            <a:ext cx="5462587" cy="3071812"/>
          </a:xfrm>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0"/>
          </p:nvPr>
        </p:nvSpPr>
        <p:spPr/>
        <p:txBody>
          <a:bodyPr/>
          <a:lstStyle/>
          <a:p>
            <a:r>
              <a:rPr lang="en-US" dirty="0"/>
              <a:t>Page </a:t>
            </a:r>
            <a:fld id="{B936D8B3-C460-44AC-B9A0-2EFBD5732908}" type="slidenum">
              <a:rPr lang="en-US" smtClean="0"/>
              <a:pPr/>
              <a:t>5</a:t>
            </a:fld>
            <a:endParaRPr lang="en-US" dirty="0"/>
          </a:p>
        </p:txBody>
      </p:sp>
    </p:spTree>
    <p:extLst>
      <p:ext uri="{BB962C8B-B14F-4D97-AF65-F5344CB8AC3E}">
        <p14:creationId xmlns:p14="http://schemas.microsoft.com/office/powerpoint/2010/main" val="262512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22563" y="571500"/>
            <a:ext cx="5030787" cy="2830513"/>
          </a:xfrm>
        </p:spPr>
      </p:sp>
      <p:sp>
        <p:nvSpPr>
          <p:cNvPr id="3" name="Notizenplatzhalter 2"/>
          <p:cNvSpPr>
            <a:spLocks noGrp="1"/>
          </p:cNvSpPr>
          <p:nvPr>
            <p:ph type="body" idx="1"/>
          </p:nvPr>
        </p:nvSpPr>
        <p:spPr/>
        <p:txBody>
          <a:bodyPr/>
          <a:lstStyle/>
          <a:p>
            <a:r>
              <a:rPr lang="de-DE" dirty="0"/>
              <a:t>Machen Sie anhand dieser Folie Ihren Zuhörern deutlich, dass IDY eine </a:t>
            </a:r>
            <a:r>
              <a:rPr lang="de-DE" b="1" dirty="0"/>
              <a:t>Prozessinnovation</a:t>
            </a:r>
            <a:r>
              <a:rPr lang="de-DE" dirty="0"/>
              <a:t> ist, </a:t>
            </a:r>
          </a:p>
          <a:p>
            <a:r>
              <a:rPr lang="de-DE" dirty="0"/>
              <a:t>die in jeder Phase des Prozesses zusätzliche Nutzen erzeugt.</a:t>
            </a:r>
          </a:p>
          <a:p>
            <a:endParaRPr lang="de-DE" dirty="0"/>
          </a:p>
          <a:p>
            <a:r>
              <a:rPr lang="de-DE" dirty="0"/>
              <a:t>Using this slide, make it clear to your listeners </a:t>
            </a:r>
            <a:r>
              <a:rPr lang="de-DE" dirty="0" err="1"/>
              <a:t>that</a:t>
            </a:r>
            <a:r>
              <a:rPr lang="de-DE" dirty="0"/>
              <a:t> IDY is a </a:t>
            </a:r>
            <a:r>
              <a:rPr lang="de-DE" b="1" dirty="0"/>
              <a:t>process innovation</a:t>
            </a:r>
            <a:r>
              <a:rPr lang="de-DE" dirty="0"/>
              <a:t> </a:t>
            </a:r>
            <a:br>
              <a:rPr lang="de-DE" dirty="0"/>
            </a:br>
            <a:r>
              <a:rPr lang="de-DE" dirty="0"/>
              <a:t>that generates additional benefits in every phase of the process.</a:t>
            </a:r>
          </a:p>
        </p:txBody>
      </p:sp>
      <p:sp>
        <p:nvSpPr>
          <p:cNvPr id="4" name="Foliennummernplatzhalter 3"/>
          <p:cNvSpPr>
            <a:spLocks noGrp="1"/>
          </p:cNvSpPr>
          <p:nvPr>
            <p:ph type="sldNum" sz="quarter" idx="10"/>
          </p:nvPr>
        </p:nvSpPr>
        <p:spPr/>
        <p:txBody>
          <a:bodyPr/>
          <a:lstStyle/>
          <a:p>
            <a:r>
              <a:rPr lang="en-US" dirty="0"/>
              <a:t>Page </a:t>
            </a:r>
            <a:fld id="{B936D8B3-C460-44AC-B9A0-2EFBD5732908}" type="slidenum">
              <a:rPr lang="en-US" smtClean="0"/>
              <a:pPr/>
              <a:t>13</a:t>
            </a:fld>
            <a:endParaRPr lang="en-US" dirty="0"/>
          </a:p>
        </p:txBody>
      </p:sp>
    </p:spTree>
    <p:extLst>
      <p:ext uri="{BB962C8B-B14F-4D97-AF65-F5344CB8AC3E}">
        <p14:creationId xmlns:p14="http://schemas.microsoft.com/office/powerpoint/2010/main" val="66999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22563" y="571500"/>
            <a:ext cx="5030787" cy="2830513"/>
          </a:xfrm>
        </p:spPr>
      </p:sp>
      <p:sp>
        <p:nvSpPr>
          <p:cNvPr id="3" name="Notizenplatzhalter 2"/>
          <p:cNvSpPr>
            <a:spLocks noGrp="1"/>
          </p:cNvSpPr>
          <p:nvPr>
            <p:ph type="body" idx="1"/>
          </p:nvPr>
        </p:nvSpPr>
        <p:spPr/>
        <p:txBody>
          <a:bodyPr/>
          <a:lstStyle/>
          <a:p>
            <a:r>
              <a:rPr lang="de-DE" dirty="0"/>
              <a:t>Machen Sie Ihren Zuhörern deutlich, dass die Nutzenverbesserung in allen Bereichen stattfindet: </a:t>
            </a:r>
          </a:p>
          <a:p>
            <a:r>
              <a:rPr lang="de-DE" dirty="0"/>
              <a:t>Verbesserung der Ergebnisqualität, Verbesserung der Prozessqualität und Kostenreduktion.</a:t>
            </a:r>
          </a:p>
          <a:p>
            <a:r>
              <a:rPr lang="de-DE" dirty="0"/>
              <a:t>OMF hat in allen Bereichen optimiert!</a:t>
            </a:r>
          </a:p>
          <a:p>
            <a:endParaRPr lang="de-DE" dirty="0"/>
          </a:p>
          <a:p>
            <a:r>
              <a:rPr lang="de-DE" dirty="0"/>
              <a:t>Make it clear to your listeners that benefit improvement is taking place in all areas: </a:t>
            </a:r>
          </a:p>
          <a:p>
            <a:r>
              <a:rPr lang="de-DE" dirty="0"/>
              <a:t>improvement of the quality of the results, improvement in the process quality and cost reduction.</a:t>
            </a:r>
          </a:p>
          <a:p>
            <a:r>
              <a:rPr lang="de-DE" dirty="0"/>
              <a:t>OMF has carried out optimizations in all areas!</a:t>
            </a:r>
          </a:p>
        </p:txBody>
      </p:sp>
      <p:sp>
        <p:nvSpPr>
          <p:cNvPr id="4" name="Foliennummernplatzhalter 3"/>
          <p:cNvSpPr>
            <a:spLocks noGrp="1"/>
          </p:cNvSpPr>
          <p:nvPr>
            <p:ph type="sldNum" sz="quarter" idx="10"/>
          </p:nvPr>
        </p:nvSpPr>
        <p:spPr/>
        <p:txBody>
          <a:bodyPr/>
          <a:lstStyle/>
          <a:p>
            <a:r>
              <a:rPr lang="en-US" dirty="0"/>
              <a:t>Page </a:t>
            </a:r>
            <a:fld id="{B936D8B3-C460-44AC-B9A0-2EFBD5732908}" type="slidenum">
              <a:rPr lang="en-US" smtClean="0"/>
              <a:pPr/>
              <a:t>15</a:t>
            </a:fld>
            <a:endParaRPr lang="en-US" dirty="0"/>
          </a:p>
        </p:txBody>
      </p:sp>
    </p:spTree>
    <p:extLst>
      <p:ext uri="{BB962C8B-B14F-4D97-AF65-F5344CB8AC3E}">
        <p14:creationId xmlns:p14="http://schemas.microsoft.com/office/powerpoint/2010/main" val="139260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 machen wir nicht 6 oder 8 fädig? = Weil </a:t>
            </a:r>
            <a:r>
              <a:rPr lang="de-DE" baseline="0" dirty="0"/>
              <a:t> das Ergebnis nicht unseren Garn- &amp; Spulenqualitätsansprüchen genügt…</a:t>
            </a:r>
            <a:endParaRPr lang="de-DE" dirty="0"/>
          </a:p>
        </p:txBody>
      </p:sp>
      <p:sp>
        <p:nvSpPr>
          <p:cNvPr id="4" name="Foliennummernplatzhalter 3"/>
          <p:cNvSpPr>
            <a:spLocks noGrp="1"/>
          </p:cNvSpPr>
          <p:nvPr>
            <p:ph type="sldNum" sz="quarter" idx="10"/>
          </p:nvPr>
        </p:nvSpPr>
        <p:spPr/>
        <p:txBody>
          <a:bodyPr/>
          <a:lstStyle/>
          <a:p>
            <a:r>
              <a:rPr lang="en-US"/>
              <a:t>Page </a:t>
            </a:r>
            <a:fld id="{B936D8B3-C460-44AC-B9A0-2EFBD5732908}" type="slidenum">
              <a:rPr lang="en-US" smtClean="0"/>
              <a:pPr/>
              <a:t>20</a:t>
            </a:fld>
            <a:endParaRPr lang="en-US" dirty="0"/>
          </a:p>
        </p:txBody>
      </p:sp>
    </p:spTree>
    <p:extLst>
      <p:ext uri="{BB962C8B-B14F-4D97-AF65-F5344CB8AC3E}">
        <p14:creationId xmlns:p14="http://schemas.microsoft.com/office/powerpoint/2010/main" val="429412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Page </a:t>
            </a:r>
            <a:fld id="{B936D8B3-C460-44AC-B9A0-2EFBD5732908}" type="slidenum">
              <a:rPr lang="en-US" smtClean="0"/>
              <a:pPr/>
              <a:t>25</a:t>
            </a:fld>
            <a:endParaRPr lang="en-US" dirty="0"/>
          </a:p>
        </p:txBody>
      </p:sp>
    </p:spTree>
    <p:extLst>
      <p:ext uri="{BB962C8B-B14F-4D97-AF65-F5344CB8AC3E}">
        <p14:creationId xmlns:p14="http://schemas.microsoft.com/office/powerpoint/2010/main" val="428286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16812136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InnovationDay2018_Presentation_OMF</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400174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InnovationDay2018_Presentation_OMF</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20618924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InnovationDay2018_Presentation_OMF</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4839933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InnovationDay2018_Presentation_OMF</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3366728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InnovationDay2018_Presentation_OMF</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1765134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InnovationDay2018_Presentation_OMF</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5503528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InnovationDay2018_Presentation_OMF</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25599469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InnovationDay2018_Presentation_OMF</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16571040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InnovationDay2018_Presentation_OMF</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6569465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InnovationDay2018_Presentation_OMF</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2" name="Title 1"/>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723773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F90FA3-C900-4446-919A-743B1B65B412}"/>
              </a:ext>
            </a:extLst>
          </p:cNvPr>
          <p:cNvGraphicFramePr>
            <a:graphicFrameLocks noChangeAspect="1"/>
          </p:cNvGraphicFramePr>
          <p:nvPr userDrawn="1">
            <p:custDataLst>
              <p:tags r:id="rId2"/>
            </p:custDataLst>
            <p:extLst>
              <p:ext uri="{D42A27DB-BD31-4B8C-83A1-F6EECF244321}">
                <p14:modId xmlns:p14="http://schemas.microsoft.com/office/powerpoint/2010/main" val="1625895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9" name="think-cell Slide" r:id="rId4" imgW="359" imgH="360" progId="TCLayout.ActiveDocument.1">
                  <p:embed/>
                </p:oleObj>
              </mc:Choice>
              <mc:Fallback>
                <p:oleObj name="think-cell Slide" r:id="rId4" imgW="359"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417547944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3975" y="844514"/>
            <a:ext cx="6670074" cy="393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ußzeilenplatzhalter 6"/>
          <p:cNvSpPr>
            <a:spLocks noGrp="1"/>
          </p:cNvSpPr>
          <p:nvPr>
            <p:ph type="ftr" sz="quarter" idx="10"/>
          </p:nvPr>
        </p:nvSpPr>
        <p:spPr bwMode="gray"/>
        <p:txBody>
          <a:bodyPr/>
          <a:lstStyle/>
          <a:p>
            <a:r>
              <a:rPr lang="en-US" noProof="0"/>
              <a:t>InnovationDay2018_Presentation_OMF</a:t>
            </a:r>
            <a:endParaRPr lang="en-US" noProof="0" dirty="0"/>
          </a:p>
        </p:txBody>
      </p:sp>
      <p:sp>
        <p:nvSpPr>
          <p:cNvPr id="8" name="Foliennummernplatzhalter 7"/>
          <p:cNvSpPr>
            <a:spLocks noGrp="1"/>
          </p:cNvSpPr>
          <p:nvPr>
            <p:ph type="sldNum" sz="quarter" idx="11"/>
          </p:nvPr>
        </p:nvSpPr>
        <p:spPr bwMode="gray"/>
        <p:txBody>
          <a:bodyPr/>
          <a:lstStyle/>
          <a:p>
            <a:r>
              <a:rPr lang="en-US" noProof="0" dirty="0"/>
              <a:t>Page </a:t>
            </a:r>
            <a:fld id="{D126E9C2-5A98-4FED-83CF-BD978A28F274}" type="slidenum">
              <a:rPr lang="en-US" noProof="0" smtClean="0"/>
              <a:pPr/>
              <a:t>‹#›</a:t>
            </a:fld>
            <a:endParaRPr lang="en-US" noProof="0" dirty="0"/>
          </a:p>
        </p:txBody>
      </p:sp>
      <p:sp>
        <p:nvSpPr>
          <p:cNvPr id="4" name="TextBox 3"/>
          <p:cNvSpPr txBox="1"/>
          <p:nvPr userDrawn="1"/>
        </p:nvSpPr>
        <p:spPr bwMode="gray">
          <a:xfrm>
            <a:off x="358775" y="411164"/>
            <a:ext cx="4105275" cy="468312"/>
          </a:xfrm>
          <a:prstGeom prst="rect">
            <a:avLst/>
          </a:prstGeom>
          <a:noFill/>
        </p:spPr>
        <p:txBody>
          <a:bodyPr wrap="square" lIns="0" tIns="144000" rIns="0" bIns="0" rtlCol="0">
            <a:noAutofit/>
          </a:bodyPr>
          <a:lstStyle/>
          <a:p>
            <a:pPr>
              <a:lnSpc>
                <a:spcPct val="90000"/>
              </a:lnSpc>
            </a:pPr>
            <a:r>
              <a:rPr lang="en-US" sz="2800" b="1" noProof="0" dirty="0">
                <a:latin typeface="+mn-lt"/>
              </a:rPr>
              <a:t>Thank you.</a:t>
            </a:r>
          </a:p>
        </p:txBody>
      </p:sp>
      <p:sp>
        <p:nvSpPr>
          <p:cNvPr id="5" name="Date Placeholder 4"/>
          <p:cNvSpPr>
            <a:spLocks noGrp="1"/>
          </p:cNvSpPr>
          <p:nvPr>
            <p:ph type="dt" sz="half" idx="12"/>
          </p:nvPr>
        </p:nvSpPr>
        <p:spPr bwMode="gray"/>
        <p:txBody>
          <a:bodyPr/>
          <a:lstStyle/>
          <a:p>
            <a:endParaRPr lang="en-US" noProof="0" dirty="0"/>
          </a:p>
        </p:txBody>
      </p:sp>
    </p:spTree>
    <p:extLst>
      <p:ext uri="{BB962C8B-B14F-4D97-AF65-F5344CB8AC3E}">
        <p14:creationId xmlns:p14="http://schemas.microsoft.com/office/powerpoint/2010/main" val="56443571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planati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a:t>InnovationDay2018_Presentation_OMF</a:t>
            </a:r>
            <a:endParaRPr lang="en-US" dirty="0"/>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the slide.</a:t>
            </a:r>
          </a:p>
          <a:p>
            <a:pPr algn="l">
              <a:lnSpc>
                <a:spcPct val="90000"/>
              </a:lnSpc>
            </a:pPr>
            <a:endParaRPr lang="en-US" sz="1200" baseline="0" noProof="1">
              <a:solidFill>
                <a:schemeClr val="tx1"/>
              </a:solidFill>
            </a:endParaRPr>
          </a:p>
          <a:p>
            <a:pPr algn="l">
              <a:lnSpc>
                <a:spcPct val="90000"/>
              </a:lnSpc>
            </a:pPr>
            <a:r>
              <a:rPr lang="de-DE" sz="1200" b="1" baseline="0" noProof="1">
                <a:solidFill>
                  <a:schemeClr val="tx1"/>
                </a:solidFill>
              </a:rPr>
              <a:t>To use these guides:</a:t>
            </a:r>
            <a:endParaRPr lang="en-US" sz="1200" b="1" baseline="0" noProof="1">
              <a:solidFill>
                <a:schemeClr val="tx1"/>
              </a:solidFill>
            </a:endParaRPr>
          </a:p>
          <a:p>
            <a:pPr algn="l">
              <a:lnSpc>
                <a:spcPct val="90000"/>
              </a:lnSpc>
            </a:pPr>
            <a:r>
              <a:rPr lang="en-US" sz="1200" b="0" baseline="0" noProof="1">
                <a:solidFill>
                  <a:schemeClr val="tx1"/>
                </a:solidFill>
              </a:rPr>
              <a:t>Click the right mouse button outside the slide and go at </a:t>
            </a:r>
            <a:r>
              <a:rPr lang="en-US" sz="1200" b="1" i="1" baseline="0" noProof="1">
                <a:solidFill>
                  <a:schemeClr val="tx1"/>
                </a:solidFill>
              </a:rPr>
              <a:t>„Grid and Guides“ </a:t>
            </a:r>
            <a:r>
              <a:rPr lang="en-US" sz="1200" b="0" i="0" baseline="0" noProof="1">
                <a:solidFill>
                  <a:schemeClr val="tx1"/>
                </a:solidFill>
              </a:rPr>
              <a:t>to</a:t>
            </a:r>
            <a:r>
              <a:rPr lang="en-US" sz="1200" b="1" i="1" baseline="0" noProof="1">
                <a:solidFill>
                  <a:schemeClr val="tx1"/>
                </a:solidFill>
              </a:rPr>
              <a:t> </a:t>
            </a:r>
            <a:r>
              <a:rPr lang="en-US" sz="1200" b="0" i="0" baseline="0" noProof="1">
                <a:solidFill>
                  <a:schemeClr val="tx1"/>
                </a:solidFill>
              </a:rPr>
              <a:t>take the same settings as you can see in the screenshot above.</a:t>
            </a:r>
          </a:p>
          <a:p>
            <a:pPr algn="l">
              <a:lnSpc>
                <a:spcPct val="90000"/>
              </a:lnSpc>
            </a:pPr>
            <a:endParaRPr lang="en-US" sz="1200" b="0" i="0" baseline="0" noProof="1">
              <a:solidFill>
                <a:schemeClr val="tx1"/>
              </a:solidFill>
            </a:endParaRPr>
          </a:p>
          <a:p>
            <a:pPr marL="0" marR="0" indent="0" algn="l" defTabSz="914400" rtl="0" eaLnBrk="1" fontAlgn="auto" latinLnBrk="0" hangingPunct="1">
              <a:lnSpc>
                <a:spcPct val="90000"/>
              </a:lnSpc>
              <a:spcBef>
                <a:spcPts val="0"/>
              </a:spcBef>
              <a:spcAft>
                <a:spcPts val="0"/>
              </a:spcAft>
              <a:buClrTx/>
              <a:buSzTx/>
              <a:buFontTx/>
              <a:buNone/>
              <a:tabLst/>
              <a:defRPr/>
            </a:pPr>
            <a:r>
              <a:rPr lang="de-DE" sz="1200" b="0" i="0" baseline="0" noProof="1">
                <a:solidFill>
                  <a:schemeClr val="tx1"/>
                </a:solidFill>
              </a:rPr>
              <a:t>Or click on </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0" i="0" baseline="0" noProof="1">
                <a:solidFill>
                  <a:schemeClr val="tx1"/>
                </a:solidFill>
              </a:rPr>
              <a:t> and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a:t>
            </a:r>
            <a:br>
              <a:rPr lang="en-US" sz="1200" baseline="0" noProof="1">
                <a:solidFill>
                  <a:schemeClr val="tx1"/>
                </a:solidFill>
              </a:rPr>
            </a:br>
            <a:r>
              <a:rPr lang="en-US" sz="1200" baseline="0" noProof="1">
                <a:solidFill>
                  <a:schemeClr val="tx1"/>
                </a:solidFill>
              </a:rPr>
              <a:t>slide-layouts.These pre-defined layouts give you 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i="1" baseline="0" noProof="1">
                <a:solidFill>
                  <a:schemeClr val="tx1"/>
                </a:solidFill>
              </a:rPr>
              <a:t>New Slide </a:t>
            </a:r>
            <a:br>
              <a:rPr lang="en-US" sz="1200" b="1" baseline="0" noProof="1">
                <a:solidFill>
                  <a:schemeClr val="tx1"/>
                </a:solidFill>
              </a:rPr>
            </a:br>
            <a:r>
              <a:rPr lang="en-US" sz="1200" b="0" baseline="0" noProof="1">
                <a:solidFill>
                  <a:schemeClr val="tx1"/>
                </a:solidFill>
              </a:rPr>
              <a:t>or</a:t>
            </a:r>
            <a:r>
              <a:rPr lang="en-US" sz="1200" b="1" baseline="0" noProof="1">
                <a:solidFill>
                  <a:schemeClr val="tx1"/>
                </a:solidFill>
              </a:rPr>
              <a:t> </a:t>
            </a:r>
            <a:r>
              <a:rPr lang="en-US" sz="1200" b="1" i="1" baseline="0" noProof="1">
                <a:solidFill>
                  <a:schemeClr val="tx1"/>
                </a:solidFill>
              </a:rPr>
              <a:t>Layout</a:t>
            </a:r>
            <a:r>
              <a:rPr lang="en-US" sz="1200" b="1" baseline="0" noProof="1">
                <a:solidFill>
                  <a:schemeClr val="tx1"/>
                </a:solidFill>
              </a:rPr>
              <a:t> </a:t>
            </a:r>
            <a:r>
              <a:rPr lang="en-US" sz="1200" baseline="0" noProof="1">
                <a:solidFill>
                  <a:schemeClr val="tx1"/>
                </a:solidFill>
              </a:rPr>
              <a:t>and choose one out of the layouts. Now you can work in the layout you need for your competence brand. </a:t>
            </a: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with the name of your presentation, slide number and date.</a:t>
            </a:r>
          </a:p>
          <a:p>
            <a:pPr algn="l">
              <a:lnSpc>
                <a:spcPct val="90000"/>
              </a:lnSpc>
            </a:pPr>
            <a:endParaRPr lang="en-US" sz="1200" baseline="0" noProof="1">
              <a:solidFill>
                <a:schemeClr val="tx1"/>
              </a:solidFill>
            </a:endParaRPr>
          </a:p>
          <a:p>
            <a:pPr algn="l">
              <a:lnSpc>
                <a:spcPct val="90000"/>
              </a:lnSpc>
            </a:pPr>
            <a:r>
              <a:rPr lang="de-DE" sz="1200" b="1" baseline="0" noProof="1">
                <a:solidFill>
                  <a:schemeClr val="tx1"/>
                </a:solidFill>
              </a:rPr>
              <a:t>To use the footer:</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Header and Footer</a:t>
            </a:r>
            <a:r>
              <a:rPr lang="en-US" sz="1200" baseline="0" noProof="1">
                <a:solidFill>
                  <a:schemeClr val="tx1"/>
                </a:solidFill>
              </a:rPr>
              <a:t> and decide with ticks what you need. </a:t>
            </a:r>
            <a:r>
              <a:rPr lang="en-US" sz="1200" b="1" i="1" baseline="0" noProof="1">
                <a:solidFill>
                  <a:schemeClr val="tx1"/>
                </a:solidFill>
              </a:rPr>
              <a:t>Apply </a:t>
            </a:r>
            <a:r>
              <a:rPr lang="en-US" sz="1200" baseline="0" noProof="1">
                <a:solidFill>
                  <a:schemeClr val="tx1"/>
                </a:solidFill>
              </a:rPr>
              <a:t>to only the slide you work on or </a:t>
            </a:r>
            <a:r>
              <a:rPr lang="en-US" sz="1200" b="1" i="1" baseline="0" noProof="1">
                <a:solidFill>
                  <a:schemeClr val="tx1"/>
                </a:solidFill>
              </a:rPr>
              <a:t>Apply to all</a:t>
            </a:r>
            <a:r>
              <a:rPr lang="en-US" sz="1200" baseline="0" noProof="1">
                <a:solidFill>
                  <a:schemeClr val="tx1"/>
                </a:solidFill>
              </a:rPr>
              <a:t>.</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hasCustomPrompt="1"/>
          </p:nvPr>
        </p:nvSpPr>
        <p:spPr/>
        <p:txBody>
          <a:bodyPr/>
          <a:lstStyle/>
          <a:p>
            <a:r>
              <a:rPr lang="en-US" dirty="0"/>
              <a:t>Explanation slide</a:t>
            </a:r>
            <a:br>
              <a:rPr lang="en-US" dirty="0"/>
            </a:br>
            <a:r>
              <a:rPr lang="en-US" dirty="0"/>
              <a:t>- Please read the following explanations</a:t>
            </a:r>
          </a:p>
        </p:txBody>
      </p:sp>
    </p:spTree>
    <p:extLst>
      <p:ext uri="{BB962C8B-B14F-4D97-AF65-F5344CB8AC3E}">
        <p14:creationId xmlns:p14="http://schemas.microsoft.com/office/powerpoint/2010/main" val="10726533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4" name="think-cell Folie" r:id="rId5" imgW="359" imgH="360" progId="TCLayout.ActiveDocument.1">
                  <p:embed/>
                </p:oleObj>
              </mc:Choice>
              <mc:Fallback>
                <p:oleObj name="think-cell Folie" r:id="rId5" imgW="359"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EA2F7347-06DD-439B-BD41-E27E68CDCF50}"/>
              </a:ext>
            </a:extLst>
          </p:cNvPr>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eaLnBrk="1">
              <a:lnSpc>
                <a:spcPct val="90000"/>
              </a:lnSpc>
              <a:spcBef>
                <a:spcPct val="0"/>
              </a:spcBef>
              <a:spcAft>
                <a:spcPct val="0"/>
              </a:spcAft>
            </a:pPr>
            <a:endParaRPr lang="en-US"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Oerlikon Corporate Presentation</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a:t>
            </a:fld>
            <a:endParaRPr lang="en-US" noProof="0" dirty="0"/>
          </a:p>
        </p:txBody>
      </p:sp>
      <p:sp>
        <p:nvSpPr>
          <p:cNvPr id="11" name="Title 10"/>
          <p:cNvSpPr>
            <a:spLocks noGrp="1"/>
          </p:cNvSpPr>
          <p:nvPr>
            <p:ph type="title"/>
          </p:nvPr>
        </p:nvSpPr>
        <p:spPr>
          <a:xfrm>
            <a:off x="358775" y="208330"/>
            <a:ext cx="6622257" cy="692165"/>
          </a:xfrm>
        </p:spPr>
        <p:txBody>
          <a:bodyPr/>
          <a:lstStyle/>
          <a:p>
            <a:r>
              <a:rPr lang="en-US" dirty="0"/>
              <a:t>Click to edit Master title style</a:t>
            </a:r>
          </a:p>
        </p:txBody>
      </p:sp>
    </p:spTree>
    <p:extLst>
      <p:ext uri="{BB962C8B-B14F-4D97-AF65-F5344CB8AC3E}">
        <p14:creationId xmlns:p14="http://schemas.microsoft.com/office/powerpoint/2010/main" val="8246902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48" name="think-cell Folie" r:id="rId4" imgW="359" imgH="360" progId="TCLayout.ActiveDocument.1">
                  <p:embed/>
                </p:oleObj>
              </mc:Choice>
              <mc:Fallback>
                <p:oleObj name="think-cell Folie" r:id="rId4" imgW="359" imgH="36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p:nvPr>
        </p:nvSpPr>
        <p:spPr>
          <a:xfrm>
            <a:off x="685800" y="1597819"/>
            <a:ext cx="7772400" cy="1102519"/>
          </a:xfrm>
        </p:spPr>
        <p:txBody>
          <a:bodyPr/>
          <a:lstStyle/>
          <a:p>
            <a:r>
              <a:rPr lang="de-CH"/>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lvl1pPr>
              <a:defRPr/>
            </a:lvl1pPr>
          </a:lstStyle>
          <a:p>
            <a:endParaRPr lang="de-DE" altLang="en-US"/>
          </a:p>
        </p:txBody>
      </p:sp>
      <p:sp>
        <p:nvSpPr>
          <p:cNvPr id="5" name="Fußzeilenplatzhalter 4"/>
          <p:cNvSpPr>
            <a:spLocks noGrp="1"/>
          </p:cNvSpPr>
          <p:nvPr>
            <p:ph type="ftr" sz="quarter" idx="11"/>
          </p:nvPr>
        </p:nvSpPr>
        <p:spPr/>
        <p:txBody>
          <a:bodyPr/>
          <a:lstStyle>
            <a:lvl1pPr>
              <a:defRPr/>
            </a:lvl1pPr>
          </a:lstStyle>
          <a:p>
            <a:pPr>
              <a:defRPr/>
            </a:pPr>
            <a:r>
              <a:rPr lang="de-DE"/>
              <a:t>Oerlikon Corporate Presentation</a:t>
            </a:r>
          </a:p>
        </p:txBody>
      </p:sp>
      <p:sp>
        <p:nvSpPr>
          <p:cNvPr id="6" name="Foliennummernplatzhalter 5"/>
          <p:cNvSpPr>
            <a:spLocks noGrp="1"/>
          </p:cNvSpPr>
          <p:nvPr>
            <p:ph type="sldNum" sz="quarter" idx="12"/>
          </p:nvPr>
        </p:nvSpPr>
        <p:spPr/>
        <p:txBody>
          <a:bodyPr/>
          <a:lstStyle>
            <a:lvl1pPr>
              <a:defRPr/>
            </a:lvl1pPr>
          </a:lstStyle>
          <a:p>
            <a:fld id="{A9A1F552-A404-4A92-8025-1A1F43CDD003}" type="slidenum">
              <a:rPr lang="de-DE" altLang="en-US"/>
              <a:pPr/>
              <a:t>‹#›</a:t>
            </a:fld>
            <a:endParaRPr lang="de-DE" altLang="en-US"/>
          </a:p>
        </p:txBody>
      </p:sp>
    </p:spTree>
    <p:extLst>
      <p:ext uri="{BB962C8B-B14F-4D97-AF65-F5344CB8AC3E}">
        <p14:creationId xmlns:p14="http://schemas.microsoft.com/office/powerpoint/2010/main" val="169664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288" y="113400"/>
            <a:ext cx="6464299" cy="276999"/>
          </a:xfrm>
        </p:spPr>
        <p:txBody>
          <a:bodyPr>
            <a:spAutoFit/>
          </a:bodyPr>
          <a:lstStyle/>
          <a:p>
            <a:r>
              <a:rPr lang="de-DE"/>
              <a:t>Titelmasterformat durch Klicken bearbeiten</a:t>
            </a:r>
            <a:endParaRPr lang="en-US" dirty="0"/>
          </a:p>
        </p:txBody>
      </p:sp>
      <p:sp>
        <p:nvSpPr>
          <p:cNvPr id="3" name="Inhaltsplatzhalter 2"/>
          <p:cNvSpPr>
            <a:spLocks noGrp="1"/>
          </p:cNvSpPr>
          <p:nvPr>
            <p:ph idx="1"/>
          </p:nvPr>
        </p:nvSpPr>
        <p:spPr>
          <a:xfrm>
            <a:off x="395289" y="957263"/>
            <a:ext cx="8364537" cy="1029890"/>
          </a:xfrm>
        </p:spPr>
        <p:txBody>
          <a:bodyPr/>
          <a:lstStyle>
            <a:lvl2pPr>
              <a:buClr>
                <a:schemeClr val="accent3"/>
              </a:buClr>
              <a:defRPr/>
            </a:lvl2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platzhalter 15"/>
          <p:cNvSpPr>
            <a:spLocks noGrp="1"/>
          </p:cNvSpPr>
          <p:nvPr>
            <p:ph type="body" sz="quarter" idx="14" hasCustomPrompt="1"/>
          </p:nvPr>
        </p:nvSpPr>
        <p:spPr>
          <a:xfrm>
            <a:off x="395288" y="387905"/>
            <a:ext cx="8351837" cy="276999"/>
          </a:xfrm>
        </p:spPr>
        <p:txBody>
          <a:bodyPr/>
          <a:lstStyle>
            <a:lvl1pPr>
              <a:defRPr sz="1800" b="0">
                <a:latin typeface="HelveticaNeueLT Com 65 Md" pitchFamily="34" charset="0"/>
              </a:defRPr>
            </a:lvl1pPr>
            <a:lvl2pPr>
              <a:defRPr sz="1800"/>
            </a:lvl2pPr>
            <a:lvl3pPr>
              <a:defRPr sz="1800"/>
            </a:lvl3pPr>
            <a:lvl4pPr>
              <a:defRPr sz="1800"/>
            </a:lvl4pPr>
            <a:lvl5pPr>
              <a:defRPr sz="1800"/>
            </a:lvl5pPr>
          </a:lstStyle>
          <a:p>
            <a:pPr lvl="0"/>
            <a:r>
              <a:rPr lang="en-US" noProof="0"/>
              <a:t>Subtitle</a:t>
            </a:r>
          </a:p>
        </p:txBody>
      </p:sp>
      <p:sp>
        <p:nvSpPr>
          <p:cNvPr id="8" name="Fußzeilenplatzhalter 34"/>
          <p:cNvSpPr>
            <a:spLocks noGrp="1"/>
          </p:cNvSpPr>
          <p:nvPr>
            <p:ph type="ftr" sz="quarter" idx="3"/>
          </p:nvPr>
        </p:nvSpPr>
        <p:spPr>
          <a:xfrm>
            <a:off x="1065600" y="4897405"/>
            <a:ext cx="2895600" cy="196208"/>
          </a:xfrm>
          <a:prstGeom prst="rect">
            <a:avLst/>
          </a:prstGeom>
        </p:spPr>
        <p:txBody>
          <a:bodyPr vert="horz" lIns="0" tIns="45720" rIns="0" bIns="45720" rtlCol="0" anchor="ctr">
            <a:spAutoFit/>
          </a:bodyPr>
          <a:lstStyle>
            <a:lvl1pPr algn="l" defTabSz="717947" rtl="0" fontAlgn="base">
              <a:spcBef>
                <a:spcPct val="0"/>
              </a:spcBef>
              <a:spcAft>
                <a:spcPct val="0"/>
              </a:spcAft>
              <a:defRPr lang="de-CH" sz="675" kern="1200" dirty="0">
                <a:solidFill>
                  <a:schemeClr val="tx1"/>
                </a:solidFill>
                <a:latin typeface="HelveticaNeueLT Com 45 Lt" pitchFamily="34" charset="0"/>
                <a:ea typeface="+mn-ea"/>
                <a:cs typeface="+mn-cs"/>
              </a:defRPr>
            </a:lvl1pPr>
          </a:lstStyle>
          <a:p>
            <a:pPr fontAlgn="auto">
              <a:spcBef>
                <a:spcPts val="0"/>
              </a:spcBef>
              <a:spcAft>
                <a:spcPts val="0"/>
              </a:spcAft>
            </a:pPr>
            <a:r>
              <a:rPr lang="de-DE" kern="0">
                <a:solidFill>
                  <a:srgbClr val="000000"/>
                </a:solidFill>
              </a:rPr>
              <a:t>PET IDY Market Overview.pptx</a:t>
            </a:r>
          </a:p>
        </p:txBody>
      </p:sp>
      <p:sp>
        <p:nvSpPr>
          <p:cNvPr id="11" name="Foliennummernplatzhalter 35"/>
          <p:cNvSpPr>
            <a:spLocks noGrp="1"/>
          </p:cNvSpPr>
          <p:nvPr>
            <p:ph type="sldNum" sz="quarter" idx="4"/>
          </p:nvPr>
        </p:nvSpPr>
        <p:spPr>
          <a:xfrm>
            <a:off x="395288" y="4897405"/>
            <a:ext cx="1260088" cy="196208"/>
          </a:xfrm>
          <a:prstGeom prst="rect">
            <a:avLst/>
          </a:prstGeom>
        </p:spPr>
        <p:txBody>
          <a:bodyPr vert="horz" lIns="0" tIns="45720" rIns="0" bIns="45720" rtlCol="0" anchor="ctr">
            <a:spAutoFit/>
          </a:bodyPr>
          <a:lstStyle>
            <a:lvl1pPr algn="l">
              <a:defRPr lang="de-CH" sz="675" kern="1200" smtClean="0">
                <a:solidFill>
                  <a:schemeClr val="tx1"/>
                </a:solidFill>
                <a:latin typeface="HelveticaNeueLT Com 45 Lt" pitchFamily="34" charset="0"/>
                <a:ea typeface="+mn-ea"/>
                <a:cs typeface="+mn-cs"/>
              </a:defRPr>
            </a:lvl1pPr>
          </a:lstStyle>
          <a:p>
            <a:r>
              <a:rPr lang="de-DE" kern="0">
                <a:solidFill>
                  <a:srgbClr val="000000"/>
                </a:solidFill>
              </a:rPr>
              <a:t>Page </a:t>
            </a:r>
            <a:fld id="{E85DC28D-1945-45CE-8218-0FA4B3E90C00}" type="slidenum">
              <a:rPr lang="de-DE" kern="0">
                <a:solidFill>
                  <a:srgbClr val="000000"/>
                </a:solidFill>
              </a:rPr>
              <a:pPr/>
              <a:t>‹#›</a:t>
            </a:fld>
            <a:endParaRPr lang="de-DE" kern="0" dirty="0">
              <a:solidFill>
                <a:srgbClr val="000000"/>
              </a:solidFill>
            </a:endParaRPr>
          </a:p>
        </p:txBody>
      </p:sp>
      <p:sp>
        <p:nvSpPr>
          <p:cNvPr id="12" name="Datumsplatzhalter 36"/>
          <p:cNvSpPr>
            <a:spLocks noGrp="1"/>
          </p:cNvSpPr>
          <p:nvPr>
            <p:ph type="dt" sz="half" idx="2"/>
          </p:nvPr>
        </p:nvSpPr>
        <p:spPr>
          <a:xfrm>
            <a:off x="6613525" y="4897405"/>
            <a:ext cx="2133600" cy="196208"/>
          </a:xfrm>
          <a:prstGeom prst="rect">
            <a:avLst/>
          </a:prstGeom>
        </p:spPr>
        <p:txBody>
          <a:bodyPr vert="horz" lIns="91440" tIns="45720" rIns="91440" bIns="45720" rtlCol="0" anchor="ctr">
            <a:spAutoFit/>
          </a:bodyPr>
          <a:lstStyle>
            <a:lvl1pPr algn="r" defTabSz="717947" rtl="0" fontAlgn="base">
              <a:spcBef>
                <a:spcPct val="0"/>
              </a:spcBef>
              <a:spcAft>
                <a:spcPct val="0"/>
              </a:spcAft>
              <a:defRPr lang="de-CH" sz="675" kern="1200" smtClean="0">
                <a:solidFill>
                  <a:schemeClr val="tx1"/>
                </a:solidFill>
                <a:latin typeface="HelveticaNeueLT Com 45 Lt" pitchFamily="34" charset="0"/>
                <a:ea typeface="+mn-ea"/>
                <a:cs typeface="+mn-cs"/>
              </a:defRPr>
            </a:lvl1pPr>
          </a:lstStyle>
          <a:p>
            <a:pPr fontAlgn="auto">
              <a:spcBef>
                <a:spcPts val="0"/>
              </a:spcBef>
              <a:spcAft>
                <a:spcPts val="0"/>
              </a:spcAft>
            </a:pPr>
            <a:r>
              <a:rPr lang="de-DE" kern="0">
                <a:solidFill>
                  <a:srgbClr val="000000"/>
                </a:solidFill>
              </a:rPr>
              <a:t>October 2018</a:t>
            </a:r>
            <a:endParaRPr lang="de-DE" kern="0" dirty="0">
              <a:solidFill>
                <a:srgbClr val="000000"/>
              </a:solidFill>
            </a:endParaRPr>
          </a:p>
        </p:txBody>
      </p:sp>
    </p:spTree>
    <p:extLst>
      <p:ext uri="{BB962C8B-B14F-4D97-AF65-F5344CB8AC3E}">
        <p14:creationId xmlns:p14="http://schemas.microsoft.com/office/powerpoint/2010/main" val="406852955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34"/>
          <p:cNvSpPr>
            <a:spLocks noGrp="1"/>
          </p:cNvSpPr>
          <p:nvPr>
            <p:ph type="ftr" sz="quarter" idx="3"/>
          </p:nvPr>
        </p:nvSpPr>
        <p:spPr>
          <a:xfrm>
            <a:off x="1065600" y="4897405"/>
            <a:ext cx="2895600" cy="196208"/>
          </a:xfrm>
          <a:prstGeom prst="rect">
            <a:avLst/>
          </a:prstGeom>
        </p:spPr>
        <p:txBody>
          <a:bodyPr vert="horz" lIns="0" tIns="45720" rIns="0" bIns="45720" rtlCol="0" anchor="ctr">
            <a:spAutoFit/>
          </a:bodyPr>
          <a:lstStyle>
            <a:lvl1pPr algn="l" defTabSz="717947" rtl="0" fontAlgn="base">
              <a:spcBef>
                <a:spcPct val="0"/>
              </a:spcBef>
              <a:spcAft>
                <a:spcPct val="0"/>
              </a:spcAft>
              <a:defRPr lang="de-CH" sz="675" kern="1200" dirty="0">
                <a:solidFill>
                  <a:schemeClr val="tx1"/>
                </a:solidFill>
                <a:latin typeface="HelveticaNeueLT Com 45 Lt" pitchFamily="34" charset="0"/>
                <a:ea typeface="+mn-ea"/>
                <a:cs typeface="+mn-cs"/>
              </a:defRPr>
            </a:lvl1pPr>
          </a:lstStyle>
          <a:p>
            <a:pPr fontAlgn="auto">
              <a:spcBef>
                <a:spcPts val="0"/>
              </a:spcBef>
              <a:spcAft>
                <a:spcPts val="0"/>
              </a:spcAft>
            </a:pPr>
            <a:r>
              <a:rPr lang="de-DE" kern="0">
                <a:solidFill>
                  <a:srgbClr val="000000"/>
                </a:solidFill>
              </a:rPr>
              <a:t>PET IDY Market Overview.pptx</a:t>
            </a:r>
          </a:p>
        </p:txBody>
      </p:sp>
      <p:sp>
        <p:nvSpPr>
          <p:cNvPr id="11" name="Foliennummernplatzhalter 35"/>
          <p:cNvSpPr>
            <a:spLocks noGrp="1"/>
          </p:cNvSpPr>
          <p:nvPr>
            <p:ph type="sldNum" sz="quarter" idx="4"/>
          </p:nvPr>
        </p:nvSpPr>
        <p:spPr>
          <a:xfrm>
            <a:off x="395288" y="4897405"/>
            <a:ext cx="1260088" cy="196208"/>
          </a:xfrm>
          <a:prstGeom prst="rect">
            <a:avLst/>
          </a:prstGeom>
        </p:spPr>
        <p:txBody>
          <a:bodyPr vert="horz" lIns="0" tIns="45720" rIns="0" bIns="45720" rtlCol="0" anchor="ctr">
            <a:spAutoFit/>
          </a:bodyPr>
          <a:lstStyle>
            <a:lvl1pPr algn="l">
              <a:defRPr lang="de-CH" sz="675" kern="1200" smtClean="0">
                <a:solidFill>
                  <a:schemeClr val="tx1"/>
                </a:solidFill>
                <a:latin typeface="HelveticaNeueLT Com 45 Lt" pitchFamily="34" charset="0"/>
                <a:ea typeface="+mn-ea"/>
                <a:cs typeface="+mn-cs"/>
              </a:defRPr>
            </a:lvl1pPr>
          </a:lstStyle>
          <a:p>
            <a:r>
              <a:rPr lang="de-DE" kern="0">
                <a:solidFill>
                  <a:srgbClr val="000000"/>
                </a:solidFill>
              </a:rPr>
              <a:t>Page </a:t>
            </a:r>
            <a:fld id="{E85DC28D-1945-45CE-8218-0FA4B3E90C00}" type="slidenum">
              <a:rPr lang="de-DE" kern="0">
                <a:solidFill>
                  <a:srgbClr val="000000"/>
                </a:solidFill>
              </a:rPr>
              <a:pPr/>
              <a:t>‹#›</a:t>
            </a:fld>
            <a:endParaRPr lang="de-DE" kern="0" dirty="0">
              <a:solidFill>
                <a:srgbClr val="000000"/>
              </a:solidFill>
            </a:endParaRPr>
          </a:p>
        </p:txBody>
      </p:sp>
      <p:sp>
        <p:nvSpPr>
          <p:cNvPr id="12" name="Datumsplatzhalter 36"/>
          <p:cNvSpPr>
            <a:spLocks noGrp="1"/>
          </p:cNvSpPr>
          <p:nvPr>
            <p:ph type="dt" sz="half" idx="10"/>
          </p:nvPr>
        </p:nvSpPr>
        <p:spPr>
          <a:xfrm>
            <a:off x="6613525" y="4897405"/>
            <a:ext cx="2133600" cy="196208"/>
          </a:xfrm>
          <a:prstGeom prst="rect">
            <a:avLst/>
          </a:prstGeom>
        </p:spPr>
        <p:txBody>
          <a:bodyPr vert="horz" lIns="91440" tIns="45720" rIns="91440" bIns="45720" rtlCol="0" anchor="ctr">
            <a:spAutoFit/>
          </a:bodyPr>
          <a:lstStyle>
            <a:lvl1pPr algn="r" defTabSz="717947" rtl="0" fontAlgn="base">
              <a:spcBef>
                <a:spcPct val="0"/>
              </a:spcBef>
              <a:spcAft>
                <a:spcPct val="0"/>
              </a:spcAft>
              <a:defRPr lang="de-CH" sz="675" kern="1200" smtClean="0">
                <a:solidFill>
                  <a:schemeClr val="tx1"/>
                </a:solidFill>
                <a:latin typeface="HelveticaNeueLT Com 45 Lt" pitchFamily="34" charset="0"/>
                <a:ea typeface="+mn-ea"/>
                <a:cs typeface="+mn-cs"/>
              </a:defRPr>
            </a:lvl1pPr>
          </a:lstStyle>
          <a:p>
            <a:pPr fontAlgn="auto">
              <a:spcBef>
                <a:spcPts val="0"/>
              </a:spcBef>
              <a:spcAft>
                <a:spcPts val="0"/>
              </a:spcAft>
            </a:pPr>
            <a:r>
              <a:rPr lang="de-DE" kern="0">
                <a:solidFill>
                  <a:srgbClr val="000000"/>
                </a:solidFill>
              </a:rPr>
              <a:t>October 2018</a:t>
            </a:r>
            <a:endParaRPr lang="de-DE" kern="0" dirty="0">
              <a:solidFill>
                <a:srgbClr val="000000"/>
              </a:solidFill>
            </a:endParaRPr>
          </a:p>
        </p:txBody>
      </p:sp>
    </p:spTree>
    <p:extLst>
      <p:ext uri="{BB962C8B-B14F-4D97-AF65-F5344CB8AC3E}">
        <p14:creationId xmlns:p14="http://schemas.microsoft.com/office/powerpoint/2010/main" val="22459503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95289" y="113400"/>
            <a:ext cx="6464300" cy="276999"/>
          </a:xfrm>
        </p:spPr>
        <p:txBody>
          <a:bodyPr/>
          <a:lstStyle/>
          <a:p>
            <a:r>
              <a:rPr lang="de-DE"/>
              <a:t>Titelmasterformat durch Klicken bearbeiten</a:t>
            </a:r>
            <a:endParaRPr lang="en-US" dirty="0"/>
          </a:p>
        </p:txBody>
      </p:sp>
      <p:sp>
        <p:nvSpPr>
          <p:cNvPr id="6" name="Fußzeilenplatzhalter 34"/>
          <p:cNvSpPr>
            <a:spLocks noGrp="1"/>
          </p:cNvSpPr>
          <p:nvPr>
            <p:ph type="ftr" sz="quarter" idx="3"/>
          </p:nvPr>
        </p:nvSpPr>
        <p:spPr>
          <a:xfrm>
            <a:off x="1065600" y="4897405"/>
            <a:ext cx="2895600" cy="196208"/>
          </a:xfrm>
          <a:prstGeom prst="rect">
            <a:avLst/>
          </a:prstGeom>
        </p:spPr>
        <p:txBody>
          <a:bodyPr vert="horz" lIns="0" tIns="45720" rIns="0" bIns="45720" rtlCol="0" anchor="ctr">
            <a:spAutoFit/>
          </a:bodyPr>
          <a:lstStyle>
            <a:lvl1pPr algn="l" defTabSz="717947" rtl="0" fontAlgn="base">
              <a:spcBef>
                <a:spcPct val="0"/>
              </a:spcBef>
              <a:spcAft>
                <a:spcPct val="0"/>
              </a:spcAft>
              <a:defRPr lang="de-CH" sz="675" kern="1200" dirty="0">
                <a:solidFill>
                  <a:schemeClr val="tx1"/>
                </a:solidFill>
                <a:latin typeface="HelveticaNeueLT Com 45 Lt" pitchFamily="34" charset="0"/>
                <a:ea typeface="+mn-ea"/>
                <a:cs typeface="+mn-cs"/>
              </a:defRPr>
            </a:lvl1pPr>
          </a:lstStyle>
          <a:p>
            <a:pPr fontAlgn="auto">
              <a:spcBef>
                <a:spcPts val="0"/>
              </a:spcBef>
              <a:spcAft>
                <a:spcPts val="0"/>
              </a:spcAft>
            </a:pPr>
            <a:r>
              <a:rPr lang="de-DE" kern="0">
                <a:solidFill>
                  <a:srgbClr val="000000"/>
                </a:solidFill>
              </a:rPr>
              <a:t>PET IDY Market Overview.pptx</a:t>
            </a:r>
          </a:p>
        </p:txBody>
      </p:sp>
      <p:sp>
        <p:nvSpPr>
          <p:cNvPr id="7" name="Foliennummernplatzhalter 35"/>
          <p:cNvSpPr>
            <a:spLocks noGrp="1"/>
          </p:cNvSpPr>
          <p:nvPr>
            <p:ph type="sldNum" sz="quarter" idx="4"/>
          </p:nvPr>
        </p:nvSpPr>
        <p:spPr>
          <a:xfrm>
            <a:off x="395288" y="4897405"/>
            <a:ext cx="1260088" cy="196208"/>
          </a:xfrm>
          <a:prstGeom prst="rect">
            <a:avLst/>
          </a:prstGeom>
        </p:spPr>
        <p:txBody>
          <a:bodyPr vert="horz" lIns="0" tIns="45720" rIns="0" bIns="45720" rtlCol="0" anchor="ctr">
            <a:spAutoFit/>
          </a:bodyPr>
          <a:lstStyle>
            <a:lvl1pPr algn="l">
              <a:defRPr lang="de-CH" sz="675" kern="1200" smtClean="0">
                <a:solidFill>
                  <a:schemeClr val="tx1"/>
                </a:solidFill>
                <a:latin typeface="HelveticaNeueLT Com 45 Lt" pitchFamily="34" charset="0"/>
                <a:ea typeface="+mn-ea"/>
                <a:cs typeface="+mn-cs"/>
              </a:defRPr>
            </a:lvl1pPr>
          </a:lstStyle>
          <a:p>
            <a:r>
              <a:rPr lang="de-DE" kern="0">
                <a:solidFill>
                  <a:srgbClr val="000000"/>
                </a:solidFill>
              </a:rPr>
              <a:t>Page </a:t>
            </a:r>
            <a:fld id="{E85DC28D-1945-45CE-8218-0FA4B3E90C00}" type="slidenum">
              <a:rPr lang="de-DE" kern="0">
                <a:solidFill>
                  <a:srgbClr val="000000"/>
                </a:solidFill>
              </a:rPr>
              <a:pPr/>
              <a:t>‹#›</a:t>
            </a:fld>
            <a:endParaRPr lang="de-DE" kern="0" dirty="0">
              <a:solidFill>
                <a:srgbClr val="000000"/>
              </a:solidFill>
            </a:endParaRPr>
          </a:p>
        </p:txBody>
      </p:sp>
      <p:sp>
        <p:nvSpPr>
          <p:cNvPr id="8" name="Datumsplatzhalter 36"/>
          <p:cNvSpPr>
            <a:spLocks noGrp="1"/>
          </p:cNvSpPr>
          <p:nvPr>
            <p:ph type="dt" sz="half" idx="2"/>
          </p:nvPr>
        </p:nvSpPr>
        <p:spPr>
          <a:xfrm>
            <a:off x="6613525" y="4897405"/>
            <a:ext cx="2133600" cy="196208"/>
          </a:xfrm>
          <a:prstGeom prst="rect">
            <a:avLst/>
          </a:prstGeom>
        </p:spPr>
        <p:txBody>
          <a:bodyPr vert="horz" lIns="91440" tIns="45720" rIns="91440" bIns="45720" rtlCol="0" anchor="ctr">
            <a:spAutoFit/>
          </a:bodyPr>
          <a:lstStyle>
            <a:lvl1pPr algn="r" defTabSz="717947" rtl="0" fontAlgn="base">
              <a:spcBef>
                <a:spcPct val="0"/>
              </a:spcBef>
              <a:spcAft>
                <a:spcPct val="0"/>
              </a:spcAft>
              <a:defRPr lang="de-CH" sz="675" kern="1200" smtClean="0">
                <a:solidFill>
                  <a:schemeClr val="tx1"/>
                </a:solidFill>
                <a:latin typeface="HelveticaNeueLT Com 45 Lt" pitchFamily="34" charset="0"/>
                <a:ea typeface="+mn-ea"/>
                <a:cs typeface="+mn-cs"/>
              </a:defRPr>
            </a:lvl1pPr>
          </a:lstStyle>
          <a:p>
            <a:pPr fontAlgn="auto">
              <a:spcBef>
                <a:spcPts val="0"/>
              </a:spcBef>
              <a:spcAft>
                <a:spcPts val="0"/>
              </a:spcAft>
            </a:pPr>
            <a:r>
              <a:rPr lang="de-DE" kern="0">
                <a:solidFill>
                  <a:srgbClr val="000000"/>
                </a:solidFill>
              </a:rPr>
              <a:t>October 2018</a:t>
            </a:r>
            <a:endParaRPr lang="de-DE" kern="0" dirty="0">
              <a:solidFill>
                <a:srgbClr val="000000"/>
              </a:solidFill>
            </a:endParaRPr>
          </a:p>
        </p:txBody>
      </p:sp>
      <p:sp>
        <p:nvSpPr>
          <p:cNvPr id="10" name="Textplatzhalter 15"/>
          <p:cNvSpPr>
            <a:spLocks noGrp="1"/>
          </p:cNvSpPr>
          <p:nvPr>
            <p:ph type="body" sz="quarter" idx="14" hasCustomPrompt="1"/>
          </p:nvPr>
        </p:nvSpPr>
        <p:spPr>
          <a:xfrm>
            <a:off x="395288" y="387905"/>
            <a:ext cx="8351837" cy="276999"/>
          </a:xfrm>
        </p:spPr>
        <p:txBody>
          <a:bodyPr/>
          <a:lstStyle>
            <a:lvl1pPr>
              <a:defRPr sz="1800" b="0">
                <a:latin typeface="HelveticaNeueLT Com 65 Md" pitchFamily="34" charset="0"/>
              </a:defRPr>
            </a:lvl1pPr>
            <a:lvl2pPr>
              <a:defRPr sz="1800"/>
            </a:lvl2pPr>
            <a:lvl3pPr>
              <a:defRPr sz="1800"/>
            </a:lvl3pPr>
            <a:lvl4pPr>
              <a:defRPr sz="1800"/>
            </a:lvl4pPr>
            <a:lvl5pPr>
              <a:defRPr sz="1800"/>
            </a:lvl5pPr>
          </a:lstStyle>
          <a:p>
            <a:pPr lvl="0"/>
            <a:r>
              <a:rPr lang="en-US" noProof="0" dirty="0"/>
              <a:t>Subtitle</a:t>
            </a:r>
          </a:p>
        </p:txBody>
      </p:sp>
    </p:spTree>
    <p:extLst>
      <p:ext uri="{BB962C8B-B14F-4D97-AF65-F5344CB8AC3E}">
        <p14:creationId xmlns:p14="http://schemas.microsoft.com/office/powerpoint/2010/main" val="2050878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0A5EE0-ABA4-445B-843A-F1BE68A3B25F}"/>
              </a:ext>
            </a:extLst>
          </p:cNvPr>
          <p:cNvGraphicFramePr>
            <a:graphicFrameLocks noChangeAspect="1"/>
          </p:cNvGraphicFramePr>
          <p:nvPr userDrawn="1">
            <p:custDataLst>
              <p:tags r:id="rId2"/>
            </p:custDataLst>
            <p:extLst>
              <p:ext uri="{D42A27DB-BD31-4B8C-83A1-F6EECF244321}">
                <p14:modId xmlns:p14="http://schemas.microsoft.com/office/powerpoint/2010/main" val="11511323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39" name="think-cell Slide" r:id="rId4" imgW="359" imgH="360" progId="TCLayout.ActiveDocument.1">
                  <p:embed/>
                </p:oleObj>
              </mc:Choice>
              <mc:Fallback>
                <p:oleObj name="think-cell Slide" r:id="rId4" imgW="359"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InnovationDay2018_Presentation_OMF</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a:t>
            </a:fld>
            <a:endParaRPr lang="en-US" noProof="0" dirty="0"/>
          </a:p>
        </p:txBody>
      </p:sp>
      <p:sp>
        <p:nvSpPr>
          <p:cNvPr id="11" name="Title 10"/>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27956984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InnovationDay2018_Presentation_OMF</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de-DE"/>
              <a:t>Mastertitelformat bearbeiten</a:t>
            </a:r>
            <a:endParaRPr lang="en-US" dirty="0"/>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8623306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InnovationDay2018_Presentation_OMF</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de-DE"/>
              <a:t>Mastertitelformat bearbeiten</a:t>
            </a:r>
            <a:endParaRPr lang="en-US"/>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2609927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InnovationDay2018_Presentation_OMF</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11871273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InnovationDay2018_Presentation_OMF</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8700065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InnovationDay2018_Presentation_OMF</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de-DE"/>
              <a:t>Mastertitelformat bearbeiten</a:t>
            </a:r>
            <a:endParaRPr lang="en-US"/>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1237084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InnovationDay2018_Presentation_OMF</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de-DE"/>
              <a:t>Mastertitelformat bearbeiten</a:t>
            </a:r>
            <a:endParaRPr lang="en-US"/>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8932402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B94E4DB-6FE8-4008-A43E-6949CFB48A50}"/>
              </a:ext>
            </a:extLst>
          </p:cNvPr>
          <p:cNvGraphicFramePr>
            <a:graphicFrameLocks noChangeAspect="1"/>
          </p:cNvGraphicFramePr>
          <p:nvPr userDrawn="1">
            <p:custDataLst>
              <p:tags r:id="rId29"/>
            </p:custDataLst>
            <p:extLst>
              <p:ext uri="{D42A27DB-BD31-4B8C-83A1-F6EECF244321}">
                <p14:modId xmlns:p14="http://schemas.microsoft.com/office/powerpoint/2010/main" val="3517965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 name="think-cell Slide" r:id="rId30" imgW="359" imgH="360" progId="TCLayout.ActiveDocument.1">
                  <p:embed/>
                </p:oleObj>
              </mc:Choice>
              <mc:Fallback>
                <p:oleObj name="think-cell Slide" r:id="rId30" imgW="359" imgH="36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de-DE"/>
              <a:t>Mastertitelformat bearbeiten</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a:t>InnovationDay2018_Presentation_OMF</a:t>
            </a:r>
            <a:endParaRPr lang="en-US" dirty="0"/>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a:t>
            </a:fld>
            <a:endParaRPr lang="en-US" dirty="0"/>
          </a:p>
        </p:txBody>
      </p:sp>
      <p:sp>
        <p:nvSpPr>
          <p:cNvPr id="4" name="Date Placeholder 3"/>
          <p:cNvSpPr>
            <a:spLocks noGrp="1"/>
          </p:cNvSpPr>
          <p:nvPr>
            <p:ph type="dt" sz="half" idx="2"/>
          </p:nvPr>
        </p:nvSpPr>
        <p:spPr bwMode="gray">
          <a:xfrm>
            <a:off x="7882732" y="4911725"/>
            <a:ext cx="902492"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72" name="Freeform 7"/>
          <p:cNvSpPr>
            <a:spLocks noEditPoints="1"/>
          </p:cNvSpPr>
          <p:nvPr/>
        </p:nvSpPr>
        <p:spPr bwMode="gray">
          <a:xfrm>
            <a:off x="7884369" y="216875"/>
            <a:ext cx="899048" cy="192653"/>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rgbClr val="EB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4"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5"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16" name="Group 115"/>
          <p:cNvGrpSpPr/>
          <p:nvPr/>
        </p:nvGrpSpPr>
        <p:grpSpPr>
          <a:xfrm>
            <a:off x="-12700" y="-134541"/>
            <a:ext cx="9156700" cy="107156"/>
            <a:chOff x="-12700" y="-134541"/>
            <a:chExt cx="9156700" cy="107156"/>
          </a:xfrm>
        </p:grpSpPr>
        <p:sp>
          <p:nvSpPr>
            <p:cNvPr id="117"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4"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5"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36" name="Group 118"/>
            <p:cNvGrpSpPr>
              <a:grpSpLocks/>
            </p:cNvGrpSpPr>
            <p:nvPr userDrawn="1"/>
          </p:nvGrpSpPr>
          <p:grpSpPr bwMode="gray">
            <a:xfrm>
              <a:off x="357188" y="-80963"/>
              <a:ext cx="8428038" cy="53578"/>
              <a:chOff x="225" y="-63"/>
              <a:chExt cx="5309" cy="45"/>
            </a:xfrm>
          </p:grpSpPr>
          <p:sp>
            <p:nvSpPr>
              <p:cNvPr id="179"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0"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1"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37"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69"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0"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3"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4"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5"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6"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7"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8"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0" name="Group 239"/>
          <p:cNvGrpSpPr/>
          <p:nvPr/>
        </p:nvGrpSpPr>
        <p:grpSpPr>
          <a:xfrm>
            <a:off x="-981075" y="404813"/>
            <a:ext cx="952501" cy="4745831"/>
            <a:chOff x="-981075" y="404813"/>
            <a:chExt cx="952501" cy="4745831"/>
          </a:xfrm>
        </p:grpSpPr>
        <p:sp>
          <p:nvSpPr>
            <p:cNvPr id="241"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2"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3"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48"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49"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0"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1"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2"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3"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4"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5"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6"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7"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8"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59"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0"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1"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2"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3"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78" name="Group 118"/>
          <p:cNvGrpSpPr>
            <a:grpSpLocks/>
          </p:cNvGrpSpPr>
          <p:nvPr/>
        </p:nvGrpSpPr>
        <p:grpSpPr bwMode="gray">
          <a:xfrm>
            <a:off x="357188" y="5224440"/>
            <a:ext cx="8428038" cy="53578"/>
            <a:chOff x="225" y="-63"/>
            <a:chExt cx="5309" cy="45"/>
          </a:xfrm>
        </p:grpSpPr>
        <p:sp>
          <p:nvSpPr>
            <p:cNvPr id="279"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0"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1"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0"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1"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2"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3"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4"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5"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6"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7"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8"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9"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0"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1"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6"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7"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08"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09"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0"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1"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2"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3"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4"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5"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6"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spTree>
    <p:extLst>
      <p:ext uri="{BB962C8B-B14F-4D97-AF65-F5344CB8AC3E}">
        <p14:creationId xmlns:p14="http://schemas.microsoft.com/office/powerpoint/2010/main" val="42591851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5" r:id="rId7"/>
    <p:sldLayoutId id="2147483654" r:id="rId8"/>
    <p:sldLayoutId id="2147483656" r:id="rId9"/>
    <p:sldLayoutId id="2147483657" r:id="rId10"/>
    <p:sldLayoutId id="2147483665" r:id="rId11"/>
    <p:sldLayoutId id="2147483658" r:id="rId12"/>
    <p:sldLayoutId id="2147483659" r:id="rId13"/>
    <p:sldLayoutId id="2147483660" r:id="rId14"/>
    <p:sldLayoutId id="2147483668" r:id="rId15"/>
    <p:sldLayoutId id="2147483666" r:id="rId16"/>
    <p:sldLayoutId id="2147483667" r:id="rId17"/>
    <p:sldLayoutId id="2147483669" r:id="rId18"/>
    <p:sldLayoutId id="2147483662" r:id="rId19"/>
    <p:sldLayoutId id="2147483663" r:id="rId20"/>
    <p:sldLayoutId id="2147483664" r:id="rId21"/>
    <p:sldLayoutId id="2147483670" r:id="rId22"/>
    <p:sldLayoutId id="2147483671" r:id="rId23"/>
    <p:sldLayoutId id="2147483672" r:id="rId24"/>
    <p:sldLayoutId id="2147483673" r:id="rId25"/>
    <p:sldLayoutId id="2147483674" r:id="rId26"/>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otx.net.vpn/BusinessProcess/Communications/ComAll/COMOBA/Prsentationen_neu"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otx.net.vpn/BusinessProcess/Communications/ComAll/COMOBA/Prsentationen_neu" TargetMode="External"/></Relationships>
</file>

<file path=ppt/slideUpdateInfo/_rels/slideUpdateInfo3.xml.rels><?xml version="1.0" encoding="UTF-8" standalone="yes"?>
<Relationships xmlns="http://schemas.openxmlformats.org/package/2006/relationships"><Relationship Id="rId1" Type="http://schemas.openxmlformats.org/officeDocument/2006/relationships/slideUpdateUrl" Target="http://otx.net.vpn/BusinessProcess/Communications/ComAll/COMOBA/Prsentationen_neu"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965" serverSldModifiedTime="2013-02-01T14:06:55" clientInsertedTime="2013-02-01T14:09:57.869"/>
</file>

<file path=ppt/slideUpdateInfo/slideUpdateInfo2.xml><?xml version="1.0" encoding="utf-8"?>
<p:sldSyncPr xmlns:a="http://schemas.openxmlformats.org/drawingml/2006/main" xmlns:r="http://schemas.openxmlformats.org/officeDocument/2006/relationships" xmlns:p="http://schemas.openxmlformats.org/presentationml/2006/main" serverSldId="971" serverSldModifiedTime="2013-02-01T14:06:56" clientInsertedTime="2013-02-01T14:10:03.922"/>
</file>

<file path=ppt/slideUpdateInfo/slideUpdateInfo3.xml><?xml version="1.0" encoding="utf-8"?>
<p:sldSyncPr xmlns:a="http://schemas.openxmlformats.org/drawingml/2006/main" xmlns:r="http://schemas.openxmlformats.org/officeDocument/2006/relationships" xmlns:p="http://schemas.openxmlformats.org/presentationml/2006/main" serverSldId="973" serverSldModifiedTime="2013-02-01T14:06:57" clientInsertedTime="2013-02-01T14:10:05.170"/>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6.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10.png"/><Relationship Id="rId5" Type="http://schemas.openxmlformats.org/officeDocument/2006/relationships/notesSlide" Target="../notesSlides/notesSlide1.xml"/><Relationship Id="rId10" Type="http://schemas.openxmlformats.org/officeDocument/2006/relationships/image" Target="../media/image9.gif"/><Relationship Id="rId4" Type="http://schemas.openxmlformats.org/officeDocument/2006/relationships/slideLayout" Target="../slideLayouts/slideLayout1.xml"/><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UpdateInfo" Target="../slideUpdateInfo/slideUpdateInfo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43.png"/><Relationship Id="rId3" Type="http://schemas.openxmlformats.org/officeDocument/2006/relationships/tags" Target="../tags/tag113.xml"/><Relationship Id="rId7" Type="http://schemas.openxmlformats.org/officeDocument/2006/relationships/image" Target="../media/image38.emf"/><Relationship Id="rId12" Type="http://schemas.openxmlformats.org/officeDocument/2006/relationships/image" Target="../media/image42.png"/><Relationship Id="rId2" Type="http://schemas.openxmlformats.org/officeDocument/2006/relationships/tags" Target="../tags/tag112.xml"/><Relationship Id="rId1" Type="http://schemas.openxmlformats.org/officeDocument/2006/relationships/vmlDrawing" Target="../drawings/vmlDrawing13.vml"/><Relationship Id="rId6" Type="http://schemas.openxmlformats.org/officeDocument/2006/relationships/oleObject" Target="../embeddings/oleObject17.bin"/><Relationship Id="rId11" Type="http://schemas.openxmlformats.org/officeDocument/2006/relationships/image" Target="../media/image41.png"/><Relationship Id="rId5" Type="http://schemas.openxmlformats.org/officeDocument/2006/relationships/slideUpdateInfo" Target="../slideUpdateInfo/slideUpdateInfo2.xml"/><Relationship Id="rId10" Type="http://schemas.openxmlformats.org/officeDocument/2006/relationships/image" Target="../media/image40.png"/><Relationship Id="rId4" Type="http://schemas.openxmlformats.org/officeDocument/2006/relationships/slideLayout" Target="../slideLayouts/slideLayout25.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15.xml"/><Relationship Id="rId7" Type="http://schemas.openxmlformats.org/officeDocument/2006/relationships/image" Target="../media/image38.emf"/><Relationship Id="rId2" Type="http://schemas.openxmlformats.org/officeDocument/2006/relationships/tags" Target="../tags/tag114.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slideUpdateInfo" Target="../slideUpdateInfo/slideUpdateInfo3.xml"/><Relationship Id="rId4"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7.xml"/><Relationship Id="rId7" Type="http://schemas.openxmlformats.org/officeDocument/2006/relationships/image" Target="../media/image52.emf"/><Relationship Id="rId2" Type="http://schemas.openxmlformats.org/officeDocument/2006/relationships/slideLayout" Target="../slideLayouts/slideLayout3.xml"/><Relationship Id="rId1" Type="http://schemas.openxmlformats.org/officeDocument/2006/relationships/tags" Target="../tags/tag116.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2.xml"/><Relationship Id="rId10" Type="http://schemas.openxmlformats.org/officeDocument/2006/relationships/image" Target="../media/image13.jpeg"/><Relationship Id="rId4" Type="http://schemas.openxmlformats.org/officeDocument/2006/relationships/slideLayout" Target="../slideLayouts/slideLayout14.xml"/><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oleObject" Target="../embeddings/oleObject8.bin"/><Relationship Id="rId1" Type="http://schemas.openxmlformats.org/officeDocument/2006/relationships/vmlDrawing" Target="../drawings/vmlDrawing8.v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notesSlide" Target="../notesSlides/notesSlide3.xml"/><Relationship Id="rId10" Type="http://schemas.openxmlformats.org/officeDocument/2006/relationships/tags" Target="../tags/tag20.xml"/><Relationship Id="rId19" Type="http://schemas.openxmlformats.org/officeDocument/2006/relationships/image" Target="../media/image16.gif"/><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8.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7.emf"/><Relationship Id="rId5" Type="http://schemas.openxmlformats.org/officeDocument/2006/relationships/notesSlide" Target="../notesSlides/notesSlide4.xml"/><Relationship Id="rId4"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22.xml"/><Relationship Id="rId7" Type="http://schemas.openxmlformats.org/officeDocument/2006/relationships/image" Target="../media/image8.gif"/><Relationship Id="rId12"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vmlDrawing" Target="../drawings/vmlDrawing9.vml"/><Relationship Id="rId6" Type="http://schemas.openxmlformats.org/officeDocument/2006/relationships/image" Target="../media/image1.emf"/><Relationship Id="rId11" Type="http://schemas.openxmlformats.org/officeDocument/2006/relationships/image" Target="../media/image21.jpeg"/><Relationship Id="rId5" Type="http://schemas.openxmlformats.org/officeDocument/2006/relationships/oleObject" Target="../embeddings/oleObject9.bin"/><Relationship Id="rId10" Type="http://schemas.openxmlformats.org/officeDocument/2006/relationships/image" Target="../media/image20.jpeg"/><Relationship Id="rId4" Type="http://schemas.openxmlformats.org/officeDocument/2006/relationships/notesSlide" Target="../notesSlides/notesSlide5.xml"/><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23.xml"/><Relationship Id="rId7" Type="http://schemas.microsoft.com/office/2007/relationships/hdphoto" Target="../media/hdphoto1.wdp"/><Relationship Id="rId2" Type="http://schemas.openxmlformats.org/officeDocument/2006/relationships/tags" Target="../tags/tag28.xml"/><Relationship Id="rId1" Type="http://schemas.openxmlformats.org/officeDocument/2006/relationships/vmlDrawing" Target="../drawings/vmlDrawing10.vml"/><Relationship Id="rId6" Type="http://schemas.openxmlformats.org/officeDocument/2006/relationships/image" Target="../media/image22.png"/><Relationship Id="rId11" Type="http://schemas.openxmlformats.org/officeDocument/2006/relationships/image" Target="../media/image26.jpeg"/><Relationship Id="rId5" Type="http://schemas.openxmlformats.org/officeDocument/2006/relationships/image" Target="../media/image1.emf"/><Relationship Id="rId10" Type="http://schemas.openxmlformats.org/officeDocument/2006/relationships/image" Target="../media/image25.png"/><Relationship Id="rId4" Type="http://schemas.openxmlformats.org/officeDocument/2006/relationships/oleObject" Target="../embeddings/oleObject10.bin"/><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5.wdp"/><Relationship Id="rId3" Type="http://schemas.openxmlformats.org/officeDocument/2006/relationships/slideLayout" Target="../slideLayouts/slideLayout23.xml"/><Relationship Id="rId7" Type="http://schemas.microsoft.com/office/2007/relationships/hdphoto" Target="../media/hdphoto2.wdp"/><Relationship Id="rId12" Type="http://schemas.openxmlformats.org/officeDocument/2006/relationships/image" Target="../media/image30.png"/><Relationship Id="rId2" Type="http://schemas.openxmlformats.org/officeDocument/2006/relationships/tags" Target="../tags/tag29.xml"/><Relationship Id="rId1" Type="http://schemas.openxmlformats.org/officeDocument/2006/relationships/vmlDrawing" Target="../drawings/vmlDrawing11.vml"/><Relationship Id="rId6" Type="http://schemas.openxmlformats.org/officeDocument/2006/relationships/image" Target="../media/image27.png"/><Relationship Id="rId11" Type="http://schemas.microsoft.com/office/2007/relationships/hdphoto" Target="../media/hdphoto4.wdp"/><Relationship Id="rId5" Type="http://schemas.openxmlformats.org/officeDocument/2006/relationships/image" Target="../media/image1.emf"/><Relationship Id="rId10" Type="http://schemas.openxmlformats.org/officeDocument/2006/relationships/image" Target="../media/image29.png"/><Relationship Id="rId4" Type="http://schemas.openxmlformats.org/officeDocument/2006/relationships/oleObject" Target="../embeddings/oleObject11.bin"/><Relationship Id="rId9" Type="http://schemas.microsoft.com/office/2007/relationships/hdphoto" Target="../media/hdphoto3.wdp"/><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tags" Target="../tags/tag78.xml"/><Relationship Id="rId55" Type="http://schemas.openxmlformats.org/officeDocument/2006/relationships/tags" Target="../tags/tag83.xml"/><Relationship Id="rId63" Type="http://schemas.openxmlformats.org/officeDocument/2006/relationships/tags" Target="../tags/tag91.xml"/><Relationship Id="rId68" Type="http://schemas.openxmlformats.org/officeDocument/2006/relationships/tags" Target="../tags/tag96.xml"/><Relationship Id="rId76" Type="http://schemas.openxmlformats.org/officeDocument/2006/relationships/tags" Target="../tags/tag104.xml"/><Relationship Id="rId84" Type="http://schemas.openxmlformats.org/officeDocument/2006/relationships/slideLayout" Target="../slideLayouts/slideLayout3.xml"/><Relationship Id="rId89" Type="http://schemas.openxmlformats.org/officeDocument/2006/relationships/oleObject" Target="../embeddings/oleObject14.bin"/><Relationship Id="rId7" Type="http://schemas.openxmlformats.org/officeDocument/2006/relationships/tags" Target="../tags/tag35.xml"/><Relationship Id="rId71" Type="http://schemas.openxmlformats.org/officeDocument/2006/relationships/tags" Target="../tags/tag99.xml"/><Relationship Id="rId92" Type="http://schemas.openxmlformats.org/officeDocument/2006/relationships/image" Target="../media/image36.emf"/><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tags" Target="../tags/tag81.xml"/><Relationship Id="rId58" Type="http://schemas.openxmlformats.org/officeDocument/2006/relationships/tags" Target="../tags/tag86.xml"/><Relationship Id="rId66" Type="http://schemas.openxmlformats.org/officeDocument/2006/relationships/tags" Target="../tags/tag94.xml"/><Relationship Id="rId74" Type="http://schemas.openxmlformats.org/officeDocument/2006/relationships/tags" Target="../tags/tag102.xml"/><Relationship Id="rId79" Type="http://schemas.openxmlformats.org/officeDocument/2006/relationships/tags" Target="../tags/tag107.xml"/><Relationship Id="rId87" Type="http://schemas.openxmlformats.org/officeDocument/2006/relationships/oleObject" Target="../embeddings/oleObject13.bin"/><Relationship Id="rId5" Type="http://schemas.openxmlformats.org/officeDocument/2006/relationships/tags" Target="../tags/tag33.xml"/><Relationship Id="rId61" Type="http://schemas.openxmlformats.org/officeDocument/2006/relationships/tags" Target="../tags/tag89.xml"/><Relationship Id="rId82" Type="http://schemas.openxmlformats.org/officeDocument/2006/relationships/tags" Target="../tags/tag110.xml"/><Relationship Id="rId90" Type="http://schemas.openxmlformats.org/officeDocument/2006/relationships/image" Target="../media/image35.emf"/><Relationship Id="rId19" Type="http://schemas.openxmlformats.org/officeDocument/2006/relationships/tags" Target="../tags/tag4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56" Type="http://schemas.openxmlformats.org/officeDocument/2006/relationships/tags" Target="../tags/tag84.xml"/><Relationship Id="rId64" Type="http://schemas.openxmlformats.org/officeDocument/2006/relationships/tags" Target="../tags/tag92.xml"/><Relationship Id="rId69" Type="http://schemas.openxmlformats.org/officeDocument/2006/relationships/tags" Target="../tags/tag97.xml"/><Relationship Id="rId77" Type="http://schemas.openxmlformats.org/officeDocument/2006/relationships/tags" Target="../tags/tag105.xml"/><Relationship Id="rId8" Type="http://schemas.openxmlformats.org/officeDocument/2006/relationships/tags" Target="../tags/tag36.xml"/><Relationship Id="rId51" Type="http://schemas.openxmlformats.org/officeDocument/2006/relationships/tags" Target="../tags/tag79.xml"/><Relationship Id="rId72" Type="http://schemas.openxmlformats.org/officeDocument/2006/relationships/tags" Target="../tags/tag100.xml"/><Relationship Id="rId80" Type="http://schemas.openxmlformats.org/officeDocument/2006/relationships/tags" Target="../tags/tag108.xml"/><Relationship Id="rId85" Type="http://schemas.openxmlformats.org/officeDocument/2006/relationships/oleObject" Target="../embeddings/oleObject12.bin"/><Relationship Id="rId93" Type="http://schemas.openxmlformats.org/officeDocument/2006/relationships/oleObject" Target="../embeddings/oleObject16.bin"/><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59" Type="http://schemas.openxmlformats.org/officeDocument/2006/relationships/tags" Target="../tags/tag87.xml"/><Relationship Id="rId67" Type="http://schemas.openxmlformats.org/officeDocument/2006/relationships/tags" Target="../tags/tag95.xml"/><Relationship Id="rId20" Type="http://schemas.openxmlformats.org/officeDocument/2006/relationships/tags" Target="../tags/tag48.xml"/><Relationship Id="rId41" Type="http://schemas.openxmlformats.org/officeDocument/2006/relationships/tags" Target="../tags/tag69.xml"/><Relationship Id="rId54" Type="http://schemas.openxmlformats.org/officeDocument/2006/relationships/tags" Target="../tags/tag82.xml"/><Relationship Id="rId62" Type="http://schemas.openxmlformats.org/officeDocument/2006/relationships/tags" Target="../tags/tag90.xml"/><Relationship Id="rId70" Type="http://schemas.openxmlformats.org/officeDocument/2006/relationships/tags" Target="../tags/tag98.xml"/><Relationship Id="rId75" Type="http://schemas.openxmlformats.org/officeDocument/2006/relationships/tags" Target="../tags/tag103.xml"/><Relationship Id="rId83" Type="http://schemas.openxmlformats.org/officeDocument/2006/relationships/tags" Target="../tags/tag111.xml"/><Relationship Id="rId88" Type="http://schemas.openxmlformats.org/officeDocument/2006/relationships/image" Target="../media/image34.emf"/><Relationship Id="rId91" Type="http://schemas.openxmlformats.org/officeDocument/2006/relationships/oleObject" Target="../embeddings/oleObject15.bin"/><Relationship Id="rId1" Type="http://schemas.openxmlformats.org/officeDocument/2006/relationships/vmlDrawing" Target="../drawings/vmlDrawing12.vml"/><Relationship Id="rId6" Type="http://schemas.openxmlformats.org/officeDocument/2006/relationships/tags" Target="../tags/tag34.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57" Type="http://schemas.openxmlformats.org/officeDocument/2006/relationships/tags" Target="../tags/tag85.xml"/><Relationship Id="rId10" Type="http://schemas.openxmlformats.org/officeDocument/2006/relationships/tags" Target="../tags/tag38.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tags" Target="../tags/tag80.xml"/><Relationship Id="rId60" Type="http://schemas.openxmlformats.org/officeDocument/2006/relationships/tags" Target="../tags/tag88.xml"/><Relationship Id="rId65" Type="http://schemas.openxmlformats.org/officeDocument/2006/relationships/tags" Target="../tags/tag93.xml"/><Relationship Id="rId73" Type="http://schemas.openxmlformats.org/officeDocument/2006/relationships/tags" Target="../tags/tag101.xml"/><Relationship Id="rId78" Type="http://schemas.openxmlformats.org/officeDocument/2006/relationships/tags" Target="../tags/tag106.xml"/><Relationship Id="rId81" Type="http://schemas.openxmlformats.org/officeDocument/2006/relationships/tags" Target="../tags/tag109.xml"/><Relationship Id="rId86" Type="http://schemas.openxmlformats.org/officeDocument/2006/relationships/image" Target="../media/image33.emf"/><Relationship Id="rId94" Type="http://schemas.openxmlformats.org/officeDocument/2006/relationships/image" Target="../media/image37.emf"/><Relationship Id="rId4" Type="http://schemas.openxmlformats.org/officeDocument/2006/relationships/tags" Target="../tags/tag32.xml"/><Relationship Id="rId9"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36A3A2-8AAF-45CD-81E4-FF37B086B58D}"/>
              </a:ext>
            </a:extLst>
          </p:cNvPr>
          <p:cNvGraphicFramePr>
            <a:graphicFrameLocks noChangeAspect="1"/>
          </p:cNvGraphicFramePr>
          <p:nvPr>
            <p:custDataLst>
              <p:tags r:id="rId2"/>
            </p:custDataLst>
            <p:extLst>
              <p:ext uri="{D42A27DB-BD31-4B8C-83A1-F6EECF244321}">
                <p14:modId xmlns:p14="http://schemas.microsoft.com/office/powerpoint/2010/main" val="3324848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9F75045-1FFA-482B-A4F0-8B155272B3BE}"/>
              </a:ext>
            </a:extLst>
          </p:cNvPr>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90000"/>
              </a:lnSpc>
              <a:spcBef>
                <a:spcPct val="0"/>
              </a:spcBef>
              <a:spcAft>
                <a:spcPct val="0"/>
              </a:spcAft>
            </a:pPr>
            <a:endParaRPr lang="en-US" sz="2800" b="1"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ctrTitle"/>
          </p:nvPr>
        </p:nvSpPr>
        <p:spPr bwMode="gray">
          <a:xfrm>
            <a:off x="358775" y="-209790"/>
            <a:ext cx="7957641" cy="1174192"/>
          </a:xfrm>
        </p:spPr>
        <p:txBody>
          <a:bodyPr anchor="ctr"/>
          <a:lstStyle/>
          <a:p>
            <a:r>
              <a:rPr lang="en-US" noProof="0" dirty="0"/>
              <a:t>OMF IDY Presentation</a:t>
            </a:r>
          </a:p>
        </p:txBody>
      </p:sp>
      <p:sp>
        <p:nvSpPr>
          <p:cNvPr id="8" name="Subtitle 7">
            <a:extLst>
              <a:ext uri="{FF2B5EF4-FFF2-40B4-BE49-F238E27FC236}">
                <a16:creationId xmlns:a16="http://schemas.microsoft.com/office/drawing/2014/main" id="{A8210FF6-2E1B-4CF5-9BE2-9EE254A4C1BC}"/>
              </a:ext>
            </a:extLst>
          </p:cNvPr>
          <p:cNvSpPr>
            <a:spLocks noGrp="1"/>
          </p:cNvSpPr>
          <p:nvPr>
            <p:ph type="subTitle" idx="1"/>
          </p:nvPr>
        </p:nvSpPr>
        <p:spPr bwMode="gray">
          <a:xfrm>
            <a:off x="358775" y="785254"/>
            <a:ext cx="6626225" cy="1128070"/>
          </a:xfrm>
        </p:spPr>
        <p:txBody>
          <a:bodyPr/>
          <a:lstStyle/>
          <a:p>
            <a:endParaRPr lang="en-US" dirty="0"/>
          </a:p>
          <a:p>
            <a:r>
              <a:rPr lang="en-US" dirty="0"/>
              <a:t>Technotex 2019 Conference</a:t>
            </a:r>
          </a:p>
          <a:p>
            <a:r>
              <a:rPr lang="en-US" dirty="0"/>
              <a:t>Bombay Exhibition Centre, August 29, 2019</a:t>
            </a:r>
          </a:p>
          <a:p>
            <a:endParaRPr lang="en-US" dirty="0"/>
          </a:p>
          <a:p>
            <a:r>
              <a:rPr lang="en-US" dirty="0"/>
              <a:t>By Mr. Debrabata Ghosh</a:t>
            </a:r>
          </a:p>
        </p:txBody>
      </p:sp>
      <p:pic>
        <p:nvPicPr>
          <p:cNvPr id="11" name="Picture 2">
            <a:extLst>
              <a:ext uri="{FF2B5EF4-FFF2-40B4-BE49-F238E27FC236}">
                <a16:creationId xmlns:a16="http://schemas.microsoft.com/office/drawing/2014/main" id="{64D57949-ECF3-4E34-8280-136D7B0AB5BC}"/>
              </a:ext>
            </a:extLst>
          </p:cNvPr>
          <p:cNvPicPr>
            <a:picLocks noGrp="1" noChangeAspect="1" noChangeArrowheads="1"/>
          </p:cNvPicPr>
          <p:nvPr>
            <p:ph type="pic" sz="quarter" idx="10"/>
          </p:nvPr>
        </p:nvPicPr>
        <p:blipFill>
          <a:blip r:embed="rId8">
            <a:extLst>
              <a:ext uri="{28A0092B-C50C-407E-A947-70E740481C1C}">
                <a14:useLocalDpi xmlns:a14="http://schemas.microsoft.com/office/drawing/2010/main" val="0"/>
              </a:ext>
            </a:extLst>
          </a:blip>
          <a:srcRect l="22" r="22"/>
          <a:stretch>
            <a:fillRect/>
          </a:stretch>
        </p:blipFill>
        <p:spPr bwMode="gray">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1">
            <a:extLst>
              <a:ext uri="{FF2B5EF4-FFF2-40B4-BE49-F238E27FC236}">
                <a16:creationId xmlns:a16="http://schemas.microsoft.com/office/drawing/2014/main" id="{814EC64E-B601-4C80-8C29-E9ABB2163E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6425" y="1299100"/>
            <a:ext cx="838800" cy="360805"/>
          </a:xfrm>
          <a:prstGeom prst="rect">
            <a:avLst/>
          </a:prstGeom>
        </p:spPr>
      </p:pic>
      <p:pic>
        <p:nvPicPr>
          <p:cNvPr id="9" name="Grafik 7">
            <a:extLst>
              <a:ext uri="{FF2B5EF4-FFF2-40B4-BE49-F238E27FC236}">
                <a16:creationId xmlns:a16="http://schemas.microsoft.com/office/drawing/2014/main" id="{F973D23C-450D-4454-96BB-E9827D6526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6425" y="783999"/>
            <a:ext cx="838800" cy="360805"/>
          </a:xfrm>
          <a:prstGeom prst="rect">
            <a:avLst/>
          </a:prstGeom>
        </p:spPr>
      </p:pic>
      <p:pic>
        <p:nvPicPr>
          <p:cNvPr id="10" name="Picture 9">
            <a:extLst>
              <a:ext uri="{FF2B5EF4-FFF2-40B4-BE49-F238E27FC236}">
                <a16:creationId xmlns:a16="http://schemas.microsoft.com/office/drawing/2014/main" id="{60FA953C-D7C5-4901-B19A-2388BA58108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77113" y="1664425"/>
            <a:ext cx="1177424" cy="624375"/>
          </a:xfrm>
          <a:prstGeom prst="rect">
            <a:avLst/>
          </a:prstGeom>
        </p:spPr>
      </p:pic>
    </p:spTree>
    <p:extLst>
      <p:ext uri="{BB962C8B-B14F-4D97-AF65-F5344CB8AC3E}">
        <p14:creationId xmlns:p14="http://schemas.microsoft.com/office/powerpoint/2010/main" val="3948279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bwMode="auto">
          <a:xfrm>
            <a:off x="395288" y="156524"/>
            <a:ext cx="48482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HelveticaNeueLT Com 65 Md" pitchFamily="34" charset="0"/>
              </a:defRPr>
            </a:lvl2pPr>
            <a:lvl3pPr algn="l" rtl="0" eaLnBrk="1" fontAlgn="base" hangingPunct="1">
              <a:spcBef>
                <a:spcPct val="0"/>
              </a:spcBef>
              <a:spcAft>
                <a:spcPct val="0"/>
              </a:spcAft>
              <a:defRPr sz="2400">
                <a:solidFill>
                  <a:schemeClr val="tx1"/>
                </a:solidFill>
                <a:latin typeface="HelveticaNeueLT Com 65 Md" pitchFamily="34" charset="0"/>
              </a:defRPr>
            </a:lvl3pPr>
            <a:lvl4pPr algn="l" rtl="0" eaLnBrk="1" fontAlgn="base" hangingPunct="1">
              <a:spcBef>
                <a:spcPct val="0"/>
              </a:spcBef>
              <a:spcAft>
                <a:spcPct val="0"/>
              </a:spcAft>
              <a:defRPr sz="2400">
                <a:solidFill>
                  <a:schemeClr val="tx1"/>
                </a:solidFill>
                <a:latin typeface="HelveticaNeueLT Com 65 Md" pitchFamily="34" charset="0"/>
              </a:defRPr>
            </a:lvl4pPr>
            <a:lvl5pPr algn="l" rtl="0" eaLnBrk="1" fontAlgn="base" hangingPunct="1">
              <a:spcBef>
                <a:spcPct val="0"/>
              </a:spcBef>
              <a:spcAft>
                <a:spcPct val="0"/>
              </a:spcAft>
              <a:defRPr sz="2400">
                <a:solidFill>
                  <a:schemeClr val="tx1"/>
                </a:solidFill>
                <a:latin typeface="HelveticaNeueLT Com 65 Md" pitchFamily="34" charset="0"/>
              </a:defRPr>
            </a:lvl5pPr>
            <a:lvl6pPr marL="457200" algn="l" rtl="0" eaLnBrk="1" fontAlgn="base" hangingPunct="1">
              <a:spcBef>
                <a:spcPct val="0"/>
              </a:spcBef>
              <a:spcAft>
                <a:spcPct val="0"/>
              </a:spcAft>
              <a:defRPr sz="2400">
                <a:solidFill>
                  <a:schemeClr val="tx1"/>
                </a:solidFill>
                <a:latin typeface="HelveticaNeueLT Com 65 Md" pitchFamily="34" charset="0"/>
              </a:defRPr>
            </a:lvl6pPr>
            <a:lvl7pPr marL="914400" algn="l" rtl="0" eaLnBrk="1" fontAlgn="base" hangingPunct="1">
              <a:spcBef>
                <a:spcPct val="0"/>
              </a:spcBef>
              <a:spcAft>
                <a:spcPct val="0"/>
              </a:spcAft>
              <a:defRPr sz="2400">
                <a:solidFill>
                  <a:schemeClr val="tx1"/>
                </a:solidFill>
                <a:latin typeface="HelveticaNeueLT Com 65 Md" pitchFamily="34" charset="0"/>
              </a:defRPr>
            </a:lvl7pPr>
            <a:lvl8pPr marL="1371600" algn="l" rtl="0" eaLnBrk="1" fontAlgn="base" hangingPunct="1">
              <a:spcBef>
                <a:spcPct val="0"/>
              </a:spcBef>
              <a:spcAft>
                <a:spcPct val="0"/>
              </a:spcAft>
              <a:defRPr sz="2400">
                <a:solidFill>
                  <a:schemeClr val="tx1"/>
                </a:solidFill>
                <a:latin typeface="HelveticaNeueLT Com 65 Md" pitchFamily="34" charset="0"/>
              </a:defRPr>
            </a:lvl8pPr>
            <a:lvl9pPr marL="1828800" algn="l" rtl="0" eaLnBrk="1" fontAlgn="base" hangingPunct="1">
              <a:spcBef>
                <a:spcPct val="0"/>
              </a:spcBef>
              <a:spcAft>
                <a:spcPct val="0"/>
              </a:spcAft>
              <a:defRPr sz="2400">
                <a:solidFill>
                  <a:schemeClr val="tx1"/>
                </a:solidFill>
                <a:latin typeface="HelveticaNeueLT Com 65 Md" pitchFamily="34" charset="0"/>
              </a:defRPr>
            </a:lvl9pPr>
          </a:lstStyle>
          <a:p>
            <a:r>
              <a:rPr lang="en-GB" sz="2000" b="1" dirty="0">
                <a:solidFill>
                  <a:srgbClr val="000000"/>
                </a:solidFill>
              </a:rPr>
              <a:t>World Market Industrial Yarn 2017</a:t>
            </a:r>
          </a:p>
        </p:txBody>
      </p:sp>
      <p:sp>
        <p:nvSpPr>
          <p:cNvPr id="15" name="Rectangle 2"/>
          <p:cNvSpPr txBox="1">
            <a:spLocks noChangeArrowheads="1"/>
          </p:cNvSpPr>
          <p:nvPr/>
        </p:nvSpPr>
        <p:spPr bwMode="auto">
          <a:xfrm>
            <a:off x="2565994" y="704119"/>
            <a:ext cx="627340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buClr>
                <a:schemeClr val="bg2"/>
              </a:buClr>
              <a:buFont typeface="Wingdings" pitchFamily="2" charset="2"/>
              <a:defRPr>
                <a:solidFill>
                  <a:schemeClr val="tx1"/>
                </a:solidFill>
                <a:latin typeface="+mn-lt"/>
                <a:ea typeface="+mn-ea"/>
                <a:cs typeface="+mn-cs"/>
              </a:defRPr>
            </a:lvl1pPr>
            <a:lvl2pPr marL="179388" indent="-177800" algn="l" rtl="0" eaLnBrk="1" fontAlgn="base" hangingPunct="1">
              <a:spcBef>
                <a:spcPct val="0"/>
              </a:spcBef>
              <a:spcAft>
                <a:spcPct val="0"/>
              </a:spcAft>
              <a:buClr>
                <a:schemeClr val="accent3"/>
              </a:buClr>
              <a:buFont typeface="Wingdings" pitchFamily="2" charset="2"/>
              <a:buChar char="§"/>
              <a:defRPr>
                <a:solidFill>
                  <a:schemeClr val="tx1"/>
                </a:solidFill>
                <a:latin typeface="+mn-lt"/>
              </a:defRPr>
            </a:lvl2pPr>
            <a:lvl3pPr marL="358775" indent="-177800" algn="l" rtl="0" eaLnBrk="1" fontAlgn="base" hangingPunct="1">
              <a:spcBef>
                <a:spcPct val="0"/>
              </a:spcBef>
              <a:spcAft>
                <a:spcPct val="0"/>
              </a:spcAft>
              <a:buClr>
                <a:schemeClr val="hlink"/>
              </a:buClr>
              <a:buFont typeface="HelveticaNeueLT Com 45 Lt" pitchFamily="34" charset="0"/>
              <a:buChar char="−"/>
              <a:defRPr>
                <a:solidFill>
                  <a:schemeClr val="tx1"/>
                </a:solidFill>
                <a:latin typeface="+mn-lt"/>
              </a:defRPr>
            </a:lvl3pPr>
            <a:lvl4pPr marL="538163" indent="-177800" algn="l" rtl="0" eaLnBrk="1" fontAlgn="base" hangingPunct="1">
              <a:spcBef>
                <a:spcPct val="0"/>
              </a:spcBef>
              <a:spcAft>
                <a:spcPct val="0"/>
              </a:spcAft>
              <a:buClr>
                <a:schemeClr val="hlink"/>
              </a:buClr>
              <a:buFont typeface="HelveticaNeueLT Com 45 Lt" pitchFamily="34" charset="0"/>
              <a:buChar char="−"/>
              <a:defRPr>
                <a:solidFill>
                  <a:schemeClr val="tx1"/>
                </a:solidFill>
                <a:latin typeface="+mn-lt"/>
              </a:defRPr>
            </a:lvl4pPr>
            <a:lvl5pPr marL="717550" indent="-177800" algn="l" rtl="0" eaLnBrk="1" fontAlgn="base" hangingPunct="1">
              <a:spcBef>
                <a:spcPct val="0"/>
              </a:spcBef>
              <a:spcAft>
                <a:spcPct val="0"/>
              </a:spcAft>
              <a:buClr>
                <a:schemeClr val="hlink"/>
              </a:buClr>
              <a:buFont typeface="HelveticaNeueLT Com 45 Lt" pitchFamily="34" charset="0"/>
              <a:buChar char="−"/>
              <a:defRPr>
                <a:solidFill>
                  <a:schemeClr val="tx1"/>
                </a:solidFill>
                <a:latin typeface="+mn-lt"/>
              </a:defRPr>
            </a:lvl5pPr>
            <a:lvl6pPr marL="1174750" indent="-177800" algn="l" rtl="0" eaLnBrk="1" fontAlgn="base" hangingPunct="1">
              <a:spcBef>
                <a:spcPct val="0"/>
              </a:spcBef>
              <a:spcAft>
                <a:spcPct val="0"/>
              </a:spcAft>
              <a:buClr>
                <a:schemeClr val="hlink"/>
              </a:buClr>
              <a:buFont typeface="HelveticaNeueLT Com 45 Lt" pitchFamily="34" charset="0"/>
              <a:buChar char="−"/>
              <a:defRPr>
                <a:solidFill>
                  <a:schemeClr val="tx1"/>
                </a:solidFill>
                <a:latin typeface="+mn-lt"/>
              </a:defRPr>
            </a:lvl6pPr>
            <a:lvl7pPr marL="1631950" indent="-177800" algn="l" rtl="0" eaLnBrk="1" fontAlgn="base" hangingPunct="1">
              <a:spcBef>
                <a:spcPct val="0"/>
              </a:spcBef>
              <a:spcAft>
                <a:spcPct val="0"/>
              </a:spcAft>
              <a:buClr>
                <a:schemeClr val="hlink"/>
              </a:buClr>
              <a:buFont typeface="HelveticaNeueLT Com 45 Lt" pitchFamily="34" charset="0"/>
              <a:buChar char="−"/>
              <a:defRPr>
                <a:solidFill>
                  <a:schemeClr val="tx1"/>
                </a:solidFill>
                <a:latin typeface="+mn-lt"/>
              </a:defRPr>
            </a:lvl7pPr>
            <a:lvl8pPr marL="2089150" indent="-177800" algn="l" rtl="0" eaLnBrk="1" fontAlgn="base" hangingPunct="1">
              <a:spcBef>
                <a:spcPct val="0"/>
              </a:spcBef>
              <a:spcAft>
                <a:spcPct val="0"/>
              </a:spcAft>
              <a:buClr>
                <a:schemeClr val="hlink"/>
              </a:buClr>
              <a:buFont typeface="HelveticaNeueLT Com 45 Lt" pitchFamily="34" charset="0"/>
              <a:buChar char="−"/>
              <a:defRPr>
                <a:solidFill>
                  <a:schemeClr val="tx1"/>
                </a:solidFill>
                <a:latin typeface="+mn-lt"/>
              </a:defRPr>
            </a:lvl8pPr>
            <a:lvl9pPr marL="2546350" indent="-177800" algn="l" rtl="0" eaLnBrk="1" fontAlgn="base" hangingPunct="1">
              <a:spcBef>
                <a:spcPct val="0"/>
              </a:spcBef>
              <a:spcAft>
                <a:spcPct val="0"/>
              </a:spcAft>
              <a:buClr>
                <a:schemeClr val="hlink"/>
              </a:buClr>
              <a:buFont typeface="HelveticaNeueLT Com 45 Lt" pitchFamily="34" charset="0"/>
              <a:buChar char="−"/>
              <a:defRPr>
                <a:solidFill>
                  <a:schemeClr val="tx1"/>
                </a:solidFill>
                <a:latin typeface="+mn-lt"/>
              </a:defRPr>
            </a:lvl9pPr>
          </a:lstStyle>
          <a:p>
            <a:pPr>
              <a:buClr>
                <a:srgbClr val="9BB1BA"/>
              </a:buClr>
            </a:pPr>
            <a:r>
              <a:rPr lang="de-DE" sz="1350" dirty="0" err="1">
                <a:solidFill>
                  <a:srgbClr val="000000"/>
                </a:solidFill>
              </a:rPr>
              <a:t>Production</a:t>
            </a:r>
            <a:r>
              <a:rPr lang="de-DE" sz="1350" dirty="0">
                <a:solidFill>
                  <a:srgbClr val="000000"/>
                </a:solidFill>
              </a:rPr>
              <a:t> of Man-made </a:t>
            </a:r>
            <a:r>
              <a:rPr lang="de-DE" sz="1350" dirty="0" err="1">
                <a:solidFill>
                  <a:srgbClr val="000000"/>
                </a:solidFill>
              </a:rPr>
              <a:t>fibers</a:t>
            </a:r>
            <a:r>
              <a:rPr lang="de-DE" sz="1350" dirty="0">
                <a:solidFill>
                  <a:srgbClr val="000000"/>
                </a:solidFill>
              </a:rPr>
              <a:t> 2017: 71.6 </a:t>
            </a:r>
            <a:r>
              <a:rPr lang="de-DE" sz="1350" dirty="0" err="1">
                <a:solidFill>
                  <a:srgbClr val="000000"/>
                </a:solidFill>
              </a:rPr>
              <a:t>Milllion</a:t>
            </a:r>
            <a:r>
              <a:rPr lang="de-DE" sz="1350" dirty="0">
                <a:solidFill>
                  <a:srgbClr val="000000"/>
                </a:solidFill>
              </a:rPr>
              <a:t> Tons</a:t>
            </a:r>
          </a:p>
        </p:txBody>
      </p:sp>
      <p:graphicFrame>
        <p:nvGraphicFramePr>
          <p:cNvPr id="18" name="Object 3"/>
          <p:cNvGraphicFramePr>
            <a:graphicFrameLocks/>
          </p:cNvGraphicFramePr>
          <p:nvPr>
            <p:extLst>
              <p:ext uri="{D42A27DB-BD31-4B8C-83A1-F6EECF244321}">
                <p14:modId xmlns:p14="http://schemas.microsoft.com/office/powerpoint/2010/main" val="3787339758"/>
              </p:ext>
            </p:extLst>
          </p:nvPr>
        </p:nvGraphicFramePr>
        <p:xfrm>
          <a:off x="1196097" y="1049845"/>
          <a:ext cx="6284120" cy="3250406"/>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5"/>
          <p:cNvSpPr>
            <a:spLocks noChangeArrowheads="1"/>
          </p:cNvSpPr>
          <p:nvPr/>
        </p:nvSpPr>
        <p:spPr bwMode="auto">
          <a:xfrm>
            <a:off x="4857040" y="4064817"/>
            <a:ext cx="3090863" cy="351234"/>
          </a:xfrm>
          <a:prstGeom prst="rect">
            <a:avLst/>
          </a:prstGeom>
          <a:noFill/>
          <a:ln w="9525">
            <a:noFill/>
            <a:miter lim="800000"/>
            <a:headEnd/>
            <a:tailEnd/>
          </a:ln>
        </p:spPr>
        <p:txBody>
          <a:bodyPr lIns="0" tIns="37030" rIns="74060" bIns="37030"/>
          <a:lstStyle/>
          <a:p>
            <a:pPr marL="269081" indent="-269081" algn="r">
              <a:lnSpc>
                <a:spcPts val="1050"/>
              </a:lnSpc>
              <a:spcBef>
                <a:spcPct val="20000"/>
              </a:spcBef>
            </a:pPr>
            <a:r>
              <a:rPr lang="de-DE" sz="1350" dirty="0">
                <a:solidFill>
                  <a:srgbClr val="000000"/>
                </a:solidFill>
              </a:rPr>
              <a:t>World </a:t>
            </a:r>
            <a:r>
              <a:rPr lang="de-DE" sz="1350" dirty="0" err="1">
                <a:solidFill>
                  <a:srgbClr val="000000"/>
                </a:solidFill>
              </a:rPr>
              <a:t>production</a:t>
            </a:r>
            <a:r>
              <a:rPr lang="de-DE" sz="1350" dirty="0">
                <a:solidFill>
                  <a:srgbClr val="000000"/>
                </a:solidFill>
              </a:rPr>
              <a:t> IDY: 4.7 </a:t>
            </a:r>
            <a:r>
              <a:rPr lang="de-DE" sz="1350" dirty="0" err="1">
                <a:solidFill>
                  <a:srgbClr val="000000"/>
                </a:solidFill>
              </a:rPr>
              <a:t>Milllion</a:t>
            </a:r>
            <a:r>
              <a:rPr lang="de-DE" sz="1350" dirty="0">
                <a:solidFill>
                  <a:srgbClr val="000000"/>
                </a:solidFill>
              </a:rPr>
              <a:t> Tons</a:t>
            </a:r>
          </a:p>
          <a:p>
            <a:pPr marL="269081" indent="-269081" algn="r">
              <a:lnSpc>
                <a:spcPts val="1050"/>
              </a:lnSpc>
              <a:spcBef>
                <a:spcPct val="20000"/>
              </a:spcBef>
            </a:pPr>
            <a:endParaRPr lang="de-DE" sz="1350" dirty="0">
              <a:solidFill>
                <a:srgbClr val="000000"/>
              </a:solidFill>
            </a:endParaRPr>
          </a:p>
        </p:txBody>
      </p:sp>
      <p:sp>
        <p:nvSpPr>
          <p:cNvPr id="20" name="Text Box 6"/>
          <p:cNvSpPr txBox="1">
            <a:spLocks noChangeArrowheads="1"/>
          </p:cNvSpPr>
          <p:nvPr/>
        </p:nvSpPr>
        <p:spPr bwMode="auto">
          <a:xfrm>
            <a:off x="4248150" y="4687491"/>
            <a:ext cx="3401616" cy="160985"/>
          </a:xfrm>
          <a:prstGeom prst="rect">
            <a:avLst/>
          </a:prstGeom>
          <a:noFill/>
          <a:ln w="12700">
            <a:noFill/>
            <a:miter lim="800000"/>
            <a:headEnd type="none" w="sm" len="sm"/>
            <a:tailEnd type="none" w="sm" len="sm"/>
          </a:ln>
        </p:spPr>
        <p:txBody>
          <a:bodyPr lIns="67988" tIns="33994" rIns="67988" bIns="33994">
            <a:spAutoFit/>
          </a:bodyPr>
          <a:lstStyle/>
          <a:p>
            <a:pPr marL="267891" indent="-267891" algn="r" defTabSz="571500">
              <a:spcBef>
                <a:spcPct val="20000"/>
              </a:spcBef>
              <a:buClr>
                <a:srgbClr val="000000"/>
              </a:buClr>
            </a:pPr>
            <a:r>
              <a:rPr lang="de-DE" sz="600" dirty="0">
                <a:solidFill>
                  <a:srgbClr val="000000"/>
                </a:solidFill>
              </a:rPr>
              <a:t>Source: The Fiber Year 2018</a:t>
            </a:r>
            <a:endParaRPr lang="de-DE" sz="600" u="sng" dirty="0">
              <a:solidFill>
                <a:srgbClr val="000000"/>
              </a:solidFill>
            </a:endParaRPr>
          </a:p>
        </p:txBody>
      </p:sp>
      <p:sp>
        <p:nvSpPr>
          <p:cNvPr id="2" name="Datumsplatzhalter 1"/>
          <p:cNvSpPr>
            <a:spLocks noGrp="1"/>
          </p:cNvSpPr>
          <p:nvPr>
            <p:ph type="dt" sz="half" idx="2"/>
          </p:nvPr>
        </p:nvSpPr>
        <p:spPr/>
        <p:txBody>
          <a:bodyPr/>
          <a:lstStyle/>
          <a:p>
            <a:pPr fontAlgn="auto">
              <a:spcBef>
                <a:spcPts val="0"/>
              </a:spcBef>
              <a:spcAft>
                <a:spcPts val="0"/>
              </a:spcAft>
            </a:pPr>
            <a:r>
              <a:rPr lang="de-DE" kern="0">
                <a:solidFill>
                  <a:srgbClr val="000000"/>
                </a:solidFill>
              </a:rPr>
              <a:t>October 2018</a:t>
            </a:r>
            <a:endParaRPr lang="de-DE" kern="0" dirty="0">
              <a:solidFill>
                <a:srgbClr val="000000"/>
              </a:solidFill>
            </a:endParaRPr>
          </a:p>
        </p:txBody>
      </p:sp>
      <p:sp>
        <p:nvSpPr>
          <p:cNvPr id="4" name="Foliennummernplatzhalter 3"/>
          <p:cNvSpPr>
            <a:spLocks noGrp="1"/>
          </p:cNvSpPr>
          <p:nvPr>
            <p:ph type="sldNum" sz="quarter" idx="4"/>
          </p:nvPr>
        </p:nvSpPr>
        <p:spPr/>
        <p:txBody>
          <a:bodyPr/>
          <a:lstStyle/>
          <a:p>
            <a:r>
              <a:rPr lang="de-DE" kern="0">
                <a:solidFill>
                  <a:srgbClr val="000000"/>
                </a:solidFill>
              </a:rPr>
              <a:t>Page </a:t>
            </a:r>
            <a:fld id="{E85DC28D-1945-45CE-8218-0FA4B3E90C00}" type="slidenum">
              <a:rPr lang="de-DE" kern="0" smtClean="0">
                <a:solidFill>
                  <a:srgbClr val="000000"/>
                </a:solidFill>
              </a:rPr>
              <a:pPr/>
              <a:t>10</a:t>
            </a:fld>
            <a:endParaRPr lang="de-DE" kern="0" dirty="0">
              <a:solidFill>
                <a:srgbClr val="000000"/>
              </a:solidFill>
            </a:endParaRPr>
          </a:p>
        </p:txBody>
      </p:sp>
      <p:sp>
        <p:nvSpPr>
          <p:cNvPr id="11" name="Footer Placeholder 5">
            <a:extLst>
              <a:ext uri="{FF2B5EF4-FFF2-40B4-BE49-F238E27FC236}">
                <a16:creationId xmlns:a16="http://schemas.microsoft.com/office/drawing/2014/main" id="{A0737171-7012-4948-A530-7EA63B86A896}"/>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168116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out)">
                                      <p:cBhvr>
                                        <p:cTn id="7" dur="1000"/>
                                        <p:tgtEl>
                                          <p:spTgt spid="15">
                                            <p:txEl>
                                              <p:pRg st="0" end="0"/>
                                            </p:txEl>
                                          </p:spTgt>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out)">
                                      <p:cBhvr>
                                        <p:cTn id="11" dur="1000"/>
                                        <p:tgtEl>
                                          <p:spTgt spid="18"/>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out)">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Graphic spid="18" grpId="0">
        <p:bldAsOne/>
      </p:bldGraphic>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2C3A3D6-B3E5-4716-ACC7-8030AF31C93A}"/>
              </a:ext>
            </a:extLst>
          </p:cNvPr>
          <p:cNvGraphicFramePr>
            <a:graphicFrameLocks noChangeAspect="1"/>
          </p:cNvGraphicFramePr>
          <p:nvPr>
            <p:custDataLst>
              <p:tags r:id="rId2"/>
            </p:custDataLst>
            <p:ext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36910" name="think-cell Folie" r:id="rId6" imgW="359" imgH="360" progId="TCLayout.ActiveDocument.1">
                  <p:embed/>
                </p:oleObj>
              </mc:Choice>
              <mc:Fallback>
                <p:oleObj name="think-cell Folie" r:id="rId6" imgW="359" imgH="360" progId="TCLayout.ActiveDocument.1">
                  <p:embed/>
                  <p:pic>
                    <p:nvPicPr>
                      <p:cNvPr id="5" name="Objekt 4" hidden="1">
                        <a:extLst>
                          <a:ext uri="{FF2B5EF4-FFF2-40B4-BE49-F238E27FC236}">
                            <a16:creationId xmlns:a16="http://schemas.microsoft.com/office/drawing/2014/main" id="{02C3A3D6-B3E5-4716-ACC7-8030AF31C93A}"/>
                          </a:ext>
                        </a:extLst>
                      </p:cNvPr>
                      <p:cNvPicPr/>
                      <p:nvPr/>
                    </p:nvPicPr>
                    <p:blipFill>
                      <a:blip r:embed="rId7"/>
                      <a:stretch>
                        <a:fillRect/>
                      </a:stretch>
                    </p:blipFill>
                    <p:spPr>
                      <a:xfrm>
                        <a:off x="1144191" y="1191"/>
                        <a:ext cx="1191" cy="1191"/>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A302383-D846-40A5-8E83-4DC7C63BCCDF}"/>
              </a:ext>
            </a:extLst>
          </p:cNvPr>
          <p:cNvSpPr/>
          <p:nvPr>
            <p:custDataLst>
              <p:tags r:id="rId3"/>
            </p:custDataLst>
          </p:nvPr>
        </p:nvSpPr>
        <p:spPr bwMode="auto">
          <a:xfrm>
            <a:off x="1143000" y="0"/>
            <a:ext cx="119063" cy="1190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endParaRPr lang="de-DE" dirty="0">
              <a:latin typeface="HelveticaNeueLT Com 65 Md" panose="020B0604020202020204" pitchFamily="34" charset="0"/>
              <a:ea typeface="+mj-ea"/>
              <a:cs typeface="+mj-cs"/>
              <a:sym typeface="HelveticaNeueLT Com 65 Md" panose="020B0604020202020204" pitchFamily="34" charset="0"/>
            </a:endParaRPr>
          </a:p>
        </p:txBody>
      </p:sp>
      <p:sp>
        <p:nvSpPr>
          <p:cNvPr id="87042" name="Rectangle 2"/>
          <p:cNvSpPr>
            <a:spLocks noGrp="1" noChangeArrowheads="1"/>
          </p:cNvSpPr>
          <p:nvPr>
            <p:ph type="title"/>
          </p:nvPr>
        </p:nvSpPr>
        <p:spPr>
          <a:xfrm>
            <a:off x="395288" y="113400"/>
            <a:ext cx="5892403" cy="553998"/>
          </a:xfrm>
          <a:noFill/>
          <a:ln/>
        </p:spPr>
        <p:txBody>
          <a:bodyPr/>
          <a:lstStyle/>
          <a:p>
            <a:r>
              <a:rPr lang="en-GB" dirty="0"/>
              <a:t>Polyester IDY Capacities - Regional Outlook</a:t>
            </a:r>
            <a:br>
              <a:rPr lang="en-GB" dirty="0"/>
            </a:br>
            <a:r>
              <a:rPr lang="de-DE" dirty="0">
                <a:solidFill>
                  <a:schemeClr val="bg2"/>
                </a:solidFill>
              </a:rPr>
              <a:t> </a:t>
            </a:r>
            <a:endParaRPr lang="en-GB" dirty="0"/>
          </a:p>
        </p:txBody>
      </p:sp>
      <p:grpSp>
        <p:nvGrpSpPr>
          <p:cNvPr id="538" name="Gruppieren 537"/>
          <p:cNvGrpSpPr/>
          <p:nvPr/>
        </p:nvGrpSpPr>
        <p:grpSpPr>
          <a:xfrm>
            <a:off x="1423286" y="821552"/>
            <a:ext cx="6438856" cy="3565386"/>
            <a:chOff x="396276" y="1566863"/>
            <a:chExt cx="8585141" cy="4753847"/>
          </a:xfrm>
        </p:grpSpPr>
        <p:grpSp>
          <p:nvGrpSpPr>
            <p:cNvPr id="539" name="Group 3"/>
            <p:cNvGrpSpPr>
              <a:grpSpLocks/>
            </p:cNvGrpSpPr>
            <p:nvPr/>
          </p:nvGrpSpPr>
          <p:grpSpPr bwMode="auto">
            <a:xfrm>
              <a:off x="755650" y="1566863"/>
              <a:ext cx="7800975" cy="4705350"/>
              <a:chOff x="423" y="986"/>
              <a:chExt cx="4997" cy="3034"/>
            </a:xfrm>
            <a:solidFill>
              <a:srgbClr val="9BB1BA"/>
            </a:solidFill>
          </p:grpSpPr>
          <p:sp>
            <p:nvSpPr>
              <p:cNvPr id="790" name="Freeform 240"/>
              <p:cNvSpPr>
                <a:spLocks noChangeAspect="1"/>
              </p:cNvSpPr>
              <p:nvPr/>
            </p:nvSpPr>
            <p:spPr bwMode="auto">
              <a:xfrm>
                <a:off x="2685" y="3123"/>
                <a:ext cx="131" cy="171"/>
              </a:xfrm>
              <a:custGeom>
                <a:avLst/>
                <a:gdLst/>
                <a:ahLst/>
                <a:cxnLst>
                  <a:cxn ang="0">
                    <a:pos x="0" y="120"/>
                  </a:cxn>
                  <a:cxn ang="0">
                    <a:pos x="4" y="160"/>
                  </a:cxn>
                  <a:cxn ang="0">
                    <a:pos x="22" y="158"/>
                  </a:cxn>
                  <a:cxn ang="0">
                    <a:pos x="34" y="148"/>
                  </a:cxn>
                  <a:cxn ang="0">
                    <a:pos x="55" y="150"/>
                  </a:cxn>
                  <a:cxn ang="0">
                    <a:pos x="77" y="136"/>
                  </a:cxn>
                  <a:cxn ang="0">
                    <a:pos x="79" y="106"/>
                  </a:cxn>
                  <a:cxn ang="0">
                    <a:pos x="110" y="75"/>
                  </a:cxn>
                  <a:cxn ang="0">
                    <a:pos x="122" y="15"/>
                  </a:cxn>
                  <a:cxn ang="0">
                    <a:pos x="90" y="0"/>
                  </a:cxn>
                  <a:cxn ang="0">
                    <a:pos x="72" y="10"/>
                  </a:cxn>
                  <a:cxn ang="0">
                    <a:pos x="74" y="35"/>
                  </a:cxn>
                  <a:cxn ang="0">
                    <a:pos x="32" y="35"/>
                  </a:cxn>
                  <a:cxn ang="0">
                    <a:pos x="34" y="48"/>
                  </a:cxn>
                  <a:cxn ang="0">
                    <a:pos x="45" y="50"/>
                  </a:cxn>
                  <a:cxn ang="0">
                    <a:pos x="50" y="116"/>
                  </a:cxn>
                  <a:cxn ang="0">
                    <a:pos x="0" y="120"/>
                  </a:cxn>
                  <a:cxn ang="0">
                    <a:pos x="0" y="120"/>
                  </a:cxn>
                </a:cxnLst>
                <a:rect l="0" t="0" r="r" b="b"/>
                <a:pathLst>
                  <a:path w="122" h="160">
                    <a:moveTo>
                      <a:pt x="0" y="120"/>
                    </a:moveTo>
                    <a:lnTo>
                      <a:pt x="4" y="160"/>
                    </a:lnTo>
                    <a:lnTo>
                      <a:pt x="22" y="158"/>
                    </a:lnTo>
                    <a:lnTo>
                      <a:pt x="34" y="148"/>
                    </a:lnTo>
                    <a:lnTo>
                      <a:pt x="55" y="150"/>
                    </a:lnTo>
                    <a:lnTo>
                      <a:pt x="77" y="136"/>
                    </a:lnTo>
                    <a:lnTo>
                      <a:pt x="79" y="106"/>
                    </a:lnTo>
                    <a:lnTo>
                      <a:pt x="110" y="75"/>
                    </a:lnTo>
                    <a:lnTo>
                      <a:pt x="122" y="15"/>
                    </a:lnTo>
                    <a:lnTo>
                      <a:pt x="90" y="0"/>
                    </a:lnTo>
                    <a:lnTo>
                      <a:pt x="72" y="10"/>
                    </a:lnTo>
                    <a:lnTo>
                      <a:pt x="74" y="35"/>
                    </a:lnTo>
                    <a:lnTo>
                      <a:pt x="32" y="35"/>
                    </a:lnTo>
                    <a:lnTo>
                      <a:pt x="34" y="48"/>
                    </a:lnTo>
                    <a:lnTo>
                      <a:pt x="45" y="50"/>
                    </a:lnTo>
                    <a:lnTo>
                      <a:pt x="50" y="116"/>
                    </a:lnTo>
                    <a:lnTo>
                      <a:pt x="0" y="120"/>
                    </a:lnTo>
                    <a:lnTo>
                      <a:pt x="0" y="12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65" name="Freeform 4"/>
              <p:cNvSpPr>
                <a:spLocks noChangeAspect="1"/>
              </p:cNvSpPr>
              <p:nvPr/>
            </p:nvSpPr>
            <p:spPr bwMode="auto">
              <a:xfrm>
                <a:off x="2116" y="1271"/>
                <a:ext cx="81" cy="121"/>
              </a:xfrm>
              <a:custGeom>
                <a:avLst/>
                <a:gdLst/>
                <a:ahLst/>
                <a:cxnLst>
                  <a:cxn ang="0">
                    <a:pos x="51" y="30"/>
                  </a:cxn>
                  <a:cxn ang="0">
                    <a:pos x="41" y="27"/>
                  </a:cxn>
                  <a:cxn ang="0">
                    <a:pos x="40" y="12"/>
                  </a:cxn>
                  <a:cxn ang="0">
                    <a:pos x="38" y="3"/>
                  </a:cxn>
                  <a:cxn ang="0">
                    <a:pos x="30" y="0"/>
                  </a:cxn>
                  <a:cxn ang="0">
                    <a:pos x="21" y="5"/>
                  </a:cxn>
                  <a:cxn ang="0">
                    <a:pos x="16" y="13"/>
                  </a:cxn>
                  <a:cxn ang="0">
                    <a:pos x="0" y="3"/>
                  </a:cxn>
                  <a:cxn ang="0">
                    <a:pos x="0" y="12"/>
                  </a:cxn>
                  <a:cxn ang="0">
                    <a:pos x="6" y="35"/>
                  </a:cxn>
                  <a:cxn ang="0">
                    <a:pos x="11" y="43"/>
                  </a:cxn>
                  <a:cxn ang="0">
                    <a:pos x="13" y="57"/>
                  </a:cxn>
                  <a:cxn ang="0">
                    <a:pos x="26" y="68"/>
                  </a:cxn>
                  <a:cxn ang="0">
                    <a:pos x="36" y="73"/>
                  </a:cxn>
                  <a:cxn ang="0">
                    <a:pos x="50" y="65"/>
                  </a:cxn>
                  <a:cxn ang="0">
                    <a:pos x="50" y="57"/>
                  </a:cxn>
                  <a:cxn ang="0">
                    <a:pos x="60" y="62"/>
                  </a:cxn>
                  <a:cxn ang="0">
                    <a:pos x="63" y="77"/>
                  </a:cxn>
                  <a:cxn ang="0">
                    <a:pos x="55" y="80"/>
                  </a:cxn>
                  <a:cxn ang="0">
                    <a:pos x="45" y="80"/>
                  </a:cxn>
                  <a:cxn ang="0">
                    <a:pos x="45" y="88"/>
                  </a:cxn>
                  <a:cxn ang="0">
                    <a:pos x="55" y="90"/>
                  </a:cxn>
                  <a:cxn ang="0">
                    <a:pos x="63" y="92"/>
                  </a:cxn>
                  <a:cxn ang="0">
                    <a:pos x="56" y="105"/>
                  </a:cxn>
                  <a:cxn ang="0">
                    <a:pos x="45" y="110"/>
                  </a:cxn>
                  <a:cxn ang="0">
                    <a:pos x="55" y="127"/>
                  </a:cxn>
                  <a:cxn ang="0">
                    <a:pos x="70" y="135"/>
                  </a:cxn>
                  <a:cxn ang="0">
                    <a:pos x="75" y="145"/>
                  </a:cxn>
                  <a:cxn ang="0">
                    <a:pos x="80" y="127"/>
                  </a:cxn>
                  <a:cxn ang="0">
                    <a:pos x="81" y="107"/>
                  </a:cxn>
                  <a:cxn ang="0">
                    <a:pos x="85" y="88"/>
                  </a:cxn>
                  <a:cxn ang="0">
                    <a:pos x="93" y="70"/>
                  </a:cxn>
                  <a:cxn ang="0">
                    <a:pos x="96" y="52"/>
                  </a:cxn>
                  <a:cxn ang="0">
                    <a:pos x="101" y="43"/>
                  </a:cxn>
                  <a:cxn ang="0">
                    <a:pos x="93" y="42"/>
                  </a:cxn>
                  <a:cxn ang="0">
                    <a:pos x="80" y="30"/>
                  </a:cxn>
                  <a:cxn ang="0">
                    <a:pos x="68" y="15"/>
                  </a:cxn>
                  <a:cxn ang="0">
                    <a:pos x="61" y="23"/>
                  </a:cxn>
                  <a:cxn ang="0">
                    <a:pos x="46" y="27"/>
                  </a:cxn>
                  <a:cxn ang="0">
                    <a:pos x="51" y="30"/>
                  </a:cxn>
                  <a:cxn ang="0">
                    <a:pos x="51" y="30"/>
                  </a:cxn>
                </a:cxnLst>
                <a:rect l="0" t="0" r="r" b="b"/>
                <a:pathLst>
                  <a:path w="101" h="145">
                    <a:moveTo>
                      <a:pt x="51" y="30"/>
                    </a:moveTo>
                    <a:lnTo>
                      <a:pt x="41" y="27"/>
                    </a:lnTo>
                    <a:lnTo>
                      <a:pt x="40" y="12"/>
                    </a:lnTo>
                    <a:lnTo>
                      <a:pt x="38" y="3"/>
                    </a:lnTo>
                    <a:lnTo>
                      <a:pt x="30" y="0"/>
                    </a:lnTo>
                    <a:lnTo>
                      <a:pt x="21" y="5"/>
                    </a:lnTo>
                    <a:lnTo>
                      <a:pt x="16" y="13"/>
                    </a:lnTo>
                    <a:lnTo>
                      <a:pt x="0" y="3"/>
                    </a:lnTo>
                    <a:lnTo>
                      <a:pt x="0" y="12"/>
                    </a:lnTo>
                    <a:lnTo>
                      <a:pt x="6" y="35"/>
                    </a:lnTo>
                    <a:lnTo>
                      <a:pt x="11" y="43"/>
                    </a:lnTo>
                    <a:lnTo>
                      <a:pt x="13" y="57"/>
                    </a:lnTo>
                    <a:lnTo>
                      <a:pt x="26" y="68"/>
                    </a:lnTo>
                    <a:lnTo>
                      <a:pt x="36" y="73"/>
                    </a:lnTo>
                    <a:lnTo>
                      <a:pt x="50" y="65"/>
                    </a:lnTo>
                    <a:lnTo>
                      <a:pt x="50" y="57"/>
                    </a:lnTo>
                    <a:lnTo>
                      <a:pt x="60" y="62"/>
                    </a:lnTo>
                    <a:lnTo>
                      <a:pt x="63" y="77"/>
                    </a:lnTo>
                    <a:lnTo>
                      <a:pt x="55" y="80"/>
                    </a:lnTo>
                    <a:lnTo>
                      <a:pt x="45" y="80"/>
                    </a:lnTo>
                    <a:lnTo>
                      <a:pt x="45" y="88"/>
                    </a:lnTo>
                    <a:lnTo>
                      <a:pt x="55" y="90"/>
                    </a:lnTo>
                    <a:lnTo>
                      <a:pt x="63" y="92"/>
                    </a:lnTo>
                    <a:lnTo>
                      <a:pt x="56" y="105"/>
                    </a:lnTo>
                    <a:lnTo>
                      <a:pt x="45" y="110"/>
                    </a:lnTo>
                    <a:lnTo>
                      <a:pt x="55" y="127"/>
                    </a:lnTo>
                    <a:lnTo>
                      <a:pt x="70" y="135"/>
                    </a:lnTo>
                    <a:lnTo>
                      <a:pt x="75" y="145"/>
                    </a:lnTo>
                    <a:lnTo>
                      <a:pt x="80" y="127"/>
                    </a:lnTo>
                    <a:lnTo>
                      <a:pt x="81" y="107"/>
                    </a:lnTo>
                    <a:lnTo>
                      <a:pt x="85" y="88"/>
                    </a:lnTo>
                    <a:lnTo>
                      <a:pt x="93" y="70"/>
                    </a:lnTo>
                    <a:lnTo>
                      <a:pt x="96" y="52"/>
                    </a:lnTo>
                    <a:lnTo>
                      <a:pt x="101" y="43"/>
                    </a:lnTo>
                    <a:lnTo>
                      <a:pt x="93" y="42"/>
                    </a:lnTo>
                    <a:lnTo>
                      <a:pt x="80" y="30"/>
                    </a:lnTo>
                    <a:lnTo>
                      <a:pt x="68" y="15"/>
                    </a:lnTo>
                    <a:lnTo>
                      <a:pt x="61" y="23"/>
                    </a:lnTo>
                    <a:lnTo>
                      <a:pt x="46" y="27"/>
                    </a:lnTo>
                    <a:lnTo>
                      <a:pt x="51" y="30"/>
                    </a:lnTo>
                    <a:lnTo>
                      <a:pt x="51" y="3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66" name="Freeform 5"/>
              <p:cNvSpPr>
                <a:spLocks noChangeAspect="1"/>
              </p:cNvSpPr>
              <p:nvPr/>
            </p:nvSpPr>
            <p:spPr bwMode="auto">
              <a:xfrm>
                <a:off x="2116" y="1271"/>
                <a:ext cx="81" cy="121"/>
              </a:xfrm>
              <a:custGeom>
                <a:avLst/>
                <a:gdLst/>
                <a:ahLst/>
                <a:cxnLst>
                  <a:cxn ang="0">
                    <a:pos x="51" y="30"/>
                  </a:cxn>
                  <a:cxn ang="0">
                    <a:pos x="41" y="27"/>
                  </a:cxn>
                  <a:cxn ang="0">
                    <a:pos x="40" y="12"/>
                  </a:cxn>
                  <a:cxn ang="0">
                    <a:pos x="38" y="3"/>
                  </a:cxn>
                  <a:cxn ang="0">
                    <a:pos x="30" y="0"/>
                  </a:cxn>
                  <a:cxn ang="0">
                    <a:pos x="21" y="5"/>
                  </a:cxn>
                  <a:cxn ang="0">
                    <a:pos x="16" y="13"/>
                  </a:cxn>
                  <a:cxn ang="0">
                    <a:pos x="0" y="3"/>
                  </a:cxn>
                  <a:cxn ang="0">
                    <a:pos x="0" y="12"/>
                  </a:cxn>
                  <a:cxn ang="0">
                    <a:pos x="6" y="35"/>
                  </a:cxn>
                  <a:cxn ang="0">
                    <a:pos x="11" y="43"/>
                  </a:cxn>
                  <a:cxn ang="0">
                    <a:pos x="13" y="57"/>
                  </a:cxn>
                  <a:cxn ang="0">
                    <a:pos x="26" y="68"/>
                  </a:cxn>
                  <a:cxn ang="0">
                    <a:pos x="36" y="73"/>
                  </a:cxn>
                  <a:cxn ang="0">
                    <a:pos x="50" y="65"/>
                  </a:cxn>
                  <a:cxn ang="0">
                    <a:pos x="50" y="57"/>
                  </a:cxn>
                  <a:cxn ang="0">
                    <a:pos x="60" y="62"/>
                  </a:cxn>
                  <a:cxn ang="0">
                    <a:pos x="63" y="77"/>
                  </a:cxn>
                  <a:cxn ang="0">
                    <a:pos x="55" y="80"/>
                  </a:cxn>
                  <a:cxn ang="0">
                    <a:pos x="45" y="80"/>
                  </a:cxn>
                  <a:cxn ang="0">
                    <a:pos x="45" y="88"/>
                  </a:cxn>
                  <a:cxn ang="0">
                    <a:pos x="55" y="90"/>
                  </a:cxn>
                  <a:cxn ang="0">
                    <a:pos x="63" y="92"/>
                  </a:cxn>
                  <a:cxn ang="0">
                    <a:pos x="56" y="105"/>
                  </a:cxn>
                  <a:cxn ang="0">
                    <a:pos x="45" y="110"/>
                  </a:cxn>
                  <a:cxn ang="0">
                    <a:pos x="55" y="127"/>
                  </a:cxn>
                  <a:cxn ang="0">
                    <a:pos x="70" y="135"/>
                  </a:cxn>
                  <a:cxn ang="0">
                    <a:pos x="75" y="145"/>
                  </a:cxn>
                  <a:cxn ang="0">
                    <a:pos x="80" y="127"/>
                  </a:cxn>
                  <a:cxn ang="0">
                    <a:pos x="81" y="107"/>
                  </a:cxn>
                  <a:cxn ang="0">
                    <a:pos x="85" y="88"/>
                  </a:cxn>
                  <a:cxn ang="0">
                    <a:pos x="93" y="70"/>
                  </a:cxn>
                  <a:cxn ang="0">
                    <a:pos x="96" y="52"/>
                  </a:cxn>
                  <a:cxn ang="0">
                    <a:pos x="101" y="43"/>
                  </a:cxn>
                  <a:cxn ang="0">
                    <a:pos x="93" y="42"/>
                  </a:cxn>
                  <a:cxn ang="0">
                    <a:pos x="80" y="30"/>
                  </a:cxn>
                  <a:cxn ang="0">
                    <a:pos x="68" y="15"/>
                  </a:cxn>
                  <a:cxn ang="0">
                    <a:pos x="61" y="23"/>
                  </a:cxn>
                  <a:cxn ang="0">
                    <a:pos x="46" y="27"/>
                  </a:cxn>
                  <a:cxn ang="0">
                    <a:pos x="51" y="30"/>
                  </a:cxn>
                  <a:cxn ang="0">
                    <a:pos x="51" y="30"/>
                  </a:cxn>
                </a:cxnLst>
                <a:rect l="0" t="0" r="r" b="b"/>
                <a:pathLst>
                  <a:path w="101" h="145">
                    <a:moveTo>
                      <a:pt x="51" y="30"/>
                    </a:moveTo>
                    <a:lnTo>
                      <a:pt x="41" y="27"/>
                    </a:lnTo>
                    <a:lnTo>
                      <a:pt x="40" y="12"/>
                    </a:lnTo>
                    <a:lnTo>
                      <a:pt x="38" y="3"/>
                    </a:lnTo>
                    <a:lnTo>
                      <a:pt x="30" y="0"/>
                    </a:lnTo>
                    <a:lnTo>
                      <a:pt x="21" y="5"/>
                    </a:lnTo>
                    <a:lnTo>
                      <a:pt x="16" y="13"/>
                    </a:lnTo>
                    <a:lnTo>
                      <a:pt x="0" y="3"/>
                    </a:lnTo>
                    <a:lnTo>
                      <a:pt x="0" y="12"/>
                    </a:lnTo>
                    <a:lnTo>
                      <a:pt x="6" y="35"/>
                    </a:lnTo>
                    <a:lnTo>
                      <a:pt x="11" y="43"/>
                    </a:lnTo>
                    <a:lnTo>
                      <a:pt x="13" y="57"/>
                    </a:lnTo>
                    <a:lnTo>
                      <a:pt x="26" y="68"/>
                    </a:lnTo>
                    <a:lnTo>
                      <a:pt x="36" y="73"/>
                    </a:lnTo>
                    <a:lnTo>
                      <a:pt x="50" y="65"/>
                    </a:lnTo>
                    <a:lnTo>
                      <a:pt x="50" y="57"/>
                    </a:lnTo>
                    <a:lnTo>
                      <a:pt x="60" y="62"/>
                    </a:lnTo>
                    <a:lnTo>
                      <a:pt x="63" y="77"/>
                    </a:lnTo>
                    <a:lnTo>
                      <a:pt x="55" y="80"/>
                    </a:lnTo>
                    <a:lnTo>
                      <a:pt x="45" y="80"/>
                    </a:lnTo>
                    <a:lnTo>
                      <a:pt x="45" y="88"/>
                    </a:lnTo>
                    <a:lnTo>
                      <a:pt x="55" y="90"/>
                    </a:lnTo>
                    <a:lnTo>
                      <a:pt x="63" y="92"/>
                    </a:lnTo>
                    <a:lnTo>
                      <a:pt x="56" y="105"/>
                    </a:lnTo>
                    <a:lnTo>
                      <a:pt x="45" y="110"/>
                    </a:lnTo>
                    <a:lnTo>
                      <a:pt x="55" y="127"/>
                    </a:lnTo>
                    <a:lnTo>
                      <a:pt x="70" y="135"/>
                    </a:lnTo>
                    <a:lnTo>
                      <a:pt x="75" y="145"/>
                    </a:lnTo>
                    <a:lnTo>
                      <a:pt x="80" y="127"/>
                    </a:lnTo>
                    <a:lnTo>
                      <a:pt x="81" y="107"/>
                    </a:lnTo>
                    <a:lnTo>
                      <a:pt x="85" y="88"/>
                    </a:lnTo>
                    <a:lnTo>
                      <a:pt x="93" y="70"/>
                    </a:lnTo>
                    <a:lnTo>
                      <a:pt x="96" y="52"/>
                    </a:lnTo>
                    <a:lnTo>
                      <a:pt x="101" y="43"/>
                    </a:lnTo>
                    <a:lnTo>
                      <a:pt x="93" y="42"/>
                    </a:lnTo>
                    <a:lnTo>
                      <a:pt x="80" y="30"/>
                    </a:lnTo>
                    <a:lnTo>
                      <a:pt x="68" y="15"/>
                    </a:lnTo>
                    <a:lnTo>
                      <a:pt x="61" y="23"/>
                    </a:lnTo>
                    <a:lnTo>
                      <a:pt x="46" y="27"/>
                    </a:lnTo>
                    <a:lnTo>
                      <a:pt x="51" y="30"/>
                    </a:lnTo>
                    <a:lnTo>
                      <a:pt x="51" y="3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67" name="Freeform 6"/>
              <p:cNvSpPr>
                <a:spLocks noChangeAspect="1"/>
              </p:cNvSpPr>
              <p:nvPr/>
            </p:nvSpPr>
            <p:spPr bwMode="auto">
              <a:xfrm>
                <a:off x="2198" y="1264"/>
                <a:ext cx="41" cy="47"/>
              </a:xfrm>
              <a:custGeom>
                <a:avLst/>
                <a:gdLst/>
                <a:ahLst/>
                <a:cxnLst>
                  <a:cxn ang="0">
                    <a:pos x="8" y="10"/>
                  </a:cxn>
                  <a:cxn ang="0">
                    <a:pos x="0" y="21"/>
                  </a:cxn>
                  <a:cxn ang="0">
                    <a:pos x="2" y="36"/>
                  </a:cxn>
                  <a:cxn ang="0">
                    <a:pos x="3" y="48"/>
                  </a:cxn>
                  <a:cxn ang="0">
                    <a:pos x="12" y="56"/>
                  </a:cxn>
                  <a:cxn ang="0">
                    <a:pos x="22" y="53"/>
                  </a:cxn>
                  <a:cxn ang="0">
                    <a:pos x="27" y="46"/>
                  </a:cxn>
                  <a:cxn ang="0">
                    <a:pos x="37" y="36"/>
                  </a:cxn>
                  <a:cxn ang="0">
                    <a:pos x="47" y="35"/>
                  </a:cxn>
                  <a:cxn ang="0">
                    <a:pos x="53" y="21"/>
                  </a:cxn>
                  <a:cxn ang="0">
                    <a:pos x="53" y="8"/>
                  </a:cxn>
                  <a:cxn ang="0">
                    <a:pos x="33" y="0"/>
                  </a:cxn>
                  <a:cxn ang="0">
                    <a:pos x="12" y="13"/>
                  </a:cxn>
                  <a:cxn ang="0">
                    <a:pos x="8" y="16"/>
                  </a:cxn>
                  <a:cxn ang="0">
                    <a:pos x="8" y="10"/>
                  </a:cxn>
                  <a:cxn ang="0">
                    <a:pos x="8" y="10"/>
                  </a:cxn>
                </a:cxnLst>
                <a:rect l="0" t="0" r="r" b="b"/>
                <a:pathLst>
                  <a:path w="53" h="56">
                    <a:moveTo>
                      <a:pt x="8" y="10"/>
                    </a:moveTo>
                    <a:lnTo>
                      <a:pt x="0" y="21"/>
                    </a:lnTo>
                    <a:lnTo>
                      <a:pt x="2" y="36"/>
                    </a:lnTo>
                    <a:lnTo>
                      <a:pt x="3" y="48"/>
                    </a:lnTo>
                    <a:lnTo>
                      <a:pt x="12" y="56"/>
                    </a:lnTo>
                    <a:lnTo>
                      <a:pt x="22" y="53"/>
                    </a:lnTo>
                    <a:lnTo>
                      <a:pt x="27" y="46"/>
                    </a:lnTo>
                    <a:lnTo>
                      <a:pt x="37" y="36"/>
                    </a:lnTo>
                    <a:lnTo>
                      <a:pt x="47" y="35"/>
                    </a:lnTo>
                    <a:lnTo>
                      <a:pt x="53" y="21"/>
                    </a:lnTo>
                    <a:lnTo>
                      <a:pt x="53" y="8"/>
                    </a:lnTo>
                    <a:lnTo>
                      <a:pt x="33" y="0"/>
                    </a:lnTo>
                    <a:lnTo>
                      <a:pt x="12" y="13"/>
                    </a:lnTo>
                    <a:lnTo>
                      <a:pt x="8" y="16"/>
                    </a:lnTo>
                    <a:lnTo>
                      <a:pt x="8" y="10"/>
                    </a:lnTo>
                    <a:lnTo>
                      <a:pt x="8" y="1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68" name="Freeform 7"/>
              <p:cNvSpPr>
                <a:spLocks noChangeAspect="1"/>
              </p:cNvSpPr>
              <p:nvPr/>
            </p:nvSpPr>
            <p:spPr bwMode="auto">
              <a:xfrm>
                <a:off x="2198" y="1264"/>
                <a:ext cx="41" cy="47"/>
              </a:xfrm>
              <a:custGeom>
                <a:avLst/>
                <a:gdLst/>
                <a:ahLst/>
                <a:cxnLst>
                  <a:cxn ang="0">
                    <a:pos x="8" y="10"/>
                  </a:cxn>
                  <a:cxn ang="0">
                    <a:pos x="0" y="21"/>
                  </a:cxn>
                  <a:cxn ang="0">
                    <a:pos x="2" y="36"/>
                  </a:cxn>
                  <a:cxn ang="0">
                    <a:pos x="3" y="48"/>
                  </a:cxn>
                  <a:cxn ang="0">
                    <a:pos x="12" y="56"/>
                  </a:cxn>
                  <a:cxn ang="0">
                    <a:pos x="22" y="53"/>
                  </a:cxn>
                  <a:cxn ang="0">
                    <a:pos x="27" y="46"/>
                  </a:cxn>
                  <a:cxn ang="0">
                    <a:pos x="37" y="36"/>
                  </a:cxn>
                  <a:cxn ang="0">
                    <a:pos x="47" y="35"/>
                  </a:cxn>
                  <a:cxn ang="0">
                    <a:pos x="53" y="21"/>
                  </a:cxn>
                  <a:cxn ang="0">
                    <a:pos x="53" y="8"/>
                  </a:cxn>
                  <a:cxn ang="0">
                    <a:pos x="33" y="0"/>
                  </a:cxn>
                  <a:cxn ang="0">
                    <a:pos x="12" y="13"/>
                  </a:cxn>
                  <a:cxn ang="0">
                    <a:pos x="8" y="16"/>
                  </a:cxn>
                  <a:cxn ang="0">
                    <a:pos x="8" y="10"/>
                  </a:cxn>
                  <a:cxn ang="0">
                    <a:pos x="8" y="10"/>
                  </a:cxn>
                </a:cxnLst>
                <a:rect l="0" t="0" r="r" b="b"/>
                <a:pathLst>
                  <a:path w="53" h="56">
                    <a:moveTo>
                      <a:pt x="8" y="10"/>
                    </a:moveTo>
                    <a:lnTo>
                      <a:pt x="0" y="21"/>
                    </a:lnTo>
                    <a:lnTo>
                      <a:pt x="2" y="36"/>
                    </a:lnTo>
                    <a:lnTo>
                      <a:pt x="3" y="48"/>
                    </a:lnTo>
                    <a:lnTo>
                      <a:pt x="12" y="56"/>
                    </a:lnTo>
                    <a:lnTo>
                      <a:pt x="22" y="53"/>
                    </a:lnTo>
                    <a:lnTo>
                      <a:pt x="27" y="46"/>
                    </a:lnTo>
                    <a:lnTo>
                      <a:pt x="37" y="36"/>
                    </a:lnTo>
                    <a:lnTo>
                      <a:pt x="47" y="35"/>
                    </a:lnTo>
                    <a:lnTo>
                      <a:pt x="53" y="21"/>
                    </a:lnTo>
                    <a:lnTo>
                      <a:pt x="53" y="8"/>
                    </a:lnTo>
                    <a:lnTo>
                      <a:pt x="33" y="0"/>
                    </a:lnTo>
                    <a:lnTo>
                      <a:pt x="12" y="13"/>
                    </a:lnTo>
                    <a:lnTo>
                      <a:pt x="8" y="16"/>
                    </a:lnTo>
                    <a:lnTo>
                      <a:pt x="8" y="10"/>
                    </a:lnTo>
                    <a:lnTo>
                      <a:pt x="8" y="1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69" name="Freeform 8"/>
              <p:cNvSpPr>
                <a:spLocks noChangeAspect="1"/>
              </p:cNvSpPr>
              <p:nvPr/>
            </p:nvSpPr>
            <p:spPr bwMode="auto">
              <a:xfrm>
                <a:off x="2198" y="1336"/>
                <a:ext cx="30" cy="46"/>
              </a:xfrm>
              <a:custGeom>
                <a:avLst/>
                <a:gdLst/>
                <a:ahLst/>
                <a:cxnLst>
                  <a:cxn ang="0">
                    <a:pos x="22" y="15"/>
                  </a:cxn>
                  <a:cxn ang="0">
                    <a:pos x="12" y="8"/>
                  </a:cxn>
                  <a:cxn ang="0">
                    <a:pos x="0" y="0"/>
                  </a:cxn>
                  <a:cxn ang="0">
                    <a:pos x="2" y="28"/>
                  </a:cxn>
                  <a:cxn ang="0">
                    <a:pos x="13" y="36"/>
                  </a:cxn>
                  <a:cxn ang="0">
                    <a:pos x="22" y="50"/>
                  </a:cxn>
                  <a:cxn ang="0">
                    <a:pos x="30" y="53"/>
                  </a:cxn>
                  <a:cxn ang="0">
                    <a:pos x="33" y="40"/>
                  </a:cxn>
                  <a:cxn ang="0">
                    <a:pos x="37" y="25"/>
                  </a:cxn>
                  <a:cxn ang="0">
                    <a:pos x="27" y="20"/>
                  </a:cxn>
                  <a:cxn ang="0">
                    <a:pos x="18" y="21"/>
                  </a:cxn>
                  <a:cxn ang="0">
                    <a:pos x="10" y="13"/>
                  </a:cxn>
                  <a:cxn ang="0">
                    <a:pos x="2" y="8"/>
                  </a:cxn>
                  <a:cxn ang="0">
                    <a:pos x="22" y="15"/>
                  </a:cxn>
                  <a:cxn ang="0">
                    <a:pos x="22" y="15"/>
                  </a:cxn>
                </a:cxnLst>
                <a:rect l="0" t="0" r="r" b="b"/>
                <a:pathLst>
                  <a:path w="37" h="53">
                    <a:moveTo>
                      <a:pt x="22" y="15"/>
                    </a:moveTo>
                    <a:lnTo>
                      <a:pt x="12" y="8"/>
                    </a:lnTo>
                    <a:lnTo>
                      <a:pt x="0" y="0"/>
                    </a:lnTo>
                    <a:lnTo>
                      <a:pt x="2" y="28"/>
                    </a:lnTo>
                    <a:lnTo>
                      <a:pt x="13" y="36"/>
                    </a:lnTo>
                    <a:lnTo>
                      <a:pt x="22" y="50"/>
                    </a:lnTo>
                    <a:lnTo>
                      <a:pt x="30" y="53"/>
                    </a:lnTo>
                    <a:lnTo>
                      <a:pt x="33" y="40"/>
                    </a:lnTo>
                    <a:lnTo>
                      <a:pt x="37" y="25"/>
                    </a:lnTo>
                    <a:lnTo>
                      <a:pt x="27" y="20"/>
                    </a:lnTo>
                    <a:lnTo>
                      <a:pt x="18" y="21"/>
                    </a:lnTo>
                    <a:lnTo>
                      <a:pt x="10" y="13"/>
                    </a:lnTo>
                    <a:lnTo>
                      <a:pt x="2" y="8"/>
                    </a:lnTo>
                    <a:lnTo>
                      <a:pt x="22" y="15"/>
                    </a:lnTo>
                    <a:lnTo>
                      <a:pt x="22" y="1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70" name="Freeform 9"/>
              <p:cNvSpPr>
                <a:spLocks noChangeAspect="1"/>
              </p:cNvSpPr>
              <p:nvPr/>
            </p:nvSpPr>
            <p:spPr bwMode="auto">
              <a:xfrm>
                <a:off x="2198" y="1336"/>
                <a:ext cx="30" cy="46"/>
              </a:xfrm>
              <a:custGeom>
                <a:avLst/>
                <a:gdLst/>
                <a:ahLst/>
                <a:cxnLst>
                  <a:cxn ang="0">
                    <a:pos x="22" y="15"/>
                  </a:cxn>
                  <a:cxn ang="0">
                    <a:pos x="12" y="8"/>
                  </a:cxn>
                  <a:cxn ang="0">
                    <a:pos x="0" y="0"/>
                  </a:cxn>
                  <a:cxn ang="0">
                    <a:pos x="2" y="28"/>
                  </a:cxn>
                  <a:cxn ang="0">
                    <a:pos x="13" y="36"/>
                  </a:cxn>
                  <a:cxn ang="0">
                    <a:pos x="22" y="50"/>
                  </a:cxn>
                  <a:cxn ang="0">
                    <a:pos x="30" y="53"/>
                  </a:cxn>
                  <a:cxn ang="0">
                    <a:pos x="33" y="40"/>
                  </a:cxn>
                  <a:cxn ang="0">
                    <a:pos x="37" y="25"/>
                  </a:cxn>
                  <a:cxn ang="0">
                    <a:pos x="27" y="20"/>
                  </a:cxn>
                  <a:cxn ang="0">
                    <a:pos x="18" y="21"/>
                  </a:cxn>
                  <a:cxn ang="0">
                    <a:pos x="10" y="13"/>
                  </a:cxn>
                  <a:cxn ang="0">
                    <a:pos x="2" y="8"/>
                  </a:cxn>
                  <a:cxn ang="0">
                    <a:pos x="22" y="15"/>
                  </a:cxn>
                  <a:cxn ang="0">
                    <a:pos x="22" y="15"/>
                  </a:cxn>
                </a:cxnLst>
                <a:rect l="0" t="0" r="r" b="b"/>
                <a:pathLst>
                  <a:path w="37" h="53">
                    <a:moveTo>
                      <a:pt x="22" y="15"/>
                    </a:moveTo>
                    <a:lnTo>
                      <a:pt x="12" y="8"/>
                    </a:lnTo>
                    <a:lnTo>
                      <a:pt x="0" y="0"/>
                    </a:lnTo>
                    <a:lnTo>
                      <a:pt x="2" y="28"/>
                    </a:lnTo>
                    <a:lnTo>
                      <a:pt x="13" y="36"/>
                    </a:lnTo>
                    <a:lnTo>
                      <a:pt x="22" y="50"/>
                    </a:lnTo>
                    <a:lnTo>
                      <a:pt x="30" y="53"/>
                    </a:lnTo>
                    <a:lnTo>
                      <a:pt x="33" y="40"/>
                    </a:lnTo>
                    <a:lnTo>
                      <a:pt x="37" y="25"/>
                    </a:lnTo>
                    <a:lnTo>
                      <a:pt x="27" y="20"/>
                    </a:lnTo>
                    <a:lnTo>
                      <a:pt x="18" y="21"/>
                    </a:lnTo>
                    <a:lnTo>
                      <a:pt x="10" y="13"/>
                    </a:lnTo>
                    <a:lnTo>
                      <a:pt x="2" y="8"/>
                    </a:lnTo>
                    <a:lnTo>
                      <a:pt x="22" y="15"/>
                    </a:lnTo>
                    <a:lnTo>
                      <a:pt x="22" y="1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71" name="Freeform 10"/>
              <p:cNvSpPr>
                <a:spLocks noChangeAspect="1"/>
              </p:cNvSpPr>
              <p:nvPr/>
            </p:nvSpPr>
            <p:spPr bwMode="auto">
              <a:xfrm>
                <a:off x="3909" y="2577"/>
                <a:ext cx="9" cy="9"/>
              </a:xfrm>
              <a:custGeom>
                <a:avLst/>
                <a:gdLst/>
                <a:ahLst/>
                <a:cxnLst>
                  <a:cxn ang="0">
                    <a:pos x="5" y="0"/>
                  </a:cxn>
                  <a:cxn ang="0">
                    <a:pos x="0" y="9"/>
                  </a:cxn>
                  <a:cxn ang="0">
                    <a:pos x="3" y="9"/>
                  </a:cxn>
                  <a:cxn ang="0">
                    <a:pos x="11" y="9"/>
                  </a:cxn>
                </a:cxnLst>
                <a:rect l="0" t="0" r="r" b="b"/>
                <a:pathLst>
                  <a:path w="11" h="9">
                    <a:moveTo>
                      <a:pt x="5" y="0"/>
                    </a:moveTo>
                    <a:lnTo>
                      <a:pt x="0" y="9"/>
                    </a:lnTo>
                    <a:lnTo>
                      <a:pt x="3" y="9"/>
                    </a:lnTo>
                    <a:lnTo>
                      <a:pt x="11" y="9"/>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72" name="Freeform 11"/>
              <p:cNvSpPr>
                <a:spLocks noChangeAspect="1"/>
              </p:cNvSpPr>
              <p:nvPr/>
            </p:nvSpPr>
            <p:spPr bwMode="auto">
              <a:xfrm>
                <a:off x="3192" y="2766"/>
                <a:ext cx="136" cy="153"/>
              </a:xfrm>
              <a:custGeom>
                <a:avLst/>
                <a:gdLst/>
                <a:ahLst/>
                <a:cxnLst>
                  <a:cxn ang="0">
                    <a:pos x="73" y="35"/>
                  </a:cxn>
                  <a:cxn ang="0">
                    <a:pos x="68" y="29"/>
                  </a:cxn>
                  <a:cxn ang="0">
                    <a:pos x="53" y="19"/>
                  </a:cxn>
                  <a:cxn ang="0">
                    <a:pos x="43" y="5"/>
                  </a:cxn>
                  <a:cxn ang="0">
                    <a:pos x="30" y="0"/>
                  </a:cxn>
                  <a:cxn ang="0">
                    <a:pos x="18" y="12"/>
                  </a:cxn>
                  <a:cxn ang="0">
                    <a:pos x="8" y="4"/>
                  </a:cxn>
                  <a:cxn ang="0">
                    <a:pos x="0" y="0"/>
                  </a:cxn>
                  <a:cxn ang="0">
                    <a:pos x="8" y="15"/>
                  </a:cxn>
                  <a:cxn ang="0">
                    <a:pos x="25" y="35"/>
                  </a:cxn>
                  <a:cxn ang="0">
                    <a:pos x="38" y="45"/>
                  </a:cxn>
                  <a:cxn ang="0">
                    <a:pos x="55" y="74"/>
                  </a:cxn>
                  <a:cxn ang="0">
                    <a:pos x="65" y="84"/>
                  </a:cxn>
                  <a:cxn ang="0">
                    <a:pos x="67" y="95"/>
                  </a:cxn>
                  <a:cxn ang="0">
                    <a:pos x="65" y="120"/>
                  </a:cxn>
                  <a:cxn ang="0">
                    <a:pos x="80" y="130"/>
                  </a:cxn>
                  <a:cxn ang="0">
                    <a:pos x="95" y="144"/>
                  </a:cxn>
                  <a:cxn ang="0">
                    <a:pos x="113" y="162"/>
                  </a:cxn>
                  <a:cxn ang="0">
                    <a:pos x="125" y="170"/>
                  </a:cxn>
                  <a:cxn ang="0">
                    <a:pos x="138" y="179"/>
                  </a:cxn>
                  <a:cxn ang="0">
                    <a:pos x="158" y="179"/>
                  </a:cxn>
                  <a:cxn ang="0">
                    <a:pos x="170" y="165"/>
                  </a:cxn>
                  <a:cxn ang="0">
                    <a:pos x="170" y="150"/>
                  </a:cxn>
                  <a:cxn ang="0">
                    <a:pos x="160" y="140"/>
                  </a:cxn>
                  <a:cxn ang="0">
                    <a:pos x="150" y="125"/>
                  </a:cxn>
                  <a:cxn ang="0">
                    <a:pos x="142" y="114"/>
                  </a:cxn>
                  <a:cxn ang="0">
                    <a:pos x="133" y="102"/>
                  </a:cxn>
                  <a:cxn ang="0">
                    <a:pos x="113" y="87"/>
                  </a:cxn>
                  <a:cxn ang="0">
                    <a:pos x="105" y="79"/>
                  </a:cxn>
                  <a:cxn ang="0">
                    <a:pos x="97" y="69"/>
                  </a:cxn>
                  <a:cxn ang="0">
                    <a:pos x="82" y="60"/>
                  </a:cxn>
                  <a:cxn ang="0">
                    <a:pos x="78" y="50"/>
                  </a:cxn>
                  <a:cxn ang="0">
                    <a:pos x="73" y="37"/>
                  </a:cxn>
                  <a:cxn ang="0">
                    <a:pos x="73" y="35"/>
                  </a:cxn>
                  <a:cxn ang="0">
                    <a:pos x="73" y="35"/>
                  </a:cxn>
                </a:cxnLst>
                <a:rect l="0" t="0" r="r" b="b"/>
                <a:pathLst>
                  <a:path w="170" h="179">
                    <a:moveTo>
                      <a:pt x="73" y="35"/>
                    </a:moveTo>
                    <a:lnTo>
                      <a:pt x="68" y="29"/>
                    </a:lnTo>
                    <a:lnTo>
                      <a:pt x="53" y="19"/>
                    </a:lnTo>
                    <a:lnTo>
                      <a:pt x="43" y="5"/>
                    </a:lnTo>
                    <a:lnTo>
                      <a:pt x="30" y="0"/>
                    </a:lnTo>
                    <a:lnTo>
                      <a:pt x="18" y="12"/>
                    </a:lnTo>
                    <a:lnTo>
                      <a:pt x="8" y="4"/>
                    </a:lnTo>
                    <a:lnTo>
                      <a:pt x="0" y="0"/>
                    </a:lnTo>
                    <a:lnTo>
                      <a:pt x="8" y="15"/>
                    </a:lnTo>
                    <a:lnTo>
                      <a:pt x="25" y="35"/>
                    </a:lnTo>
                    <a:lnTo>
                      <a:pt x="38" y="45"/>
                    </a:lnTo>
                    <a:lnTo>
                      <a:pt x="55" y="74"/>
                    </a:lnTo>
                    <a:lnTo>
                      <a:pt x="65" y="84"/>
                    </a:lnTo>
                    <a:lnTo>
                      <a:pt x="67" y="95"/>
                    </a:lnTo>
                    <a:lnTo>
                      <a:pt x="65" y="120"/>
                    </a:lnTo>
                    <a:lnTo>
                      <a:pt x="80" y="130"/>
                    </a:lnTo>
                    <a:lnTo>
                      <a:pt x="95" y="144"/>
                    </a:lnTo>
                    <a:lnTo>
                      <a:pt x="113" y="162"/>
                    </a:lnTo>
                    <a:lnTo>
                      <a:pt x="125" y="170"/>
                    </a:lnTo>
                    <a:lnTo>
                      <a:pt x="138" y="179"/>
                    </a:lnTo>
                    <a:lnTo>
                      <a:pt x="158" y="179"/>
                    </a:lnTo>
                    <a:lnTo>
                      <a:pt x="170" y="165"/>
                    </a:lnTo>
                    <a:lnTo>
                      <a:pt x="170" y="150"/>
                    </a:lnTo>
                    <a:lnTo>
                      <a:pt x="160" y="140"/>
                    </a:lnTo>
                    <a:lnTo>
                      <a:pt x="150" y="125"/>
                    </a:lnTo>
                    <a:lnTo>
                      <a:pt x="142" y="114"/>
                    </a:lnTo>
                    <a:lnTo>
                      <a:pt x="133" y="102"/>
                    </a:lnTo>
                    <a:lnTo>
                      <a:pt x="113" y="87"/>
                    </a:lnTo>
                    <a:lnTo>
                      <a:pt x="105" y="79"/>
                    </a:lnTo>
                    <a:lnTo>
                      <a:pt x="97" y="69"/>
                    </a:lnTo>
                    <a:lnTo>
                      <a:pt x="82" y="60"/>
                    </a:lnTo>
                    <a:lnTo>
                      <a:pt x="78" y="50"/>
                    </a:lnTo>
                    <a:lnTo>
                      <a:pt x="73" y="37"/>
                    </a:lnTo>
                    <a:lnTo>
                      <a:pt x="73" y="35"/>
                    </a:lnTo>
                    <a:lnTo>
                      <a:pt x="73" y="3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73" name="Freeform 12"/>
              <p:cNvSpPr>
                <a:spLocks noChangeAspect="1"/>
              </p:cNvSpPr>
              <p:nvPr/>
            </p:nvSpPr>
            <p:spPr bwMode="auto">
              <a:xfrm>
                <a:off x="3192" y="2766"/>
                <a:ext cx="136" cy="153"/>
              </a:xfrm>
              <a:custGeom>
                <a:avLst/>
                <a:gdLst/>
                <a:ahLst/>
                <a:cxnLst>
                  <a:cxn ang="0">
                    <a:pos x="73" y="35"/>
                  </a:cxn>
                  <a:cxn ang="0">
                    <a:pos x="68" y="29"/>
                  </a:cxn>
                  <a:cxn ang="0">
                    <a:pos x="53" y="19"/>
                  </a:cxn>
                  <a:cxn ang="0">
                    <a:pos x="43" y="5"/>
                  </a:cxn>
                  <a:cxn ang="0">
                    <a:pos x="30" y="0"/>
                  </a:cxn>
                  <a:cxn ang="0">
                    <a:pos x="18" y="12"/>
                  </a:cxn>
                  <a:cxn ang="0">
                    <a:pos x="8" y="4"/>
                  </a:cxn>
                  <a:cxn ang="0">
                    <a:pos x="0" y="0"/>
                  </a:cxn>
                  <a:cxn ang="0">
                    <a:pos x="8" y="15"/>
                  </a:cxn>
                  <a:cxn ang="0">
                    <a:pos x="25" y="35"/>
                  </a:cxn>
                  <a:cxn ang="0">
                    <a:pos x="38" y="45"/>
                  </a:cxn>
                  <a:cxn ang="0">
                    <a:pos x="55" y="74"/>
                  </a:cxn>
                  <a:cxn ang="0">
                    <a:pos x="65" y="84"/>
                  </a:cxn>
                  <a:cxn ang="0">
                    <a:pos x="67" y="95"/>
                  </a:cxn>
                  <a:cxn ang="0">
                    <a:pos x="65" y="120"/>
                  </a:cxn>
                  <a:cxn ang="0">
                    <a:pos x="80" y="130"/>
                  </a:cxn>
                  <a:cxn ang="0">
                    <a:pos x="95" y="144"/>
                  </a:cxn>
                  <a:cxn ang="0">
                    <a:pos x="113" y="162"/>
                  </a:cxn>
                  <a:cxn ang="0">
                    <a:pos x="125" y="170"/>
                  </a:cxn>
                  <a:cxn ang="0">
                    <a:pos x="138" y="179"/>
                  </a:cxn>
                  <a:cxn ang="0">
                    <a:pos x="158" y="179"/>
                  </a:cxn>
                  <a:cxn ang="0">
                    <a:pos x="170" y="165"/>
                  </a:cxn>
                  <a:cxn ang="0">
                    <a:pos x="170" y="150"/>
                  </a:cxn>
                  <a:cxn ang="0">
                    <a:pos x="160" y="140"/>
                  </a:cxn>
                  <a:cxn ang="0">
                    <a:pos x="150" y="125"/>
                  </a:cxn>
                  <a:cxn ang="0">
                    <a:pos x="142" y="114"/>
                  </a:cxn>
                  <a:cxn ang="0">
                    <a:pos x="133" y="102"/>
                  </a:cxn>
                  <a:cxn ang="0">
                    <a:pos x="113" y="87"/>
                  </a:cxn>
                  <a:cxn ang="0">
                    <a:pos x="105" y="79"/>
                  </a:cxn>
                  <a:cxn ang="0">
                    <a:pos x="97" y="69"/>
                  </a:cxn>
                  <a:cxn ang="0">
                    <a:pos x="82" y="60"/>
                  </a:cxn>
                  <a:cxn ang="0">
                    <a:pos x="78" y="50"/>
                  </a:cxn>
                  <a:cxn ang="0">
                    <a:pos x="73" y="37"/>
                  </a:cxn>
                  <a:cxn ang="0">
                    <a:pos x="73" y="35"/>
                  </a:cxn>
                  <a:cxn ang="0">
                    <a:pos x="73" y="35"/>
                  </a:cxn>
                </a:cxnLst>
                <a:rect l="0" t="0" r="r" b="b"/>
                <a:pathLst>
                  <a:path w="170" h="179">
                    <a:moveTo>
                      <a:pt x="73" y="35"/>
                    </a:moveTo>
                    <a:lnTo>
                      <a:pt x="68" y="29"/>
                    </a:lnTo>
                    <a:lnTo>
                      <a:pt x="53" y="19"/>
                    </a:lnTo>
                    <a:lnTo>
                      <a:pt x="43" y="5"/>
                    </a:lnTo>
                    <a:lnTo>
                      <a:pt x="30" y="0"/>
                    </a:lnTo>
                    <a:lnTo>
                      <a:pt x="18" y="12"/>
                    </a:lnTo>
                    <a:lnTo>
                      <a:pt x="8" y="4"/>
                    </a:lnTo>
                    <a:lnTo>
                      <a:pt x="0" y="0"/>
                    </a:lnTo>
                    <a:lnTo>
                      <a:pt x="8" y="15"/>
                    </a:lnTo>
                    <a:lnTo>
                      <a:pt x="25" y="35"/>
                    </a:lnTo>
                    <a:lnTo>
                      <a:pt x="38" y="45"/>
                    </a:lnTo>
                    <a:lnTo>
                      <a:pt x="55" y="74"/>
                    </a:lnTo>
                    <a:lnTo>
                      <a:pt x="65" y="84"/>
                    </a:lnTo>
                    <a:lnTo>
                      <a:pt x="67" y="95"/>
                    </a:lnTo>
                    <a:lnTo>
                      <a:pt x="65" y="120"/>
                    </a:lnTo>
                    <a:lnTo>
                      <a:pt x="80" y="130"/>
                    </a:lnTo>
                    <a:lnTo>
                      <a:pt x="95" y="144"/>
                    </a:lnTo>
                    <a:lnTo>
                      <a:pt x="113" y="162"/>
                    </a:lnTo>
                    <a:lnTo>
                      <a:pt x="125" y="170"/>
                    </a:lnTo>
                    <a:lnTo>
                      <a:pt x="138" y="179"/>
                    </a:lnTo>
                    <a:lnTo>
                      <a:pt x="158" y="179"/>
                    </a:lnTo>
                    <a:lnTo>
                      <a:pt x="170" y="165"/>
                    </a:lnTo>
                    <a:lnTo>
                      <a:pt x="170" y="150"/>
                    </a:lnTo>
                    <a:lnTo>
                      <a:pt x="160" y="140"/>
                    </a:lnTo>
                    <a:lnTo>
                      <a:pt x="150" y="125"/>
                    </a:lnTo>
                    <a:lnTo>
                      <a:pt x="142" y="114"/>
                    </a:lnTo>
                    <a:lnTo>
                      <a:pt x="133" y="102"/>
                    </a:lnTo>
                    <a:lnTo>
                      <a:pt x="113" y="87"/>
                    </a:lnTo>
                    <a:lnTo>
                      <a:pt x="105" y="79"/>
                    </a:lnTo>
                    <a:lnTo>
                      <a:pt x="97" y="69"/>
                    </a:lnTo>
                    <a:lnTo>
                      <a:pt x="82" y="60"/>
                    </a:lnTo>
                    <a:lnTo>
                      <a:pt x="78" y="50"/>
                    </a:lnTo>
                    <a:lnTo>
                      <a:pt x="73" y="37"/>
                    </a:lnTo>
                    <a:lnTo>
                      <a:pt x="73" y="35"/>
                    </a:lnTo>
                    <a:lnTo>
                      <a:pt x="73" y="3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74" name="Freeform 13"/>
              <p:cNvSpPr>
                <a:spLocks noChangeAspect="1"/>
              </p:cNvSpPr>
              <p:nvPr/>
            </p:nvSpPr>
            <p:spPr bwMode="auto">
              <a:xfrm>
                <a:off x="3321" y="2923"/>
                <a:ext cx="109" cy="28"/>
              </a:xfrm>
              <a:custGeom>
                <a:avLst/>
                <a:gdLst/>
                <a:ahLst/>
                <a:cxnLst>
                  <a:cxn ang="0">
                    <a:pos x="33" y="15"/>
                  </a:cxn>
                  <a:cxn ang="0">
                    <a:pos x="15" y="26"/>
                  </a:cxn>
                  <a:cxn ang="0">
                    <a:pos x="3" y="21"/>
                  </a:cxn>
                  <a:cxn ang="0">
                    <a:pos x="0" y="13"/>
                  </a:cxn>
                  <a:cxn ang="0">
                    <a:pos x="3" y="5"/>
                  </a:cxn>
                  <a:cxn ang="0">
                    <a:pos x="20" y="5"/>
                  </a:cxn>
                  <a:cxn ang="0">
                    <a:pos x="35" y="6"/>
                  </a:cxn>
                  <a:cxn ang="0">
                    <a:pos x="48" y="10"/>
                  </a:cxn>
                  <a:cxn ang="0">
                    <a:pos x="52" y="1"/>
                  </a:cxn>
                  <a:cxn ang="0">
                    <a:pos x="77" y="0"/>
                  </a:cxn>
                  <a:cxn ang="0">
                    <a:pos x="93" y="0"/>
                  </a:cxn>
                  <a:cxn ang="0">
                    <a:pos x="107" y="6"/>
                  </a:cxn>
                  <a:cxn ang="0">
                    <a:pos x="115" y="10"/>
                  </a:cxn>
                  <a:cxn ang="0">
                    <a:pos x="129" y="20"/>
                  </a:cxn>
                  <a:cxn ang="0">
                    <a:pos x="135" y="21"/>
                  </a:cxn>
                  <a:cxn ang="0">
                    <a:pos x="135" y="26"/>
                  </a:cxn>
                  <a:cxn ang="0">
                    <a:pos x="103" y="28"/>
                  </a:cxn>
                  <a:cxn ang="0">
                    <a:pos x="85" y="31"/>
                  </a:cxn>
                  <a:cxn ang="0">
                    <a:pos x="72" y="26"/>
                  </a:cxn>
                  <a:cxn ang="0">
                    <a:pos x="55" y="21"/>
                  </a:cxn>
                  <a:cxn ang="0">
                    <a:pos x="43" y="13"/>
                  </a:cxn>
                  <a:cxn ang="0">
                    <a:pos x="33" y="11"/>
                  </a:cxn>
                  <a:cxn ang="0">
                    <a:pos x="30" y="11"/>
                  </a:cxn>
                  <a:cxn ang="0">
                    <a:pos x="33" y="15"/>
                  </a:cxn>
                  <a:cxn ang="0">
                    <a:pos x="33" y="15"/>
                  </a:cxn>
                </a:cxnLst>
                <a:rect l="0" t="0" r="r" b="b"/>
                <a:pathLst>
                  <a:path w="135" h="31">
                    <a:moveTo>
                      <a:pt x="33" y="15"/>
                    </a:moveTo>
                    <a:lnTo>
                      <a:pt x="15" y="26"/>
                    </a:lnTo>
                    <a:lnTo>
                      <a:pt x="3" y="21"/>
                    </a:lnTo>
                    <a:lnTo>
                      <a:pt x="0" y="13"/>
                    </a:lnTo>
                    <a:lnTo>
                      <a:pt x="3" y="5"/>
                    </a:lnTo>
                    <a:lnTo>
                      <a:pt x="20" y="5"/>
                    </a:lnTo>
                    <a:lnTo>
                      <a:pt x="35" y="6"/>
                    </a:lnTo>
                    <a:lnTo>
                      <a:pt x="48" y="10"/>
                    </a:lnTo>
                    <a:lnTo>
                      <a:pt x="52" y="1"/>
                    </a:lnTo>
                    <a:lnTo>
                      <a:pt x="77" y="0"/>
                    </a:lnTo>
                    <a:lnTo>
                      <a:pt x="93" y="0"/>
                    </a:lnTo>
                    <a:lnTo>
                      <a:pt x="107" y="6"/>
                    </a:lnTo>
                    <a:lnTo>
                      <a:pt x="115" y="10"/>
                    </a:lnTo>
                    <a:lnTo>
                      <a:pt x="129" y="20"/>
                    </a:lnTo>
                    <a:lnTo>
                      <a:pt x="135" y="21"/>
                    </a:lnTo>
                    <a:lnTo>
                      <a:pt x="135" y="26"/>
                    </a:lnTo>
                    <a:lnTo>
                      <a:pt x="103" y="28"/>
                    </a:lnTo>
                    <a:lnTo>
                      <a:pt x="85" y="31"/>
                    </a:lnTo>
                    <a:lnTo>
                      <a:pt x="72" y="26"/>
                    </a:lnTo>
                    <a:lnTo>
                      <a:pt x="55" y="21"/>
                    </a:lnTo>
                    <a:lnTo>
                      <a:pt x="43" y="13"/>
                    </a:lnTo>
                    <a:lnTo>
                      <a:pt x="33" y="11"/>
                    </a:lnTo>
                    <a:lnTo>
                      <a:pt x="30" y="11"/>
                    </a:lnTo>
                    <a:lnTo>
                      <a:pt x="33" y="15"/>
                    </a:lnTo>
                    <a:lnTo>
                      <a:pt x="33" y="1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75" name="Freeform 14"/>
              <p:cNvSpPr>
                <a:spLocks noChangeAspect="1"/>
              </p:cNvSpPr>
              <p:nvPr/>
            </p:nvSpPr>
            <p:spPr bwMode="auto">
              <a:xfrm>
                <a:off x="3321" y="2923"/>
                <a:ext cx="109" cy="28"/>
              </a:xfrm>
              <a:custGeom>
                <a:avLst/>
                <a:gdLst/>
                <a:ahLst/>
                <a:cxnLst>
                  <a:cxn ang="0">
                    <a:pos x="33" y="15"/>
                  </a:cxn>
                  <a:cxn ang="0">
                    <a:pos x="15" y="26"/>
                  </a:cxn>
                  <a:cxn ang="0">
                    <a:pos x="3" y="21"/>
                  </a:cxn>
                  <a:cxn ang="0">
                    <a:pos x="0" y="13"/>
                  </a:cxn>
                  <a:cxn ang="0">
                    <a:pos x="3" y="5"/>
                  </a:cxn>
                  <a:cxn ang="0">
                    <a:pos x="20" y="5"/>
                  </a:cxn>
                  <a:cxn ang="0">
                    <a:pos x="35" y="6"/>
                  </a:cxn>
                  <a:cxn ang="0">
                    <a:pos x="48" y="10"/>
                  </a:cxn>
                  <a:cxn ang="0">
                    <a:pos x="52" y="1"/>
                  </a:cxn>
                  <a:cxn ang="0">
                    <a:pos x="77" y="0"/>
                  </a:cxn>
                  <a:cxn ang="0">
                    <a:pos x="93" y="0"/>
                  </a:cxn>
                  <a:cxn ang="0">
                    <a:pos x="107" y="6"/>
                  </a:cxn>
                  <a:cxn ang="0">
                    <a:pos x="115" y="10"/>
                  </a:cxn>
                  <a:cxn ang="0">
                    <a:pos x="129" y="20"/>
                  </a:cxn>
                  <a:cxn ang="0">
                    <a:pos x="135" y="21"/>
                  </a:cxn>
                  <a:cxn ang="0">
                    <a:pos x="135" y="26"/>
                  </a:cxn>
                  <a:cxn ang="0">
                    <a:pos x="103" y="28"/>
                  </a:cxn>
                  <a:cxn ang="0">
                    <a:pos x="85" y="31"/>
                  </a:cxn>
                  <a:cxn ang="0">
                    <a:pos x="72" y="26"/>
                  </a:cxn>
                  <a:cxn ang="0">
                    <a:pos x="55" y="21"/>
                  </a:cxn>
                  <a:cxn ang="0">
                    <a:pos x="43" y="13"/>
                  </a:cxn>
                  <a:cxn ang="0">
                    <a:pos x="33" y="11"/>
                  </a:cxn>
                  <a:cxn ang="0">
                    <a:pos x="30" y="11"/>
                  </a:cxn>
                  <a:cxn ang="0">
                    <a:pos x="33" y="15"/>
                  </a:cxn>
                  <a:cxn ang="0">
                    <a:pos x="33" y="15"/>
                  </a:cxn>
                </a:cxnLst>
                <a:rect l="0" t="0" r="r" b="b"/>
                <a:pathLst>
                  <a:path w="135" h="31">
                    <a:moveTo>
                      <a:pt x="33" y="15"/>
                    </a:moveTo>
                    <a:lnTo>
                      <a:pt x="15" y="26"/>
                    </a:lnTo>
                    <a:lnTo>
                      <a:pt x="3" y="21"/>
                    </a:lnTo>
                    <a:lnTo>
                      <a:pt x="0" y="13"/>
                    </a:lnTo>
                    <a:lnTo>
                      <a:pt x="3" y="5"/>
                    </a:lnTo>
                    <a:lnTo>
                      <a:pt x="20" y="5"/>
                    </a:lnTo>
                    <a:lnTo>
                      <a:pt x="35" y="6"/>
                    </a:lnTo>
                    <a:lnTo>
                      <a:pt x="48" y="10"/>
                    </a:lnTo>
                    <a:lnTo>
                      <a:pt x="52" y="1"/>
                    </a:lnTo>
                    <a:lnTo>
                      <a:pt x="77" y="0"/>
                    </a:lnTo>
                    <a:lnTo>
                      <a:pt x="93" y="0"/>
                    </a:lnTo>
                    <a:lnTo>
                      <a:pt x="107" y="6"/>
                    </a:lnTo>
                    <a:lnTo>
                      <a:pt x="115" y="10"/>
                    </a:lnTo>
                    <a:lnTo>
                      <a:pt x="129" y="20"/>
                    </a:lnTo>
                    <a:lnTo>
                      <a:pt x="135" y="21"/>
                    </a:lnTo>
                    <a:lnTo>
                      <a:pt x="135" y="26"/>
                    </a:lnTo>
                    <a:lnTo>
                      <a:pt x="103" y="28"/>
                    </a:lnTo>
                    <a:lnTo>
                      <a:pt x="85" y="31"/>
                    </a:lnTo>
                    <a:lnTo>
                      <a:pt x="72" y="26"/>
                    </a:lnTo>
                    <a:lnTo>
                      <a:pt x="55" y="21"/>
                    </a:lnTo>
                    <a:lnTo>
                      <a:pt x="43" y="13"/>
                    </a:lnTo>
                    <a:lnTo>
                      <a:pt x="33" y="11"/>
                    </a:lnTo>
                    <a:lnTo>
                      <a:pt x="30" y="11"/>
                    </a:lnTo>
                    <a:lnTo>
                      <a:pt x="33" y="15"/>
                    </a:lnTo>
                    <a:lnTo>
                      <a:pt x="33" y="1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76" name="Freeform 15"/>
              <p:cNvSpPr>
                <a:spLocks noChangeAspect="1"/>
              </p:cNvSpPr>
              <p:nvPr/>
            </p:nvSpPr>
            <p:spPr bwMode="auto">
              <a:xfrm>
                <a:off x="3484" y="2929"/>
                <a:ext cx="36" cy="7"/>
              </a:xfrm>
              <a:custGeom>
                <a:avLst/>
                <a:gdLst/>
                <a:ahLst/>
                <a:cxnLst>
                  <a:cxn ang="0">
                    <a:pos x="10" y="7"/>
                  </a:cxn>
                  <a:cxn ang="0">
                    <a:pos x="0" y="0"/>
                  </a:cxn>
                  <a:cxn ang="0">
                    <a:pos x="13" y="0"/>
                  </a:cxn>
                  <a:cxn ang="0">
                    <a:pos x="28" y="0"/>
                  </a:cxn>
                  <a:cxn ang="0">
                    <a:pos x="38" y="0"/>
                  </a:cxn>
                  <a:cxn ang="0">
                    <a:pos x="43" y="9"/>
                  </a:cxn>
                  <a:cxn ang="0">
                    <a:pos x="27" y="7"/>
                  </a:cxn>
                  <a:cxn ang="0">
                    <a:pos x="10" y="5"/>
                  </a:cxn>
                  <a:cxn ang="0">
                    <a:pos x="10" y="7"/>
                  </a:cxn>
                  <a:cxn ang="0">
                    <a:pos x="10" y="7"/>
                  </a:cxn>
                </a:cxnLst>
                <a:rect l="0" t="0" r="r" b="b"/>
                <a:pathLst>
                  <a:path w="43" h="9">
                    <a:moveTo>
                      <a:pt x="10" y="7"/>
                    </a:moveTo>
                    <a:lnTo>
                      <a:pt x="0" y="0"/>
                    </a:lnTo>
                    <a:lnTo>
                      <a:pt x="13" y="0"/>
                    </a:lnTo>
                    <a:lnTo>
                      <a:pt x="28" y="0"/>
                    </a:lnTo>
                    <a:lnTo>
                      <a:pt x="38" y="0"/>
                    </a:lnTo>
                    <a:lnTo>
                      <a:pt x="43" y="9"/>
                    </a:lnTo>
                    <a:lnTo>
                      <a:pt x="27" y="7"/>
                    </a:lnTo>
                    <a:lnTo>
                      <a:pt x="10" y="5"/>
                    </a:lnTo>
                    <a:lnTo>
                      <a:pt x="10" y="7"/>
                    </a:lnTo>
                    <a:lnTo>
                      <a:pt x="10"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77" name="Freeform 16"/>
              <p:cNvSpPr>
                <a:spLocks noChangeAspect="1"/>
              </p:cNvSpPr>
              <p:nvPr/>
            </p:nvSpPr>
            <p:spPr bwMode="auto">
              <a:xfrm>
                <a:off x="3479" y="2947"/>
                <a:ext cx="19" cy="9"/>
              </a:xfrm>
              <a:custGeom>
                <a:avLst/>
                <a:gdLst/>
                <a:ahLst/>
                <a:cxnLst>
                  <a:cxn ang="0">
                    <a:pos x="0" y="3"/>
                  </a:cxn>
                  <a:cxn ang="0">
                    <a:pos x="9" y="0"/>
                  </a:cxn>
                  <a:cxn ang="0">
                    <a:pos x="22" y="0"/>
                  </a:cxn>
                  <a:cxn ang="0">
                    <a:pos x="25" y="12"/>
                  </a:cxn>
                  <a:cxn ang="0">
                    <a:pos x="19" y="8"/>
                  </a:cxn>
                  <a:cxn ang="0">
                    <a:pos x="9" y="3"/>
                  </a:cxn>
                  <a:cxn ang="0">
                    <a:pos x="0" y="3"/>
                  </a:cxn>
                  <a:cxn ang="0">
                    <a:pos x="0" y="3"/>
                  </a:cxn>
                  <a:cxn ang="0">
                    <a:pos x="0" y="3"/>
                  </a:cxn>
                </a:cxnLst>
                <a:rect l="0" t="0" r="r" b="b"/>
                <a:pathLst>
                  <a:path w="25" h="12">
                    <a:moveTo>
                      <a:pt x="0" y="3"/>
                    </a:moveTo>
                    <a:lnTo>
                      <a:pt x="9" y="0"/>
                    </a:lnTo>
                    <a:lnTo>
                      <a:pt x="22" y="0"/>
                    </a:lnTo>
                    <a:lnTo>
                      <a:pt x="25" y="12"/>
                    </a:lnTo>
                    <a:lnTo>
                      <a:pt x="19" y="8"/>
                    </a:lnTo>
                    <a:lnTo>
                      <a:pt x="9" y="3"/>
                    </a:lnTo>
                    <a:lnTo>
                      <a:pt x="0" y="3"/>
                    </a:lnTo>
                    <a:lnTo>
                      <a:pt x="0" y="3"/>
                    </a:lnTo>
                    <a:lnTo>
                      <a:pt x="0"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78" name="Freeform 17"/>
              <p:cNvSpPr>
                <a:spLocks noChangeAspect="1"/>
              </p:cNvSpPr>
              <p:nvPr/>
            </p:nvSpPr>
            <p:spPr bwMode="auto">
              <a:xfrm>
                <a:off x="3479" y="2947"/>
                <a:ext cx="19" cy="9"/>
              </a:xfrm>
              <a:custGeom>
                <a:avLst/>
                <a:gdLst/>
                <a:ahLst/>
                <a:cxnLst>
                  <a:cxn ang="0">
                    <a:pos x="0" y="3"/>
                  </a:cxn>
                  <a:cxn ang="0">
                    <a:pos x="9" y="0"/>
                  </a:cxn>
                  <a:cxn ang="0">
                    <a:pos x="22" y="0"/>
                  </a:cxn>
                  <a:cxn ang="0">
                    <a:pos x="25" y="12"/>
                  </a:cxn>
                  <a:cxn ang="0">
                    <a:pos x="19" y="8"/>
                  </a:cxn>
                  <a:cxn ang="0">
                    <a:pos x="9" y="3"/>
                  </a:cxn>
                  <a:cxn ang="0">
                    <a:pos x="0" y="3"/>
                  </a:cxn>
                  <a:cxn ang="0">
                    <a:pos x="0" y="3"/>
                  </a:cxn>
                  <a:cxn ang="0">
                    <a:pos x="0" y="3"/>
                  </a:cxn>
                </a:cxnLst>
                <a:rect l="0" t="0" r="r" b="b"/>
                <a:pathLst>
                  <a:path w="25" h="12">
                    <a:moveTo>
                      <a:pt x="0" y="3"/>
                    </a:moveTo>
                    <a:lnTo>
                      <a:pt x="9" y="0"/>
                    </a:lnTo>
                    <a:lnTo>
                      <a:pt x="22" y="0"/>
                    </a:lnTo>
                    <a:lnTo>
                      <a:pt x="25" y="12"/>
                    </a:lnTo>
                    <a:lnTo>
                      <a:pt x="19" y="8"/>
                    </a:lnTo>
                    <a:lnTo>
                      <a:pt x="9" y="3"/>
                    </a:lnTo>
                    <a:lnTo>
                      <a:pt x="0" y="3"/>
                    </a:lnTo>
                    <a:lnTo>
                      <a:pt x="0" y="3"/>
                    </a:lnTo>
                    <a:lnTo>
                      <a:pt x="0"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79" name="Freeform 18"/>
              <p:cNvSpPr>
                <a:spLocks noChangeAspect="1"/>
              </p:cNvSpPr>
              <p:nvPr/>
            </p:nvSpPr>
            <p:spPr bwMode="auto">
              <a:xfrm>
                <a:off x="3539" y="2905"/>
                <a:ext cx="34" cy="36"/>
              </a:xfrm>
              <a:custGeom>
                <a:avLst/>
                <a:gdLst/>
                <a:ahLst/>
                <a:cxnLst>
                  <a:cxn ang="0">
                    <a:pos x="0" y="42"/>
                  </a:cxn>
                  <a:cxn ang="0">
                    <a:pos x="10" y="30"/>
                  </a:cxn>
                  <a:cxn ang="0">
                    <a:pos x="23" y="19"/>
                  </a:cxn>
                  <a:cxn ang="0">
                    <a:pos x="32" y="12"/>
                  </a:cxn>
                  <a:cxn ang="0">
                    <a:pos x="47" y="0"/>
                  </a:cxn>
                  <a:cxn ang="0">
                    <a:pos x="42" y="15"/>
                  </a:cxn>
                  <a:cxn ang="0">
                    <a:pos x="28" y="24"/>
                  </a:cxn>
                  <a:cxn ang="0">
                    <a:pos x="13" y="35"/>
                  </a:cxn>
                  <a:cxn ang="0">
                    <a:pos x="3" y="40"/>
                  </a:cxn>
                  <a:cxn ang="0">
                    <a:pos x="0" y="42"/>
                  </a:cxn>
                  <a:cxn ang="0">
                    <a:pos x="0" y="42"/>
                  </a:cxn>
                </a:cxnLst>
                <a:rect l="0" t="0" r="r" b="b"/>
                <a:pathLst>
                  <a:path w="47" h="42">
                    <a:moveTo>
                      <a:pt x="0" y="42"/>
                    </a:moveTo>
                    <a:lnTo>
                      <a:pt x="10" y="30"/>
                    </a:lnTo>
                    <a:lnTo>
                      <a:pt x="23" y="19"/>
                    </a:lnTo>
                    <a:lnTo>
                      <a:pt x="32" y="12"/>
                    </a:lnTo>
                    <a:lnTo>
                      <a:pt x="47" y="0"/>
                    </a:lnTo>
                    <a:lnTo>
                      <a:pt x="42" y="15"/>
                    </a:lnTo>
                    <a:lnTo>
                      <a:pt x="28" y="24"/>
                    </a:lnTo>
                    <a:lnTo>
                      <a:pt x="13" y="35"/>
                    </a:lnTo>
                    <a:lnTo>
                      <a:pt x="3" y="40"/>
                    </a:lnTo>
                    <a:lnTo>
                      <a:pt x="0" y="42"/>
                    </a:lnTo>
                    <a:lnTo>
                      <a:pt x="0" y="4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80" name="Freeform 19"/>
              <p:cNvSpPr>
                <a:spLocks noChangeAspect="1"/>
              </p:cNvSpPr>
              <p:nvPr/>
            </p:nvSpPr>
            <p:spPr bwMode="auto">
              <a:xfrm>
                <a:off x="3539" y="2905"/>
                <a:ext cx="34" cy="36"/>
              </a:xfrm>
              <a:custGeom>
                <a:avLst/>
                <a:gdLst/>
                <a:ahLst/>
                <a:cxnLst>
                  <a:cxn ang="0">
                    <a:pos x="0" y="42"/>
                  </a:cxn>
                  <a:cxn ang="0">
                    <a:pos x="10" y="30"/>
                  </a:cxn>
                  <a:cxn ang="0">
                    <a:pos x="23" y="19"/>
                  </a:cxn>
                  <a:cxn ang="0">
                    <a:pos x="32" y="12"/>
                  </a:cxn>
                  <a:cxn ang="0">
                    <a:pos x="47" y="0"/>
                  </a:cxn>
                  <a:cxn ang="0">
                    <a:pos x="42" y="15"/>
                  </a:cxn>
                  <a:cxn ang="0">
                    <a:pos x="28" y="24"/>
                  </a:cxn>
                  <a:cxn ang="0">
                    <a:pos x="13" y="35"/>
                  </a:cxn>
                  <a:cxn ang="0">
                    <a:pos x="3" y="40"/>
                  </a:cxn>
                  <a:cxn ang="0">
                    <a:pos x="0" y="42"/>
                  </a:cxn>
                  <a:cxn ang="0">
                    <a:pos x="0" y="42"/>
                  </a:cxn>
                </a:cxnLst>
                <a:rect l="0" t="0" r="r" b="b"/>
                <a:pathLst>
                  <a:path w="47" h="42">
                    <a:moveTo>
                      <a:pt x="0" y="42"/>
                    </a:moveTo>
                    <a:lnTo>
                      <a:pt x="10" y="30"/>
                    </a:lnTo>
                    <a:lnTo>
                      <a:pt x="23" y="19"/>
                    </a:lnTo>
                    <a:lnTo>
                      <a:pt x="32" y="12"/>
                    </a:lnTo>
                    <a:lnTo>
                      <a:pt x="47" y="0"/>
                    </a:lnTo>
                    <a:lnTo>
                      <a:pt x="42" y="15"/>
                    </a:lnTo>
                    <a:lnTo>
                      <a:pt x="28" y="24"/>
                    </a:lnTo>
                    <a:lnTo>
                      <a:pt x="13" y="35"/>
                    </a:lnTo>
                    <a:lnTo>
                      <a:pt x="3" y="40"/>
                    </a:lnTo>
                    <a:lnTo>
                      <a:pt x="0" y="42"/>
                    </a:lnTo>
                    <a:lnTo>
                      <a:pt x="0" y="4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81" name="Freeform 20"/>
              <p:cNvSpPr>
                <a:spLocks noChangeAspect="1"/>
              </p:cNvSpPr>
              <p:nvPr/>
            </p:nvSpPr>
            <p:spPr bwMode="auto">
              <a:xfrm>
                <a:off x="3372" y="2761"/>
                <a:ext cx="112" cy="126"/>
              </a:xfrm>
              <a:custGeom>
                <a:avLst/>
                <a:gdLst/>
                <a:ahLst/>
                <a:cxnLst>
                  <a:cxn ang="0">
                    <a:pos x="75" y="143"/>
                  </a:cxn>
                  <a:cxn ang="0">
                    <a:pos x="52" y="142"/>
                  </a:cxn>
                  <a:cxn ang="0">
                    <a:pos x="37" y="150"/>
                  </a:cxn>
                  <a:cxn ang="0">
                    <a:pos x="25" y="150"/>
                  </a:cxn>
                  <a:cxn ang="0">
                    <a:pos x="15" y="143"/>
                  </a:cxn>
                  <a:cxn ang="0">
                    <a:pos x="12" y="137"/>
                  </a:cxn>
                  <a:cxn ang="0">
                    <a:pos x="15" y="125"/>
                  </a:cxn>
                  <a:cxn ang="0">
                    <a:pos x="12" y="122"/>
                  </a:cxn>
                  <a:cxn ang="0">
                    <a:pos x="0" y="117"/>
                  </a:cxn>
                  <a:cxn ang="0">
                    <a:pos x="0" y="103"/>
                  </a:cxn>
                  <a:cxn ang="0">
                    <a:pos x="5" y="92"/>
                  </a:cxn>
                  <a:cxn ang="0">
                    <a:pos x="5" y="75"/>
                  </a:cxn>
                  <a:cxn ang="0">
                    <a:pos x="13" y="58"/>
                  </a:cxn>
                  <a:cxn ang="0">
                    <a:pos x="25" y="67"/>
                  </a:cxn>
                  <a:cxn ang="0">
                    <a:pos x="32" y="72"/>
                  </a:cxn>
                  <a:cxn ang="0">
                    <a:pos x="45" y="68"/>
                  </a:cxn>
                  <a:cxn ang="0">
                    <a:pos x="65" y="53"/>
                  </a:cxn>
                  <a:cxn ang="0">
                    <a:pos x="75" y="48"/>
                  </a:cxn>
                  <a:cxn ang="0">
                    <a:pos x="84" y="37"/>
                  </a:cxn>
                  <a:cxn ang="0">
                    <a:pos x="92" y="22"/>
                  </a:cxn>
                  <a:cxn ang="0">
                    <a:pos x="100" y="7"/>
                  </a:cxn>
                  <a:cxn ang="0">
                    <a:pos x="110" y="2"/>
                  </a:cxn>
                  <a:cxn ang="0">
                    <a:pos x="120" y="0"/>
                  </a:cxn>
                  <a:cxn ang="0">
                    <a:pos x="125" y="0"/>
                  </a:cxn>
                  <a:cxn ang="0">
                    <a:pos x="127" y="18"/>
                  </a:cxn>
                  <a:cxn ang="0">
                    <a:pos x="135" y="27"/>
                  </a:cxn>
                  <a:cxn ang="0">
                    <a:pos x="142" y="37"/>
                  </a:cxn>
                  <a:cxn ang="0">
                    <a:pos x="142" y="50"/>
                  </a:cxn>
                  <a:cxn ang="0">
                    <a:pos x="125" y="63"/>
                  </a:cxn>
                  <a:cxn ang="0">
                    <a:pos x="124" y="83"/>
                  </a:cxn>
                  <a:cxn ang="0">
                    <a:pos x="112" y="95"/>
                  </a:cxn>
                  <a:cxn ang="0">
                    <a:pos x="107" y="100"/>
                  </a:cxn>
                  <a:cxn ang="0">
                    <a:pos x="104" y="118"/>
                  </a:cxn>
                  <a:cxn ang="0">
                    <a:pos x="104" y="128"/>
                  </a:cxn>
                  <a:cxn ang="0">
                    <a:pos x="95" y="143"/>
                  </a:cxn>
                  <a:cxn ang="0">
                    <a:pos x="75" y="143"/>
                  </a:cxn>
                  <a:cxn ang="0">
                    <a:pos x="75" y="143"/>
                  </a:cxn>
                  <a:cxn ang="0">
                    <a:pos x="75" y="143"/>
                  </a:cxn>
                </a:cxnLst>
                <a:rect l="0" t="0" r="r" b="b"/>
                <a:pathLst>
                  <a:path w="142" h="150">
                    <a:moveTo>
                      <a:pt x="75" y="143"/>
                    </a:moveTo>
                    <a:lnTo>
                      <a:pt x="52" y="142"/>
                    </a:lnTo>
                    <a:lnTo>
                      <a:pt x="37" y="150"/>
                    </a:lnTo>
                    <a:lnTo>
                      <a:pt x="25" y="150"/>
                    </a:lnTo>
                    <a:lnTo>
                      <a:pt x="15" y="143"/>
                    </a:lnTo>
                    <a:lnTo>
                      <a:pt x="12" y="137"/>
                    </a:lnTo>
                    <a:lnTo>
                      <a:pt x="15" y="125"/>
                    </a:lnTo>
                    <a:lnTo>
                      <a:pt x="12" y="122"/>
                    </a:lnTo>
                    <a:lnTo>
                      <a:pt x="0" y="117"/>
                    </a:lnTo>
                    <a:lnTo>
                      <a:pt x="0" y="103"/>
                    </a:lnTo>
                    <a:lnTo>
                      <a:pt x="5" y="92"/>
                    </a:lnTo>
                    <a:lnTo>
                      <a:pt x="5" y="75"/>
                    </a:lnTo>
                    <a:lnTo>
                      <a:pt x="13" y="58"/>
                    </a:lnTo>
                    <a:lnTo>
                      <a:pt x="25" y="67"/>
                    </a:lnTo>
                    <a:lnTo>
                      <a:pt x="32" y="72"/>
                    </a:lnTo>
                    <a:lnTo>
                      <a:pt x="45" y="68"/>
                    </a:lnTo>
                    <a:lnTo>
                      <a:pt x="65" y="53"/>
                    </a:lnTo>
                    <a:lnTo>
                      <a:pt x="75" y="48"/>
                    </a:lnTo>
                    <a:lnTo>
                      <a:pt x="84" y="37"/>
                    </a:lnTo>
                    <a:lnTo>
                      <a:pt x="92" y="22"/>
                    </a:lnTo>
                    <a:lnTo>
                      <a:pt x="100" y="7"/>
                    </a:lnTo>
                    <a:lnTo>
                      <a:pt x="110" y="2"/>
                    </a:lnTo>
                    <a:lnTo>
                      <a:pt x="120" y="0"/>
                    </a:lnTo>
                    <a:lnTo>
                      <a:pt x="125" y="0"/>
                    </a:lnTo>
                    <a:lnTo>
                      <a:pt x="127" y="18"/>
                    </a:lnTo>
                    <a:lnTo>
                      <a:pt x="135" y="27"/>
                    </a:lnTo>
                    <a:lnTo>
                      <a:pt x="142" y="37"/>
                    </a:lnTo>
                    <a:lnTo>
                      <a:pt x="142" y="50"/>
                    </a:lnTo>
                    <a:lnTo>
                      <a:pt x="125" y="63"/>
                    </a:lnTo>
                    <a:lnTo>
                      <a:pt x="124" y="83"/>
                    </a:lnTo>
                    <a:lnTo>
                      <a:pt x="112" y="95"/>
                    </a:lnTo>
                    <a:lnTo>
                      <a:pt x="107" y="100"/>
                    </a:lnTo>
                    <a:lnTo>
                      <a:pt x="104" y="118"/>
                    </a:lnTo>
                    <a:lnTo>
                      <a:pt x="104" y="128"/>
                    </a:lnTo>
                    <a:lnTo>
                      <a:pt x="95" y="143"/>
                    </a:lnTo>
                    <a:lnTo>
                      <a:pt x="75" y="143"/>
                    </a:lnTo>
                    <a:lnTo>
                      <a:pt x="75" y="143"/>
                    </a:lnTo>
                    <a:lnTo>
                      <a:pt x="75" y="14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82" name="Freeform 21"/>
              <p:cNvSpPr>
                <a:spLocks noChangeAspect="1"/>
              </p:cNvSpPr>
              <p:nvPr/>
            </p:nvSpPr>
            <p:spPr bwMode="auto">
              <a:xfrm>
                <a:off x="3372" y="2761"/>
                <a:ext cx="112" cy="126"/>
              </a:xfrm>
              <a:custGeom>
                <a:avLst/>
                <a:gdLst/>
                <a:ahLst/>
                <a:cxnLst>
                  <a:cxn ang="0">
                    <a:pos x="75" y="143"/>
                  </a:cxn>
                  <a:cxn ang="0">
                    <a:pos x="52" y="142"/>
                  </a:cxn>
                  <a:cxn ang="0">
                    <a:pos x="37" y="150"/>
                  </a:cxn>
                  <a:cxn ang="0">
                    <a:pos x="25" y="150"/>
                  </a:cxn>
                  <a:cxn ang="0">
                    <a:pos x="15" y="143"/>
                  </a:cxn>
                  <a:cxn ang="0">
                    <a:pos x="12" y="137"/>
                  </a:cxn>
                  <a:cxn ang="0">
                    <a:pos x="15" y="125"/>
                  </a:cxn>
                  <a:cxn ang="0">
                    <a:pos x="12" y="122"/>
                  </a:cxn>
                  <a:cxn ang="0">
                    <a:pos x="0" y="117"/>
                  </a:cxn>
                  <a:cxn ang="0">
                    <a:pos x="0" y="103"/>
                  </a:cxn>
                  <a:cxn ang="0">
                    <a:pos x="5" y="92"/>
                  </a:cxn>
                  <a:cxn ang="0">
                    <a:pos x="5" y="75"/>
                  </a:cxn>
                  <a:cxn ang="0">
                    <a:pos x="13" y="58"/>
                  </a:cxn>
                  <a:cxn ang="0">
                    <a:pos x="25" y="67"/>
                  </a:cxn>
                  <a:cxn ang="0">
                    <a:pos x="32" y="72"/>
                  </a:cxn>
                  <a:cxn ang="0">
                    <a:pos x="45" y="68"/>
                  </a:cxn>
                  <a:cxn ang="0">
                    <a:pos x="65" y="53"/>
                  </a:cxn>
                  <a:cxn ang="0">
                    <a:pos x="75" y="48"/>
                  </a:cxn>
                  <a:cxn ang="0">
                    <a:pos x="84" y="37"/>
                  </a:cxn>
                  <a:cxn ang="0">
                    <a:pos x="92" y="22"/>
                  </a:cxn>
                  <a:cxn ang="0">
                    <a:pos x="100" y="7"/>
                  </a:cxn>
                  <a:cxn ang="0">
                    <a:pos x="110" y="2"/>
                  </a:cxn>
                  <a:cxn ang="0">
                    <a:pos x="120" y="0"/>
                  </a:cxn>
                  <a:cxn ang="0">
                    <a:pos x="125" y="0"/>
                  </a:cxn>
                  <a:cxn ang="0">
                    <a:pos x="127" y="18"/>
                  </a:cxn>
                  <a:cxn ang="0">
                    <a:pos x="135" y="27"/>
                  </a:cxn>
                  <a:cxn ang="0">
                    <a:pos x="142" y="37"/>
                  </a:cxn>
                  <a:cxn ang="0">
                    <a:pos x="142" y="50"/>
                  </a:cxn>
                  <a:cxn ang="0">
                    <a:pos x="125" y="63"/>
                  </a:cxn>
                  <a:cxn ang="0">
                    <a:pos x="124" y="83"/>
                  </a:cxn>
                  <a:cxn ang="0">
                    <a:pos x="112" y="95"/>
                  </a:cxn>
                  <a:cxn ang="0">
                    <a:pos x="107" y="100"/>
                  </a:cxn>
                  <a:cxn ang="0">
                    <a:pos x="104" y="118"/>
                  </a:cxn>
                  <a:cxn ang="0">
                    <a:pos x="104" y="128"/>
                  </a:cxn>
                  <a:cxn ang="0">
                    <a:pos x="95" y="143"/>
                  </a:cxn>
                  <a:cxn ang="0">
                    <a:pos x="75" y="143"/>
                  </a:cxn>
                  <a:cxn ang="0">
                    <a:pos x="75" y="143"/>
                  </a:cxn>
                  <a:cxn ang="0">
                    <a:pos x="75" y="143"/>
                  </a:cxn>
                </a:cxnLst>
                <a:rect l="0" t="0" r="r" b="b"/>
                <a:pathLst>
                  <a:path w="142" h="150">
                    <a:moveTo>
                      <a:pt x="75" y="143"/>
                    </a:moveTo>
                    <a:lnTo>
                      <a:pt x="52" y="142"/>
                    </a:lnTo>
                    <a:lnTo>
                      <a:pt x="37" y="150"/>
                    </a:lnTo>
                    <a:lnTo>
                      <a:pt x="25" y="150"/>
                    </a:lnTo>
                    <a:lnTo>
                      <a:pt x="15" y="143"/>
                    </a:lnTo>
                    <a:lnTo>
                      <a:pt x="12" y="137"/>
                    </a:lnTo>
                    <a:lnTo>
                      <a:pt x="15" y="125"/>
                    </a:lnTo>
                    <a:lnTo>
                      <a:pt x="12" y="122"/>
                    </a:lnTo>
                    <a:lnTo>
                      <a:pt x="0" y="117"/>
                    </a:lnTo>
                    <a:lnTo>
                      <a:pt x="0" y="103"/>
                    </a:lnTo>
                    <a:lnTo>
                      <a:pt x="5" y="92"/>
                    </a:lnTo>
                    <a:lnTo>
                      <a:pt x="5" y="75"/>
                    </a:lnTo>
                    <a:lnTo>
                      <a:pt x="13" y="58"/>
                    </a:lnTo>
                    <a:lnTo>
                      <a:pt x="25" y="67"/>
                    </a:lnTo>
                    <a:lnTo>
                      <a:pt x="32" y="72"/>
                    </a:lnTo>
                    <a:lnTo>
                      <a:pt x="45" y="68"/>
                    </a:lnTo>
                    <a:lnTo>
                      <a:pt x="65" y="53"/>
                    </a:lnTo>
                    <a:lnTo>
                      <a:pt x="75" y="48"/>
                    </a:lnTo>
                    <a:lnTo>
                      <a:pt x="84" y="37"/>
                    </a:lnTo>
                    <a:lnTo>
                      <a:pt x="92" y="22"/>
                    </a:lnTo>
                    <a:lnTo>
                      <a:pt x="100" y="7"/>
                    </a:lnTo>
                    <a:lnTo>
                      <a:pt x="110" y="2"/>
                    </a:lnTo>
                    <a:lnTo>
                      <a:pt x="120" y="0"/>
                    </a:lnTo>
                    <a:lnTo>
                      <a:pt x="125" y="0"/>
                    </a:lnTo>
                    <a:lnTo>
                      <a:pt x="127" y="18"/>
                    </a:lnTo>
                    <a:lnTo>
                      <a:pt x="135" y="27"/>
                    </a:lnTo>
                    <a:lnTo>
                      <a:pt x="142" y="37"/>
                    </a:lnTo>
                    <a:lnTo>
                      <a:pt x="142" y="50"/>
                    </a:lnTo>
                    <a:lnTo>
                      <a:pt x="125" y="63"/>
                    </a:lnTo>
                    <a:lnTo>
                      <a:pt x="124" y="83"/>
                    </a:lnTo>
                    <a:lnTo>
                      <a:pt x="112" y="95"/>
                    </a:lnTo>
                    <a:lnTo>
                      <a:pt x="107" y="100"/>
                    </a:lnTo>
                    <a:lnTo>
                      <a:pt x="104" y="118"/>
                    </a:lnTo>
                    <a:lnTo>
                      <a:pt x="104" y="128"/>
                    </a:lnTo>
                    <a:lnTo>
                      <a:pt x="95" y="143"/>
                    </a:lnTo>
                    <a:lnTo>
                      <a:pt x="75" y="143"/>
                    </a:lnTo>
                    <a:lnTo>
                      <a:pt x="75" y="143"/>
                    </a:lnTo>
                    <a:lnTo>
                      <a:pt x="75" y="14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83" name="Freeform 22"/>
              <p:cNvSpPr>
                <a:spLocks noChangeAspect="1"/>
              </p:cNvSpPr>
              <p:nvPr/>
            </p:nvSpPr>
            <p:spPr bwMode="auto">
              <a:xfrm>
                <a:off x="3488" y="2652"/>
                <a:ext cx="15" cy="26"/>
              </a:xfrm>
              <a:custGeom>
                <a:avLst/>
                <a:gdLst/>
                <a:ahLst/>
                <a:cxnLst>
                  <a:cxn ang="0">
                    <a:pos x="0" y="30"/>
                  </a:cxn>
                  <a:cxn ang="0">
                    <a:pos x="9" y="15"/>
                  </a:cxn>
                  <a:cxn ang="0">
                    <a:pos x="20" y="0"/>
                  </a:cxn>
                  <a:cxn ang="0">
                    <a:pos x="15" y="15"/>
                  </a:cxn>
                  <a:cxn ang="0">
                    <a:pos x="7" y="25"/>
                  </a:cxn>
                  <a:cxn ang="0">
                    <a:pos x="5" y="26"/>
                  </a:cxn>
                  <a:cxn ang="0">
                    <a:pos x="0" y="30"/>
                  </a:cxn>
                  <a:cxn ang="0">
                    <a:pos x="0" y="30"/>
                  </a:cxn>
                </a:cxnLst>
                <a:rect l="0" t="0" r="r" b="b"/>
                <a:pathLst>
                  <a:path w="20" h="30">
                    <a:moveTo>
                      <a:pt x="0" y="30"/>
                    </a:moveTo>
                    <a:lnTo>
                      <a:pt x="9" y="15"/>
                    </a:lnTo>
                    <a:lnTo>
                      <a:pt x="20" y="0"/>
                    </a:lnTo>
                    <a:lnTo>
                      <a:pt x="15" y="15"/>
                    </a:lnTo>
                    <a:lnTo>
                      <a:pt x="7" y="25"/>
                    </a:lnTo>
                    <a:lnTo>
                      <a:pt x="5" y="26"/>
                    </a:lnTo>
                    <a:lnTo>
                      <a:pt x="0" y="30"/>
                    </a:lnTo>
                    <a:lnTo>
                      <a:pt x="0" y="3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84" name="Freeform 23"/>
              <p:cNvSpPr>
                <a:spLocks noChangeAspect="1"/>
              </p:cNvSpPr>
              <p:nvPr/>
            </p:nvSpPr>
            <p:spPr bwMode="auto">
              <a:xfrm>
                <a:off x="3488" y="2652"/>
                <a:ext cx="15" cy="26"/>
              </a:xfrm>
              <a:custGeom>
                <a:avLst/>
                <a:gdLst/>
                <a:ahLst/>
                <a:cxnLst>
                  <a:cxn ang="0">
                    <a:pos x="0" y="30"/>
                  </a:cxn>
                  <a:cxn ang="0">
                    <a:pos x="9" y="15"/>
                  </a:cxn>
                  <a:cxn ang="0">
                    <a:pos x="20" y="0"/>
                  </a:cxn>
                  <a:cxn ang="0">
                    <a:pos x="15" y="15"/>
                  </a:cxn>
                  <a:cxn ang="0">
                    <a:pos x="7" y="25"/>
                  </a:cxn>
                  <a:cxn ang="0">
                    <a:pos x="5" y="26"/>
                  </a:cxn>
                  <a:cxn ang="0">
                    <a:pos x="0" y="30"/>
                  </a:cxn>
                  <a:cxn ang="0">
                    <a:pos x="0" y="30"/>
                  </a:cxn>
                </a:cxnLst>
                <a:rect l="0" t="0" r="r" b="b"/>
                <a:pathLst>
                  <a:path w="20" h="30">
                    <a:moveTo>
                      <a:pt x="0" y="30"/>
                    </a:moveTo>
                    <a:lnTo>
                      <a:pt x="9" y="15"/>
                    </a:lnTo>
                    <a:lnTo>
                      <a:pt x="20" y="0"/>
                    </a:lnTo>
                    <a:lnTo>
                      <a:pt x="15" y="15"/>
                    </a:lnTo>
                    <a:lnTo>
                      <a:pt x="7" y="25"/>
                    </a:lnTo>
                    <a:lnTo>
                      <a:pt x="5" y="26"/>
                    </a:lnTo>
                    <a:lnTo>
                      <a:pt x="0" y="30"/>
                    </a:lnTo>
                    <a:lnTo>
                      <a:pt x="0" y="3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85" name="Freeform 24"/>
              <p:cNvSpPr>
                <a:spLocks noChangeAspect="1"/>
              </p:cNvSpPr>
              <p:nvPr/>
            </p:nvSpPr>
            <p:spPr bwMode="auto">
              <a:xfrm>
                <a:off x="3491" y="2783"/>
                <a:ext cx="70" cy="120"/>
              </a:xfrm>
              <a:custGeom>
                <a:avLst/>
                <a:gdLst/>
                <a:ahLst/>
                <a:cxnLst>
                  <a:cxn ang="0">
                    <a:pos x="40" y="91"/>
                  </a:cxn>
                  <a:cxn ang="0">
                    <a:pos x="34" y="91"/>
                  </a:cxn>
                  <a:cxn ang="0">
                    <a:pos x="22" y="103"/>
                  </a:cxn>
                  <a:cxn ang="0">
                    <a:pos x="20" y="123"/>
                  </a:cxn>
                  <a:cxn ang="0">
                    <a:pos x="20" y="138"/>
                  </a:cxn>
                  <a:cxn ang="0">
                    <a:pos x="7" y="140"/>
                  </a:cxn>
                  <a:cxn ang="0">
                    <a:pos x="0" y="121"/>
                  </a:cxn>
                  <a:cxn ang="0">
                    <a:pos x="4" y="98"/>
                  </a:cxn>
                  <a:cxn ang="0">
                    <a:pos x="4" y="81"/>
                  </a:cxn>
                  <a:cxn ang="0">
                    <a:pos x="5" y="60"/>
                  </a:cxn>
                  <a:cxn ang="0">
                    <a:pos x="14" y="38"/>
                  </a:cxn>
                  <a:cxn ang="0">
                    <a:pos x="27" y="21"/>
                  </a:cxn>
                  <a:cxn ang="0">
                    <a:pos x="39" y="13"/>
                  </a:cxn>
                  <a:cxn ang="0">
                    <a:pos x="55" y="13"/>
                  </a:cxn>
                  <a:cxn ang="0">
                    <a:pos x="80" y="6"/>
                  </a:cxn>
                  <a:cxn ang="0">
                    <a:pos x="90" y="0"/>
                  </a:cxn>
                  <a:cxn ang="0">
                    <a:pos x="70" y="30"/>
                  </a:cxn>
                  <a:cxn ang="0">
                    <a:pos x="52" y="36"/>
                  </a:cxn>
                  <a:cxn ang="0">
                    <a:pos x="44" y="45"/>
                  </a:cxn>
                  <a:cxn ang="0">
                    <a:pos x="65" y="48"/>
                  </a:cxn>
                  <a:cxn ang="0">
                    <a:pos x="75" y="41"/>
                  </a:cxn>
                  <a:cxn ang="0">
                    <a:pos x="64" y="65"/>
                  </a:cxn>
                  <a:cxn ang="0">
                    <a:pos x="60" y="73"/>
                  </a:cxn>
                  <a:cxn ang="0">
                    <a:pos x="60" y="86"/>
                  </a:cxn>
                  <a:cxn ang="0">
                    <a:pos x="47" y="95"/>
                  </a:cxn>
                  <a:cxn ang="0">
                    <a:pos x="42" y="95"/>
                  </a:cxn>
                  <a:cxn ang="0">
                    <a:pos x="40" y="91"/>
                  </a:cxn>
                  <a:cxn ang="0">
                    <a:pos x="40" y="91"/>
                  </a:cxn>
                </a:cxnLst>
                <a:rect l="0" t="0" r="r" b="b"/>
                <a:pathLst>
                  <a:path w="90" h="140">
                    <a:moveTo>
                      <a:pt x="40" y="91"/>
                    </a:moveTo>
                    <a:lnTo>
                      <a:pt x="34" y="91"/>
                    </a:lnTo>
                    <a:lnTo>
                      <a:pt x="22" y="103"/>
                    </a:lnTo>
                    <a:lnTo>
                      <a:pt x="20" y="123"/>
                    </a:lnTo>
                    <a:lnTo>
                      <a:pt x="20" y="138"/>
                    </a:lnTo>
                    <a:lnTo>
                      <a:pt x="7" y="140"/>
                    </a:lnTo>
                    <a:lnTo>
                      <a:pt x="0" y="121"/>
                    </a:lnTo>
                    <a:lnTo>
                      <a:pt x="4" y="98"/>
                    </a:lnTo>
                    <a:lnTo>
                      <a:pt x="4" y="81"/>
                    </a:lnTo>
                    <a:lnTo>
                      <a:pt x="5" y="60"/>
                    </a:lnTo>
                    <a:lnTo>
                      <a:pt x="14" y="38"/>
                    </a:lnTo>
                    <a:lnTo>
                      <a:pt x="27" y="21"/>
                    </a:lnTo>
                    <a:lnTo>
                      <a:pt x="39" y="13"/>
                    </a:lnTo>
                    <a:lnTo>
                      <a:pt x="55" y="13"/>
                    </a:lnTo>
                    <a:lnTo>
                      <a:pt x="80" y="6"/>
                    </a:lnTo>
                    <a:lnTo>
                      <a:pt x="90" y="0"/>
                    </a:lnTo>
                    <a:lnTo>
                      <a:pt x="70" y="30"/>
                    </a:lnTo>
                    <a:lnTo>
                      <a:pt x="52" y="36"/>
                    </a:lnTo>
                    <a:lnTo>
                      <a:pt x="44" y="45"/>
                    </a:lnTo>
                    <a:lnTo>
                      <a:pt x="65" y="48"/>
                    </a:lnTo>
                    <a:lnTo>
                      <a:pt x="75" y="41"/>
                    </a:lnTo>
                    <a:lnTo>
                      <a:pt x="64" y="65"/>
                    </a:lnTo>
                    <a:lnTo>
                      <a:pt x="60" y="73"/>
                    </a:lnTo>
                    <a:lnTo>
                      <a:pt x="60" y="86"/>
                    </a:lnTo>
                    <a:lnTo>
                      <a:pt x="47" y="95"/>
                    </a:lnTo>
                    <a:lnTo>
                      <a:pt x="42" y="95"/>
                    </a:lnTo>
                    <a:lnTo>
                      <a:pt x="40" y="91"/>
                    </a:lnTo>
                    <a:lnTo>
                      <a:pt x="40" y="9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86" name="Freeform 25"/>
              <p:cNvSpPr>
                <a:spLocks noChangeAspect="1"/>
              </p:cNvSpPr>
              <p:nvPr/>
            </p:nvSpPr>
            <p:spPr bwMode="auto">
              <a:xfrm>
                <a:off x="3491" y="2783"/>
                <a:ext cx="70" cy="120"/>
              </a:xfrm>
              <a:custGeom>
                <a:avLst/>
                <a:gdLst/>
                <a:ahLst/>
                <a:cxnLst>
                  <a:cxn ang="0">
                    <a:pos x="40" y="91"/>
                  </a:cxn>
                  <a:cxn ang="0">
                    <a:pos x="34" y="91"/>
                  </a:cxn>
                  <a:cxn ang="0">
                    <a:pos x="22" y="103"/>
                  </a:cxn>
                  <a:cxn ang="0">
                    <a:pos x="20" y="123"/>
                  </a:cxn>
                  <a:cxn ang="0">
                    <a:pos x="20" y="138"/>
                  </a:cxn>
                  <a:cxn ang="0">
                    <a:pos x="7" y="140"/>
                  </a:cxn>
                  <a:cxn ang="0">
                    <a:pos x="0" y="121"/>
                  </a:cxn>
                  <a:cxn ang="0">
                    <a:pos x="4" y="98"/>
                  </a:cxn>
                  <a:cxn ang="0">
                    <a:pos x="4" y="81"/>
                  </a:cxn>
                  <a:cxn ang="0">
                    <a:pos x="5" y="60"/>
                  </a:cxn>
                  <a:cxn ang="0">
                    <a:pos x="14" y="38"/>
                  </a:cxn>
                  <a:cxn ang="0">
                    <a:pos x="27" y="21"/>
                  </a:cxn>
                  <a:cxn ang="0">
                    <a:pos x="39" y="13"/>
                  </a:cxn>
                  <a:cxn ang="0">
                    <a:pos x="55" y="13"/>
                  </a:cxn>
                  <a:cxn ang="0">
                    <a:pos x="80" y="6"/>
                  </a:cxn>
                  <a:cxn ang="0">
                    <a:pos x="90" y="0"/>
                  </a:cxn>
                  <a:cxn ang="0">
                    <a:pos x="70" y="30"/>
                  </a:cxn>
                  <a:cxn ang="0">
                    <a:pos x="52" y="36"/>
                  </a:cxn>
                  <a:cxn ang="0">
                    <a:pos x="44" y="45"/>
                  </a:cxn>
                  <a:cxn ang="0">
                    <a:pos x="65" y="48"/>
                  </a:cxn>
                  <a:cxn ang="0">
                    <a:pos x="75" y="41"/>
                  </a:cxn>
                  <a:cxn ang="0">
                    <a:pos x="64" y="65"/>
                  </a:cxn>
                  <a:cxn ang="0">
                    <a:pos x="60" y="73"/>
                  </a:cxn>
                  <a:cxn ang="0">
                    <a:pos x="60" y="86"/>
                  </a:cxn>
                  <a:cxn ang="0">
                    <a:pos x="47" y="95"/>
                  </a:cxn>
                  <a:cxn ang="0">
                    <a:pos x="42" y="95"/>
                  </a:cxn>
                  <a:cxn ang="0">
                    <a:pos x="40" y="91"/>
                  </a:cxn>
                  <a:cxn ang="0">
                    <a:pos x="40" y="91"/>
                  </a:cxn>
                </a:cxnLst>
                <a:rect l="0" t="0" r="r" b="b"/>
                <a:pathLst>
                  <a:path w="90" h="140">
                    <a:moveTo>
                      <a:pt x="40" y="91"/>
                    </a:moveTo>
                    <a:lnTo>
                      <a:pt x="34" y="91"/>
                    </a:lnTo>
                    <a:lnTo>
                      <a:pt x="22" y="103"/>
                    </a:lnTo>
                    <a:lnTo>
                      <a:pt x="20" y="123"/>
                    </a:lnTo>
                    <a:lnTo>
                      <a:pt x="20" y="138"/>
                    </a:lnTo>
                    <a:lnTo>
                      <a:pt x="7" y="140"/>
                    </a:lnTo>
                    <a:lnTo>
                      <a:pt x="0" y="121"/>
                    </a:lnTo>
                    <a:lnTo>
                      <a:pt x="4" y="98"/>
                    </a:lnTo>
                    <a:lnTo>
                      <a:pt x="4" y="81"/>
                    </a:lnTo>
                    <a:lnTo>
                      <a:pt x="5" y="60"/>
                    </a:lnTo>
                    <a:lnTo>
                      <a:pt x="14" y="38"/>
                    </a:lnTo>
                    <a:lnTo>
                      <a:pt x="27" y="21"/>
                    </a:lnTo>
                    <a:lnTo>
                      <a:pt x="39" y="13"/>
                    </a:lnTo>
                    <a:lnTo>
                      <a:pt x="55" y="13"/>
                    </a:lnTo>
                    <a:lnTo>
                      <a:pt x="80" y="6"/>
                    </a:lnTo>
                    <a:lnTo>
                      <a:pt x="90" y="0"/>
                    </a:lnTo>
                    <a:lnTo>
                      <a:pt x="70" y="30"/>
                    </a:lnTo>
                    <a:lnTo>
                      <a:pt x="52" y="36"/>
                    </a:lnTo>
                    <a:lnTo>
                      <a:pt x="44" y="45"/>
                    </a:lnTo>
                    <a:lnTo>
                      <a:pt x="65" y="48"/>
                    </a:lnTo>
                    <a:lnTo>
                      <a:pt x="75" y="41"/>
                    </a:lnTo>
                    <a:lnTo>
                      <a:pt x="64" y="65"/>
                    </a:lnTo>
                    <a:lnTo>
                      <a:pt x="60" y="73"/>
                    </a:lnTo>
                    <a:lnTo>
                      <a:pt x="60" y="86"/>
                    </a:lnTo>
                    <a:lnTo>
                      <a:pt x="47" y="95"/>
                    </a:lnTo>
                    <a:lnTo>
                      <a:pt x="42" y="95"/>
                    </a:lnTo>
                    <a:lnTo>
                      <a:pt x="40" y="91"/>
                    </a:lnTo>
                    <a:lnTo>
                      <a:pt x="40" y="9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87" name="Freeform 26"/>
              <p:cNvSpPr>
                <a:spLocks noChangeAspect="1"/>
              </p:cNvSpPr>
              <p:nvPr/>
            </p:nvSpPr>
            <p:spPr bwMode="auto">
              <a:xfrm>
                <a:off x="3576" y="2832"/>
                <a:ext cx="5" cy="13"/>
              </a:xfrm>
              <a:custGeom>
                <a:avLst/>
                <a:gdLst/>
                <a:ahLst/>
                <a:cxnLst>
                  <a:cxn ang="0">
                    <a:pos x="5" y="0"/>
                  </a:cxn>
                  <a:cxn ang="0">
                    <a:pos x="0" y="10"/>
                  </a:cxn>
                  <a:cxn ang="0">
                    <a:pos x="0" y="12"/>
                  </a:cxn>
                  <a:cxn ang="0">
                    <a:pos x="5" y="10"/>
                  </a:cxn>
                  <a:cxn ang="0">
                    <a:pos x="5" y="4"/>
                  </a:cxn>
                  <a:cxn ang="0">
                    <a:pos x="5" y="0"/>
                  </a:cxn>
                  <a:cxn ang="0">
                    <a:pos x="5" y="0"/>
                  </a:cxn>
                </a:cxnLst>
                <a:rect l="0" t="0" r="r" b="b"/>
                <a:pathLst>
                  <a:path w="5" h="12">
                    <a:moveTo>
                      <a:pt x="5" y="0"/>
                    </a:moveTo>
                    <a:lnTo>
                      <a:pt x="0" y="10"/>
                    </a:lnTo>
                    <a:lnTo>
                      <a:pt x="0" y="12"/>
                    </a:lnTo>
                    <a:lnTo>
                      <a:pt x="5" y="10"/>
                    </a:lnTo>
                    <a:lnTo>
                      <a:pt x="5" y="4"/>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88" name="Freeform 27"/>
              <p:cNvSpPr>
                <a:spLocks noChangeAspect="1"/>
              </p:cNvSpPr>
              <p:nvPr/>
            </p:nvSpPr>
            <p:spPr bwMode="auto">
              <a:xfrm>
                <a:off x="3610" y="2827"/>
                <a:ext cx="17" cy="12"/>
              </a:xfrm>
              <a:custGeom>
                <a:avLst/>
                <a:gdLst/>
                <a:ahLst/>
                <a:cxnLst>
                  <a:cxn ang="0">
                    <a:pos x="10" y="7"/>
                  </a:cxn>
                  <a:cxn ang="0">
                    <a:pos x="6" y="4"/>
                  </a:cxn>
                  <a:cxn ang="0">
                    <a:pos x="3" y="5"/>
                  </a:cxn>
                  <a:cxn ang="0">
                    <a:pos x="0" y="10"/>
                  </a:cxn>
                  <a:cxn ang="0">
                    <a:pos x="10" y="14"/>
                  </a:cxn>
                  <a:cxn ang="0">
                    <a:pos x="18" y="9"/>
                  </a:cxn>
                  <a:cxn ang="0">
                    <a:pos x="18" y="4"/>
                  </a:cxn>
                  <a:cxn ang="0">
                    <a:pos x="15" y="0"/>
                  </a:cxn>
                  <a:cxn ang="0">
                    <a:pos x="10" y="0"/>
                  </a:cxn>
                  <a:cxn ang="0">
                    <a:pos x="6" y="0"/>
                  </a:cxn>
                  <a:cxn ang="0">
                    <a:pos x="10" y="7"/>
                  </a:cxn>
                  <a:cxn ang="0">
                    <a:pos x="10" y="7"/>
                  </a:cxn>
                </a:cxnLst>
                <a:rect l="0" t="0" r="r" b="b"/>
                <a:pathLst>
                  <a:path w="18" h="14">
                    <a:moveTo>
                      <a:pt x="10" y="7"/>
                    </a:moveTo>
                    <a:lnTo>
                      <a:pt x="6" y="4"/>
                    </a:lnTo>
                    <a:lnTo>
                      <a:pt x="3" y="5"/>
                    </a:lnTo>
                    <a:lnTo>
                      <a:pt x="0" y="10"/>
                    </a:lnTo>
                    <a:lnTo>
                      <a:pt x="10" y="14"/>
                    </a:lnTo>
                    <a:lnTo>
                      <a:pt x="18" y="9"/>
                    </a:lnTo>
                    <a:lnTo>
                      <a:pt x="18" y="4"/>
                    </a:lnTo>
                    <a:lnTo>
                      <a:pt x="15" y="0"/>
                    </a:lnTo>
                    <a:lnTo>
                      <a:pt x="10" y="0"/>
                    </a:lnTo>
                    <a:lnTo>
                      <a:pt x="6" y="0"/>
                    </a:lnTo>
                    <a:lnTo>
                      <a:pt x="10" y="7"/>
                    </a:lnTo>
                    <a:lnTo>
                      <a:pt x="10"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89" name="Freeform 28"/>
              <p:cNvSpPr>
                <a:spLocks noChangeAspect="1"/>
              </p:cNvSpPr>
              <p:nvPr/>
            </p:nvSpPr>
            <p:spPr bwMode="auto">
              <a:xfrm>
                <a:off x="3610" y="2827"/>
                <a:ext cx="17" cy="12"/>
              </a:xfrm>
              <a:custGeom>
                <a:avLst/>
                <a:gdLst/>
                <a:ahLst/>
                <a:cxnLst>
                  <a:cxn ang="0">
                    <a:pos x="10" y="7"/>
                  </a:cxn>
                  <a:cxn ang="0">
                    <a:pos x="6" y="4"/>
                  </a:cxn>
                  <a:cxn ang="0">
                    <a:pos x="3" y="5"/>
                  </a:cxn>
                  <a:cxn ang="0">
                    <a:pos x="0" y="10"/>
                  </a:cxn>
                  <a:cxn ang="0">
                    <a:pos x="10" y="14"/>
                  </a:cxn>
                  <a:cxn ang="0">
                    <a:pos x="18" y="9"/>
                  </a:cxn>
                  <a:cxn ang="0">
                    <a:pos x="18" y="4"/>
                  </a:cxn>
                  <a:cxn ang="0">
                    <a:pos x="15" y="0"/>
                  </a:cxn>
                  <a:cxn ang="0">
                    <a:pos x="10" y="0"/>
                  </a:cxn>
                  <a:cxn ang="0">
                    <a:pos x="6" y="0"/>
                  </a:cxn>
                  <a:cxn ang="0">
                    <a:pos x="10" y="7"/>
                  </a:cxn>
                  <a:cxn ang="0">
                    <a:pos x="10" y="7"/>
                  </a:cxn>
                </a:cxnLst>
                <a:rect l="0" t="0" r="r" b="b"/>
                <a:pathLst>
                  <a:path w="18" h="14">
                    <a:moveTo>
                      <a:pt x="10" y="7"/>
                    </a:moveTo>
                    <a:lnTo>
                      <a:pt x="6" y="4"/>
                    </a:lnTo>
                    <a:lnTo>
                      <a:pt x="3" y="5"/>
                    </a:lnTo>
                    <a:lnTo>
                      <a:pt x="0" y="10"/>
                    </a:lnTo>
                    <a:lnTo>
                      <a:pt x="10" y="14"/>
                    </a:lnTo>
                    <a:lnTo>
                      <a:pt x="18" y="9"/>
                    </a:lnTo>
                    <a:lnTo>
                      <a:pt x="18" y="4"/>
                    </a:lnTo>
                    <a:lnTo>
                      <a:pt x="15" y="0"/>
                    </a:lnTo>
                    <a:lnTo>
                      <a:pt x="10" y="0"/>
                    </a:lnTo>
                    <a:lnTo>
                      <a:pt x="6" y="0"/>
                    </a:lnTo>
                    <a:lnTo>
                      <a:pt x="10" y="7"/>
                    </a:lnTo>
                    <a:lnTo>
                      <a:pt x="10"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90" name="Freeform 29"/>
              <p:cNvSpPr>
                <a:spLocks noChangeAspect="1"/>
              </p:cNvSpPr>
              <p:nvPr/>
            </p:nvSpPr>
            <p:spPr bwMode="auto">
              <a:xfrm>
                <a:off x="3600" y="2748"/>
                <a:ext cx="12" cy="40"/>
              </a:xfrm>
              <a:custGeom>
                <a:avLst/>
                <a:gdLst/>
                <a:ahLst/>
                <a:cxnLst>
                  <a:cxn ang="0">
                    <a:pos x="4" y="42"/>
                  </a:cxn>
                  <a:cxn ang="0">
                    <a:pos x="14" y="35"/>
                  </a:cxn>
                  <a:cxn ang="0">
                    <a:pos x="15" y="23"/>
                  </a:cxn>
                  <a:cxn ang="0">
                    <a:pos x="15" y="12"/>
                  </a:cxn>
                  <a:cxn ang="0">
                    <a:pos x="14" y="0"/>
                  </a:cxn>
                  <a:cxn ang="0">
                    <a:pos x="10" y="17"/>
                  </a:cxn>
                  <a:cxn ang="0">
                    <a:pos x="5" y="30"/>
                  </a:cxn>
                  <a:cxn ang="0">
                    <a:pos x="0" y="38"/>
                  </a:cxn>
                  <a:cxn ang="0">
                    <a:pos x="2" y="47"/>
                  </a:cxn>
                  <a:cxn ang="0">
                    <a:pos x="4" y="42"/>
                  </a:cxn>
                  <a:cxn ang="0">
                    <a:pos x="4" y="42"/>
                  </a:cxn>
                </a:cxnLst>
                <a:rect l="0" t="0" r="r" b="b"/>
                <a:pathLst>
                  <a:path w="15" h="47">
                    <a:moveTo>
                      <a:pt x="4" y="42"/>
                    </a:moveTo>
                    <a:lnTo>
                      <a:pt x="14" y="35"/>
                    </a:lnTo>
                    <a:lnTo>
                      <a:pt x="15" y="23"/>
                    </a:lnTo>
                    <a:lnTo>
                      <a:pt x="15" y="12"/>
                    </a:lnTo>
                    <a:lnTo>
                      <a:pt x="14" y="0"/>
                    </a:lnTo>
                    <a:lnTo>
                      <a:pt x="10" y="17"/>
                    </a:lnTo>
                    <a:lnTo>
                      <a:pt x="5" y="30"/>
                    </a:lnTo>
                    <a:lnTo>
                      <a:pt x="0" y="38"/>
                    </a:lnTo>
                    <a:lnTo>
                      <a:pt x="2" y="47"/>
                    </a:lnTo>
                    <a:lnTo>
                      <a:pt x="4" y="42"/>
                    </a:lnTo>
                    <a:lnTo>
                      <a:pt x="4" y="4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91" name="Freeform 30"/>
              <p:cNvSpPr>
                <a:spLocks noChangeAspect="1"/>
              </p:cNvSpPr>
              <p:nvPr/>
            </p:nvSpPr>
            <p:spPr bwMode="auto">
              <a:xfrm>
                <a:off x="3528" y="2663"/>
                <a:ext cx="62" cy="49"/>
              </a:xfrm>
              <a:custGeom>
                <a:avLst/>
                <a:gdLst/>
                <a:ahLst/>
                <a:cxnLst>
                  <a:cxn ang="0">
                    <a:pos x="33" y="42"/>
                  </a:cxn>
                  <a:cxn ang="0">
                    <a:pos x="25" y="38"/>
                  </a:cxn>
                  <a:cxn ang="0">
                    <a:pos x="20" y="42"/>
                  </a:cxn>
                  <a:cxn ang="0">
                    <a:pos x="10" y="50"/>
                  </a:cxn>
                  <a:cxn ang="0">
                    <a:pos x="0" y="50"/>
                  </a:cxn>
                  <a:cxn ang="0">
                    <a:pos x="10" y="33"/>
                  </a:cxn>
                  <a:cxn ang="0">
                    <a:pos x="20" y="23"/>
                  </a:cxn>
                  <a:cxn ang="0">
                    <a:pos x="30" y="17"/>
                  </a:cxn>
                  <a:cxn ang="0">
                    <a:pos x="50" y="10"/>
                  </a:cxn>
                  <a:cxn ang="0">
                    <a:pos x="61" y="0"/>
                  </a:cxn>
                  <a:cxn ang="0">
                    <a:pos x="76" y="0"/>
                  </a:cxn>
                  <a:cxn ang="0">
                    <a:pos x="78" y="13"/>
                  </a:cxn>
                  <a:cxn ang="0">
                    <a:pos x="75" y="27"/>
                  </a:cxn>
                  <a:cxn ang="0">
                    <a:pos x="66" y="47"/>
                  </a:cxn>
                  <a:cxn ang="0">
                    <a:pos x="46" y="58"/>
                  </a:cxn>
                  <a:cxn ang="0">
                    <a:pos x="40" y="50"/>
                  </a:cxn>
                  <a:cxn ang="0">
                    <a:pos x="35" y="38"/>
                  </a:cxn>
                  <a:cxn ang="0">
                    <a:pos x="33" y="42"/>
                  </a:cxn>
                  <a:cxn ang="0">
                    <a:pos x="33" y="42"/>
                  </a:cxn>
                </a:cxnLst>
                <a:rect l="0" t="0" r="r" b="b"/>
                <a:pathLst>
                  <a:path w="78" h="58">
                    <a:moveTo>
                      <a:pt x="33" y="42"/>
                    </a:moveTo>
                    <a:lnTo>
                      <a:pt x="25" y="38"/>
                    </a:lnTo>
                    <a:lnTo>
                      <a:pt x="20" y="42"/>
                    </a:lnTo>
                    <a:lnTo>
                      <a:pt x="10" y="50"/>
                    </a:lnTo>
                    <a:lnTo>
                      <a:pt x="0" y="50"/>
                    </a:lnTo>
                    <a:lnTo>
                      <a:pt x="10" y="33"/>
                    </a:lnTo>
                    <a:lnTo>
                      <a:pt x="20" y="23"/>
                    </a:lnTo>
                    <a:lnTo>
                      <a:pt x="30" y="17"/>
                    </a:lnTo>
                    <a:lnTo>
                      <a:pt x="50" y="10"/>
                    </a:lnTo>
                    <a:lnTo>
                      <a:pt x="61" y="0"/>
                    </a:lnTo>
                    <a:lnTo>
                      <a:pt x="76" y="0"/>
                    </a:lnTo>
                    <a:lnTo>
                      <a:pt x="78" y="13"/>
                    </a:lnTo>
                    <a:lnTo>
                      <a:pt x="75" y="27"/>
                    </a:lnTo>
                    <a:lnTo>
                      <a:pt x="66" y="47"/>
                    </a:lnTo>
                    <a:lnTo>
                      <a:pt x="46" y="58"/>
                    </a:lnTo>
                    <a:lnTo>
                      <a:pt x="40" y="50"/>
                    </a:lnTo>
                    <a:lnTo>
                      <a:pt x="35" y="38"/>
                    </a:lnTo>
                    <a:lnTo>
                      <a:pt x="33" y="42"/>
                    </a:lnTo>
                    <a:lnTo>
                      <a:pt x="33" y="4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92" name="Freeform 31"/>
              <p:cNvSpPr>
                <a:spLocks noChangeAspect="1"/>
              </p:cNvSpPr>
              <p:nvPr/>
            </p:nvSpPr>
            <p:spPr bwMode="auto">
              <a:xfrm>
                <a:off x="3528" y="2663"/>
                <a:ext cx="62" cy="49"/>
              </a:xfrm>
              <a:custGeom>
                <a:avLst/>
                <a:gdLst/>
                <a:ahLst/>
                <a:cxnLst>
                  <a:cxn ang="0">
                    <a:pos x="33" y="42"/>
                  </a:cxn>
                  <a:cxn ang="0">
                    <a:pos x="25" y="38"/>
                  </a:cxn>
                  <a:cxn ang="0">
                    <a:pos x="20" y="42"/>
                  </a:cxn>
                  <a:cxn ang="0">
                    <a:pos x="10" y="50"/>
                  </a:cxn>
                  <a:cxn ang="0">
                    <a:pos x="0" y="50"/>
                  </a:cxn>
                  <a:cxn ang="0">
                    <a:pos x="10" y="33"/>
                  </a:cxn>
                  <a:cxn ang="0">
                    <a:pos x="20" y="23"/>
                  </a:cxn>
                  <a:cxn ang="0">
                    <a:pos x="30" y="17"/>
                  </a:cxn>
                  <a:cxn ang="0">
                    <a:pos x="50" y="10"/>
                  </a:cxn>
                  <a:cxn ang="0">
                    <a:pos x="61" y="0"/>
                  </a:cxn>
                  <a:cxn ang="0">
                    <a:pos x="76" y="0"/>
                  </a:cxn>
                  <a:cxn ang="0">
                    <a:pos x="78" y="13"/>
                  </a:cxn>
                  <a:cxn ang="0">
                    <a:pos x="75" y="27"/>
                  </a:cxn>
                  <a:cxn ang="0">
                    <a:pos x="66" y="47"/>
                  </a:cxn>
                  <a:cxn ang="0">
                    <a:pos x="46" y="58"/>
                  </a:cxn>
                  <a:cxn ang="0">
                    <a:pos x="40" y="50"/>
                  </a:cxn>
                  <a:cxn ang="0">
                    <a:pos x="35" y="38"/>
                  </a:cxn>
                  <a:cxn ang="0">
                    <a:pos x="33" y="42"/>
                  </a:cxn>
                  <a:cxn ang="0">
                    <a:pos x="33" y="42"/>
                  </a:cxn>
                </a:cxnLst>
                <a:rect l="0" t="0" r="r" b="b"/>
                <a:pathLst>
                  <a:path w="78" h="58">
                    <a:moveTo>
                      <a:pt x="33" y="42"/>
                    </a:moveTo>
                    <a:lnTo>
                      <a:pt x="25" y="38"/>
                    </a:lnTo>
                    <a:lnTo>
                      <a:pt x="20" y="42"/>
                    </a:lnTo>
                    <a:lnTo>
                      <a:pt x="10" y="50"/>
                    </a:lnTo>
                    <a:lnTo>
                      <a:pt x="0" y="50"/>
                    </a:lnTo>
                    <a:lnTo>
                      <a:pt x="10" y="33"/>
                    </a:lnTo>
                    <a:lnTo>
                      <a:pt x="20" y="23"/>
                    </a:lnTo>
                    <a:lnTo>
                      <a:pt x="30" y="17"/>
                    </a:lnTo>
                    <a:lnTo>
                      <a:pt x="50" y="10"/>
                    </a:lnTo>
                    <a:lnTo>
                      <a:pt x="61" y="0"/>
                    </a:lnTo>
                    <a:lnTo>
                      <a:pt x="76" y="0"/>
                    </a:lnTo>
                    <a:lnTo>
                      <a:pt x="78" y="13"/>
                    </a:lnTo>
                    <a:lnTo>
                      <a:pt x="75" y="27"/>
                    </a:lnTo>
                    <a:lnTo>
                      <a:pt x="66" y="47"/>
                    </a:lnTo>
                    <a:lnTo>
                      <a:pt x="46" y="58"/>
                    </a:lnTo>
                    <a:lnTo>
                      <a:pt x="40" y="50"/>
                    </a:lnTo>
                    <a:lnTo>
                      <a:pt x="35" y="38"/>
                    </a:lnTo>
                    <a:lnTo>
                      <a:pt x="33" y="42"/>
                    </a:lnTo>
                    <a:lnTo>
                      <a:pt x="33" y="4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93" name="Freeform 32"/>
              <p:cNvSpPr>
                <a:spLocks noChangeAspect="1"/>
              </p:cNvSpPr>
              <p:nvPr/>
            </p:nvSpPr>
            <p:spPr bwMode="auto">
              <a:xfrm>
                <a:off x="3497" y="2539"/>
                <a:ext cx="33" cy="75"/>
              </a:xfrm>
              <a:custGeom>
                <a:avLst/>
                <a:gdLst/>
                <a:ahLst/>
                <a:cxnLst>
                  <a:cxn ang="0">
                    <a:pos x="23" y="72"/>
                  </a:cxn>
                  <a:cxn ang="0">
                    <a:pos x="23" y="64"/>
                  </a:cxn>
                  <a:cxn ang="0">
                    <a:pos x="30" y="50"/>
                  </a:cxn>
                  <a:cxn ang="0">
                    <a:pos x="35" y="42"/>
                  </a:cxn>
                  <a:cxn ang="0">
                    <a:pos x="37" y="25"/>
                  </a:cxn>
                  <a:cxn ang="0">
                    <a:pos x="43" y="14"/>
                  </a:cxn>
                  <a:cxn ang="0">
                    <a:pos x="32" y="2"/>
                  </a:cxn>
                  <a:cxn ang="0">
                    <a:pos x="17" y="0"/>
                  </a:cxn>
                  <a:cxn ang="0">
                    <a:pos x="13" y="10"/>
                  </a:cxn>
                  <a:cxn ang="0">
                    <a:pos x="13" y="25"/>
                  </a:cxn>
                  <a:cxn ang="0">
                    <a:pos x="8" y="44"/>
                  </a:cxn>
                  <a:cxn ang="0">
                    <a:pos x="0" y="72"/>
                  </a:cxn>
                  <a:cxn ang="0">
                    <a:pos x="3" y="84"/>
                  </a:cxn>
                  <a:cxn ang="0">
                    <a:pos x="13" y="89"/>
                  </a:cxn>
                  <a:cxn ang="0">
                    <a:pos x="23" y="82"/>
                  </a:cxn>
                  <a:cxn ang="0">
                    <a:pos x="23" y="72"/>
                  </a:cxn>
                  <a:cxn ang="0">
                    <a:pos x="23" y="72"/>
                  </a:cxn>
                </a:cxnLst>
                <a:rect l="0" t="0" r="r" b="b"/>
                <a:pathLst>
                  <a:path w="43" h="89">
                    <a:moveTo>
                      <a:pt x="23" y="72"/>
                    </a:moveTo>
                    <a:lnTo>
                      <a:pt x="23" y="64"/>
                    </a:lnTo>
                    <a:lnTo>
                      <a:pt x="30" y="50"/>
                    </a:lnTo>
                    <a:lnTo>
                      <a:pt x="35" y="42"/>
                    </a:lnTo>
                    <a:lnTo>
                      <a:pt x="37" y="25"/>
                    </a:lnTo>
                    <a:lnTo>
                      <a:pt x="43" y="14"/>
                    </a:lnTo>
                    <a:lnTo>
                      <a:pt x="32" y="2"/>
                    </a:lnTo>
                    <a:lnTo>
                      <a:pt x="17" y="0"/>
                    </a:lnTo>
                    <a:lnTo>
                      <a:pt x="13" y="10"/>
                    </a:lnTo>
                    <a:lnTo>
                      <a:pt x="13" y="25"/>
                    </a:lnTo>
                    <a:lnTo>
                      <a:pt x="8" y="44"/>
                    </a:lnTo>
                    <a:lnTo>
                      <a:pt x="0" y="72"/>
                    </a:lnTo>
                    <a:lnTo>
                      <a:pt x="3" y="84"/>
                    </a:lnTo>
                    <a:lnTo>
                      <a:pt x="13" y="89"/>
                    </a:lnTo>
                    <a:lnTo>
                      <a:pt x="23" y="82"/>
                    </a:lnTo>
                    <a:lnTo>
                      <a:pt x="23" y="72"/>
                    </a:lnTo>
                    <a:lnTo>
                      <a:pt x="23" y="7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94" name="Freeform 33"/>
              <p:cNvSpPr>
                <a:spLocks noChangeAspect="1"/>
              </p:cNvSpPr>
              <p:nvPr/>
            </p:nvSpPr>
            <p:spPr bwMode="auto">
              <a:xfrm>
                <a:off x="3497" y="2539"/>
                <a:ext cx="33" cy="75"/>
              </a:xfrm>
              <a:custGeom>
                <a:avLst/>
                <a:gdLst/>
                <a:ahLst/>
                <a:cxnLst>
                  <a:cxn ang="0">
                    <a:pos x="23" y="72"/>
                  </a:cxn>
                  <a:cxn ang="0">
                    <a:pos x="23" y="64"/>
                  </a:cxn>
                  <a:cxn ang="0">
                    <a:pos x="30" y="50"/>
                  </a:cxn>
                  <a:cxn ang="0">
                    <a:pos x="35" y="42"/>
                  </a:cxn>
                  <a:cxn ang="0">
                    <a:pos x="37" y="25"/>
                  </a:cxn>
                  <a:cxn ang="0">
                    <a:pos x="43" y="14"/>
                  </a:cxn>
                  <a:cxn ang="0">
                    <a:pos x="32" y="2"/>
                  </a:cxn>
                  <a:cxn ang="0">
                    <a:pos x="17" y="0"/>
                  </a:cxn>
                  <a:cxn ang="0">
                    <a:pos x="13" y="10"/>
                  </a:cxn>
                  <a:cxn ang="0">
                    <a:pos x="13" y="25"/>
                  </a:cxn>
                  <a:cxn ang="0">
                    <a:pos x="8" y="44"/>
                  </a:cxn>
                  <a:cxn ang="0">
                    <a:pos x="0" y="72"/>
                  </a:cxn>
                  <a:cxn ang="0">
                    <a:pos x="3" y="84"/>
                  </a:cxn>
                  <a:cxn ang="0">
                    <a:pos x="13" y="89"/>
                  </a:cxn>
                  <a:cxn ang="0">
                    <a:pos x="23" y="82"/>
                  </a:cxn>
                  <a:cxn ang="0">
                    <a:pos x="23" y="72"/>
                  </a:cxn>
                  <a:cxn ang="0">
                    <a:pos x="23" y="72"/>
                  </a:cxn>
                </a:cxnLst>
                <a:rect l="0" t="0" r="r" b="b"/>
                <a:pathLst>
                  <a:path w="43" h="89">
                    <a:moveTo>
                      <a:pt x="23" y="72"/>
                    </a:moveTo>
                    <a:lnTo>
                      <a:pt x="23" y="64"/>
                    </a:lnTo>
                    <a:lnTo>
                      <a:pt x="30" y="50"/>
                    </a:lnTo>
                    <a:lnTo>
                      <a:pt x="35" y="42"/>
                    </a:lnTo>
                    <a:lnTo>
                      <a:pt x="37" y="25"/>
                    </a:lnTo>
                    <a:lnTo>
                      <a:pt x="43" y="14"/>
                    </a:lnTo>
                    <a:lnTo>
                      <a:pt x="32" y="2"/>
                    </a:lnTo>
                    <a:lnTo>
                      <a:pt x="17" y="0"/>
                    </a:lnTo>
                    <a:lnTo>
                      <a:pt x="13" y="10"/>
                    </a:lnTo>
                    <a:lnTo>
                      <a:pt x="13" y="25"/>
                    </a:lnTo>
                    <a:lnTo>
                      <a:pt x="8" y="44"/>
                    </a:lnTo>
                    <a:lnTo>
                      <a:pt x="0" y="72"/>
                    </a:lnTo>
                    <a:lnTo>
                      <a:pt x="3" y="84"/>
                    </a:lnTo>
                    <a:lnTo>
                      <a:pt x="13" y="89"/>
                    </a:lnTo>
                    <a:lnTo>
                      <a:pt x="23" y="82"/>
                    </a:lnTo>
                    <a:lnTo>
                      <a:pt x="23" y="72"/>
                    </a:lnTo>
                    <a:lnTo>
                      <a:pt x="23" y="7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95" name="Freeform 34"/>
              <p:cNvSpPr>
                <a:spLocks noChangeAspect="1"/>
              </p:cNvSpPr>
              <p:nvPr/>
            </p:nvSpPr>
            <p:spPr bwMode="auto">
              <a:xfrm>
                <a:off x="3531" y="2614"/>
                <a:ext cx="12" cy="12"/>
              </a:xfrm>
              <a:custGeom>
                <a:avLst/>
                <a:gdLst/>
                <a:ahLst/>
                <a:cxnLst>
                  <a:cxn ang="0">
                    <a:pos x="13" y="5"/>
                  </a:cxn>
                  <a:cxn ang="0">
                    <a:pos x="8" y="0"/>
                  </a:cxn>
                  <a:cxn ang="0">
                    <a:pos x="0" y="0"/>
                  </a:cxn>
                  <a:cxn ang="0">
                    <a:pos x="0" y="9"/>
                  </a:cxn>
                  <a:cxn ang="0">
                    <a:pos x="8" y="14"/>
                  </a:cxn>
                  <a:cxn ang="0">
                    <a:pos x="12" y="10"/>
                  </a:cxn>
                  <a:cxn ang="0">
                    <a:pos x="13" y="5"/>
                  </a:cxn>
                  <a:cxn ang="0">
                    <a:pos x="13" y="5"/>
                  </a:cxn>
                </a:cxnLst>
                <a:rect l="0" t="0" r="r" b="b"/>
                <a:pathLst>
                  <a:path w="13" h="14">
                    <a:moveTo>
                      <a:pt x="13" y="5"/>
                    </a:moveTo>
                    <a:lnTo>
                      <a:pt x="8" y="0"/>
                    </a:lnTo>
                    <a:lnTo>
                      <a:pt x="0" y="0"/>
                    </a:lnTo>
                    <a:lnTo>
                      <a:pt x="0" y="9"/>
                    </a:lnTo>
                    <a:lnTo>
                      <a:pt x="8" y="14"/>
                    </a:lnTo>
                    <a:lnTo>
                      <a:pt x="12" y="10"/>
                    </a:lnTo>
                    <a:lnTo>
                      <a:pt x="13" y="5"/>
                    </a:lnTo>
                    <a:lnTo>
                      <a:pt x="13"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96" name="Freeform 35"/>
              <p:cNvSpPr>
                <a:spLocks noChangeAspect="1"/>
              </p:cNvSpPr>
              <p:nvPr/>
            </p:nvSpPr>
            <p:spPr bwMode="auto">
              <a:xfrm>
                <a:off x="3531" y="2614"/>
                <a:ext cx="12" cy="12"/>
              </a:xfrm>
              <a:custGeom>
                <a:avLst/>
                <a:gdLst/>
                <a:ahLst/>
                <a:cxnLst>
                  <a:cxn ang="0">
                    <a:pos x="13" y="5"/>
                  </a:cxn>
                  <a:cxn ang="0">
                    <a:pos x="8" y="0"/>
                  </a:cxn>
                  <a:cxn ang="0">
                    <a:pos x="0" y="0"/>
                  </a:cxn>
                  <a:cxn ang="0">
                    <a:pos x="0" y="9"/>
                  </a:cxn>
                  <a:cxn ang="0">
                    <a:pos x="8" y="14"/>
                  </a:cxn>
                  <a:cxn ang="0">
                    <a:pos x="12" y="10"/>
                  </a:cxn>
                  <a:cxn ang="0">
                    <a:pos x="13" y="5"/>
                  </a:cxn>
                  <a:cxn ang="0">
                    <a:pos x="13" y="5"/>
                  </a:cxn>
                </a:cxnLst>
                <a:rect l="0" t="0" r="r" b="b"/>
                <a:pathLst>
                  <a:path w="13" h="14">
                    <a:moveTo>
                      <a:pt x="13" y="5"/>
                    </a:moveTo>
                    <a:lnTo>
                      <a:pt x="8" y="0"/>
                    </a:lnTo>
                    <a:lnTo>
                      <a:pt x="0" y="0"/>
                    </a:lnTo>
                    <a:lnTo>
                      <a:pt x="0" y="9"/>
                    </a:lnTo>
                    <a:lnTo>
                      <a:pt x="8" y="14"/>
                    </a:lnTo>
                    <a:lnTo>
                      <a:pt x="12" y="10"/>
                    </a:lnTo>
                    <a:lnTo>
                      <a:pt x="13" y="5"/>
                    </a:lnTo>
                    <a:lnTo>
                      <a:pt x="13"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97" name="Freeform 36"/>
              <p:cNvSpPr>
                <a:spLocks noChangeAspect="1"/>
              </p:cNvSpPr>
              <p:nvPr/>
            </p:nvSpPr>
            <p:spPr bwMode="auto">
              <a:xfrm>
                <a:off x="3556" y="2614"/>
                <a:ext cx="11" cy="9"/>
              </a:xfrm>
              <a:custGeom>
                <a:avLst/>
                <a:gdLst/>
                <a:ahLst/>
                <a:cxnLst>
                  <a:cxn ang="0">
                    <a:pos x="15" y="0"/>
                  </a:cxn>
                  <a:cxn ang="0">
                    <a:pos x="6" y="0"/>
                  </a:cxn>
                  <a:cxn ang="0">
                    <a:pos x="0" y="10"/>
                  </a:cxn>
                  <a:cxn ang="0">
                    <a:pos x="5" y="10"/>
                  </a:cxn>
                  <a:cxn ang="0">
                    <a:pos x="6" y="5"/>
                  </a:cxn>
                  <a:cxn ang="0">
                    <a:pos x="15" y="0"/>
                  </a:cxn>
                  <a:cxn ang="0">
                    <a:pos x="15" y="0"/>
                  </a:cxn>
                </a:cxnLst>
                <a:rect l="0" t="0" r="r" b="b"/>
                <a:pathLst>
                  <a:path w="15" h="10">
                    <a:moveTo>
                      <a:pt x="15" y="0"/>
                    </a:moveTo>
                    <a:lnTo>
                      <a:pt x="6" y="0"/>
                    </a:lnTo>
                    <a:lnTo>
                      <a:pt x="0" y="10"/>
                    </a:lnTo>
                    <a:lnTo>
                      <a:pt x="5" y="10"/>
                    </a:lnTo>
                    <a:lnTo>
                      <a:pt x="6" y="5"/>
                    </a:lnTo>
                    <a:lnTo>
                      <a:pt x="15" y="0"/>
                    </a:lnTo>
                    <a:lnTo>
                      <a:pt x="1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598" name="Freeform 37"/>
              <p:cNvSpPr>
                <a:spLocks noChangeAspect="1"/>
              </p:cNvSpPr>
              <p:nvPr/>
            </p:nvSpPr>
            <p:spPr bwMode="auto">
              <a:xfrm>
                <a:off x="3556" y="2614"/>
                <a:ext cx="11" cy="9"/>
              </a:xfrm>
              <a:custGeom>
                <a:avLst/>
                <a:gdLst/>
                <a:ahLst/>
                <a:cxnLst>
                  <a:cxn ang="0">
                    <a:pos x="15" y="0"/>
                  </a:cxn>
                  <a:cxn ang="0">
                    <a:pos x="6" y="0"/>
                  </a:cxn>
                  <a:cxn ang="0">
                    <a:pos x="0" y="10"/>
                  </a:cxn>
                  <a:cxn ang="0">
                    <a:pos x="5" y="10"/>
                  </a:cxn>
                  <a:cxn ang="0">
                    <a:pos x="6" y="5"/>
                  </a:cxn>
                  <a:cxn ang="0">
                    <a:pos x="15" y="0"/>
                  </a:cxn>
                  <a:cxn ang="0">
                    <a:pos x="15" y="0"/>
                  </a:cxn>
                </a:cxnLst>
                <a:rect l="0" t="0" r="r" b="b"/>
                <a:pathLst>
                  <a:path w="15" h="10">
                    <a:moveTo>
                      <a:pt x="15" y="0"/>
                    </a:moveTo>
                    <a:lnTo>
                      <a:pt x="6" y="0"/>
                    </a:lnTo>
                    <a:lnTo>
                      <a:pt x="0" y="10"/>
                    </a:lnTo>
                    <a:lnTo>
                      <a:pt x="5" y="10"/>
                    </a:lnTo>
                    <a:lnTo>
                      <a:pt x="6" y="5"/>
                    </a:lnTo>
                    <a:lnTo>
                      <a:pt x="15" y="0"/>
                    </a:lnTo>
                    <a:lnTo>
                      <a:pt x="1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599" name="Freeform 38"/>
              <p:cNvSpPr>
                <a:spLocks noChangeAspect="1"/>
              </p:cNvSpPr>
              <p:nvPr/>
            </p:nvSpPr>
            <p:spPr bwMode="auto">
              <a:xfrm>
                <a:off x="3871" y="2982"/>
                <a:ext cx="63" cy="21"/>
              </a:xfrm>
              <a:custGeom>
                <a:avLst/>
                <a:gdLst/>
                <a:ahLst/>
                <a:cxnLst>
                  <a:cxn ang="0">
                    <a:pos x="33" y="5"/>
                  </a:cxn>
                  <a:cxn ang="0">
                    <a:pos x="25" y="3"/>
                  </a:cxn>
                  <a:cxn ang="0">
                    <a:pos x="17" y="0"/>
                  </a:cxn>
                  <a:cxn ang="0">
                    <a:pos x="0" y="5"/>
                  </a:cxn>
                  <a:cxn ang="0">
                    <a:pos x="8" y="16"/>
                  </a:cxn>
                  <a:cxn ang="0">
                    <a:pos x="23" y="18"/>
                  </a:cxn>
                  <a:cxn ang="0">
                    <a:pos x="32" y="20"/>
                  </a:cxn>
                  <a:cxn ang="0">
                    <a:pos x="47" y="26"/>
                  </a:cxn>
                  <a:cxn ang="0">
                    <a:pos x="58" y="26"/>
                  </a:cxn>
                  <a:cxn ang="0">
                    <a:pos x="73" y="18"/>
                  </a:cxn>
                  <a:cxn ang="0">
                    <a:pos x="77" y="10"/>
                  </a:cxn>
                  <a:cxn ang="0">
                    <a:pos x="67" y="3"/>
                  </a:cxn>
                  <a:cxn ang="0">
                    <a:pos x="53" y="3"/>
                  </a:cxn>
                  <a:cxn ang="0">
                    <a:pos x="42" y="10"/>
                  </a:cxn>
                  <a:cxn ang="0">
                    <a:pos x="33" y="11"/>
                  </a:cxn>
                  <a:cxn ang="0">
                    <a:pos x="32" y="8"/>
                  </a:cxn>
                  <a:cxn ang="0">
                    <a:pos x="33" y="5"/>
                  </a:cxn>
                  <a:cxn ang="0">
                    <a:pos x="33" y="5"/>
                  </a:cxn>
                </a:cxnLst>
                <a:rect l="0" t="0" r="r" b="b"/>
                <a:pathLst>
                  <a:path w="77" h="26">
                    <a:moveTo>
                      <a:pt x="33" y="5"/>
                    </a:moveTo>
                    <a:lnTo>
                      <a:pt x="25" y="3"/>
                    </a:lnTo>
                    <a:lnTo>
                      <a:pt x="17" y="0"/>
                    </a:lnTo>
                    <a:lnTo>
                      <a:pt x="0" y="5"/>
                    </a:lnTo>
                    <a:lnTo>
                      <a:pt x="8" y="16"/>
                    </a:lnTo>
                    <a:lnTo>
                      <a:pt x="23" y="18"/>
                    </a:lnTo>
                    <a:lnTo>
                      <a:pt x="32" y="20"/>
                    </a:lnTo>
                    <a:lnTo>
                      <a:pt x="47" y="26"/>
                    </a:lnTo>
                    <a:lnTo>
                      <a:pt x="58" y="26"/>
                    </a:lnTo>
                    <a:lnTo>
                      <a:pt x="73" y="18"/>
                    </a:lnTo>
                    <a:lnTo>
                      <a:pt x="77" y="10"/>
                    </a:lnTo>
                    <a:lnTo>
                      <a:pt x="67" y="3"/>
                    </a:lnTo>
                    <a:lnTo>
                      <a:pt x="53" y="3"/>
                    </a:lnTo>
                    <a:lnTo>
                      <a:pt x="42" y="10"/>
                    </a:lnTo>
                    <a:lnTo>
                      <a:pt x="33" y="11"/>
                    </a:lnTo>
                    <a:lnTo>
                      <a:pt x="32" y="8"/>
                    </a:lnTo>
                    <a:lnTo>
                      <a:pt x="33" y="5"/>
                    </a:lnTo>
                    <a:lnTo>
                      <a:pt x="33"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00" name="Freeform 39"/>
              <p:cNvSpPr>
                <a:spLocks noChangeAspect="1"/>
              </p:cNvSpPr>
              <p:nvPr/>
            </p:nvSpPr>
            <p:spPr bwMode="auto">
              <a:xfrm>
                <a:off x="3871" y="2982"/>
                <a:ext cx="63" cy="21"/>
              </a:xfrm>
              <a:custGeom>
                <a:avLst/>
                <a:gdLst/>
                <a:ahLst/>
                <a:cxnLst>
                  <a:cxn ang="0">
                    <a:pos x="33" y="5"/>
                  </a:cxn>
                  <a:cxn ang="0">
                    <a:pos x="25" y="3"/>
                  </a:cxn>
                  <a:cxn ang="0">
                    <a:pos x="17" y="0"/>
                  </a:cxn>
                  <a:cxn ang="0">
                    <a:pos x="0" y="5"/>
                  </a:cxn>
                  <a:cxn ang="0">
                    <a:pos x="8" y="16"/>
                  </a:cxn>
                  <a:cxn ang="0">
                    <a:pos x="23" y="18"/>
                  </a:cxn>
                  <a:cxn ang="0">
                    <a:pos x="32" y="20"/>
                  </a:cxn>
                  <a:cxn ang="0">
                    <a:pos x="47" y="26"/>
                  </a:cxn>
                  <a:cxn ang="0">
                    <a:pos x="58" y="26"/>
                  </a:cxn>
                  <a:cxn ang="0">
                    <a:pos x="73" y="18"/>
                  </a:cxn>
                  <a:cxn ang="0">
                    <a:pos x="77" y="10"/>
                  </a:cxn>
                  <a:cxn ang="0">
                    <a:pos x="67" y="3"/>
                  </a:cxn>
                  <a:cxn ang="0">
                    <a:pos x="53" y="3"/>
                  </a:cxn>
                  <a:cxn ang="0">
                    <a:pos x="42" y="10"/>
                  </a:cxn>
                  <a:cxn ang="0">
                    <a:pos x="33" y="11"/>
                  </a:cxn>
                  <a:cxn ang="0">
                    <a:pos x="32" y="8"/>
                  </a:cxn>
                  <a:cxn ang="0">
                    <a:pos x="33" y="5"/>
                  </a:cxn>
                  <a:cxn ang="0">
                    <a:pos x="33" y="5"/>
                  </a:cxn>
                </a:cxnLst>
                <a:rect l="0" t="0" r="r" b="b"/>
                <a:pathLst>
                  <a:path w="77" h="26">
                    <a:moveTo>
                      <a:pt x="33" y="5"/>
                    </a:moveTo>
                    <a:lnTo>
                      <a:pt x="25" y="3"/>
                    </a:lnTo>
                    <a:lnTo>
                      <a:pt x="17" y="0"/>
                    </a:lnTo>
                    <a:lnTo>
                      <a:pt x="0" y="5"/>
                    </a:lnTo>
                    <a:lnTo>
                      <a:pt x="8" y="16"/>
                    </a:lnTo>
                    <a:lnTo>
                      <a:pt x="23" y="18"/>
                    </a:lnTo>
                    <a:lnTo>
                      <a:pt x="32" y="20"/>
                    </a:lnTo>
                    <a:lnTo>
                      <a:pt x="47" y="26"/>
                    </a:lnTo>
                    <a:lnTo>
                      <a:pt x="58" y="26"/>
                    </a:lnTo>
                    <a:lnTo>
                      <a:pt x="73" y="18"/>
                    </a:lnTo>
                    <a:lnTo>
                      <a:pt x="77" y="10"/>
                    </a:lnTo>
                    <a:lnTo>
                      <a:pt x="67" y="3"/>
                    </a:lnTo>
                    <a:lnTo>
                      <a:pt x="53" y="3"/>
                    </a:lnTo>
                    <a:lnTo>
                      <a:pt x="42" y="10"/>
                    </a:lnTo>
                    <a:lnTo>
                      <a:pt x="33" y="11"/>
                    </a:lnTo>
                    <a:lnTo>
                      <a:pt x="32" y="8"/>
                    </a:lnTo>
                    <a:lnTo>
                      <a:pt x="33" y="5"/>
                    </a:lnTo>
                    <a:lnTo>
                      <a:pt x="33"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01" name="Line 40"/>
              <p:cNvSpPr>
                <a:spLocks noChangeAspect="1" noChangeShapeType="1"/>
              </p:cNvSpPr>
              <p:nvPr/>
            </p:nvSpPr>
            <p:spPr bwMode="auto">
              <a:xfrm>
                <a:off x="3848" y="2941"/>
                <a:ext cx="0" cy="0"/>
              </a:xfrm>
              <a:prstGeom prst="line">
                <a:avLst/>
              </a:prstGeom>
              <a:grpFill/>
              <a:ln w="6350">
                <a:solidFill>
                  <a:schemeClr val="bg1"/>
                </a:solidFill>
                <a:round/>
                <a:headEnd/>
                <a:tailEnd/>
              </a:ln>
            </p:spPr>
            <p:txBody>
              <a:bodyPr/>
              <a:lstStyle/>
              <a:p>
                <a:endParaRPr lang="de-DE" sz="1350">
                  <a:solidFill>
                    <a:srgbClr val="000000"/>
                  </a:solidFill>
                </a:endParaRPr>
              </a:p>
            </p:txBody>
          </p:sp>
          <p:sp>
            <p:nvSpPr>
              <p:cNvPr id="602" name="Freeform 41"/>
              <p:cNvSpPr>
                <a:spLocks noChangeAspect="1"/>
              </p:cNvSpPr>
              <p:nvPr/>
            </p:nvSpPr>
            <p:spPr bwMode="auto">
              <a:xfrm>
                <a:off x="3910" y="2956"/>
                <a:ext cx="19" cy="35"/>
              </a:xfrm>
              <a:custGeom>
                <a:avLst/>
                <a:gdLst/>
                <a:ahLst/>
                <a:cxnLst>
                  <a:cxn ang="0">
                    <a:pos x="15" y="33"/>
                  </a:cxn>
                  <a:cxn ang="0">
                    <a:pos x="15" y="28"/>
                  </a:cxn>
                  <a:cxn ang="0">
                    <a:pos x="10" y="21"/>
                  </a:cxn>
                  <a:cxn ang="0">
                    <a:pos x="9" y="10"/>
                  </a:cxn>
                  <a:cxn ang="0">
                    <a:pos x="0" y="0"/>
                  </a:cxn>
                  <a:cxn ang="0">
                    <a:pos x="15" y="3"/>
                  </a:cxn>
                  <a:cxn ang="0">
                    <a:pos x="25" y="15"/>
                  </a:cxn>
                  <a:cxn ang="0">
                    <a:pos x="27" y="25"/>
                  </a:cxn>
                  <a:cxn ang="0">
                    <a:pos x="27" y="33"/>
                  </a:cxn>
                  <a:cxn ang="0">
                    <a:pos x="25" y="40"/>
                  </a:cxn>
                  <a:cxn ang="0">
                    <a:pos x="24" y="40"/>
                  </a:cxn>
                  <a:cxn ang="0">
                    <a:pos x="15" y="33"/>
                  </a:cxn>
                  <a:cxn ang="0">
                    <a:pos x="15" y="33"/>
                  </a:cxn>
                </a:cxnLst>
                <a:rect l="0" t="0" r="r" b="b"/>
                <a:pathLst>
                  <a:path w="27" h="40">
                    <a:moveTo>
                      <a:pt x="15" y="33"/>
                    </a:moveTo>
                    <a:lnTo>
                      <a:pt x="15" y="28"/>
                    </a:lnTo>
                    <a:lnTo>
                      <a:pt x="10" y="21"/>
                    </a:lnTo>
                    <a:lnTo>
                      <a:pt x="9" y="10"/>
                    </a:lnTo>
                    <a:lnTo>
                      <a:pt x="0" y="0"/>
                    </a:lnTo>
                    <a:lnTo>
                      <a:pt x="15" y="3"/>
                    </a:lnTo>
                    <a:lnTo>
                      <a:pt x="25" y="15"/>
                    </a:lnTo>
                    <a:lnTo>
                      <a:pt x="27" y="25"/>
                    </a:lnTo>
                    <a:lnTo>
                      <a:pt x="27" y="33"/>
                    </a:lnTo>
                    <a:lnTo>
                      <a:pt x="25" y="40"/>
                    </a:lnTo>
                    <a:lnTo>
                      <a:pt x="24" y="40"/>
                    </a:lnTo>
                    <a:lnTo>
                      <a:pt x="15" y="33"/>
                    </a:lnTo>
                    <a:lnTo>
                      <a:pt x="15" y="3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03" name="Freeform 42"/>
              <p:cNvSpPr>
                <a:spLocks noChangeAspect="1"/>
              </p:cNvSpPr>
              <p:nvPr/>
            </p:nvSpPr>
            <p:spPr bwMode="auto">
              <a:xfrm>
                <a:off x="3910" y="2956"/>
                <a:ext cx="19" cy="35"/>
              </a:xfrm>
              <a:custGeom>
                <a:avLst/>
                <a:gdLst/>
                <a:ahLst/>
                <a:cxnLst>
                  <a:cxn ang="0">
                    <a:pos x="15" y="33"/>
                  </a:cxn>
                  <a:cxn ang="0">
                    <a:pos x="15" y="28"/>
                  </a:cxn>
                  <a:cxn ang="0">
                    <a:pos x="10" y="21"/>
                  </a:cxn>
                  <a:cxn ang="0">
                    <a:pos x="9" y="10"/>
                  </a:cxn>
                  <a:cxn ang="0">
                    <a:pos x="0" y="0"/>
                  </a:cxn>
                  <a:cxn ang="0">
                    <a:pos x="15" y="3"/>
                  </a:cxn>
                  <a:cxn ang="0">
                    <a:pos x="25" y="15"/>
                  </a:cxn>
                  <a:cxn ang="0">
                    <a:pos x="27" y="25"/>
                  </a:cxn>
                  <a:cxn ang="0">
                    <a:pos x="27" y="33"/>
                  </a:cxn>
                  <a:cxn ang="0">
                    <a:pos x="25" y="40"/>
                  </a:cxn>
                  <a:cxn ang="0">
                    <a:pos x="24" y="40"/>
                  </a:cxn>
                  <a:cxn ang="0">
                    <a:pos x="15" y="33"/>
                  </a:cxn>
                  <a:cxn ang="0">
                    <a:pos x="15" y="33"/>
                  </a:cxn>
                </a:cxnLst>
                <a:rect l="0" t="0" r="r" b="b"/>
                <a:pathLst>
                  <a:path w="27" h="40">
                    <a:moveTo>
                      <a:pt x="15" y="33"/>
                    </a:moveTo>
                    <a:lnTo>
                      <a:pt x="15" y="28"/>
                    </a:lnTo>
                    <a:lnTo>
                      <a:pt x="10" y="21"/>
                    </a:lnTo>
                    <a:lnTo>
                      <a:pt x="9" y="10"/>
                    </a:lnTo>
                    <a:lnTo>
                      <a:pt x="0" y="0"/>
                    </a:lnTo>
                    <a:lnTo>
                      <a:pt x="15" y="3"/>
                    </a:lnTo>
                    <a:lnTo>
                      <a:pt x="25" y="15"/>
                    </a:lnTo>
                    <a:lnTo>
                      <a:pt x="27" y="25"/>
                    </a:lnTo>
                    <a:lnTo>
                      <a:pt x="27" y="33"/>
                    </a:lnTo>
                    <a:lnTo>
                      <a:pt x="25" y="40"/>
                    </a:lnTo>
                    <a:lnTo>
                      <a:pt x="24" y="40"/>
                    </a:lnTo>
                    <a:lnTo>
                      <a:pt x="15" y="33"/>
                    </a:lnTo>
                    <a:lnTo>
                      <a:pt x="15" y="3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04" name="Line 43"/>
              <p:cNvSpPr>
                <a:spLocks noChangeAspect="1" noChangeShapeType="1"/>
              </p:cNvSpPr>
              <p:nvPr/>
            </p:nvSpPr>
            <p:spPr bwMode="auto">
              <a:xfrm flipH="1">
                <a:off x="3961" y="3021"/>
                <a:ext cx="3" cy="3"/>
              </a:xfrm>
              <a:prstGeom prst="line">
                <a:avLst/>
              </a:prstGeom>
              <a:grpFill/>
              <a:ln w="6350">
                <a:solidFill>
                  <a:schemeClr val="bg1"/>
                </a:solidFill>
                <a:round/>
                <a:headEnd/>
                <a:tailEnd/>
              </a:ln>
            </p:spPr>
            <p:txBody>
              <a:bodyPr/>
              <a:lstStyle/>
              <a:p>
                <a:endParaRPr lang="de-DE" sz="1350">
                  <a:solidFill>
                    <a:srgbClr val="000000"/>
                  </a:solidFill>
                </a:endParaRPr>
              </a:p>
            </p:txBody>
          </p:sp>
          <p:sp>
            <p:nvSpPr>
              <p:cNvPr id="605" name="Freeform 44"/>
              <p:cNvSpPr>
                <a:spLocks noChangeAspect="1"/>
              </p:cNvSpPr>
              <p:nvPr/>
            </p:nvSpPr>
            <p:spPr bwMode="auto">
              <a:xfrm>
                <a:off x="4016" y="3068"/>
                <a:ext cx="3" cy="4"/>
              </a:xfrm>
              <a:custGeom>
                <a:avLst/>
                <a:gdLst/>
                <a:ahLst/>
                <a:cxnLst>
                  <a:cxn ang="0">
                    <a:pos x="0" y="0"/>
                  </a:cxn>
                  <a:cxn ang="0">
                    <a:pos x="2" y="5"/>
                  </a:cxn>
                  <a:cxn ang="0">
                    <a:pos x="8" y="5"/>
                  </a:cxn>
                  <a:cxn ang="0">
                    <a:pos x="3" y="0"/>
                  </a:cxn>
                  <a:cxn ang="0">
                    <a:pos x="2" y="0"/>
                  </a:cxn>
                  <a:cxn ang="0">
                    <a:pos x="0" y="0"/>
                  </a:cxn>
                  <a:cxn ang="0">
                    <a:pos x="0" y="0"/>
                  </a:cxn>
                </a:cxnLst>
                <a:rect l="0" t="0" r="r" b="b"/>
                <a:pathLst>
                  <a:path w="8" h="5">
                    <a:moveTo>
                      <a:pt x="0" y="0"/>
                    </a:moveTo>
                    <a:lnTo>
                      <a:pt x="2" y="5"/>
                    </a:lnTo>
                    <a:lnTo>
                      <a:pt x="8" y="5"/>
                    </a:lnTo>
                    <a:lnTo>
                      <a:pt x="3" y="0"/>
                    </a:lnTo>
                    <a:lnTo>
                      <a:pt x="2" y="0"/>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06" name="Freeform 45"/>
              <p:cNvSpPr>
                <a:spLocks noChangeAspect="1"/>
              </p:cNvSpPr>
              <p:nvPr/>
            </p:nvSpPr>
            <p:spPr bwMode="auto">
              <a:xfrm>
                <a:off x="4046" y="3265"/>
                <a:ext cx="17" cy="15"/>
              </a:xfrm>
              <a:custGeom>
                <a:avLst/>
                <a:gdLst/>
                <a:ahLst/>
                <a:cxnLst>
                  <a:cxn ang="0">
                    <a:pos x="20" y="15"/>
                  </a:cxn>
                  <a:cxn ang="0">
                    <a:pos x="20" y="13"/>
                  </a:cxn>
                  <a:cxn ang="0">
                    <a:pos x="11" y="5"/>
                  </a:cxn>
                  <a:cxn ang="0">
                    <a:pos x="0" y="0"/>
                  </a:cxn>
                  <a:cxn ang="0">
                    <a:pos x="10" y="10"/>
                  </a:cxn>
                  <a:cxn ang="0">
                    <a:pos x="16" y="15"/>
                  </a:cxn>
                  <a:cxn ang="0">
                    <a:pos x="21" y="18"/>
                  </a:cxn>
                  <a:cxn ang="0">
                    <a:pos x="20" y="15"/>
                  </a:cxn>
                  <a:cxn ang="0">
                    <a:pos x="20" y="15"/>
                  </a:cxn>
                </a:cxnLst>
                <a:rect l="0" t="0" r="r" b="b"/>
                <a:pathLst>
                  <a:path w="21" h="18">
                    <a:moveTo>
                      <a:pt x="20" y="15"/>
                    </a:moveTo>
                    <a:lnTo>
                      <a:pt x="20" y="13"/>
                    </a:lnTo>
                    <a:lnTo>
                      <a:pt x="11" y="5"/>
                    </a:lnTo>
                    <a:lnTo>
                      <a:pt x="0" y="0"/>
                    </a:lnTo>
                    <a:lnTo>
                      <a:pt x="10" y="10"/>
                    </a:lnTo>
                    <a:lnTo>
                      <a:pt x="16" y="15"/>
                    </a:lnTo>
                    <a:lnTo>
                      <a:pt x="21" y="18"/>
                    </a:lnTo>
                    <a:lnTo>
                      <a:pt x="20" y="15"/>
                    </a:lnTo>
                    <a:lnTo>
                      <a:pt x="20" y="1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07" name="Freeform 46"/>
              <p:cNvSpPr>
                <a:spLocks noChangeAspect="1"/>
              </p:cNvSpPr>
              <p:nvPr/>
            </p:nvSpPr>
            <p:spPr bwMode="auto">
              <a:xfrm>
                <a:off x="4046" y="3265"/>
                <a:ext cx="17" cy="15"/>
              </a:xfrm>
              <a:custGeom>
                <a:avLst/>
                <a:gdLst/>
                <a:ahLst/>
                <a:cxnLst>
                  <a:cxn ang="0">
                    <a:pos x="20" y="15"/>
                  </a:cxn>
                  <a:cxn ang="0">
                    <a:pos x="20" y="13"/>
                  </a:cxn>
                  <a:cxn ang="0">
                    <a:pos x="11" y="5"/>
                  </a:cxn>
                  <a:cxn ang="0">
                    <a:pos x="0" y="0"/>
                  </a:cxn>
                  <a:cxn ang="0">
                    <a:pos x="10" y="10"/>
                  </a:cxn>
                  <a:cxn ang="0">
                    <a:pos x="16" y="15"/>
                  </a:cxn>
                  <a:cxn ang="0">
                    <a:pos x="21" y="18"/>
                  </a:cxn>
                  <a:cxn ang="0">
                    <a:pos x="20" y="15"/>
                  </a:cxn>
                  <a:cxn ang="0">
                    <a:pos x="20" y="15"/>
                  </a:cxn>
                </a:cxnLst>
                <a:rect l="0" t="0" r="r" b="b"/>
                <a:pathLst>
                  <a:path w="21" h="18">
                    <a:moveTo>
                      <a:pt x="20" y="15"/>
                    </a:moveTo>
                    <a:lnTo>
                      <a:pt x="20" y="13"/>
                    </a:lnTo>
                    <a:lnTo>
                      <a:pt x="11" y="5"/>
                    </a:lnTo>
                    <a:lnTo>
                      <a:pt x="0" y="0"/>
                    </a:lnTo>
                    <a:lnTo>
                      <a:pt x="10" y="10"/>
                    </a:lnTo>
                    <a:lnTo>
                      <a:pt x="16" y="15"/>
                    </a:lnTo>
                    <a:lnTo>
                      <a:pt x="21" y="18"/>
                    </a:lnTo>
                    <a:lnTo>
                      <a:pt x="20" y="15"/>
                    </a:lnTo>
                    <a:lnTo>
                      <a:pt x="20" y="1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08" name="Freeform 47"/>
              <p:cNvSpPr>
                <a:spLocks noChangeAspect="1"/>
              </p:cNvSpPr>
              <p:nvPr/>
            </p:nvSpPr>
            <p:spPr bwMode="auto">
              <a:xfrm>
                <a:off x="4108" y="3211"/>
                <a:ext cx="1" cy="1"/>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09" name="Freeform 48"/>
              <p:cNvSpPr>
                <a:spLocks noChangeAspect="1"/>
              </p:cNvSpPr>
              <p:nvPr/>
            </p:nvSpPr>
            <p:spPr bwMode="auto">
              <a:xfrm>
                <a:off x="4086" y="3196"/>
                <a:ext cx="0" cy="0"/>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10" name="Freeform 49"/>
              <p:cNvSpPr>
                <a:spLocks noChangeAspect="1"/>
              </p:cNvSpPr>
              <p:nvPr/>
            </p:nvSpPr>
            <p:spPr bwMode="auto">
              <a:xfrm>
                <a:off x="4203" y="3257"/>
                <a:ext cx="22" cy="17"/>
              </a:xfrm>
              <a:custGeom>
                <a:avLst/>
                <a:gdLst/>
                <a:ahLst/>
                <a:cxnLst>
                  <a:cxn ang="0">
                    <a:pos x="23" y="17"/>
                  </a:cxn>
                  <a:cxn ang="0">
                    <a:pos x="26" y="12"/>
                  </a:cxn>
                  <a:cxn ang="0">
                    <a:pos x="16" y="0"/>
                  </a:cxn>
                  <a:cxn ang="0">
                    <a:pos x="0" y="0"/>
                  </a:cxn>
                  <a:cxn ang="0">
                    <a:pos x="1" y="12"/>
                  </a:cxn>
                  <a:cxn ang="0">
                    <a:pos x="18" y="17"/>
                  </a:cxn>
                  <a:cxn ang="0">
                    <a:pos x="28" y="19"/>
                  </a:cxn>
                  <a:cxn ang="0">
                    <a:pos x="28" y="14"/>
                  </a:cxn>
                  <a:cxn ang="0">
                    <a:pos x="23" y="17"/>
                  </a:cxn>
                  <a:cxn ang="0">
                    <a:pos x="23" y="17"/>
                  </a:cxn>
                </a:cxnLst>
                <a:rect l="0" t="0" r="r" b="b"/>
                <a:pathLst>
                  <a:path w="28" h="19">
                    <a:moveTo>
                      <a:pt x="23" y="17"/>
                    </a:moveTo>
                    <a:lnTo>
                      <a:pt x="26" y="12"/>
                    </a:lnTo>
                    <a:lnTo>
                      <a:pt x="16" y="0"/>
                    </a:lnTo>
                    <a:lnTo>
                      <a:pt x="0" y="0"/>
                    </a:lnTo>
                    <a:lnTo>
                      <a:pt x="1" y="12"/>
                    </a:lnTo>
                    <a:lnTo>
                      <a:pt x="18" y="17"/>
                    </a:lnTo>
                    <a:lnTo>
                      <a:pt x="28" y="19"/>
                    </a:lnTo>
                    <a:lnTo>
                      <a:pt x="28" y="14"/>
                    </a:lnTo>
                    <a:lnTo>
                      <a:pt x="23" y="17"/>
                    </a:lnTo>
                    <a:lnTo>
                      <a:pt x="23" y="1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11" name="Freeform 50"/>
              <p:cNvSpPr>
                <a:spLocks noChangeAspect="1"/>
              </p:cNvSpPr>
              <p:nvPr/>
            </p:nvSpPr>
            <p:spPr bwMode="auto">
              <a:xfrm>
                <a:off x="4203" y="3257"/>
                <a:ext cx="22" cy="17"/>
              </a:xfrm>
              <a:custGeom>
                <a:avLst/>
                <a:gdLst/>
                <a:ahLst/>
                <a:cxnLst>
                  <a:cxn ang="0">
                    <a:pos x="23" y="17"/>
                  </a:cxn>
                  <a:cxn ang="0">
                    <a:pos x="26" y="12"/>
                  </a:cxn>
                  <a:cxn ang="0">
                    <a:pos x="16" y="0"/>
                  </a:cxn>
                  <a:cxn ang="0">
                    <a:pos x="0" y="0"/>
                  </a:cxn>
                  <a:cxn ang="0">
                    <a:pos x="1" y="12"/>
                  </a:cxn>
                  <a:cxn ang="0">
                    <a:pos x="18" y="17"/>
                  </a:cxn>
                  <a:cxn ang="0">
                    <a:pos x="28" y="19"/>
                  </a:cxn>
                  <a:cxn ang="0">
                    <a:pos x="28" y="14"/>
                  </a:cxn>
                  <a:cxn ang="0">
                    <a:pos x="23" y="17"/>
                  </a:cxn>
                  <a:cxn ang="0">
                    <a:pos x="23" y="17"/>
                  </a:cxn>
                </a:cxnLst>
                <a:rect l="0" t="0" r="r" b="b"/>
                <a:pathLst>
                  <a:path w="28" h="19">
                    <a:moveTo>
                      <a:pt x="23" y="17"/>
                    </a:moveTo>
                    <a:lnTo>
                      <a:pt x="26" y="12"/>
                    </a:lnTo>
                    <a:lnTo>
                      <a:pt x="16" y="0"/>
                    </a:lnTo>
                    <a:lnTo>
                      <a:pt x="0" y="0"/>
                    </a:lnTo>
                    <a:lnTo>
                      <a:pt x="1" y="12"/>
                    </a:lnTo>
                    <a:lnTo>
                      <a:pt x="18" y="17"/>
                    </a:lnTo>
                    <a:lnTo>
                      <a:pt x="28" y="19"/>
                    </a:lnTo>
                    <a:lnTo>
                      <a:pt x="28" y="14"/>
                    </a:lnTo>
                    <a:lnTo>
                      <a:pt x="23" y="17"/>
                    </a:lnTo>
                    <a:lnTo>
                      <a:pt x="23" y="1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12" name="Freeform 51"/>
              <p:cNvSpPr>
                <a:spLocks noChangeAspect="1"/>
              </p:cNvSpPr>
              <p:nvPr/>
            </p:nvSpPr>
            <p:spPr bwMode="auto">
              <a:xfrm>
                <a:off x="5233" y="3915"/>
                <a:ext cx="129" cy="105"/>
              </a:xfrm>
              <a:custGeom>
                <a:avLst/>
                <a:gdLst/>
                <a:ahLst/>
                <a:cxnLst>
                  <a:cxn ang="0">
                    <a:pos x="47" y="122"/>
                  </a:cxn>
                  <a:cxn ang="0">
                    <a:pos x="32" y="122"/>
                  </a:cxn>
                  <a:cxn ang="0">
                    <a:pos x="25" y="112"/>
                  </a:cxn>
                  <a:cxn ang="0">
                    <a:pos x="10" y="104"/>
                  </a:cxn>
                  <a:cxn ang="0">
                    <a:pos x="2" y="102"/>
                  </a:cxn>
                  <a:cxn ang="0">
                    <a:pos x="0" y="87"/>
                  </a:cxn>
                  <a:cxn ang="0">
                    <a:pos x="23" y="79"/>
                  </a:cxn>
                  <a:cxn ang="0">
                    <a:pos x="32" y="69"/>
                  </a:cxn>
                  <a:cxn ang="0">
                    <a:pos x="50" y="62"/>
                  </a:cxn>
                  <a:cxn ang="0">
                    <a:pos x="73" y="52"/>
                  </a:cxn>
                  <a:cxn ang="0">
                    <a:pos x="83" y="42"/>
                  </a:cxn>
                  <a:cxn ang="0">
                    <a:pos x="100" y="29"/>
                  </a:cxn>
                  <a:cxn ang="0">
                    <a:pos x="127" y="10"/>
                  </a:cxn>
                  <a:cxn ang="0">
                    <a:pos x="135" y="0"/>
                  </a:cxn>
                  <a:cxn ang="0">
                    <a:pos x="147" y="0"/>
                  </a:cxn>
                  <a:cxn ang="0">
                    <a:pos x="140" y="19"/>
                  </a:cxn>
                  <a:cxn ang="0">
                    <a:pos x="147" y="25"/>
                  </a:cxn>
                  <a:cxn ang="0">
                    <a:pos x="157" y="29"/>
                  </a:cxn>
                  <a:cxn ang="0">
                    <a:pos x="147" y="50"/>
                  </a:cxn>
                  <a:cxn ang="0">
                    <a:pos x="130" y="55"/>
                  </a:cxn>
                  <a:cxn ang="0">
                    <a:pos x="120" y="69"/>
                  </a:cxn>
                  <a:cxn ang="0">
                    <a:pos x="108" y="72"/>
                  </a:cxn>
                  <a:cxn ang="0">
                    <a:pos x="100" y="70"/>
                  </a:cxn>
                  <a:cxn ang="0">
                    <a:pos x="92" y="79"/>
                  </a:cxn>
                  <a:cxn ang="0">
                    <a:pos x="83" y="94"/>
                  </a:cxn>
                  <a:cxn ang="0">
                    <a:pos x="77" y="105"/>
                  </a:cxn>
                  <a:cxn ang="0">
                    <a:pos x="67" y="119"/>
                  </a:cxn>
                  <a:cxn ang="0">
                    <a:pos x="57" y="122"/>
                  </a:cxn>
                  <a:cxn ang="0">
                    <a:pos x="52" y="124"/>
                  </a:cxn>
                  <a:cxn ang="0">
                    <a:pos x="47" y="122"/>
                  </a:cxn>
                  <a:cxn ang="0">
                    <a:pos x="47" y="122"/>
                  </a:cxn>
                </a:cxnLst>
                <a:rect l="0" t="0" r="r" b="b"/>
                <a:pathLst>
                  <a:path w="157" h="124">
                    <a:moveTo>
                      <a:pt x="47" y="122"/>
                    </a:moveTo>
                    <a:lnTo>
                      <a:pt x="32" y="122"/>
                    </a:lnTo>
                    <a:lnTo>
                      <a:pt x="25" y="112"/>
                    </a:lnTo>
                    <a:lnTo>
                      <a:pt x="10" y="104"/>
                    </a:lnTo>
                    <a:lnTo>
                      <a:pt x="2" y="102"/>
                    </a:lnTo>
                    <a:lnTo>
                      <a:pt x="0" y="87"/>
                    </a:lnTo>
                    <a:lnTo>
                      <a:pt x="23" y="79"/>
                    </a:lnTo>
                    <a:lnTo>
                      <a:pt x="32" y="69"/>
                    </a:lnTo>
                    <a:lnTo>
                      <a:pt x="50" y="62"/>
                    </a:lnTo>
                    <a:lnTo>
                      <a:pt x="73" y="52"/>
                    </a:lnTo>
                    <a:lnTo>
                      <a:pt x="83" y="42"/>
                    </a:lnTo>
                    <a:lnTo>
                      <a:pt x="100" y="29"/>
                    </a:lnTo>
                    <a:lnTo>
                      <a:pt x="127" y="10"/>
                    </a:lnTo>
                    <a:lnTo>
                      <a:pt x="135" y="0"/>
                    </a:lnTo>
                    <a:lnTo>
                      <a:pt x="147" y="0"/>
                    </a:lnTo>
                    <a:lnTo>
                      <a:pt x="140" y="19"/>
                    </a:lnTo>
                    <a:lnTo>
                      <a:pt x="147" y="25"/>
                    </a:lnTo>
                    <a:lnTo>
                      <a:pt x="157" y="29"/>
                    </a:lnTo>
                    <a:lnTo>
                      <a:pt x="147" y="50"/>
                    </a:lnTo>
                    <a:lnTo>
                      <a:pt x="130" y="55"/>
                    </a:lnTo>
                    <a:lnTo>
                      <a:pt x="120" y="69"/>
                    </a:lnTo>
                    <a:lnTo>
                      <a:pt x="108" y="72"/>
                    </a:lnTo>
                    <a:lnTo>
                      <a:pt x="100" y="70"/>
                    </a:lnTo>
                    <a:lnTo>
                      <a:pt x="92" y="79"/>
                    </a:lnTo>
                    <a:lnTo>
                      <a:pt x="83" y="94"/>
                    </a:lnTo>
                    <a:lnTo>
                      <a:pt x="77" y="105"/>
                    </a:lnTo>
                    <a:lnTo>
                      <a:pt x="67" y="119"/>
                    </a:lnTo>
                    <a:lnTo>
                      <a:pt x="57" y="122"/>
                    </a:lnTo>
                    <a:lnTo>
                      <a:pt x="52" y="124"/>
                    </a:lnTo>
                    <a:lnTo>
                      <a:pt x="47" y="122"/>
                    </a:lnTo>
                    <a:lnTo>
                      <a:pt x="47" y="12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13" name="Freeform 52"/>
              <p:cNvSpPr>
                <a:spLocks noChangeAspect="1"/>
              </p:cNvSpPr>
              <p:nvPr/>
            </p:nvSpPr>
            <p:spPr bwMode="auto">
              <a:xfrm>
                <a:off x="5368" y="3823"/>
                <a:ext cx="52" cy="111"/>
              </a:xfrm>
              <a:custGeom>
                <a:avLst/>
                <a:gdLst/>
                <a:ahLst/>
                <a:cxnLst>
                  <a:cxn ang="0">
                    <a:pos x="0" y="130"/>
                  </a:cxn>
                  <a:cxn ang="0">
                    <a:pos x="0" y="115"/>
                  </a:cxn>
                  <a:cxn ang="0">
                    <a:pos x="0" y="100"/>
                  </a:cxn>
                  <a:cxn ang="0">
                    <a:pos x="2" y="90"/>
                  </a:cxn>
                  <a:cxn ang="0">
                    <a:pos x="17" y="75"/>
                  </a:cxn>
                  <a:cxn ang="0">
                    <a:pos x="19" y="62"/>
                  </a:cxn>
                  <a:cxn ang="0">
                    <a:pos x="19" y="45"/>
                  </a:cxn>
                  <a:cxn ang="0">
                    <a:pos x="19" y="23"/>
                  </a:cxn>
                  <a:cxn ang="0">
                    <a:pos x="12" y="0"/>
                  </a:cxn>
                  <a:cxn ang="0">
                    <a:pos x="20" y="25"/>
                  </a:cxn>
                  <a:cxn ang="0">
                    <a:pos x="32" y="55"/>
                  </a:cxn>
                  <a:cxn ang="0">
                    <a:pos x="42" y="70"/>
                  </a:cxn>
                  <a:cxn ang="0">
                    <a:pos x="55" y="75"/>
                  </a:cxn>
                  <a:cxn ang="0">
                    <a:pos x="64" y="62"/>
                  </a:cxn>
                  <a:cxn ang="0">
                    <a:pos x="67" y="83"/>
                  </a:cxn>
                  <a:cxn ang="0">
                    <a:pos x="62" y="90"/>
                  </a:cxn>
                  <a:cxn ang="0">
                    <a:pos x="47" y="105"/>
                  </a:cxn>
                  <a:cxn ang="0">
                    <a:pos x="34" y="118"/>
                  </a:cxn>
                  <a:cxn ang="0">
                    <a:pos x="25" y="128"/>
                  </a:cxn>
                  <a:cxn ang="0">
                    <a:pos x="12" y="132"/>
                  </a:cxn>
                  <a:cxn ang="0">
                    <a:pos x="4" y="132"/>
                  </a:cxn>
                  <a:cxn ang="0">
                    <a:pos x="0" y="130"/>
                  </a:cxn>
                  <a:cxn ang="0">
                    <a:pos x="0" y="130"/>
                  </a:cxn>
                </a:cxnLst>
                <a:rect l="0" t="0" r="r" b="b"/>
                <a:pathLst>
                  <a:path w="67" h="132">
                    <a:moveTo>
                      <a:pt x="0" y="130"/>
                    </a:moveTo>
                    <a:lnTo>
                      <a:pt x="0" y="115"/>
                    </a:lnTo>
                    <a:lnTo>
                      <a:pt x="0" y="100"/>
                    </a:lnTo>
                    <a:lnTo>
                      <a:pt x="2" y="90"/>
                    </a:lnTo>
                    <a:lnTo>
                      <a:pt x="17" y="75"/>
                    </a:lnTo>
                    <a:lnTo>
                      <a:pt x="19" y="62"/>
                    </a:lnTo>
                    <a:lnTo>
                      <a:pt x="19" y="45"/>
                    </a:lnTo>
                    <a:lnTo>
                      <a:pt x="19" y="23"/>
                    </a:lnTo>
                    <a:lnTo>
                      <a:pt x="12" y="0"/>
                    </a:lnTo>
                    <a:lnTo>
                      <a:pt x="20" y="25"/>
                    </a:lnTo>
                    <a:lnTo>
                      <a:pt x="32" y="55"/>
                    </a:lnTo>
                    <a:lnTo>
                      <a:pt x="42" y="70"/>
                    </a:lnTo>
                    <a:lnTo>
                      <a:pt x="55" y="75"/>
                    </a:lnTo>
                    <a:lnTo>
                      <a:pt x="64" y="62"/>
                    </a:lnTo>
                    <a:lnTo>
                      <a:pt x="67" y="83"/>
                    </a:lnTo>
                    <a:lnTo>
                      <a:pt x="62" y="90"/>
                    </a:lnTo>
                    <a:lnTo>
                      <a:pt x="47" y="105"/>
                    </a:lnTo>
                    <a:lnTo>
                      <a:pt x="34" y="118"/>
                    </a:lnTo>
                    <a:lnTo>
                      <a:pt x="25" y="128"/>
                    </a:lnTo>
                    <a:lnTo>
                      <a:pt x="12" y="132"/>
                    </a:lnTo>
                    <a:lnTo>
                      <a:pt x="4" y="132"/>
                    </a:lnTo>
                    <a:lnTo>
                      <a:pt x="0" y="130"/>
                    </a:lnTo>
                    <a:lnTo>
                      <a:pt x="0" y="13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14" name="Freeform 53"/>
              <p:cNvSpPr>
                <a:spLocks noChangeAspect="1"/>
              </p:cNvSpPr>
              <p:nvPr/>
            </p:nvSpPr>
            <p:spPr bwMode="auto">
              <a:xfrm>
                <a:off x="1207" y="3710"/>
                <a:ext cx="15" cy="20"/>
              </a:xfrm>
              <a:custGeom>
                <a:avLst/>
                <a:gdLst/>
                <a:ahLst/>
                <a:cxnLst>
                  <a:cxn ang="0">
                    <a:pos x="17" y="6"/>
                  </a:cxn>
                  <a:cxn ang="0">
                    <a:pos x="19" y="0"/>
                  </a:cxn>
                  <a:cxn ang="0">
                    <a:pos x="12" y="1"/>
                  </a:cxn>
                  <a:cxn ang="0">
                    <a:pos x="0" y="18"/>
                  </a:cxn>
                  <a:cxn ang="0">
                    <a:pos x="9" y="26"/>
                  </a:cxn>
                  <a:cxn ang="0">
                    <a:pos x="10" y="23"/>
                  </a:cxn>
                  <a:cxn ang="0">
                    <a:pos x="12" y="16"/>
                  </a:cxn>
                  <a:cxn ang="0">
                    <a:pos x="17" y="6"/>
                  </a:cxn>
                  <a:cxn ang="0">
                    <a:pos x="17" y="6"/>
                  </a:cxn>
                </a:cxnLst>
                <a:rect l="0" t="0" r="r" b="b"/>
                <a:pathLst>
                  <a:path w="19" h="26">
                    <a:moveTo>
                      <a:pt x="17" y="6"/>
                    </a:moveTo>
                    <a:lnTo>
                      <a:pt x="19" y="0"/>
                    </a:lnTo>
                    <a:lnTo>
                      <a:pt x="12" y="1"/>
                    </a:lnTo>
                    <a:lnTo>
                      <a:pt x="0" y="18"/>
                    </a:lnTo>
                    <a:lnTo>
                      <a:pt x="9" y="26"/>
                    </a:lnTo>
                    <a:lnTo>
                      <a:pt x="10" y="23"/>
                    </a:lnTo>
                    <a:lnTo>
                      <a:pt x="12" y="16"/>
                    </a:lnTo>
                    <a:lnTo>
                      <a:pt x="17" y="6"/>
                    </a:lnTo>
                    <a:lnTo>
                      <a:pt x="17" y="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15" name="Freeform 54"/>
              <p:cNvSpPr>
                <a:spLocks noChangeAspect="1"/>
              </p:cNvSpPr>
              <p:nvPr/>
            </p:nvSpPr>
            <p:spPr bwMode="auto">
              <a:xfrm>
                <a:off x="1207" y="3710"/>
                <a:ext cx="15" cy="20"/>
              </a:xfrm>
              <a:custGeom>
                <a:avLst/>
                <a:gdLst/>
                <a:ahLst/>
                <a:cxnLst>
                  <a:cxn ang="0">
                    <a:pos x="17" y="6"/>
                  </a:cxn>
                  <a:cxn ang="0">
                    <a:pos x="19" y="0"/>
                  </a:cxn>
                  <a:cxn ang="0">
                    <a:pos x="12" y="1"/>
                  </a:cxn>
                  <a:cxn ang="0">
                    <a:pos x="0" y="18"/>
                  </a:cxn>
                  <a:cxn ang="0">
                    <a:pos x="9" y="26"/>
                  </a:cxn>
                  <a:cxn ang="0">
                    <a:pos x="10" y="23"/>
                  </a:cxn>
                  <a:cxn ang="0">
                    <a:pos x="12" y="16"/>
                  </a:cxn>
                  <a:cxn ang="0">
                    <a:pos x="17" y="6"/>
                  </a:cxn>
                  <a:cxn ang="0">
                    <a:pos x="17" y="6"/>
                  </a:cxn>
                </a:cxnLst>
                <a:rect l="0" t="0" r="r" b="b"/>
                <a:pathLst>
                  <a:path w="19" h="26">
                    <a:moveTo>
                      <a:pt x="17" y="6"/>
                    </a:moveTo>
                    <a:lnTo>
                      <a:pt x="19" y="0"/>
                    </a:lnTo>
                    <a:lnTo>
                      <a:pt x="12" y="1"/>
                    </a:lnTo>
                    <a:lnTo>
                      <a:pt x="0" y="18"/>
                    </a:lnTo>
                    <a:lnTo>
                      <a:pt x="9" y="26"/>
                    </a:lnTo>
                    <a:lnTo>
                      <a:pt x="10" y="23"/>
                    </a:lnTo>
                    <a:lnTo>
                      <a:pt x="12" y="16"/>
                    </a:lnTo>
                    <a:lnTo>
                      <a:pt x="17" y="6"/>
                    </a:lnTo>
                    <a:lnTo>
                      <a:pt x="17" y="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16" name="Freeform 55"/>
              <p:cNvSpPr>
                <a:spLocks noChangeAspect="1"/>
              </p:cNvSpPr>
              <p:nvPr/>
            </p:nvSpPr>
            <p:spPr bwMode="auto">
              <a:xfrm>
                <a:off x="1217" y="3712"/>
                <a:ext cx="13" cy="16"/>
              </a:xfrm>
              <a:custGeom>
                <a:avLst/>
                <a:gdLst/>
                <a:ahLst/>
                <a:cxnLst>
                  <a:cxn ang="0">
                    <a:pos x="10" y="0"/>
                  </a:cxn>
                  <a:cxn ang="0">
                    <a:pos x="6" y="1"/>
                  </a:cxn>
                  <a:cxn ang="0">
                    <a:pos x="1" y="11"/>
                  </a:cxn>
                  <a:cxn ang="0">
                    <a:pos x="0" y="18"/>
                  </a:cxn>
                  <a:cxn ang="0">
                    <a:pos x="8" y="16"/>
                  </a:cxn>
                  <a:cxn ang="0">
                    <a:pos x="10" y="10"/>
                  </a:cxn>
                  <a:cxn ang="0">
                    <a:pos x="16" y="6"/>
                  </a:cxn>
                  <a:cxn ang="0">
                    <a:pos x="16" y="5"/>
                  </a:cxn>
                  <a:cxn ang="0">
                    <a:pos x="10" y="0"/>
                  </a:cxn>
                  <a:cxn ang="0">
                    <a:pos x="10" y="0"/>
                  </a:cxn>
                </a:cxnLst>
                <a:rect l="0" t="0" r="r" b="b"/>
                <a:pathLst>
                  <a:path w="16" h="18">
                    <a:moveTo>
                      <a:pt x="10" y="0"/>
                    </a:moveTo>
                    <a:lnTo>
                      <a:pt x="6" y="1"/>
                    </a:lnTo>
                    <a:lnTo>
                      <a:pt x="1" y="11"/>
                    </a:lnTo>
                    <a:lnTo>
                      <a:pt x="0" y="18"/>
                    </a:lnTo>
                    <a:lnTo>
                      <a:pt x="8" y="16"/>
                    </a:lnTo>
                    <a:lnTo>
                      <a:pt x="10" y="10"/>
                    </a:lnTo>
                    <a:lnTo>
                      <a:pt x="16" y="6"/>
                    </a:lnTo>
                    <a:lnTo>
                      <a:pt x="16" y="5"/>
                    </a:lnTo>
                    <a:lnTo>
                      <a:pt x="10" y="0"/>
                    </a:lnTo>
                    <a:lnTo>
                      <a:pt x="1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17" name="Freeform 56"/>
              <p:cNvSpPr>
                <a:spLocks noChangeAspect="1"/>
              </p:cNvSpPr>
              <p:nvPr/>
            </p:nvSpPr>
            <p:spPr bwMode="auto">
              <a:xfrm>
                <a:off x="1217" y="3712"/>
                <a:ext cx="13" cy="16"/>
              </a:xfrm>
              <a:custGeom>
                <a:avLst/>
                <a:gdLst/>
                <a:ahLst/>
                <a:cxnLst>
                  <a:cxn ang="0">
                    <a:pos x="10" y="0"/>
                  </a:cxn>
                  <a:cxn ang="0">
                    <a:pos x="6" y="1"/>
                  </a:cxn>
                  <a:cxn ang="0">
                    <a:pos x="1" y="11"/>
                  </a:cxn>
                  <a:cxn ang="0">
                    <a:pos x="0" y="18"/>
                  </a:cxn>
                  <a:cxn ang="0">
                    <a:pos x="8" y="16"/>
                  </a:cxn>
                  <a:cxn ang="0">
                    <a:pos x="10" y="10"/>
                  </a:cxn>
                  <a:cxn ang="0">
                    <a:pos x="16" y="6"/>
                  </a:cxn>
                  <a:cxn ang="0">
                    <a:pos x="16" y="5"/>
                  </a:cxn>
                  <a:cxn ang="0">
                    <a:pos x="10" y="0"/>
                  </a:cxn>
                  <a:cxn ang="0">
                    <a:pos x="10" y="0"/>
                  </a:cxn>
                </a:cxnLst>
                <a:rect l="0" t="0" r="r" b="b"/>
                <a:pathLst>
                  <a:path w="16" h="18">
                    <a:moveTo>
                      <a:pt x="10" y="0"/>
                    </a:moveTo>
                    <a:lnTo>
                      <a:pt x="6" y="1"/>
                    </a:lnTo>
                    <a:lnTo>
                      <a:pt x="1" y="11"/>
                    </a:lnTo>
                    <a:lnTo>
                      <a:pt x="0" y="18"/>
                    </a:lnTo>
                    <a:lnTo>
                      <a:pt x="8" y="16"/>
                    </a:lnTo>
                    <a:lnTo>
                      <a:pt x="10" y="10"/>
                    </a:lnTo>
                    <a:lnTo>
                      <a:pt x="16" y="6"/>
                    </a:lnTo>
                    <a:lnTo>
                      <a:pt x="16" y="5"/>
                    </a:lnTo>
                    <a:lnTo>
                      <a:pt x="10" y="0"/>
                    </a:lnTo>
                    <a:lnTo>
                      <a:pt x="1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18" name="Freeform 57"/>
              <p:cNvSpPr>
                <a:spLocks noChangeAspect="1"/>
              </p:cNvSpPr>
              <p:nvPr/>
            </p:nvSpPr>
            <p:spPr bwMode="auto">
              <a:xfrm>
                <a:off x="1068" y="3671"/>
                <a:ext cx="3" cy="17"/>
              </a:xfrm>
              <a:custGeom>
                <a:avLst/>
                <a:gdLst/>
                <a:ahLst/>
                <a:cxnLst>
                  <a:cxn ang="0">
                    <a:pos x="5" y="0"/>
                  </a:cxn>
                  <a:cxn ang="0">
                    <a:pos x="2" y="0"/>
                  </a:cxn>
                  <a:cxn ang="0">
                    <a:pos x="0" y="19"/>
                  </a:cxn>
                  <a:cxn ang="0">
                    <a:pos x="7" y="12"/>
                  </a:cxn>
                  <a:cxn ang="0">
                    <a:pos x="7" y="5"/>
                  </a:cxn>
                  <a:cxn ang="0">
                    <a:pos x="9" y="0"/>
                  </a:cxn>
                  <a:cxn ang="0">
                    <a:pos x="5" y="0"/>
                  </a:cxn>
                  <a:cxn ang="0">
                    <a:pos x="5" y="0"/>
                  </a:cxn>
                </a:cxnLst>
                <a:rect l="0" t="0" r="r" b="b"/>
                <a:pathLst>
                  <a:path w="9" h="19">
                    <a:moveTo>
                      <a:pt x="5" y="0"/>
                    </a:moveTo>
                    <a:lnTo>
                      <a:pt x="2" y="0"/>
                    </a:lnTo>
                    <a:lnTo>
                      <a:pt x="0" y="19"/>
                    </a:lnTo>
                    <a:lnTo>
                      <a:pt x="7" y="12"/>
                    </a:lnTo>
                    <a:lnTo>
                      <a:pt x="7" y="5"/>
                    </a:lnTo>
                    <a:lnTo>
                      <a:pt x="9" y="0"/>
                    </a:lnTo>
                    <a:lnTo>
                      <a:pt x="5" y="0"/>
                    </a:lnTo>
                    <a:lnTo>
                      <a:pt x="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19" name="Freeform 58"/>
              <p:cNvSpPr>
                <a:spLocks noChangeAspect="1"/>
              </p:cNvSpPr>
              <p:nvPr/>
            </p:nvSpPr>
            <p:spPr bwMode="auto">
              <a:xfrm>
                <a:off x="1068" y="3671"/>
                <a:ext cx="3" cy="17"/>
              </a:xfrm>
              <a:custGeom>
                <a:avLst/>
                <a:gdLst/>
                <a:ahLst/>
                <a:cxnLst>
                  <a:cxn ang="0">
                    <a:pos x="5" y="0"/>
                  </a:cxn>
                  <a:cxn ang="0">
                    <a:pos x="2" y="0"/>
                  </a:cxn>
                  <a:cxn ang="0">
                    <a:pos x="0" y="19"/>
                  </a:cxn>
                  <a:cxn ang="0">
                    <a:pos x="7" y="12"/>
                  </a:cxn>
                  <a:cxn ang="0">
                    <a:pos x="7" y="5"/>
                  </a:cxn>
                  <a:cxn ang="0">
                    <a:pos x="9" y="0"/>
                  </a:cxn>
                  <a:cxn ang="0">
                    <a:pos x="5" y="0"/>
                  </a:cxn>
                  <a:cxn ang="0">
                    <a:pos x="5" y="0"/>
                  </a:cxn>
                </a:cxnLst>
                <a:rect l="0" t="0" r="r" b="b"/>
                <a:pathLst>
                  <a:path w="9" h="19">
                    <a:moveTo>
                      <a:pt x="5" y="0"/>
                    </a:moveTo>
                    <a:lnTo>
                      <a:pt x="2" y="0"/>
                    </a:lnTo>
                    <a:lnTo>
                      <a:pt x="0" y="19"/>
                    </a:lnTo>
                    <a:lnTo>
                      <a:pt x="7" y="12"/>
                    </a:lnTo>
                    <a:lnTo>
                      <a:pt x="7" y="5"/>
                    </a:lnTo>
                    <a:lnTo>
                      <a:pt x="9" y="0"/>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20" name="Freeform 59"/>
              <p:cNvSpPr>
                <a:spLocks noChangeAspect="1"/>
              </p:cNvSpPr>
              <p:nvPr/>
            </p:nvSpPr>
            <p:spPr bwMode="auto">
              <a:xfrm>
                <a:off x="1079" y="3727"/>
                <a:ext cx="10" cy="11"/>
              </a:xfrm>
              <a:custGeom>
                <a:avLst/>
                <a:gdLst/>
                <a:ahLst/>
                <a:cxnLst>
                  <a:cxn ang="0">
                    <a:pos x="7" y="5"/>
                  </a:cxn>
                  <a:cxn ang="0">
                    <a:pos x="2" y="0"/>
                  </a:cxn>
                  <a:cxn ang="0">
                    <a:pos x="0" y="9"/>
                  </a:cxn>
                  <a:cxn ang="0">
                    <a:pos x="5" y="12"/>
                  </a:cxn>
                  <a:cxn ang="0">
                    <a:pos x="10" y="7"/>
                  </a:cxn>
                  <a:cxn ang="0">
                    <a:pos x="7" y="5"/>
                  </a:cxn>
                  <a:cxn ang="0">
                    <a:pos x="7" y="5"/>
                  </a:cxn>
                </a:cxnLst>
                <a:rect l="0" t="0" r="r" b="b"/>
                <a:pathLst>
                  <a:path w="10" h="12">
                    <a:moveTo>
                      <a:pt x="7" y="5"/>
                    </a:moveTo>
                    <a:lnTo>
                      <a:pt x="2" y="0"/>
                    </a:lnTo>
                    <a:lnTo>
                      <a:pt x="0" y="9"/>
                    </a:lnTo>
                    <a:lnTo>
                      <a:pt x="5" y="12"/>
                    </a:lnTo>
                    <a:lnTo>
                      <a:pt x="10" y="7"/>
                    </a:lnTo>
                    <a:lnTo>
                      <a:pt x="7" y="5"/>
                    </a:lnTo>
                    <a:lnTo>
                      <a:pt x="7"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21" name="Freeform 60"/>
              <p:cNvSpPr>
                <a:spLocks noChangeAspect="1"/>
              </p:cNvSpPr>
              <p:nvPr/>
            </p:nvSpPr>
            <p:spPr bwMode="auto">
              <a:xfrm>
                <a:off x="1079" y="3727"/>
                <a:ext cx="10" cy="11"/>
              </a:xfrm>
              <a:custGeom>
                <a:avLst/>
                <a:gdLst/>
                <a:ahLst/>
                <a:cxnLst>
                  <a:cxn ang="0">
                    <a:pos x="7" y="5"/>
                  </a:cxn>
                  <a:cxn ang="0">
                    <a:pos x="2" y="0"/>
                  </a:cxn>
                  <a:cxn ang="0">
                    <a:pos x="0" y="9"/>
                  </a:cxn>
                  <a:cxn ang="0">
                    <a:pos x="5" y="12"/>
                  </a:cxn>
                  <a:cxn ang="0">
                    <a:pos x="10" y="7"/>
                  </a:cxn>
                  <a:cxn ang="0">
                    <a:pos x="7" y="5"/>
                  </a:cxn>
                  <a:cxn ang="0">
                    <a:pos x="7" y="5"/>
                  </a:cxn>
                </a:cxnLst>
                <a:rect l="0" t="0" r="r" b="b"/>
                <a:pathLst>
                  <a:path w="10" h="12">
                    <a:moveTo>
                      <a:pt x="7" y="5"/>
                    </a:moveTo>
                    <a:lnTo>
                      <a:pt x="2" y="0"/>
                    </a:lnTo>
                    <a:lnTo>
                      <a:pt x="0" y="9"/>
                    </a:lnTo>
                    <a:lnTo>
                      <a:pt x="5" y="12"/>
                    </a:lnTo>
                    <a:lnTo>
                      <a:pt x="10" y="7"/>
                    </a:lnTo>
                    <a:lnTo>
                      <a:pt x="7" y="5"/>
                    </a:lnTo>
                    <a:lnTo>
                      <a:pt x="7"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22" name="Freeform 61"/>
              <p:cNvSpPr>
                <a:spLocks noChangeAspect="1"/>
              </p:cNvSpPr>
              <p:nvPr/>
            </p:nvSpPr>
            <p:spPr bwMode="auto">
              <a:xfrm>
                <a:off x="1097" y="3756"/>
                <a:ext cx="17" cy="10"/>
              </a:xfrm>
              <a:custGeom>
                <a:avLst/>
                <a:gdLst/>
                <a:ahLst/>
                <a:cxnLst>
                  <a:cxn ang="0">
                    <a:pos x="13" y="4"/>
                  </a:cxn>
                  <a:cxn ang="0">
                    <a:pos x="3" y="0"/>
                  </a:cxn>
                  <a:cxn ang="0">
                    <a:pos x="0" y="4"/>
                  </a:cxn>
                  <a:cxn ang="0">
                    <a:pos x="5" y="10"/>
                  </a:cxn>
                  <a:cxn ang="0">
                    <a:pos x="15" y="9"/>
                  </a:cxn>
                  <a:cxn ang="0">
                    <a:pos x="20" y="9"/>
                  </a:cxn>
                  <a:cxn ang="0">
                    <a:pos x="20" y="5"/>
                  </a:cxn>
                  <a:cxn ang="0">
                    <a:pos x="13" y="4"/>
                  </a:cxn>
                  <a:cxn ang="0">
                    <a:pos x="13" y="4"/>
                  </a:cxn>
                </a:cxnLst>
                <a:rect l="0" t="0" r="r" b="b"/>
                <a:pathLst>
                  <a:path w="20" h="10">
                    <a:moveTo>
                      <a:pt x="13" y="4"/>
                    </a:moveTo>
                    <a:lnTo>
                      <a:pt x="3" y="0"/>
                    </a:lnTo>
                    <a:lnTo>
                      <a:pt x="0" y="4"/>
                    </a:lnTo>
                    <a:lnTo>
                      <a:pt x="5" y="10"/>
                    </a:lnTo>
                    <a:lnTo>
                      <a:pt x="15" y="9"/>
                    </a:lnTo>
                    <a:lnTo>
                      <a:pt x="20" y="9"/>
                    </a:lnTo>
                    <a:lnTo>
                      <a:pt x="20" y="5"/>
                    </a:lnTo>
                    <a:lnTo>
                      <a:pt x="13" y="4"/>
                    </a:lnTo>
                    <a:lnTo>
                      <a:pt x="13" y="4"/>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23" name="Freeform 62"/>
              <p:cNvSpPr>
                <a:spLocks noChangeAspect="1"/>
              </p:cNvSpPr>
              <p:nvPr/>
            </p:nvSpPr>
            <p:spPr bwMode="auto">
              <a:xfrm>
                <a:off x="1464" y="2984"/>
                <a:ext cx="6" cy="3"/>
              </a:xfrm>
              <a:custGeom>
                <a:avLst/>
                <a:gdLst/>
                <a:ahLst/>
                <a:cxnLst>
                  <a:cxn ang="0">
                    <a:pos x="2" y="0"/>
                  </a:cxn>
                  <a:cxn ang="0">
                    <a:pos x="0" y="0"/>
                  </a:cxn>
                  <a:cxn ang="0">
                    <a:pos x="0" y="4"/>
                  </a:cxn>
                  <a:cxn ang="0">
                    <a:pos x="2" y="5"/>
                  </a:cxn>
                  <a:cxn ang="0">
                    <a:pos x="7" y="2"/>
                  </a:cxn>
                  <a:cxn ang="0">
                    <a:pos x="2" y="0"/>
                  </a:cxn>
                  <a:cxn ang="0">
                    <a:pos x="2" y="0"/>
                  </a:cxn>
                </a:cxnLst>
                <a:rect l="0" t="0" r="r" b="b"/>
                <a:pathLst>
                  <a:path w="7" h="5">
                    <a:moveTo>
                      <a:pt x="2" y="0"/>
                    </a:moveTo>
                    <a:lnTo>
                      <a:pt x="0" y="0"/>
                    </a:lnTo>
                    <a:lnTo>
                      <a:pt x="0" y="4"/>
                    </a:lnTo>
                    <a:lnTo>
                      <a:pt x="2" y="5"/>
                    </a:lnTo>
                    <a:lnTo>
                      <a:pt x="7" y="2"/>
                    </a:lnTo>
                    <a:lnTo>
                      <a:pt x="2" y="0"/>
                    </a:lnTo>
                    <a:lnTo>
                      <a:pt x="2"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24" name="Freeform 63"/>
              <p:cNvSpPr>
                <a:spLocks noChangeAspect="1"/>
              </p:cNvSpPr>
              <p:nvPr/>
            </p:nvSpPr>
            <p:spPr bwMode="auto">
              <a:xfrm>
                <a:off x="1464" y="2984"/>
                <a:ext cx="6" cy="3"/>
              </a:xfrm>
              <a:custGeom>
                <a:avLst/>
                <a:gdLst/>
                <a:ahLst/>
                <a:cxnLst>
                  <a:cxn ang="0">
                    <a:pos x="2" y="0"/>
                  </a:cxn>
                  <a:cxn ang="0">
                    <a:pos x="0" y="0"/>
                  </a:cxn>
                  <a:cxn ang="0">
                    <a:pos x="0" y="4"/>
                  </a:cxn>
                  <a:cxn ang="0">
                    <a:pos x="2" y="5"/>
                  </a:cxn>
                  <a:cxn ang="0">
                    <a:pos x="7" y="2"/>
                  </a:cxn>
                  <a:cxn ang="0">
                    <a:pos x="2" y="0"/>
                  </a:cxn>
                  <a:cxn ang="0">
                    <a:pos x="2" y="0"/>
                  </a:cxn>
                </a:cxnLst>
                <a:rect l="0" t="0" r="r" b="b"/>
                <a:pathLst>
                  <a:path w="7" h="5">
                    <a:moveTo>
                      <a:pt x="2" y="0"/>
                    </a:moveTo>
                    <a:lnTo>
                      <a:pt x="0" y="0"/>
                    </a:lnTo>
                    <a:lnTo>
                      <a:pt x="0" y="4"/>
                    </a:lnTo>
                    <a:lnTo>
                      <a:pt x="2" y="5"/>
                    </a:lnTo>
                    <a:lnTo>
                      <a:pt x="7" y="2"/>
                    </a:lnTo>
                    <a:lnTo>
                      <a:pt x="2" y="0"/>
                    </a:lnTo>
                    <a:lnTo>
                      <a:pt x="2"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25" name="Freeform 64"/>
              <p:cNvSpPr>
                <a:spLocks noChangeAspect="1"/>
              </p:cNvSpPr>
              <p:nvPr/>
            </p:nvSpPr>
            <p:spPr bwMode="auto">
              <a:xfrm>
                <a:off x="1479" y="2973"/>
                <a:ext cx="13" cy="11"/>
              </a:xfrm>
              <a:custGeom>
                <a:avLst/>
                <a:gdLst/>
                <a:ahLst/>
                <a:cxnLst>
                  <a:cxn ang="0">
                    <a:pos x="5" y="0"/>
                  </a:cxn>
                  <a:cxn ang="0">
                    <a:pos x="0" y="5"/>
                  </a:cxn>
                  <a:cxn ang="0">
                    <a:pos x="0" y="10"/>
                  </a:cxn>
                  <a:cxn ang="0">
                    <a:pos x="9" y="11"/>
                  </a:cxn>
                  <a:cxn ang="0">
                    <a:pos x="10" y="8"/>
                  </a:cxn>
                  <a:cxn ang="0">
                    <a:pos x="14" y="5"/>
                  </a:cxn>
                  <a:cxn ang="0">
                    <a:pos x="10" y="1"/>
                  </a:cxn>
                  <a:cxn ang="0">
                    <a:pos x="5" y="0"/>
                  </a:cxn>
                  <a:cxn ang="0">
                    <a:pos x="5" y="0"/>
                  </a:cxn>
                </a:cxnLst>
                <a:rect l="0" t="0" r="r" b="b"/>
                <a:pathLst>
                  <a:path w="14" h="11">
                    <a:moveTo>
                      <a:pt x="5" y="0"/>
                    </a:moveTo>
                    <a:lnTo>
                      <a:pt x="0" y="5"/>
                    </a:lnTo>
                    <a:lnTo>
                      <a:pt x="0" y="10"/>
                    </a:lnTo>
                    <a:lnTo>
                      <a:pt x="9" y="11"/>
                    </a:lnTo>
                    <a:lnTo>
                      <a:pt x="10" y="8"/>
                    </a:lnTo>
                    <a:lnTo>
                      <a:pt x="14" y="5"/>
                    </a:lnTo>
                    <a:lnTo>
                      <a:pt x="10" y="1"/>
                    </a:lnTo>
                    <a:lnTo>
                      <a:pt x="5" y="0"/>
                    </a:lnTo>
                    <a:lnTo>
                      <a:pt x="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26" name="Freeform 65"/>
              <p:cNvSpPr>
                <a:spLocks noChangeAspect="1"/>
              </p:cNvSpPr>
              <p:nvPr/>
            </p:nvSpPr>
            <p:spPr bwMode="auto">
              <a:xfrm>
                <a:off x="1479" y="2973"/>
                <a:ext cx="13" cy="11"/>
              </a:xfrm>
              <a:custGeom>
                <a:avLst/>
                <a:gdLst/>
                <a:ahLst/>
                <a:cxnLst>
                  <a:cxn ang="0">
                    <a:pos x="5" y="0"/>
                  </a:cxn>
                  <a:cxn ang="0">
                    <a:pos x="0" y="5"/>
                  </a:cxn>
                  <a:cxn ang="0">
                    <a:pos x="0" y="10"/>
                  </a:cxn>
                  <a:cxn ang="0">
                    <a:pos x="9" y="11"/>
                  </a:cxn>
                  <a:cxn ang="0">
                    <a:pos x="10" y="8"/>
                  </a:cxn>
                  <a:cxn ang="0">
                    <a:pos x="14" y="5"/>
                  </a:cxn>
                  <a:cxn ang="0">
                    <a:pos x="10" y="1"/>
                  </a:cxn>
                  <a:cxn ang="0">
                    <a:pos x="5" y="0"/>
                  </a:cxn>
                  <a:cxn ang="0">
                    <a:pos x="5" y="0"/>
                  </a:cxn>
                </a:cxnLst>
                <a:rect l="0" t="0" r="r" b="b"/>
                <a:pathLst>
                  <a:path w="14" h="11">
                    <a:moveTo>
                      <a:pt x="5" y="0"/>
                    </a:moveTo>
                    <a:lnTo>
                      <a:pt x="0" y="5"/>
                    </a:lnTo>
                    <a:lnTo>
                      <a:pt x="0" y="10"/>
                    </a:lnTo>
                    <a:lnTo>
                      <a:pt x="9" y="11"/>
                    </a:lnTo>
                    <a:lnTo>
                      <a:pt x="10" y="8"/>
                    </a:lnTo>
                    <a:lnTo>
                      <a:pt x="14" y="5"/>
                    </a:lnTo>
                    <a:lnTo>
                      <a:pt x="10" y="1"/>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27" name="Freeform 66"/>
              <p:cNvSpPr>
                <a:spLocks noChangeAspect="1"/>
              </p:cNvSpPr>
              <p:nvPr/>
            </p:nvSpPr>
            <p:spPr bwMode="auto">
              <a:xfrm>
                <a:off x="1311" y="2783"/>
                <a:ext cx="14" cy="14"/>
              </a:xfrm>
              <a:custGeom>
                <a:avLst/>
                <a:gdLst/>
                <a:ahLst/>
                <a:cxnLst>
                  <a:cxn ang="0">
                    <a:pos x="12" y="0"/>
                  </a:cxn>
                  <a:cxn ang="0">
                    <a:pos x="0" y="5"/>
                  </a:cxn>
                  <a:cxn ang="0">
                    <a:pos x="0" y="14"/>
                  </a:cxn>
                  <a:cxn ang="0">
                    <a:pos x="10" y="10"/>
                  </a:cxn>
                  <a:cxn ang="0">
                    <a:pos x="12" y="15"/>
                  </a:cxn>
                  <a:cxn ang="0">
                    <a:pos x="20" y="15"/>
                  </a:cxn>
                  <a:cxn ang="0">
                    <a:pos x="19" y="5"/>
                  </a:cxn>
                  <a:cxn ang="0">
                    <a:pos x="12" y="0"/>
                  </a:cxn>
                  <a:cxn ang="0">
                    <a:pos x="12" y="0"/>
                  </a:cxn>
                </a:cxnLst>
                <a:rect l="0" t="0" r="r" b="b"/>
                <a:pathLst>
                  <a:path w="20" h="15">
                    <a:moveTo>
                      <a:pt x="12" y="0"/>
                    </a:moveTo>
                    <a:lnTo>
                      <a:pt x="0" y="5"/>
                    </a:lnTo>
                    <a:lnTo>
                      <a:pt x="0" y="14"/>
                    </a:lnTo>
                    <a:lnTo>
                      <a:pt x="10" y="10"/>
                    </a:lnTo>
                    <a:lnTo>
                      <a:pt x="12" y="15"/>
                    </a:lnTo>
                    <a:lnTo>
                      <a:pt x="20" y="15"/>
                    </a:lnTo>
                    <a:lnTo>
                      <a:pt x="19" y="5"/>
                    </a:lnTo>
                    <a:lnTo>
                      <a:pt x="12" y="0"/>
                    </a:lnTo>
                    <a:lnTo>
                      <a:pt x="12"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28" name="Freeform 67"/>
              <p:cNvSpPr>
                <a:spLocks noChangeAspect="1"/>
              </p:cNvSpPr>
              <p:nvPr/>
            </p:nvSpPr>
            <p:spPr bwMode="auto">
              <a:xfrm>
                <a:off x="1311" y="2783"/>
                <a:ext cx="14" cy="14"/>
              </a:xfrm>
              <a:custGeom>
                <a:avLst/>
                <a:gdLst/>
                <a:ahLst/>
                <a:cxnLst>
                  <a:cxn ang="0">
                    <a:pos x="12" y="0"/>
                  </a:cxn>
                  <a:cxn ang="0">
                    <a:pos x="0" y="5"/>
                  </a:cxn>
                  <a:cxn ang="0">
                    <a:pos x="0" y="14"/>
                  </a:cxn>
                  <a:cxn ang="0">
                    <a:pos x="10" y="10"/>
                  </a:cxn>
                  <a:cxn ang="0">
                    <a:pos x="12" y="15"/>
                  </a:cxn>
                  <a:cxn ang="0">
                    <a:pos x="20" y="15"/>
                  </a:cxn>
                  <a:cxn ang="0">
                    <a:pos x="19" y="5"/>
                  </a:cxn>
                  <a:cxn ang="0">
                    <a:pos x="12" y="0"/>
                  </a:cxn>
                  <a:cxn ang="0">
                    <a:pos x="12" y="0"/>
                  </a:cxn>
                </a:cxnLst>
                <a:rect l="0" t="0" r="r" b="b"/>
                <a:pathLst>
                  <a:path w="20" h="15">
                    <a:moveTo>
                      <a:pt x="12" y="0"/>
                    </a:moveTo>
                    <a:lnTo>
                      <a:pt x="0" y="5"/>
                    </a:lnTo>
                    <a:lnTo>
                      <a:pt x="0" y="14"/>
                    </a:lnTo>
                    <a:lnTo>
                      <a:pt x="10" y="10"/>
                    </a:lnTo>
                    <a:lnTo>
                      <a:pt x="12" y="15"/>
                    </a:lnTo>
                    <a:lnTo>
                      <a:pt x="20" y="15"/>
                    </a:lnTo>
                    <a:lnTo>
                      <a:pt x="19" y="5"/>
                    </a:lnTo>
                    <a:lnTo>
                      <a:pt x="12" y="0"/>
                    </a:lnTo>
                    <a:lnTo>
                      <a:pt x="12"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29" name="Freeform 68"/>
              <p:cNvSpPr>
                <a:spLocks noChangeAspect="1"/>
              </p:cNvSpPr>
              <p:nvPr/>
            </p:nvSpPr>
            <p:spPr bwMode="auto">
              <a:xfrm>
                <a:off x="1026" y="2747"/>
                <a:ext cx="187" cy="255"/>
              </a:xfrm>
              <a:custGeom>
                <a:avLst/>
                <a:gdLst/>
                <a:ahLst/>
                <a:cxnLst>
                  <a:cxn ang="0">
                    <a:pos x="42" y="155"/>
                  </a:cxn>
                  <a:cxn ang="0">
                    <a:pos x="0" y="187"/>
                  </a:cxn>
                  <a:cxn ang="0">
                    <a:pos x="28" y="202"/>
                  </a:cxn>
                  <a:cxn ang="0">
                    <a:pos x="27" y="214"/>
                  </a:cxn>
                  <a:cxn ang="0">
                    <a:pos x="65" y="215"/>
                  </a:cxn>
                  <a:cxn ang="0">
                    <a:pos x="77" y="219"/>
                  </a:cxn>
                  <a:cxn ang="0">
                    <a:pos x="95" y="254"/>
                  </a:cxn>
                  <a:cxn ang="0">
                    <a:pos x="130" y="259"/>
                  </a:cxn>
                  <a:cxn ang="0">
                    <a:pos x="155" y="270"/>
                  </a:cxn>
                  <a:cxn ang="0">
                    <a:pos x="150" y="300"/>
                  </a:cxn>
                  <a:cxn ang="0">
                    <a:pos x="157" y="302"/>
                  </a:cxn>
                  <a:cxn ang="0">
                    <a:pos x="182" y="249"/>
                  </a:cxn>
                  <a:cxn ang="0">
                    <a:pos x="172" y="235"/>
                  </a:cxn>
                  <a:cxn ang="0">
                    <a:pos x="172" y="225"/>
                  </a:cxn>
                  <a:cxn ang="0">
                    <a:pos x="188" y="214"/>
                  </a:cxn>
                  <a:cxn ang="0">
                    <a:pos x="178" y="209"/>
                  </a:cxn>
                  <a:cxn ang="0">
                    <a:pos x="180" y="200"/>
                  </a:cxn>
                  <a:cxn ang="0">
                    <a:pos x="187" y="202"/>
                  </a:cxn>
                  <a:cxn ang="0">
                    <a:pos x="200" y="212"/>
                  </a:cxn>
                  <a:cxn ang="0">
                    <a:pos x="215" y="210"/>
                  </a:cxn>
                  <a:cxn ang="0">
                    <a:pos x="223" y="225"/>
                  </a:cxn>
                  <a:cxn ang="0">
                    <a:pos x="232" y="227"/>
                  </a:cxn>
                  <a:cxn ang="0">
                    <a:pos x="228" y="215"/>
                  </a:cxn>
                  <a:cxn ang="0">
                    <a:pos x="230" y="205"/>
                  </a:cxn>
                  <a:cxn ang="0">
                    <a:pos x="218" y="182"/>
                  </a:cxn>
                  <a:cxn ang="0">
                    <a:pos x="225" y="165"/>
                  </a:cxn>
                  <a:cxn ang="0">
                    <a:pos x="220" y="157"/>
                  </a:cxn>
                  <a:cxn ang="0">
                    <a:pos x="227" y="129"/>
                  </a:cxn>
                  <a:cxn ang="0">
                    <a:pos x="195" y="129"/>
                  </a:cxn>
                  <a:cxn ang="0">
                    <a:pos x="145" y="99"/>
                  </a:cxn>
                  <a:cxn ang="0">
                    <a:pos x="135" y="75"/>
                  </a:cxn>
                  <a:cxn ang="0">
                    <a:pos x="123" y="77"/>
                  </a:cxn>
                  <a:cxn ang="0">
                    <a:pos x="138" y="54"/>
                  </a:cxn>
                  <a:cxn ang="0">
                    <a:pos x="133" y="35"/>
                  </a:cxn>
                  <a:cxn ang="0">
                    <a:pos x="147" y="30"/>
                  </a:cxn>
                  <a:cxn ang="0">
                    <a:pos x="160" y="7"/>
                  </a:cxn>
                  <a:cxn ang="0">
                    <a:pos x="150" y="0"/>
                  </a:cxn>
                  <a:cxn ang="0">
                    <a:pos x="142" y="9"/>
                  </a:cxn>
                  <a:cxn ang="0">
                    <a:pos x="82" y="25"/>
                  </a:cxn>
                  <a:cxn ang="0">
                    <a:pos x="78" y="39"/>
                  </a:cxn>
                  <a:cxn ang="0">
                    <a:pos x="63" y="67"/>
                  </a:cxn>
                  <a:cxn ang="0">
                    <a:pos x="48" y="72"/>
                  </a:cxn>
                  <a:cxn ang="0">
                    <a:pos x="42" y="89"/>
                  </a:cxn>
                  <a:cxn ang="0">
                    <a:pos x="47" y="130"/>
                  </a:cxn>
                  <a:cxn ang="0">
                    <a:pos x="38" y="135"/>
                  </a:cxn>
                  <a:cxn ang="0">
                    <a:pos x="42" y="155"/>
                  </a:cxn>
                  <a:cxn ang="0">
                    <a:pos x="42" y="155"/>
                  </a:cxn>
                </a:cxnLst>
                <a:rect l="0" t="0" r="r" b="b"/>
                <a:pathLst>
                  <a:path w="232" h="302">
                    <a:moveTo>
                      <a:pt x="42" y="155"/>
                    </a:moveTo>
                    <a:lnTo>
                      <a:pt x="0" y="187"/>
                    </a:lnTo>
                    <a:lnTo>
                      <a:pt x="28" y="202"/>
                    </a:lnTo>
                    <a:lnTo>
                      <a:pt x="27" y="214"/>
                    </a:lnTo>
                    <a:lnTo>
                      <a:pt x="65" y="215"/>
                    </a:lnTo>
                    <a:lnTo>
                      <a:pt x="77" y="219"/>
                    </a:lnTo>
                    <a:lnTo>
                      <a:pt x="95" y="254"/>
                    </a:lnTo>
                    <a:lnTo>
                      <a:pt x="130" y="259"/>
                    </a:lnTo>
                    <a:lnTo>
                      <a:pt x="155" y="270"/>
                    </a:lnTo>
                    <a:lnTo>
                      <a:pt x="150" y="300"/>
                    </a:lnTo>
                    <a:lnTo>
                      <a:pt x="157" y="302"/>
                    </a:lnTo>
                    <a:lnTo>
                      <a:pt x="182" y="249"/>
                    </a:lnTo>
                    <a:lnTo>
                      <a:pt x="172" y="235"/>
                    </a:lnTo>
                    <a:lnTo>
                      <a:pt x="172" y="225"/>
                    </a:lnTo>
                    <a:lnTo>
                      <a:pt x="188" y="214"/>
                    </a:lnTo>
                    <a:lnTo>
                      <a:pt x="178" y="209"/>
                    </a:lnTo>
                    <a:lnTo>
                      <a:pt x="180" y="200"/>
                    </a:lnTo>
                    <a:lnTo>
                      <a:pt x="187" y="202"/>
                    </a:lnTo>
                    <a:lnTo>
                      <a:pt x="200" y="212"/>
                    </a:lnTo>
                    <a:lnTo>
                      <a:pt x="215" y="210"/>
                    </a:lnTo>
                    <a:lnTo>
                      <a:pt x="223" y="225"/>
                    </a:lnTo>
                    <a:lnTo>
                      <a:pt x="232" y="227"/>
                    </a:lnTo>
                    <a:lnTo>
                      <a:pt x="228" y="215"/>
                    </a:lnTo>
                    <a:lnTo>
                      <a:pt x="230" y="205"/>
                    </a:lnTo>
                    <a:lnTo>
                      <a:pt x="218" y="182"/>
                    </a:lnTo>
                    <a:lnTo>
                      <a:pt x="225" y="165"/>
                    </a:lnTo>
                    <a:lnTo>
                      <a:pt x="220" y="157"/>
                    </a:lnTo>
                    <a:lnTo>
                      <a:pt x="227" y="129"/>
                    </a:lnTo>
                    <a:lnTo>
                      <a:pt x="195" y="129"/>
                    </a:lnTo>
                    <a:lnTo>
                      <a:pt x="145" y="99"/>
                    </a:lnTo>
                    <a:lnTo>
                      <a:pt x="135" y="75"/>
                    </a:lnTo>
                    <a:lnTo>
                      <a:pt x="123" y="77"/>
                    </a:lnTo>
                    <a:lnTo>
                      <a:pt x="138" y="54"/>
                    </a:lnTo>
                    <a:lnTo>
                      <a:pt x="133" y="35"/>
                    </a:lnTo>
                    <a:lnTo>
                      <a:pt x="147" y="30"/>
                    </a:lnTo>
                    <a:lnTo>
                      <a:pt x="160" y="7"/>
                    </a:lnTo>
                    <a:lnTo>
                      <a:pt x="150" y="0"/>
                    </a:lnTo>
                    <a:lnTo>
                      <a:pt x="142" y="9"/>
                    </a:lnTo>
                    <a:lnTo>
                      <a:pt x="82" y="25"/>
                    </a:lnTo>
                    <a:lnTo>
                      <a:pt x="78" y="39"/>
                    </a:lnTo>
                    <a:lnTo>
                      <a:pt x="63" y="67"/>
                    </a:lnTo>
                    <a:lnTo>
                      <a:pt x="48" y="72"/>
                    </a:lnTo>
                    <a:lnTo>
                      <a:pt x="42" y="89"/>
                    </a:lnTo>
                    <a:lnTo>
                      <a:pt x="47" y="130"/>
                    </a:lnTo>
                    <a:lnTo>
                      <a:pt x="38" y="135"/>
                    </a:lnTo>
                    <a:lnTo>
                      <a:pt x="42" y="155"/>
                    </a:lnTo>
                    <a:lnTo>
                      <a:pt x="42" y="15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30" name="Freeform 69"/>
              <p:cNvSpPr>
                <a:spLocks noChangeAspect="1"/>
              </p:cNvSpPr>
              <p:nvPr/>
            </p:nvSpPr>
            <p:spPr bwMode="auto">
              <a:xfrm>
                <a:off x="1026" y="2747"/>
                <a:ext cx="187" cy="255"/>
              </a:xfrm>
              <a:custGeom>
                <a:avLst/>
                <a:gdLst/>
                <a:ahLst/>
                <a:cxnLst>
                  <a:cxn ang="0">
                    <a:pos x="42" y="155"/>
                  </a:cxn>
                  <a:cxn ang="0">
                    <a:pos x="0" y="187"/>
                  </a:cxn>
                  <a:cxn ang="0">
                    <a:pos x="28" y="202"/>
                  </a:cxn>
                  <a:cxn ang="0">
                    <a:pos x="27" y="214"/>
                  </a:cxn>
                  <a:cxn ang="0">
                    <a:pos x="65" y="215"/>
                  </a:cxn>
                  <a:cxn ang="0">
                    <a:pos x="77" y="219"/>
                  </a:cxn>
                  <a:cxn ang="0">
                    <a:pos x="95" y="254"/>
                  </a:cxn>
                  <a:cxn ang="0">
                    <a:pos x="130" y="259"/>
                  </a:cxn>
                  <a:cxn ang="0">
                    <a:pos x="155" y="270"/>
                  </a:cxn>
                  <a:cxn ang="0">
                    <a:pos x="150" y="300"/>
                  </a:cxn>
                  <a:cxn ang="0">
                    <a:pos x="157" y="302"/>
                  </a:cxn>
                  <a:cxn ang="0">
                    <a:pos x="182" y="249"/>
                  </a:cxn>
                  <a:cxn ang="0">
                    <a:pos x="172" y="235"/>
                  </a:cxn>
                  <a:cxn ang="0">
                    <a:pos x="172" y="225"/>
                  </a:cxn>
                  <a:cxn ang="0">
                    <a:pos x="188" y="214"/>
                  </a:cxn>
                  <a:cxn ang="0">
                    <a:pos x="178" y="209"/>
                  </a:cxn>
                  <a:cxn ang="0">
                    <a:pos x="180" y="200"/>
                  </a:cxn>
                  <a:cxn ang="0">
                    <a:pos x="187" y="202"/>
                  </a:cxn>
                  <a:cxn ang="0">
                    <a:pos x="200" y="212"/>
                  </a:cxn>
                  <a:cxn ang="0">
                    <a:pos x="215" y="210"/>
                  </a:cxn>
                  <a:cxn ang="0">
                    <a:pos x="223" y="225"/>
                  </a:cxn>
                  <a:cxn ang="0">
                    <a:pos x="232" y="227"/>
                  </a:cxn>
                  <a:cxn ang="0">
                    <a:pos x="228" y="215"/>
                  </a:cxn>
                  <a:cxn ang="0">
                    <a:pos x="230" y="205"/>
                  </a:cxn>
                  <a:cxn ang="0">
                    <a:pos x="218" y="182"/>
                  </a:cxn>
                  <a:cxn ang="0">
                    <a:pos x="225" y="165"/>
                  </a:cxn>
                  <a:cxn ang="0">
                    <a:pos x="220" y="157"/>
                  </a:cxn>
                  <a:cxn ang="0">
                    <a:pos x="227" y="129"/>
                  </a:cxn>
                  <a:cxn ang="0">
                    <a:pos x="195" y="129"/>
                  </a:cxn>
                  <a:cxn ang="0">
                    <a:pos x="145" y="99"/>
                  </a:cxn>
                  <a:cxn ang="0">
                    <a:pos x="135" y="75"/>
                  </a:cxn>
                  <a:cxn ang="0">
                    <a:pos x="123" y="77"/>
                  </a:cxn>
                  <a:cxn ang="0">
                    <a:pos x="138" y="54"/>
                  </a:cxn>
                  <a:cxn ang="0">
                    <a:pos x="133" y="35"/>
                  </a:cxn>
                  <a:cxn ang="0">
                    <a:pos x="147" y="30"/>
                  </a:cxn>
                  <a:cxn ang="0">
                    <a:pos x="160" y="7"/>
                  </a:cxn>
                  <a:cxn ang="0">
                    <a:pos x="150" y="0"/>
                  </a:cxn>
                  <a:cxn ang="0">
                    <a:pos x="142" y="9"/>
                  </a:cxn>
                  <a:cxn ang="0">
                    <a:pos x="82" y="25"/>
                  </a:cxn>
                  <a:cxn ang="0">
                    <a:pos x="78" y="39"/>
                  </a:cxn>
                  <a:cxn ang="0">
                    <a:pos x="63" y="67"/>
                  </a:cxn>
                  <a:cxn ang="0">
                    <a:pos x="48" y="72"/>
                  </a:cxn>
                  <a:cxn ang="0">
                    <a:pos x="42" y="89"/>
                  </a:cxn>
                  <a:cxn ang="0">
                    <a:pos x="47" y="130"/>
                  </a:cxn>
                  <a:cxn ang="0">
                    <a:pos x="38" y="135"/>
                  </a:cxn>
                  <a:cxn ang="0">
                    <a:pos x="42" y="155"/>
                  </a:cxn>
                  <a:cxn ang="0">
                    <a:pos x="42" y="155"/>
                  </a:cxn>
                </a:cxnLst>
                <a:rect l="0" t="0" r="r" b="b"/>
                <a:pathLst>
                  <a:path w="232" h="302">
                    <a:moveTo>
                      <a:pt x="42" y="155"/>
                    </a:moveTo>
                    <a:lnTo>
                      <a:pt x="0" y="187"/>
                    </a:lnTo>
                    <a:lnTo>
                      <a:pt x="28" y="202"/>
                    </a:lnTo>
                    <a:lnTo>
                      <a:pt x="27" y="214"/>
                    </a:lnTo>
                    <a:lnTo>
                      <a:pt x="65" y="215"/>
                    </a:lnTo>
                    <a:lnTo>
                      <a:pt x="77" y="219"/>
                    </a:lnTo>
                    <a:lnTo>
                      <a:pt x="95" y="254"/>
                    </a:lnTo>
                    <a:lnTo>
                      <a:pt x="130" y="259"/>
                    </a:lnTo>
                    <a:lnTo>
                      <a:pt x="155" y="270"/>
                    </a:lnTo>
                    <a:lnTo>
                      <a:pt x="150" y="300"/>
                    </a:lnTo>
                    <a:lnTo>
                      <a:pt x="157" y="302"/>
                    </a:lnTo>
                    <a:lnTo>
                      <a:pt x="182" y="249"/>
                    </a:lnTo>
                    <a:lnTo>
                      <a:pt x="172" y="235"/>
                    </a:lnTo>
                    <a:lnTo>
                      <a:pt x="172" y="225"/>
                    </a:lnTo>
                    <a:lnTo>
                      <a:pt x="188" y="214"/>
                    </a:lnTo>
                    <a:lnTo>
                      <a:pt x="178" y="209"/>
                    </a:lnTo>
                    <a:lnTo>
                      <a:pt x="180" y="200"/>
                    </a:lnTo>
                    <a:lnTo>
                      <a:pt x="187" y="202"/>
                    </a:lnTo>
                    <a:lnTo>
                      <a:pt x="200" y="212"/>
                    </a:lnTo>
                    <a:lnTo>
                      <a:pt x="215" y="210"/>
                    </a:lnTo>
                    <a:lnTo>
                      <a:pt x="223" y="225"/>
                    </a:lnTo>
                    <a:lnTo>
                      <a:pt x="232" y="227"/>
                    </a:lnTo>
                    <a:lnTo>
                      <a:pt x="228" y="215"/>
                    </a:lnTo>
                    <a:lnTo>
                      <a:pt x="230" y="205"/>
                    </a:lnTo>
                    <a:lnTo>
                      <a:pt x="218" y="182"/>
                    </a:lnTo>
                    <a:lnTo>
                      <a:pt x="225" y="165"/>
                    </a:lnTo>
                    <a:lnTo>
                      <a:pt x="220" y="157"/>
                    </a:lnTo>
                    <a:lnTo>
                      <a:pt x="227" y="129"/>
                    </a:lnTo>
                    <a:lnTo>
                      <a:pt x="195" y="129"/>
                    </a:lnTo>
                    <a:lnTo>
                      <a:pt x="145" y="99"/>
                    </a:lnTo>
                    <a:lnTo>
                      <a:pt x="135" y="75"/>
                    </a:lnTo>
                    <a:lnTo>
                      <a:pt x="123" y="77"/>
                    </a:lnTo>
                    <a:lnTo>
                      <a:pt x="138" y="54"/>
                    </a:lnTo>
                    <a:lnTo>
                      <a:pt x="133" y="35"/>
                    </a:lnTo>
                    <a:lnTo>
                      <a:pt x="147" y="30"/>
                    </a:lnTo>
                    <a:lnTo>
                      <a:pt x="160" y="7"/>
                    </a:lnTo>
                    <a:lnTo>
                      <a:pt x="150" y="0"/>
                    </a:lnTo>
                    <a:lnTo>
                      <a:pt x="142" y="9"/>
                    </a:lnTo>
                    <a:lnTo>
                      <a:pt x="82" y="25"/>
                    </a:lnTo>
                    <a:lnTo>
                      <a:pt x="78" y="39"/>
                    </a:lnTo>
                    <a:lnTo>
                      <a:pt x="63" y="67"/>
                    </a:lnTo>
                    <a:lnTo>
                      <a:pt x="48" y="72"/>
                    </a:lnTo>
                    <a:lnTo>
                      <a:pt x="42" y="89"/>
                    </a:lnTo>
                    <a:lnTo>
                      <a:pt x="47" y="130"/>
                    </a:lnTo>
                    <a:lnTo>
                      <a:pt x="38" y="135"/>
                    </a:lnTo>
                    <a:lnTo>
                      <a:pt x="42" y="155"/>
                    </a:lnTo>
                    <a:lnTo>
                      <a:pt x="42" y="15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31" name="Freeform 70"/>
              <p:cNvSpPr>
                <a:spLocks noChangeAspect="1"/>
              </p:cNvSpPr>
              <p:nvPr/>
            </p:nvSpPr>
            <p:spPr bwMode="auto">
              <a:xfrm>
                <a:off x="999" y="2904"/>
                <a:ext cx="80" cy="95"/>
              </a:xfrm>
              <a:custGeom>
                <a:avLst/>
                <a:gdLst/>
                <a:ahLst/>
                <a:cxnLst>
                  <a:cxn ang="0">
                    <a:pos x="34" y="0"/>
                  </a:cxn>
                  <a:cxn ang="0">
                    <a:pos x="17" y="12"/>
                  </a:cxn>
                  <a:cxn ang="0">
                    <a:pos x="0" y="53"/>
                  </a:cxn>
                  <a:cxn ang="0">
                    <a:pos x="0" y="72"/>
                  </a:cxn>
                  <a:cxn ang="0">
                    <a:pos x="7" y="73"/>
                  </a:cxn>
                  <a:cxn ang="0">
                    <a:pos x="17" y="58"/>
                  </a:cxn>
                  <a:cxn ang="0">
                    <a:pos x="20" y="63"/>
                  </a:cxn>
                  <a:cxn ang="0">
                    <a:pos x="12" y="90"/>
                  </a:cxn>
                  <a:cxn ang="0">
                    <a:pos x="27" y="112"/>
                  </a:cxn>
                  <a:cxn ang="0">
                    <a:pos x="59" y="88"/>
                  </a:cxn>
                  <a:cxn ang="0">
                    <a:pos x="62" y="73"/>
                  </a:cxn>
                  <a:cxn ang="0">
                    <a:pos x="84" y="67"/>
                  </a:cxn>
                  <a:cxn ang="0">
                    <a:pos x="99" y="28"/>
                  </a:cxn>
                  <a:cxn ang="0">
                    <a:pos x="59" y="27"/>
                  </a:cxn>
                  <a:cxn ang="0">
                    <a:pos x="60" y="15"/>
                  </a:cxn>
                  <a:cxn ang="0">
                    <a:pos x="34" y="0"/>
                  </a:cxn>
                  <a:cxn ang="0">
                    <a:pos x="34" y="0"/>
                  </a:cxn>
                </a:cxnLst>
                <a:rect l="0" t="0" r="r" b="b"/>
                <a:pathLst>
                  <a:path w="99" h="112">
                    <a:moveTo>
                      <a:pt x="34" y="0"/>
                    </a:moveTo>
                    <a:lnTo>
                      <a:pt x="17" y="12"/>
                    </a:lnTo>
                    <a:lnTo>
                      <a:pt x="0" y="53"/>
                    </a:lnTo>
                    <a:lnTo>
                      <a:pt x="0" y="72"/>
                    </a:lnTo>
                    <a:lnTo>
                      <a:pt x="7" y="73"/>
                    </a:lnTo>
                    <a:lnTo>
                      <a:pt x="17" y="58"/>
                    </a:lnTo>
                    <a:lnTo>
                      <a:pt x="20" y="63"/>
                    </a:lnTo>
                    <a:lnTo>
                      <a:pt x="12" y="90"/>
                    </a:lnTo>
                    <a:lnTo>
                      <a:pt x="27" y="112"/>
                    </a:lnTo>
                    <a:lnTo>
                      <a:pt x="59" y="88"/>
                    </a:lnTo>
                    <a:lnTo>
                      <a:pt x="62" y="73"/>
                    </a:lnTo>
                    <a:lnTo>
                      <a:pt x="84" y="67"/>
                    </a:lnTo>
                    <a:lnTo>
                      <a:pt x="99" y="28"/>
                    </a:lnTo>
                    <a:lnTo>
                      <a:pt x="59" y="27"/>
                    </a:lnTo>
                    <a:lnTo>
                      <a:pt x="60" y="15"/>
                    </a:lnTo>
                    <a:lnTo>
                      <a:pt x="34" y="0"/>
                    </a:lnTo>
                    <a:lnTo>
                      <a:pt x="34"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32" name="Freeform 71"/>
              <p:cNvSpPr>
                <a:spLocks noChangeAspect="1"/>
              </p:cNvSpPr>
              <p:nvPr/>
            </p:nvSpPr>
            <p:spPr bwMode="auto">
              <a:xfrm>
                <a:off x="999" y="2904"/>
                <a:ext cx="80" cy="95"/>
              </a:xfrm>
              <a:custGeom>
                <a:avLst/>
                <a:gdLst/>
                <a:ahLst/>
                <a:cxnLst>
                  <a:cxn ang="0">
                    <a:pos x="34" y="0"/>
                  </a:cxn>
                  <a:cxn ang="0">
                    <a:pos x="17" y="12"/>
                  </a:cxn>
                  <a:cxn ang="0">
                    <a:pos x="0" y="53"/>
                  </a:cxn>
                  <a:cxn ang="0">
                    <a:pos x="0" y="72"/>
                  </a:cxn>
                  <a:cxn ang="0">
                    <a:pos x="7" y="73"/>
                  </a:cxn>
                  <a:cxn ang="0">
                    <a:pos x="17" y="58"/>
                  </a:cxn>
                  <a:cxn ang="0">
                    <a:pos x="20" y="63"/>
                  </a:cxn>
                  <a:cxn ang="0">
                    <a:pos x="12" y="90"/>
                  </a:cxn>
                  <a:cxn ang="0">
                    <a:pos x="27" y="112"/>
                  </a:cxn>
                  <a:cxn ang="0">
                    <a:pos x="59" y="88"/>
                  </a:cxn>
                  <a:cxn ang="0">
                    <a:pos x="62" y="73"/>
                  </a:cxn>
                  <a:cxn ang="0">
                    <a:pos x="84" y="67"/>
                  </a:cxn>
                  <a:cxn ang="0">
                    <a:pos x="99" y="28"/>
                  </a:cxn>
                  <a:cxn ang="0">
                    <a:pos x="59" y="27"/>
                  </a:cxn>
                  <a:cxn ang="0">
                    <a:pos x="60" y="15"/>
                  </a:cxn>
                  <a:cxn ang="0">
                    <a:pos x="34" y="0"/>
                  </a:cxn>
                  <a:cxn ang="0">
                    <a:pos x="34" y="0"/>
                  </a:cxn>
                </a:cxnLst>
                <a:rect l="0" t="0" r="r" b="b"/>
                <a:pathLst>
                  <a:path w="99" h="112">
                    <a:moveTo>
                      <a:pt x="34" y="0"/>
                    </a:moveTo>
                    <a:lnTo>
                      <a:pt x="17" y="12"/>
                    </a:lnTo>
                    <a:lnTo>
                      <a:pt x="0" y="53"/>
                    </a:lnTo>
                    <a:lnTo>
                      <a:pt x="0" y="72"/>
                    </a:lnTo>
                    <a:lnTo>
                      <a:pt x="7" y="73"/>
                    </a:lnTo>
                    <a:lnTo>
                      <a:pt x="17" y="58"/>
                    </a:lnTo>
                    <a:lnTo>
                      <a:pt x="20" y="63"/>
                    </a:lnTo>
                    <a:lnTo>
                      <a:pt x="12" y="90"/>
                    </a:lnTo>
                    <a:lnTo>
                      <a:pt x="27" y="112"/>
                    </a:lnTo>
                    <a:lnTo>
                      <a:pt x="59" y="88"/>
                    </a:lnTo>
                    <a:lnTo>
                      <a:pt x="62" y="73"/>
                    </a:lnTo>
                    <a:lnTo>
                      <a:pt x="84" y="67"/>
                    </a:lnTo>
                    <a:lnTo>
                      <a:pt x="99" y="28"/>
                    </a:lnTo>
                    <a:lnTo>
                      <a:pt x="59" y="27"/>
                    </a:lnTo>
                    <a:lnTo>
                      <a:pt x="60" y="15"/>
                    </a:lnTo>
                    <a:lnTo>
                      <a:pt x="34" y="0"/>
                    </a:lnTo>
                    <a:lnTo>
                      <a:pt x="34"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33" name="Freeform 72"/>
              <p:cNvSpPr>
                <a:spLocks noChangeAspect="1"/>
              </p:cNvSpPr>
              <p:nvPr/>
            </p:nvSpPr>
            <p:spPr bwMode="auto">
              <a:xfrm>
                <a:off x="1126" y="2759"/>
                <a:ext cx="213" cy="182"/>
              </a:xfrm>
              <a:custGeom>
                <a:avLst/>
                <a:gdLst/>
                <a:ahLst/>
                <a:cxnLst>
                  <a:cxn ang="0">
                    <a:pos x="22" y="15"/>
                  </a:cxn>
                  <a:cxn ang="0">
                    <a:pos x="25" y="37"/>
                  </a:cxn>
                  <a:cxn ang="0">
                    <a:pos x="39" y="49"/>
                  </a:cxn>
                  <a:cxn ang="0">
                    <a:pos x="40" y="39"/>
                  </a:cxn>
                  <a:cxn ang="0">
                    <a:pos x="35" y="24"/>
                  </a:cxn>
                  <a:cxn ang="0">
                    <a:pos x="49" y="19"/>
                  </a:cxn>
                  <a:cxn ang="0">
                    <a:pos x="54" y="0"/>
                  </a:cxn>
                  <a:cxn ang="0">
                    <a:pos x="87" y="14"/>
                  </a:cxn>
                  <a:cxn ang="0">
                    <a:pos x="97" y="30"/>
                  </a:cxn>
                  <a:cxn ang="0">
                    <a:pos x="202" y="39"/>
                  </a:cxn>
                  <a:cxn ang="0">
                    <a:pos x="204" y="47"/>
                  </a:cxn>
                  <a:cxn ang="0">
                    <a:pos x="232" y="65"/>
                  </a:cxn>
                  <a:cxn ang="0">
                    <a:pos x="229" y="79"/>
                  </a:cxn>
                  <a:cxn ang="0">
                    <a:pos x="266" y="100"/>
                  </a:cxn>
                  <a:cxn ang="0">
                    <a:pos x="236" y="107"/>
                  </a:cxn>
                  <a:cxn ang="0">
                    <a:pos x="244" y="119"/>
                  </a:cxn>
                  <a:cxn ang="0">
                    <a:pos x="236" y="129"/>
                  </a:cxn>
                  <a:cxn ang="0">
                    <a:pos x="229" y="127"/>
                  </a:cxn>
                  <a:cxn ang="0">
                    <a:pos x="232" y="152"/>
                  </a:cxn>
                  <a:cxn ang="0">
                    <a:pos x="222" y="174"/>
                  </a:cxn>
                  <a:cxn ang="0">
                    <a:pos x="197" y="169"/>
                  </a:cxn>
                  <a:cxn ang="0">
                    <a:pos x="189" y="175"/>
                  </a:cxn>
                  <a:cxn ang="0">
                    <a:pos x="156" y="154"/>
                  </a:cxn>
                  <a:cxn ang="0">
                    <a:pos x="147" y="160"/>
                  </a:cxn>
                  <a:cxn ang="0">
                    <a:pos x="172" y="194"/>
                  </a:cxn>
                  <a:cxn ang="0">
                    <a:pos x="139" y="217"/>
                  </a:cxn>
                  <a:cxn ang="0">
                    <a:pos x="109" y="212"/>
                  </a:cxn>
                  <a:cxn ang="0">
                    <a:pos x="105" y="200"/>
                  </a:cxn>
                  <a:cxn ang="0">
                    <a:pos x="109" y="190"/>
                  </a:cxn>
                  <a:cxn ang="0">
                    <a:pos x="97" y="167"/>
                  </a:cxn>
                  <a:cxn ang="0">
                    <a:pos x="100" y="150"/>
                  </a:cxn>
                  <a:cxn ang="0">
                    <a:pos x="97" y="142"/>
                  </a:cxn>
                  <a:cxn ang="0">
                    <a:pos x="104" y="114"/>
                  </a:cxn>
                  <a:cxn ang="0">
                    <a:pos x="69" y="112"/>
                  </a:cxn>
                  <a:cxn ang="0">
                    <a:pos x="19" y="84"/>
                  </a:cxn>
                  <a:cxn ang="0">
                    <a:pos x="12" y="60"/>
                  </a:cxn>
                  <a:cxn ang="0">
                    <a:pos x="0" y="62"/>
                  </a:cxn>
                  <a:cxn ang="0">
                    <a:pos x="15" y="39"/>
                  </a:cxn>
                  <a:cxn ang="0">
                    <a:pos x="10" y="20"/>
                  </a:cxn>
                  <a:cxn ang="0">
                    <a:pos x="22" y="15"/>
                  </a:cxn>
                  <a:cxn ang="0">
                    <a:pos x="22" y="15"/>
                  </a:cxn>
                </a:cxnLst>
                <a:rect l="0" t="0" r="r" b="b"/>
                <a:pathLst>
                  <a:path w="266" h="217">
                    <a:moveTo>
                      <a:pt x="22" y="15"/>
                    </a:moveTo>
                    <a:lnTo>
                      <a:pt x="25" y="37"/>
                    </a:lnTo>
                    <a:lnTo>
                      <a:pt x="39" y="49"/>
                    </a:lnTo>
                    <a:lnTo>
                      <a:pt x="40" y="39"/>
                    </a:lnTo>
                    <a:lnTo>
                      <a:pt x="35" y="24"/>
                    </a:lnTo>
                    <a:lnTo>
                      <a:pt x="49" y="19"/>
                    </a:lnTo>
                    <a:lnTo>
                      <a:pt x="54" y="0"/>
                    </a:lnTo>
                    <a:lnTo>
                      <a:pt x="87" y="14"/>
                    </a:lnTo>
                    <a:lnTo>
                      <a:pt x="97" y="30"/>
                    </a:lnTo>
                    <a:lnTo>
                      <a:pt x="202" y="39"/>
                    </a:lnTo>
                    <a:lnTo>
                      <a:pt x="204" y="47"/>
                    </a:lnTo>
                    <a:lnTo>
                      <a:pt x="232" y="65"/>
                    </a:lnTo>
                    <a:lnTo>
                      <a:pt x="229" y="79"/>
                    </a:lnTo>
                    <a:lnTo>
                      <a:pt x="266" y="100"/>
                    </a:lnTo>
                    <a:lnTo>
                      <a:pt x="236" y="107"/>
                    </a:lnTo>
                    <a:lnTo>
                      <a:pt x="244" y="119"/>
                    </a:lnTo>
                    <a:lnTo>
                      <a:pt x="236" y="129"/>
                    </a:lnTo>
                    <a:lnTo>
                      <a:pt x="229" y="127"/>
                    </a:lnTo>
                    <a:lnTo>
                      <a:pt x="232" y="152"/>
                    </a:lnTo>
                    <a:lnTo>
                      <a:pt x="222" y="174"/>
                    </a:lnTo>
                    <a:lnTo>
                      <a:pt x="197" y="169"/>
                    </a:lnTo>
                    <a:lnTo>
                      <a:pt x="189" y="175"/>
                    </a:lnTo>
                    <a:lnTo>
                      <a:pt x="156" y="154"/>
                    </a:lnTo>
                    <a:lnTo>
                      <a:pt x="147" y="160"/>
                    </a:lnTo>
                    <a:lnTo>
                      <a:pt x="172" y="194"/>
                    </a:lnTo>
                    <a:lnTo>
                      <a:pt x="139" y="217"/>
                    </a:lnTo>
                    <a:lnTo>
                      <a:pt x="109" y="212"/>
                    </a:lnTo>
                    <a:lnTo>
                      <a:pt x="105" y="200"/>
                    </a:lnTo>
                    <a:lnTo>
                      <a:pt x="109" y="190"/>
                    </a:lnTo>
                    <a:lnTo>
                      <a:pt x="97" y="167"/>
                    </a:lnTo>
                    <a:lnTo>
                      <a:pt x="100" y="150"/>
                    </a:lnTo>
                    <a:lnTo>
                      <a:pt x="97" y="142"/>
                    </a:lnTo>
                    <a:lnTo>
                      <a:pt x="104" y="114"/>
                    </a:lnTo>
                    <a:lnTo>
                      <a:pt x="69" y="112"/>
                    </a:lnTo>
                    <a:lnTo>
                      <a:pt x="19" y="84"/>
                    </a:lnTo>
                    <a:lnTo>
                      <a:pt x="12" y="60"/>
                    </a:lnTo>
                    <a:lnTo>
                      <a:pt x="0" y="62"/>
                    </a:lnTo>
                    <a:lnTo>
                      <a:pt x="15" y="39"/>
                    </a:lnTo>
                    <a:lnTo>
                      <a:pt x="10" y="20"/>
                    </a:lnTo>
                    <a:lnTo>
                      <a:pt x="22" y="15"/>
                    </a:lnTo>
                    <a:lnTo>
                      <a:pt x="22" y="1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34" name="Freeform 73"/>
              <p:cNvSpPr>
                <a:spLocks noChangeAspect="1"/>
              </p:cNvSpPr>
              <p:nvPr/>
            </p:nvSpPr>
            <p:spPr bwMode="auto">
              <a:xfrm>
                <a:off x="1126" y="2759"/>
                <a:ext cx="213" cy="182"/>
              </a:xfrm>
              <a:custGeom>
                <a:avLst/>
                <a:gdLst/>
                <a:ahLst/>
                <a:cxnLst>
                  <a:cxn ang="0">
                    <a:pos x="22" y="15"/>
                  </a:cxn>
                  <a:cxn ang="0">
                    <a:pos x="25" y="37"/>
                  </a:cxn>
                  <a:cxn ang="0">
                    <a:pos x="39" y="49"/>
                  </a:cxn>
                  <a:cxn ang="0">
                    <a:pos x="40" y="39"/>
                  </a:cxn>
                  <a:cxn ang="0">
                    <a:pos x="35" y="24"/>
                  </a:cxn>
                  <a:cxn ang="0">
                    <a:pos x="49" y="19"/>
                  </a:cxn>
                  <a:cxn ang="0">
                    <a:pos x="54" y="0"/>
                  </a:cxn>
                  <a:cxn ang="0">
                    <a:pos x="87" y="14"/>
                  </a:cxn>
                  <a:cxn ang="0">
                    <a:pos x="97" y="30"/>
                  </a:cxn>
                  <a:cxn ang="0">
                    <a:pos x="202" y="39"/>
                  </a:cxn>
                  <a:cxn ang="0">
                    <a:pos x="204" y="47"/>
                  </a:cxn>
                  <a:cxn ang="0">
                    <a:pos x="232" y="65"/>
                  </a:cxn>
                  <a:cxn ang="0">
                    <a:pos x="229" y="79"/>
                  </a:cxn>
                  <a:cxn ang="0">
                    <a:pos x="266" y="100"/>
                  </a:cxn>
                  <a:cxn ang="0">
                    <a:pos x="236" y="107"/>
                  </a:cxn>
                  <a:cxn ang="0">
                    <a:pos x="244" y="119"/>
                  </a:cxn>
                  <a:cxn ang="0">
                    <a:pos x="236" y="129"/>
                  </a:cxn>
                  <a:cxn ang="0">
                    <a:pos x="229" y="127"/>
                  </a:cxn>
                  <a:cxn ang="0">
                    <a:pos x="232" y="152"/>
                  </a:cxn>
                  <a:cxn ang="0">
                    <a:pos x="222" y="174"/>
                  </a:cxn>
                  <a:cxn ang="0">
                    <a:pos x="197" y="169"/>
                  </a:cxn>
                  <a:cxn ang="0">
                    <a:pos x="189" y="175"/>
                  </a:cxn>
                  <a:cxn ang="0">
                    <a:pos x="156" y="154"/>
                  </a:cxn>
                  <a:cxn ang="0">
                    <a:pos x="147" y="160"/>
                  </a:cxn>
                  <a:cxn ang="0">
                    <a:pos x="172" y="194"/>
                  </a:cxn>
                  <a:cxn ang="0">
                    <a:pos x="139" y="217"/>
                  </a:cxn>
                  <a:cxn ang="0">
                    <a:pos x="109" y="212"/>
                  </a:cxn>
                  <a:cxn ang="0">
                    <a:pos x="105" y="200"/>
                  </a:cxn>
                  <a:cxn ang="0">
                    <a:pos x="109" y="190"/>
                  </a:cxn>
                  <a:cxn ang="0">
                    <a:pos x="97" y="167"/>
                  </a:cxn>
                  <a:cxn ang="0">
                    <a:pos x="100" y="150"/>
                  </a:cxn>
                  <a:cxn ang="0">
                    <a:pos x="97" y="142"/>
                  </a:cxn>
                  <a:cxn ang="0">
                    <a:pos x="104" y="114"/>
                  </a:cxn>
                  <a:cxn ang="0">
                    <a:pos x="69" y="112"/>
                  </a:cxn>
                  <a:cxn ang="0">
                    <a:pos x="19" y="84"/>
                  </a:cxn>
                  <a:cxn ang="0">
                    <a:pos x="12" y="60"/>
                  </a:cxn>
                  <a:cxn ang="0">
                    <a:pos x="0" y="62"/>
                  </a:cxn>
                  <a:cxn ang="0">
                    <a:pos x="15" y="39"/>
                  </a:cxn>
                  <a:cxn ang="0">
                    <a:pos x="10" y="20"/>
                  </a:cxn>
                  <a:cxn ang="0">
                    <a:pos x="22" y="15"/>
                  </a:cxn>
                  <a:cxn ang="0">
                    <a:pos x="22" y="15"/>
                  </a:cxn>
                </a:cxnLst>
                <a:rect l="0" t="0" r="r" b="b"/>
                <a:pathLst>
                  <a:path w="266" h="217">
                    <a:moveTo>
                      <a:pt x="22" y="15"/>
                    </a:moveTo>
                    <a:lnTo>
                      <a:pt x="25" y="37"/>
                    </a:lnTo>
                    <a:lnTo>
                      <a:pt x="39" y="49"/>
                    </a:lnTo>
                    <a:lnTo>
                      <a:pt x="40" y="39"/>
                    </a:lnTo>
                    <a:lnTo>
                      <a:pt x="35" y="24"/>
                    </a:lnTo>
                    <a:lnTo>
                      <a:pt x="49" y="19"/>
                    </a:lnTo>
                    <a:lnTo>
                      <a:pt x="54" y="0"/>
                    </a:lnTo>
                    <a:lnTo>
                      <a:pt x="87" y="14"/>
                    </a:lnTo>
                    <a:lnTo>
                      <a:pt x="97" y="30"/>
                    </a:lnTo>
                    <a:lnTo>
                      <a:pt x="202" y="39"/>
                    </a:lnTo>
                    <a:lnTo>
                      <a:pt x="204" y="47"/>
                    </a:lnTo>
                    <a:lnTo>
                      <a:pt x="232" y="65"/>
                    </a:lnTo>
                    <a:lnTo>
                      <a:pt x="229" y="79"/>
                    </a:lnTo>
                    <a:lnTo>
                      <a:pt x="266" y="100"/>
                    </a:lnTo>
                    <a:lnTo>
                      <a:pt x="236" y="107"/>
                    </a:lnTo>
                    <a:lnTo>
                      <a:pt x="244" y="119"/>
                    </a:lnTo>
                    <a:lnTo>
                      <a:pt x="236" y="129"/>
                    </a:lnTo>
                    <a:lnTo>
                      <a:pt x="229" y="127"/>
                    </a:lnTo>
                    <a:lnTo>
                      <a:pt x="232" y="152"/>
                    </a:lnTo>
                    <a:lnTo>
                      <a:pt x="222" y="174"/>
                    </a:lnTo>
                    <a:lnTo>
                      <a:pt x="197" y="169"/>
                    </a:lnTo>
                    <a:lnTo>
                      <a:pt x="189" y="175"/>
                    </a:lnTo>
                    <a:lnTo>
                      <a:pt x="156" y="154"/>
                    </a:lnTo>
                    <a:lnTo>
                      <a:pt x="147" y="160"/>
                    </a:lnTo>
                    <a:lnTo>
                      <a:pt x="172" y="194"/>
                    </a:lnTo>
                    <a:lnTo>
                      <a:pt x="139" y="217"/>
                    </a:lnTo>
                    <a:lnTo>
                      <a:pt x="109" y="212"/>
                    </a:lnTo>
                    <a:lnTo>
                      <a:pt x="105" y="200"/>
                    </a:lnTo>
                    <a:lnTo>
                      <a:pt x="109" y="190"/>
                    </a:lnTo>
                    <a:lnTo>
                      <a:pt x="97" y="167"/>
                    </a:lnTo>
                    <a:lnTo>
                      <a:pt x="100" y="150"/>
                    </a:lnTo>
                    <a:lnTo>
                      <a:pt x="97" y="142"/>
                    </a:lnTo>
                    <a:lnTo>
                      <a:pt x="104" y="114"/>
                    </a:lnTo>
                    <a:lnTo>
                      <a:pt x="69" y="112"/>
                    </a:lnTo>
                    <a:lnTo>
                      <a:pt x="19" y="84"/>
                    </a:lnTo>
                    <a:lnTo>
                      <a:pt x="12" y="60"/>
                    </a:lnTo>
                    <a:lnTo>
                      <a:pt x="0" y="62"/>
                    </a:lnTo>
                    <a:lnTo>
                      <a:pt x="15" y="39"/>
                    </a:lnTo>
                    <a:lnTo>
                      <a:pt x="10" y="20"/>
                    </a:lnTo>
                    <a:lnTo>
                      <a:pt x="22" y="15"/>
                    </a:lnTo>
                    <a:lnTo>
                      <a:pt x="22" y="1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35" name="Freeform 74"/>
              <p:cNvSpPr>
                <a:spLocks noChangeAspect="1"/>
              </p:cNvSpPr>
              <p:nvPr/>
            </p:nvSpPr>
            <p:spPr bwMode="auto">
              <a:xfrm>
                <a:off x="992" y="2929"/>
                <a:ext cx="179" cy="293"/>
              </a:xfrm>
              <a:custGeom>
                <a:avLst/>
                <a:gdLst/>
                <a:ahLst/>
                <a:cxnLst>
                  <a:cxn ang="0">
                    <a:pos x="23" y="62"/>
                  </a:cxn>
                  <a:cxn ang="0">
                    <a:pos x="0" y="79"/>
                  </a:cxn>
                  <a:cxn ang="0">
                    <a:pos x="1" y="110"/>
                  </a:cxn>
                  <a:cxn ang="0">
                    <a:pos x="25" y="129"/>
                  </a:cxn>
                  <a:cxn ang="0">
                    <a:pos x="28" y="149"/>
                  </a:cxn>
                  <a:cxn ang="0">
                    <a:pos x="41" y="155"/>
                  </a:cxn>
                  <a:cxn ang="0">
                    <a:pos x="45" y="197"/>
                  </a:cxn>
                  <a:cxn ang="0">
                    <a:pos x="75" y="232"/>
                  </a:cxn>
                  <a:cxn ang="0">
                    <a:pos x="76" y="257"/>
                  </a:cxn>
                  <a:cxn ang="0">
                    <a:pos x="113" y="303"/>
                  </a:cxn>
                  <a:cxn ang="0">
                    <a:pos x="163" y="320"/>
                  </a:cxn>
                  <a:cxn ang="0">
                    <a:pos x="175" y="347"/>
                  </a:cxn>
                  <a:cxn ang="0">
                    <a:pos x="206" y="317"/>
                  </a:cxn>
                  <a:cxn ang="0">
                    <a:pos x="208" y="293"/>
                  </a:cxn>
                  <a:cxn ang="0">
                    <a:pos x="223" y="263"/>
                  </a:cxn>
                  <a:cxn ang="0">
                    <a:pos x="203" y="222"/>
                  </a:cxn>
                  <a:cxn ang="0">
                    <a:pos x="186" y="212"/>
                  </a:cxn>
                  <a:cxn ang="0">
                    <a:pos x="190" y="194"/>
                  </a:cxn>
                  <a:cxn ang="0">
                    <a:pos x="180" y="185"/>
                  </a:cxn>
                  <a:cxn ang="0">
                    <a:pos x="161" y="194"/>
                  </a:cxn>
                  <a:cxn ang="0">
                    <a:pos x="148" y="177"/>
                  </a:cxn>
                  <a:cxn ang="0">
                    <a:pos x="133" y="189"/>
                  </a:cxn>
                  <a:cxn ang="0">
                    <a:pos x="126" y="159"/>
                  </a:cxn>
                  <a:cxn ang="0">
                    <a:pos x="141" y="132"/>
                  </a:cxn>
                  <a:cxn ang="0">
                    <a:pos x="145" y="119"/>
                  </a:cxn>
                  <a:cxn ang="0">
                    <a:pos x="200" y="87"/>
                  </a:cxn>
                  <a:cxn ang="0">
                    <a:pos x="193" y="85"/>
                  </a:cxn>
                  <a:cxn ang="0">
                    <a:pos x="198" y="55"/>
                  </a:cxn>
                  <a:cxn ang="0">
                    <a:pos x="175" y="44"/>
                  </a:cxn>
                  <a:cxn ang="0">
                    <a:pos x="138" y="39"/>
                  </a:cxn>
                  <a:cxn ang="0">
                    <a:pos x="120" y="2"/>
                  </a:cxn>
                  <a:cxn ang="0">
                    <a:pos x="108" y="0"/>
                  </a:cxn>
                  <a:cxn ang="0">
                    <a:pos x="95" y="39"/>
                  </a:cxn>
                  <a:cxn ang="0">
                    <a:pos x="73" y="45"/>
                  </a:cxn>
                  <a:cxn ang="0">
                    <a:pos x="70" y="62"/>
                  </a:cxn>
                  <a:cxn ang="0">
                    <a:pos x="38" y="84"/>
                  </a:cxn>
                  <a:cxn ang="0">
                    <a:pos x="23" y="62"/>
                  </a:cxn>
                  <a:cxn ang="0">
                    <a:pos x="23" y="62"/>
                  </a:cxn>
                </a:cxnLst>
                <a:rect l="0" t="0" r="r" b="b"/>
                <a:pathLst>
                  <a:path w="223" h="347">
                    <a:moveTo>
                      <a:pt x="23" y="62"/>
                    </a:moveTo>
                    <a:lnTo>
                      <a:pt x="0" y="79"/>
                    </a:lnTo>
                    <a:lnTo>
                      <a:pt x="1" y="110"/>
                    </a:lnTo>
                    <a:lnTo>
                      <a:pt x="25" y="129"/>
                    </a:lnTo>
                    <a:lnTo>
                      <a:pt x="28" y="149"/>
                    </a:lnTo>
                    <a:lnTo>
                      <a:pt x="41" y="155"/>
                    </a:lnTo>
                    <a:lnTo>
                      <a:pt x="45" y="197"/>
                    </a:lnTo>
                    <a:lnTo>
                      <a:pt x="75" y="232"/>
                    </a:lnTo>
                    <a:lnTo>
                      <a:pt x="76" y="257"/>
                    </a:lnTo>
                    <a:lnTo>
                      <a:pt x="113" y="303"/>
                    </a:lnTo>
                    <a:lnTo>
                      <a:pt x="163" y="320"/>
                    </a:lnTo>
                    <a:lnTo>
                      <a:pt x="175" y="347"/>
                    </a:lnTo>
                    <a:lnTo>
                      <a:pt x="206" y="317"/>
                    </a:lnTo>
                    <a:lnTo>
                      <a:pt x="208" y="293"/>
                    </a:lnTo>
                    <a:lnTo>
                      <a:pt x="223" y="263"/>
                    </a:lnTo>
                    <a:lnTo>
                      <a:pt x="203" y="222"/>
                    </a:lnTo>
                    <a:lnTo>
                      <a:pt x="186" y="212"/>
                    </a:lnTo>
                    <a:lnTo>
                      <a:pt x="190" y="194"/>
                    </a:lnTo>
                    <a:lnTo>
                      <a:pt x="180" y="185"/>
                    </a:lnTo>
                    <a:lnTo>
                      <a:pt x="161" y="194"/>
                    </a:lnTo>
                    <a:lnTo>
                      <a:pt x="148" y="177"/>
                    </a:lnTo>
                    <a:lnTo>
                      <a:pt x="133" y="189"/>
                    </a:lnTo>
                    <a:lnTo>
                      <a:pt x="126" y="159"/>
                    </a:lnTo>
                    <a:lnTo>
                      <a:pt x="141" y="132"/>
                    </a:lnTo>
                    <a:lnTo>
                      <a:pt x="145" y="119"/>
                    </a:lnTo>
                    <a:lnTo>
                      <a:pt x="200" y="87"/>
                    </a:lnTo>
                    <a:lnTo>
                      <a:pt x="193" y="85"/>
                    </a:lnTo>
                    <a:lnTo>
                      <a:pt x="198" y="55"/>
                    </a:lnTo>
                    <a:lnTo>
                      <a:pt x="175" y="44"/>
                    </a:lnTo>
                    <a:lnTo>
                      <a:pt x="138" y="39"/>
                    </a:lnTo>
                    <a:lnTo>
                      <a:pt x="120" y="2"/>
                    </a:lnTo>
                    <a:lnTo>
                      <a:pt x="108" y="0"/>
                    </a:lnTo>
                    <a:lnTo>
                      <a:pt x="95" y="39"/>
                    </a:lnTo>
                    <a:lnTo>
                      <a:pt x="73" y="45"/>
                    </a:lnTo>
                    <a:lnTo>
                      <a:pt x="70" y="62"/>
                    </a:lnTo>
                    <a:lnTo>
                      <a:pt x="38" y="84"/>
                    </a:lnTo>
                    <a:lnTo>
                      <a:pt x="23" y="62"/>
                    </a:lnTo>
                    <a:lnTo>
                      <a:pt x="23" y="6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36" name="Freeform 75"/>
              <p:cNvSpPr>
                <a:spLocks noChangeAspect="1"/>
              </p:cNvSpPr>
              <p:nvPr/>
            </p:nvSpPr>
            <p:spPr bwMode="auto">
              <a:xfrm>
                <a:off x="1079" y="3207"/>
                <a:ext cx="101" cy="549"/>
              </a:xfrm>
              <a:custGeom>
                <a:avLst/>
                <a:gdLst/>
                <a:ahLst/>
                <a:cxnLst>
                  <a:cxn ang="0">
                    <a:pos x="77" y="37"/>
                  </a:cxn>
                  <a:cxn ang="0">
                    <a:pos x="72" y="158"/>
                  </a:cxn>
                  <a:cxn ang="0">
                    <a:pos x="43" y="223"/>
                  </a:cxn>
                  <a:cxn ang="0">
                    <a:pos x="35" y="327"/>
                  </a:cxn>
                  <a:cxn ang="0">
                    <a:pos x="25" y="383"/>
                  </a:cxn>
                  <a:cxn ang="0">
                    <a:pos x="35" y="440"/>
                  </a:cxn>
                  <a:cxn ang="0">
                    <a:pos x="25" y="465"/>
                  </a:cxn>
                  <a:cxn ang="0">
                    <a:pos x="27" y="503"/>
                  </a:cxn>
                  <a:cxn ang="0">
                    <a:pos x="0" y="522"/>
                  </a:cxn>
                  <a:cxn ang="0">
                    <a:pos x="12" y="540"/>
                  </a:cxn>
                  <a:cxn ang="0">
                    <a:pos x="15" y="558"/>
                  </a:cxn>
                  <a:cxn ang="0">
                    <a:pos x="18" y="610"/>
                  </a:cxn>
                  <a:cxn ang="0">
                    <a:pos x="28" y="637"/>
                  </a:cxn>
                  <a:cxn ang="0">
                    <a:pos x="40" y="635"/>
                  </a:cxn>
                  <a:cxn ang="0">
                    <a:pos x="47" y="632"/>
                  </a:cxn>
                  <a:cxn ang="0">
                    <a:pos x="52" y="648"/>
                  </a:cxn>
                  <a:cxn ang="0">
                    <a:pos x="75" y="628"/>
                  </a:cxn>
                  <a:cxn ang="0">
                    <a:pos x="58" y="630"/>
                  </a:cxn>
                  <a:cxn ang="0">
                    <a:pos x="42" y="613"/>
                  </a:cxn>
                  <a:cxn ang="0">
                    <a:pos x="25" y="585"/>
                  </a:cxn>
                  <a:cxn ang="0">
                    <a:pos x="42" y="552"/>
                  </a:cxn>
                  <a:cxn ang="0">
                    <a:pos x="32" y="538"/>
                  </a:cxn>
                  <a:cxn ang="0">
                    <a:pos x="43" y="517"/>
                  </a:cxn>
                  <a:cxn ang="0">
                    <a:pos x="55" y="497"/>
                  </a:cxn>
                  <a:cxn ang="0">
                    <a:pos x="60" y="353"/>
                  </a:cxn>
                  <a:cxn ang="0">
                    <a:pos x="83" y="335"/>
                  </a:cxn>
                  <a:cxn ang="0">
                    <a:pos x="78" y="295"/>
                  </a:cxn>
                  <a:cxn ang="0">
                    <a:pos x="102" y="168"/>
                  </a:cxn>
                  <a:cxn ang="0">
                    <a:pos x="112" y="127"/>
                  </a:cxn>
                  <a:cxn ang="0">
                    <a:pos x="127" y="125"/>
                  </a:cxn>
                  <a:cxn ang="0">
                    <a:pos x="115" y="95"/>
                  </a:cxn>
                  <a:cxn ang="0">
                    <a:pos x="83" y="0"/>
                  </a:cxn>
                  <a:cxn ang="0">
                    <a:pos x="67" y="17"/>
                  </a:cxn>
                </a:cxnLst>
                <a:rect l="0" t="0" r="r" b="b"/>
                <a:pathLst>
                  <a:path w="127" h="648">
                    <a:moveTo>
                      <a:pt x="67" y="17"/>
                    </a:moveTo>
                    <a:lnTo>
                      <a:pt x="77" y="37"/>
                    </a:lnTo>
                    <a:lnTo>
                      <a:pt x="62" y="150"/>
                    </a:lnTo>
                    <a:lnTo>
                      <a:pt x="72" y="158"/>
                    </a:lnTo>
                    <a:lnTo>
                      <a:pt x="55" y="175"/>
                    </a:lnTo>
                    <a:lnTo>
                      <a:pt x="43" y="223"/>
                    </a:lnTo>
                    <a:lnTo>
                      <a:pt x="53" y="250"/>
                    </a:lnTo>
                    <a:lnTo>
                      <a:pt x="35" y="327"/>
                    </a:lnTo>
                    <a:lnTo>
                      <a:pt x="17" y="357"/>
                    </a:lnTo>
                    <a:lnTo>
                      <a:pt x="25" y="383"/>
                    </a:lnTo>
                    <a:lnTo>
                      <a:pt x="23" y="420"/>
                    </a:lnTo>
                    <a:lnTo>
                      <a:pt x="35" y="440"/>
                    </a:lnTo>
                    <a:lnTo>
                      <a:pt x="37" y="453"/>
                    </a:lnTo>
                    <a:lnTo>
                      <a:pt x="25" y="465"/>
                    </a:lnTo>
                    <a:lnTo>
                      <a:pt x="35" y="488"/>
                    </a:lnTo>
                    <a:lnTo>
                      <a:pt x="27" y="503"/>
                    </a:lnTo>
                    <a:lnTo>
                      <a:pt x="2" y="512"/>
                    </a:lnTo>
                    <a:lnTo>
                      <a:pt x="0" y="522"/>
                    </a:lnTo>
                    <a:lnTo>
                      <a:pt x="13" y="527"/>
                    </a:lnTo>
                    <a:lnTo>
                      <a:pt x="12" y="540"/>
                    </a:lnTo>
                    <a:lnTo>
                      <a:pt x="22" y="547"/>
                    </a:lnTo>
                    <a:lnTo>
                      <a:pt x="15" y="558"/>
                    </a:lnTo>
                    <a:lnTo>
                      <a:pt x="12" y="587"/>
                    </a:lnTo>
                    <a:lnTo>
                      <a:pt x="18" y="610"/>
                    </a:lnTo>
                    <a:lnTo>
                      <a:pt x="23" y="617"/>
                    </a:lnTo>
                    <a:lnTo>
                      <a:pt x="28" y="637"/>
                    </a:lnTo>
                    <a:lnTo>
                      <a:pt x="35" y="637"/>
                    </a:lnTo>
                    <a:lnTo>
                      <a:pt x="40" y="635"/>
                    </a:lnTo>
                    <a:lnTo>
                      <a:pt x="43" y="628"/>
                    </a:lnTo>
                    <a:lnTo>
                      <a:pt x="47" y="632"/>
                    </a:lnTo>
                    <a:lnTo>
                      <a:pt x="42" y="643"/>
                    </a:lnTo>
                    <a:lnTo>
                      <a:pt x="52" y="648"/>
                    </a:lnTo>
                    <a:lnTo>
                      <a:pt x="68" y="638"/>
                    </a:lnTo>
                    <a:lnTo>
                      <a:pt x="75" y="628"/>
                    </a:lnTo>
                    <a:lnTo>
                      <a:pt x="63" y="627"/>
                    </a:lnTo>
                    <a:lnTo>
                      <a:pt x="58" y="630"/>
                    </a:lnTo>
                    <a:lnTo>
                      <a:pt x="45" y="623"/>
                    </a:lnTo>
                    <a:lnTo>
                      <a:pt x="42" y="613"/>
                    </a:lnTo>
                    <a:lnTo>
                      <a:pt x="25" y="607"/>
                    </a:lnTo>
                    <a:lnTo>
                      <a:pt x="25" y="585"/>
                    </a:lnTo>
                    <a:lnTo>
                      <a:pt x="38" y="570"/>
                    </a:lnTo>
                    <a:lnTo>
                      <a:pt x="42" y="552"/>
                    </a:lnTo>
                    <a:lnTo>
                      <a:pt x="32" y="543"/>
                    </a:lnTo>
                    <a:lnTo>
                      <a:pt x="32" y="538"/>
                    </a:lnTo>
                    <a:lnTo>
                      <a:pt x="42" y="530"/>
                    </a:lnTo>
                    <a:lnTo>
                      <a:pt x="43" y="517"/>
                    </a:lnTo>
                    <a:lnTo>
                      <a:pt x="48" y="510"/>
                    </a:lnTo>
                    <a:lnTo>
                      <a:pt x="55" y="497"/>
                    </a:lnTo>
                    <a:lnTo>
                      <a:pt x="52" y="485"/>
                    </a:lnTo>
                    <a:lnTo>
                      <a:pt x="60" y="353"/>
                    </a:lnTo>
                    <a:lnTo>
                      <a:pt x="82" y="345"/>
                    </a:lnTo>
                    <a:lnTo>
                      <a:pt x="83" y="335"/>
                    </a:lnTo>
                    <a:lnTo>
                      <a:pt x="70" y="328"/>
                    </a:lnTo>
                    <a:lnTo>
                      <a:pt x="78" y="295"/>
                    </a:lnTo>
                    <a:lnTo>
                      <a:pt x="70" y="243"/>
                    </a:lnTo>
                    <a:lnTo>
                      <a:pt x="102" y="168"/>
                    </a:lnTo>
                    <a:lnTo>
                      <a:pt x="103" y="138"/>
                    </a:lnTo>
                    <a:lnTo>
                      <a:pt x="112" y="127"/>
                    </a:lnTo>
                    <a:lnTo>
                      <a:pt x="122" y="132"/>
                    </a:lnTo>
                    <a:lnTo>
                      <a:pt x="127" y="125"/>
                    </a:lnTo>
                    <a:lnTo>
                      <a:pt x="127" y="107"/>
                    </a:lnTo>
                    <a:lnTo>
                      <a:pt x="115" y="95"/>
                    </a:lnTo>
                    <a:lnTo>
                      <a:pt x="100" y="3"/>
                    </a:lnTo>
                    <a:lnTo>
                      <a:pt x="83" y="0"/>
                    </a:lnTo>
                    <a:lnTo>
                      <a:pt x="67" y="17"/>
                    </a:lnTo>
                    <a:lnTo>
                      <a:pt x="67" y="1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37" name="Freeform 76"/>
              <p:cNvSpPr>
                <a:spLocks noChangeAspect="1"/>
              </p:cNvSpPr>
              <p:nvPr/>
            </p:nvSpPr>
            <p:spPr bwMode="auto">
              <a:xfrm>
                <a:off x="1079" y="3207"/>
                <a:ext cx="101" cy="549"/>
              </a:xfrm>
              <a:custGeom>
                <a:avLst/>
                <a:gdLst/>
                <a:ahLst/>
                <a:cxnLst>
                  <a:cxn ang="0">
                    <a:pos x="77" y="37"/>
                  </a:cxn>
                  <a:cxn ang="0">
                    <a:pos x="72" y="158"/>
                  </a:cxn>
                  <a:cxn ang="0">
                    <a:pos x="43" y="223"/>
                  </a:cxn>
                  <a:cxn ang="0">
                    <a:pos x="35" y="327"/>
                  </a:cxn>
                  <a:cxn ang="0">
                    <a:pos x="25" y="383"/>
                  </a:cxn>
                  <a:cxn ang="0">
                    <a:pos x="35" y="440"/>
                  </a:cxn>
                  <a:cxn ang="0">
                    <a:pos x="25" y="465"/>
                  </a:cxn>
                  <a:cxn ang="0">
                    <a:pos x="27" y="503"/>
                  </a:cxn>
                  <a:cxn ang="0">
                    <a:pos x="0" y="522"/>
                  </a:cxn>
                  <a:cxn ang="0">
                    <a:pos x="12" y="540"/>
                  </a:cxn>
                  <a:cxn ang="0">
                    <a:pos x="15" y="558"/>
                  </a:cxn>
                  <a:cxn ang="0">
                    <a:pos x="18" y="610"/>
                  </a:cxn>
                  <a:cxn ang="0">
                    <a:pos x="28" y="637"/>
                  </a:cxn>
                  <a:cxn ang="0">
                    <a:pos x="40" y="635"/>
                  </a:cxn>
                  <a:cxn ang="0">
                    <a:pos x="47" y="632"/>
                  </a:cxn>
                  <a:cxn ang="0">
                    <a:pos x="52" y="648"/>
                  </a:cxn>
                  <a:cxn ang="0">
                    <a:pos x="75" y="628"/>
                  </a:cxn>
                  <a:cxn ang="0">
                    <a:pos x="58" y="630"/>
                  </a:cxn>
                  <a:cxn ang="0">
                    <a:pos x="42" y="613"/>
                  </a:cxn>
                  <a:cxn ang="0">
                    <a:pos x="25" y="585"/>
                  </a:cxn>
                  <a:cxn ang="0">
                    <a:pos x="42" y="552"/>
                  </a:cxn>
                  <a:cxn ang="0">
                    <a:pos x="32" y="538"/>
                  </a:cxn>
                  <a:cxn ang="0">
                    <a:pos x="43" y="517"/>
                  </a:cxn>
                  <a:cxn ang="0">
                    <a:pos x="55" y="497"/>
                  </a:cxn>
                  <a:cxn ang="0">
                    <a:pos x="60" y="353"/>
                  </a:cxn>
                  <a:cxn ang="0">
                    <a:pos x="83" y="335"/>
                  </a:cxn>
                  <a:cxn ang="0">
                    <a:pos x="78" y="295"/>
                  </a:cxn>
                  <a:cxn ang="0">
                    <a:pos x="102" y="168"/>
                  </a:cxn>
                  <a:cxn ang="0">
                    <a:pos x="112" y="127"/>
                  </a:cxn>
                  <a:cxn ang="0">
                    <a:pos x="127" y="125"/>
                  </a:cxn>
                  <a:cxn ang="0">
                    <a:pos x="115" y="95"/>
                  </a:cxn>
                  <a:cxn ang="0">
                    <a:pos x="83" y="0"/>
                  </a:cxn>
                  <a:cxn ang="0">
                    <a:pos x="67" y="17"/>
                  </a:cxn>
                </a:cxnLst>
                <a:rect l="0" t="0" r="r" b="b"/>
                <a:pathLst>
                  <a:path w="127" h="648">
                    <a:moveTo>
                      <a:pt x="67" y="17"/>
                    </a:moveTo>
                    <a:lnTo>
                      <a:pt x="77" y="37"/>
                    </a:lnTo>
                    <a:lnTo>
                      <a:pt x="62" y="150"/>
                    </a:lnTo>
                    <a:lnTo>
                      <a:pt x="72" y="158"/>
                    </a:lnTo>
                    <a:lnTo>
                      <a:pt x="55" y="175"/>
                    </a:lnTo>
                    <a:lnTo>
                      <a:pt x="43" y="223"/>
                    </a:lnTo>
                    <a:lnTo>
                      <a:pt x="53" y="250"/>
                    </a:lnTo>
                    <a:lnTo>
                      <a:pt x="35" y="327"/>
                    </a:lnTo>
                    <a:lnTo>
                      <a:pt x="17" y="357"/>
                    </a:lnTo>
                    <a:lnTo>
                      <a:pt x="25" y="383"/>
                    </a:lnTo>
                    <a:lnTo>
                      <a:pt x="23" y="420"/>
                    </a:lnTo>
                    <a:lnTo>
                      <a:pt x="35" y="440"/>
                    </a:lnTo>
                    <a:lnTo>
                      <a:pt x="37" y="453"/>
                    </a:lnTo>
                    <a:lnTo>
                      <a:pt x="25" y="465"/>
                    </a:lnTo>
                    <a:lnTo>
                      <a:pt x="35" y="488"/>
                    </a:lnTo>
                    <a:lnTo>
                      <a:pt x="27" y="503"/>
                    </a:lnTo>
                    <a:lnTo>
                      <a:pt x="2" y="512"/>
                    </a:lnTo>
                    <a:lnTo>
                      <a:pt x="0" y="522"/>
                    </a:lnTo>
                    <a:lnTo>
                      <a:pt x="13" y="527"/>
                    </a:lnTo>
                    <a:lnTo>
                      <a:pt x="12" y="540"/>
                    </a:lnTo>
                    <a:lnTo>
                      <a:pt x="22" y="547"/>
                    </a:lnTo>
                    <a:lnTo>
                      <a:pt x="15" y="558"/>
                    </a:lnTo>
                    <a:lnTo>
                      <a:pt x="12" y="587"/>
                    </a:lnTo>
                    <a:lnTo>
                      <a:pt x="18" y="610"/>
                    </a:lnTo>
                    <a:lnTo>
                      <a:pt x="23" y="617"/>
                    </a:lnTo>
                    <a:lnTo>
                      <a:pt x="28" y="637"/>
                    </a:lnTo>
                    <a:lnTo>
                      <a:pt x="35" y="637"/>
                    </a:lnTo>
                    <a:lnTo>
                      <a:pt x="40" y="635"/>
                    </a:lnTo>
                    <a:lnTo>
                      <a:pt x="43" y="628"/>
                    </a:lnTo>
                    <a:lnTo>
                      <a:pt x="47" y="632"/>
                    </a:lnTo>
                    <a:lnTo>
                      <a:pt x="42" y="643"/>
                    </a:lnTo>
                    <a:lnTo>
                      <a:pt x="52" y="648"/>
                    </a:lnTo>
                    <a:lnTo>
                      <a:pt x="68" y="638"/>
                    </a:lnTo>
                    <a:lnTo>
                      <a:pt x="75" y="628"/>
                    </a:lnTo>
                    <a:lnTo>
                      <a:pt x="63" y="627"/>
                    </a:lnTo>
                    <a:lnTo>
                      <a:pt x="58" y="630"/>
                    </a:lnTo>
                    <a:lnTo>
                      <a:pt x="45" y="623"/>
                    </a:lnTo>
                    <a:lnTo>
                      <a:pt x="42" y="613"/>
                    </a:lnTo>
                    <a:lnTo>
                      <a:pt x="25" y="607"/>
                    </a:lnTo>
                    <a:lnTo>
                      <a:pt x="25" y="585"/>
                    </a:lnTo>
                    <a:lnTo>
                      <a:pt x="38" y="570"/>
                    </a:lnTo>
                    <a:lnTo>
                      <a:pt x="42" y="552"/>
                    </a:lnTo>
                    <a:lnTo>
                      <a:pt x="32" y="543"/>
                    </a:lnTo>
                    <a:lnTo>
                      <a:pt x="32" y="538"/>
                    </a:lnTo>
                    <a:lnTo>
                      <a:pt x="42" y="530"/>
                    </a:lnTo>
                    <a:lnTo>
                      <a:pt x="43" y="517"/>
                    </a:lnTo>
                    <a:lnTo>
                      <a:pt x="48" y="510"/>
                    </a:lnTo>
                    <a:lnTo>
                      <a:pt x="55" y="497"/>
                    </a:lnTo>
                    <a:lnTo>
                      <a:pt x="52" y="485"/>
                    </a:lnTo>
                    <a:lnTo>
                      <a:pt x="60" y="353"/>
                    </a:lnTo>
                    <a:lnTo>
                      <a:pt x="82" y="345"/>
                    </a:lnTo>
                    <a:lnTo>
                      <a:pt x="83" y="335"/>
                    </a:lnTo>
                    <a:lnTo>
                      <a:pt x="70" y="328"/>
                    </a:lnTo>
                    <a:lnTo>
                      <a:pt x="78" y="295"/>
                    </a:lnTo>
                    <a:lnTo>
                      <a:pt x="70" y="243"/>
                    </a:lnTo>
                    <a:lnTo>
                      <a:pt x="102" y="168"/>
                    </a:lnTo>
                    <a:lnTo>
                      <a:pt x="103" y="138"/>
                    </a:lnTo>
                    <a:lnTo>
                      <a:pt x="112" y="127"/>
                    </a:lnTo>
                    <a:lnTo>
                      <a:pt x="122" y="132"/>
                    </a:lnTo>
                    <a:lnTo>
                      <a:pt x="127" y="125"/>
                    </a:lnTo>
                    <a:lnTo>
                      <a:pt x="127" y="107"/>
                    </a:lnTo>
                    <a:lnTo>
                      <a:pt x="115" y="95"/>
                    </a:lnTo>
                    <a:lnTo>
                      <a:pt x="100" y="3"/>
                    </a:lnTo>
                    <a:lnTo>
                      <a:pt x="83" y="0"/>
                    </a:lnTo>
                    <a:lnTo>
                      <a:pt x="67" y="17"/>
                    </a:lnTo>
                    <a:lnTo>
                      <a:pt x="67" y="1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38" name="Freeform 77"/>
              <p:cNvSpPr>
                <a:spLocks noChangeAspect="1"/>
              </p:cNvSpPr>
              <p:nvPr/>
            </p:nvSpPr>
            <p:spPr bwMode="auto">
              <a:xfrm>
                <a:off x="1078" y="3623"/>
                <a:ext cx="8" cy="7"/>
              </a:xfrm>
              <a:custGeom>
                <a:avLst/>
                <a:gdLst/>
                <a:ahLst/>
                <a:cxnLst>
                  <a:cxn ang="0">
                    <a:pos x="4" y="0"/>
                  </a:cxn>
                  <a:cxn ang="0">
                    <a:pos x="0" y="3"/>
                  </a:cxn>
                  <a:cxn ang="0">
                    <a:pos x="4" y="10"/>
                  </a:cxn>
                  <a:cxn ang="0">
                    <a:pos x="10" y="7"/>
                  </a:cxn>
                  <a:cxn ang="0">
                    <a:pos x="7" y="2"/>
                  </a:cxn>
                  <a:cxn ang="0">
                    <a:pos x="4" y="0"/>
                  </a:cxn>
                  <a:cxn ang="0">
                    <a:pos x="4" y="0"/>
                  </a:cxn>
                </a:cxnLst>
                <a:rect l="0" t="0" r="r" b="b"/>
                <a:pathLst>
                  <a:path w="10" h="10">
                    <a:moveTo>
                      <a:pt x="4" y="0"/>
                    </a:moveTo>
                    <a:lnTo>
                      <a:pt x="0" y="3"/>
                    </a:lnTo>
                    <a:lnTo>
                      <a:pt x="4" y="10"/>
                    </a:lnTo>
                    <a:lnTo>
                      <a:pt x="10" y="7"/>
                    </a:lnTo>
                    <a:lnTo>
                      <a:pt x="7" y="2"/>
                    </a:lnTo>
                    <a:lnTo>
                      <a:pt x="4" y="0"/>
                    </a:lnTo>
                    <a:lnTo>
                      <a:pt x="4"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39" name="Freeform 78"/>
              <p:cNvSpPr>
                <a:spLocks noChangeAspect="1"/>
              </p:cNvSpPr>
              <p:nvPr/>
            </p:nvSpPr>
            <p:spPr bwMode="auto">
              <a:xfrm>
                <a:off x="1078" y="3623"/>
                <a:ext cx="8" cy="7"/>
              </a:xfrm>
              <a:custGeom>
                <a:avLst/>
                <a:gdLst/>
                <a:ahLst/>
                <a:cxnLst>
                  <a:cxn ang="0">
                    <a:pos x="4" y="0"/>
                  </a:cxn>
                  <a:cxn ang="0">
                    <a:pos x="0" y="3"/>
                  </a:cxn>
                  <a:cxn ang="0">
                    <a:pos x="4" y="10"/>
                  </a:cxn>
                  <a:cxn ang="0">
                    <a:pos x="10" y="7"/>
                  </a:cxn>
                  <a:cxn ang="0">
                    <a:pos x="7" y="2"/>
                  </a:cxn>
                  <a:cxn ang="0">
                    <a:pos x="4" y="0"/>
                  </a:cxn>
                  <a:cxn ang="0">
                    <a:pos x="4" y="0"/>
                  </a:cxn>
                </a:cxnLst>
                <a:rect l="0" t="0" r="r" b="b"/>
                <a:pathLst>
                  <a:path w="10" h="10">
                    <a:moveTo>
                      <a:pt x="4" y="0"/>
                    </a:moveTo>
                    <a:lnTo>
                      <a:pt x="0" y="3"/>
                    </a:lnTo>
                    <a:lnTo>
                      <a:pt x="4" y="10"/>
                    </a:lnTo>
                    <a:lnTo>
                      <a:pt x="10" y="7"/>
                    </a:lnTo>
                    <a:lnTo>
                      <a:pt x="7" y="2"/>
                    </a:lnTo>
                    <a:lnTo>
                      <a:pt x="4" y="0"/>
                    </a:lnTo>
                    <a:lnTo>
                      <a:pt x="4"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40" name="Freeform 79"/>
              <p:cNvSpPr>
                <a:spLocks noChangeAspect="1"/>
              </p:cNvSpPr>
              <p:nvPr/>
            </p:nvSpPr>
            <p:spPr bwMode="auto">
              <a:xfrm>
                <a:off x="1086" y="3575"/>
                <a:ext cx="5" cy="25"/>
              </a:xfrm>
              <a:custGeom>
                <a:avLst/>
                <a:gdLst/>
                <a:ahLst/>
                <a:cxnLst>
                  <a:cxn ang="0">
                    <a:pos x="6" y="0"/>
                  </a:cxn>
                  <a:cxn ang="0">
                    <a:pos x="1" y="5"/>
                  </a:cxn>
                  <a:cxn ang="0">
                    <a:pos x="1" y="14"/>
                  </a:cxn>
                  <a:cxn ang="0">
                    <a:pos x="0" y="25"/>
                  </a:cxn>
                  <a:cxn ang="0">
                    <a:pos x="6" y="30"/>
                  </a:cxn>
                  <a:cxn ang="0">
                    <a:pos x="10" y="27"/>
                  </a:cxn>
                  <a:cxn ang="0">
                    <a:pos x="8" y="19"/>
                  </a:cxn>
                  <a:cxn ang="0">
                    <a:pos x="11" y="7"/>
                  </a:cxn>
                  <a:cxn ang="0">
                    <a:pos x="6" y="0"/>
                  </a:cxn>
                  <a:cxn ang="0">
                    <a:pos x="6" y="0"/>
                  </a:cxn>
                </a:cxnLst>
                <a:rect l="0" t="0" r="r" b="b"/>
                <a:pathLst>
                  <a:path w="11" h="30">
                    <a:moveTo>
                      <a:pt x="6" y="0"/>
                    </a:moveTo>
                    <a:lnTo>
                      <a:pt x="1" y="5"/>
                    </a:lnTo>
                    <a:lnTo>
                      <a:pt x="1" y="14"/>
                    </a:lnTo>
                    <a:lnTo>
                      <a:pt x="0" y="25"/>
                    </a:lnTo>
                    <a:lnTo>
                      <a:pt x="6" y="30"/>
                    </a:lnTo>
                    <a:lnTo>
                      <a:pt x="10" y="27"/>
                    </a:lnTo>
                    <a:lnTo>
                      <a:pt x="8" y="19"/>
                    </a:lnTo>
                    <a:lnTo>
                      <a:pt x="11" y="7"/>
                    </a:lnTo>
                    <a:lnTo>
                      <a:pt x="6" y="0"/>
                    </a:lnTo>
                    <a:lnTo>
                      <a:pt x="6"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41" name="Freeform 80"/>
              <p:cNvSpPr>
                <a:spLocks noChangeAspect="1"/>
              </p:cNvSpPr>
              <p:nvPr/>
            </p:nvSpPr>
            <p:spPr bwMode="auto">
              <a:xfrm>
                <a:off x="1116" y="3756"/>
                <a:ext cx="40" cy="45"/>
              </a:xfrm>
              <a:custGeom>
                <a:avLst/>
                <a:gdLst/>
                <a:ahLst/>
                <a:cxnLst>
                  <a:cxn ang="0">
                    <a:pos x="37" y="0"/>
                  </a:cxn>
                  <a:cxn ang="0">
                    <a:pos x="23" y="6"/>
                  </a:cxn>
                  <a:cxn ang="0">
                    <a:pos x="25" y="21"/>
                  </a:cxn>
                  <a:cxn ang="0">
                    <a:pos x="7" y="26"/>
                  </a:cxn>
                  <a:cxn ang="0">
                    <a:pos x="0" y="35"/>
                  </a:cxn>
                  <a:cxn ang="0">
                    <a:pos x="22" y="35"/>
                  </a:cxn>
                  <a:cxn ang="0">
                    <a:pos x="28" y="48"/>
                  </a:cxn>
                  <a:cxn ang="0">
                    <a:pos x="38" y="53"/>
                  </a:cxn>
                  <a:cxn ang="0">
                    <a:pos x="48" y="45"/>
                  </a:cxn>
                  <a:cxn ang="0">
                    <a:pos x="42" y="28"/>
                  </a:cxn>
                  <a:cxn ang="0">
                    <a:pos x="37" y="0"/>
                  </a:cxn>
                  <a:cxn ang="0">
                    <a:pos x="37" y="0"/>
                  </a:cxn>
                </a:cxnLst>
                <a:rect l="0" t="0" r="r" b="b"/>
                <a:pathLst>
                  <a:path w="48" h="53">
                    <a:moveTo>
                      <a:pt x="37" y="0"/>
                    </a:moveTo>
                    <a:lnTo>
                      <a:pt x="23" y="6"/>
                    </a:lnTo>
                    <a:lnTo>
                      <a:pt x="25" y="21"/>
                    </a:lnTo>
                    <a:lnTo>
                      <a:pt x="7" y="26"/>
                    </a:lnTo>
                    <a:lnTo>
                      <a:pt x="0" y="35"/>
                    </a:lnTo>
                    <a:lnTo>
                      <a:pt x="22" y="35"/>
                    </a:lnTo>
                    <a:lnTo>
                      <a:pt x="28" y="48"/>
                    </a:lnTo>
                    <a:lnTo>
                      <a:pt x="38" y="53"/>
                    </a:lnTo>
                    <a:lnTo>
                      <a:pt x="48" y="45"/>
                    </a:lnTo>
                    <a:lnTo>
                      <a:pt x="42" y="28"/>
                    </a:lnTo>
                    <a:lnTo>
                      <a:pt x="37" y="0"/>
                    </a:lnTo>
                    <a:lnTo>
                      <a:pt x="3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42" name="Freeform 81"/>
              <p:cNvSpPr>
                <a:spLocks noChangeAspect="1"/>
              </p:cNvSpPr>
              <p:nvPr/>
            </p:nvSpPr>
            <p:spPr bwMode="auto">
              <a:xfrm>
                <a:off x="1116" y="3756"/>
                <a:ext cx="40" cy="45"/>
              </a:xfrm>
              <a:custGeom>
                <a:avLst/>
                <a:gdLst/>
                <a:ahLst/>
                <a:cxnLst>
                  <a:cxn ang="0">
                    <a:pos x="37" y="0"/>
                  </a:cxn>
                  <a:cxn ang="0">
                    <a:pos x="23" y="6"/>
                  </a:cxn>
                  <a:cxn ang="0">
                    <a:pos x="25" y="21"/>
                  </a:cxn>
                  <a:cxn ang="0">
                    <a:pos x="7" y="26"/>
                  </a:cxn>
                  <a:cxn ang="0">
                    <a:pos x="0" y="35"/>
                  </a:cxn>
                  <a:cxn ang="0">
                    <a:pos x="22" y="35"/>
                  </a:cxn>
                  <a:cxn ang="0">
                    <a:pos x="28" y="48"/>
                  </a:cxn>
                  <a:cxn ang="0">
                    <a:pos x="38" y="53"/>
                  </a:cxn>
                  <a:cxn ang="0">
                    <a:pos x="48" y="45"/>
                  </a:cxn>
                  <a:cxn ang="0">
                    <a:pos x="42" y="28"/>
                  </a:cxn>
                  <a:cxn ang="0">
                    <a:pos x="37" y="0"/>
                  </a:cxn>
                  <a:cxn ang="0">
                    <a:pos x="37" y="0"/>
                  </a:cxn>
                </a:cxnLst>
                <a:rect l="0" t="0" r="r" b="b"/>
                <a:pathLst>
                  <a:path w="48" h="53">
                    <a:moveTo>
                      <a:pt x="37" y="0"/>
                    </a:moveTo>
                    <a:lnTo>
                      <a:pt x="23" y="6"/>
                    </a:lnTo>
                    <a:lnTo>
                      <a:pt x="25" y="21"/>
                    </a:lnTo>
                    <a:lnTo>
                      <a:pt x="7" y="26"/>
                    </a:lnTo>
                    <a:lnTo>
                      <a:pt x="0" y="35"/>
                    </a:lnTo>
                    <a:lnTo>
                      <a:pt x="22" y="35"/>
                    </a:lnTo>
                    <a:lnTo>
                      <a:pt x="28" y="48"/>
                    </a:lnTo>
                    <a:lnTo>
                      <a:pt x="38" y="53"/>
                    </a:lnTo>
                    <a:lnTo>
                      <a:pt x="48" y="45"/>
                    </a:lnTo>
                    <a:lnTo>
                      <a:pt x="42" y="28"/>
                    </a:lnTo>
                    <a:lnTo>
                      <a:pt x="37" y="0"/>
                    </a:lnTo>
                    <a:lnTo>
                      <a:pt x="3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43" name="Freeform 82"/>
              <p:cNvSpPr>
                <a:spLocks noChangeAspect="1"/>
              </p:cNvSpPr>
              <p:nvPr/>
            </p:nvSpPr>
            <p:spPr bwMode="auto">
              <a:xfrm>
                <a:off x="1147" y="3756"/>
                <a:ext cx="33" cy="42"/>
              </a:xfrm>
              <a:custGeom>
                <a:avLst/>
                <a:gdLst/>
                <a:ahLst/>
                <a:cxnLst>
                  <a:cxn ang="0">
                    <a:pos x="0" y="0"/>
                  </a:cxn>
                  <a:cxn ang="0">
                    <a:pos x="5" y="28"/>
                  </a:cxn>
                  <a:cxn ang="0">
                    <a:pos x="11" y="45"/>
                  </a:cxn>
                  <a:cxn ang="0">
                    <a:pos x="26" y="50"/>
                  </a:cxn>
                  <a:cxn ang="0">
                    <a:pos x="45" y="45"/>
                  </a:cxn>
                  <a:cxn ang="0">
                    <a:pos x="36" y="33"/>
                  </a:cxn>
                  <a:cxn ang="0">
                    <a:pos x="30" y="31"/>
                  </a:cxn>
                  <a:cxn ang="0">
                    <a:pos x="20" y="26"/>
                  </a:cxn>
                  <a:cxn ang="0">
                    <a:pos x="8" y="1"/>
                  </a:cxn>
                  <a:cxn ang="0">
                    <a:pos x="0" y="0"/>
                  </a:cxn>
                  <a:cxn ang="0">
                    <a:pos x="0" y="0"/>
                  </a:cxn>
                </a:cxnLst>
                <a:rect l="0" t="0" r="r" b="b"/>
                <a:pathLst>
                  <a:path w="45" h="50">
                    <a:moveTo>
                      <a:pt x="0" y="0"/>
                    </a:moveTo>
                    <a:lnTo>
                      <a:pt x="5" y="28"/>
                    </a:lnTo>
                    <a:lnTo>
                      <a:pt x="11" y="45"/>
                    </a:lnTo>
                    <a:lnTo>
                      <a:pt x="26" y="50"/>
                    </a:lnTo>
                    <a:lnTo>
                      <a:pt x="45" y="45"/>
                    </a:lnTo>
                    <a:lnTo>
                      <a:pt x="36" y="33"/>
                    </a:lnTo>
                    <a:lnTo>
                      <a:pt x="30" y="31"/>
                    </a:lnTo>
                    <a:lnTo>
                      <a:pt x="20" y="26"/>
                    </a:lnTo>
                    <a:lnTo>
                      <a:pt x="8" y="1"/>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44" name="Freeform 83"/>
              <p:cNvSpPr>
                <a:spLocks noChangeAspect="1"/>
              </p:cNvSpPr>
              <p:nvPr/>
            </p:nvSpPr>
            <p:spPr bwMode="auto">
              <a:xfrm>
                <a:off x="1147" y="3756"/>
                <a:ext cx="33" cy="42"/>
              </a:xfrm>
              <a:custGeom>
                <a:avLst/>
                <a:gdLst/>
                <a:ahLst/>
                <a:cxnLst>
                  <a:cxn ang="0">
                    <a:pos x="0" y="0"/>
                  </a:cxn>
                  <a:cxn ang="0">
                    <a:pos x="5" y="28"/>
                  </a:cxn>
                  <a:cxn ang="0">
                    <a:pos x="11" y="45"/>
                  </a:cxn>
                  <a:cxn ang="0">
                    <a:pos x="26" y="50"/>
                  </a:cxn>
                  <a:cxn ang="0">
                    <a:pos x="45" y="45"/>
                  </a:cxn>
                  <a:cxn ang="0">
                    <a:pos x="36" y="33"/>
                  </a:cxn>
                  <a:cxn ang="0">
                    <a:pos x="30" y="31"/>
                  </a:cxn>
                  <a:cxn ang="0">
                    <a:pos x="20" y="26"/>
                  </a:cxn>
                  <a:cxn ang="0">
                    <a:pos x="8" y="1"/>
                  </a:cxn>
                  <a:cxn ang="0">
                    <a:pos x="0" y="0"/>
                  </a:cxn>
                  <a:cxn ang="0">
                    <a:pos x="0" y="0"/>
                  </a:cxn>
                </a:cxnLst>
                <a:rect l="0" t="0" r="r" b="b"/>
                <a:pathLst>
                  <a:path w="45" h="50">
                    <a:moveTo>
                      <a:pt x="0" y="0"/>
                    </a:moveTo>
                    <a:lnTo>
                      <a:pt x="5" y="28"/>
                    </a:lnTo>
                    <a:lnTo>
                      <a:pt x="11" y="45"/>
                    </a:lnTo>
                    <a:lnTo>
                      <a:pt x="26" y="50"/>
                    </a:lnTo>
                    <a:lnTo>
                      <a:pt x="45" y="45"/>
                    </a:lnTo>
                    <a:lnTo>
                      <a:pt x="36" y="33"/>
                    </a:lnTo>
                    <a:lnTo>
                      <a:pt x="30" y="31"/>
                    </a:lnTo>
                    <a:lnTo>
                      <a:pt x="20" y="26"/>
                    </a:lnTo>
                    <a:lnTo>
                      <a:pt x="8" y="1"/>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45" name="Freeform 84"/>
              <p:cNvSpPr>
                <a:spLocks noChangeAspect="1"/>
              </p:cNvSpPr>
              <p:nvPr/>
            </p:nvSpPr>
            <p:spPr bwMode="auto">
              <a:xfrm>
                <a:off x="1099" y="3281"/>
                <a:ext cx="263" cy="461"/>
              </a:xfrm>
              <a:custGeom>
                <a:avLst/>
                <a:gdLst/>
                <a:ahLst/>
                <a:cxnLst>
                  <a:cxn ang="0">
                    <a:pos x="102" y="38"/>
                  </a:cxn>
                  <a:cxn ang="0">
                    <a:pos x="87" y="40"/>
                  </a:cxn>
                  <a:cxn ang="0">
                    <a:pos x="78" y="78"/>
                  </a:cxn>
                  <a:cxn ang="0">
                    <a:pos x="53" y="208"/>
                  </a:cxn>
                  <a:cxn ang="0">
                    <a:pos x="58" y="248"/>
                  </a:cxn>
                  <a:cxn ang="0">
                    <a:pos x="35" y="266"/>
                  </a:cxn>
                  <a:cxn ang="0">
                    <a:pos x="30" y="410"/>
                  </a:cxn>
                  <a:cxn ang="0">
                    <a:pos x="17" y="431"/>
                  </a:cxn>
                  <a:cxn ang="0">
                    <a:pos x="7" y="451"/>
                  </a:cxn>
                  <a:cxn ang="0">
                    <a:pos x="17" y="465"/>
                  </a:cxn>
                  <a:cxn ang="0">
                    <a:pos x="0" y="498"/>
                  </a:cxn>
                  <a:cxn ang="0">
                    <a:pos x="18" y="530"/>
                  </a:cxn>
                  <a:cxn ang="0">
                    <a:pos x="33" y="543"/>
                  </a:cxn>
                  <a:cxn ang="0">
                    <a:pos x="50" y="541"/>
                  </a:cxn>
                  <a:cxn ang="0">
                    <a:pos x="50" y="525"/>
                  </a:cxn>
                  <a:cxn ang="0">
                    <a:pos x="93" y="481"/>
                  </a:cxn>
                  <a:cxn ang="0">
                    <a:pos x="77" y="453"/>
                  </a:cxn>
                  <a:cxn ang="0">
                    <a:pos x="102" y="425"/>
                  </a:cxn>
                  <a:cxn ang="0">
                    <a:pos x="133" y="383"/>
                  </a:cxn>
                  <a:cxn ang="0">
                    <a:pos x="123" y="373"/>
                  </a:cxn>
                  <a:cxn ang="0">
                    <a:pos x="157" y="353"/>
                  </a:cxn>
                  <a:cxn ang="0">
                    <a:pos x="162" y="326"/>
                  </a:cxn>
                  <a:cxn ang="0">
                    <a:pos x="239" y="305"/>
                  </a:cxn>
                  <a:cxn ang="0">
                    <a:pos x="227" y="235"/>
                  </a:cxn>
                  <a:cxn ang="0">
                    <a:pos x="257" y="156"/>
                  </a:cxn>
                  <a:cxn ang="0">
                    <a:pos x="325" y="95"/>
                  </a:cxn>
                  <a:cxn ang="0">
                    <a:pos x="302" y="110"/>
                  </a:cxn>
                  <a:cxn ang="0">
                    <a:pos x="239" y="120"/>
                  </a:cxn>
                  <a:cxn ang="0">
                    <a:pos x="259" y="85"/>
                  </a:cxn>
                  <a:cxn ang="0">
                    <a:pos x="222" y="61"/>
                  </a:cxn>
                  <a:cxn ang="0">
                    <a:pos x="195" y="41"/>
                  </a:cxn>
                  <a:cxn ang="0">
                    <a:pos x="165" y="8"/>
                  </a:cxn>
                  <a:cxn ang="0">
                    <a:pos x="152" y="20"/>
                  </a:cxn>
                  <a:cxn ang="0">
                    <a:pos x="123" y="0"/>
                  </a:cxn>
                  <a:cxn ang="0">
                    <a:pos x="100" y="20"/>
                  </a:cxn>
                </a:cxnLst>
                <a:rect l="0" t="0" r="r" b="b"/>
                <a:pathLst>
                  <a:path w="325" h="543">
                    <a:moveTo>
                      <a:pt x="100" y="20"/>
                    </a:moveTo>
                    <a:lnTo>
                      <a:pt x="102" y="38"/>
                    </a:lnTo>
                    <a:lnTo>
                      <a:pt x="97" y="45"/>
                    </a:lnTo>
                    <a:lnTo>
                      <a:pt x="87" y="40"/>
                    </a:lnTo>
                    <a:lnTo>
                      <a:pt x="78" y="51"/>
                    </a:lnTo>
                    <a:lnTo>
                      <a:pt x="78" y="78"/>
                    </a:lnTo>
                    <a:lnTo>
                      <a:pt x="45" y="156"/>
                    </a:lnTo>
                    <a:lnTo>
                      <a:pt x="53" y="208"/>
                    </a:lnTo>
                    <a:lnTo>
                      <a:pt x="45" y="241"/>
                    </a:lnTo>
                    <a:lnTo>
                      <a:pt x="58" y="248"/>
                    </a:lnTo>
                    <a:lnTo>
                      <a:pt x="57" y="258"/>
                    </a:lnTo>
                    <a:lnTo>
                      <a:pt x="35" y="266"/>
                    </a:lnTo>
                    <a:lnTo>
                      <a:pt x="27" y="398"/>
                    </a:lnTo>
                    <a:lnTo>
                      <a:pt x="30" y="410"/>
                    </a:lnTo>
                    <a:lnTo>
                      <a:pt x="23" y="423"/>
                    </a:lnTo>
                    <a:lnTo>
                      <a:pt x="17" y="431"/>
                    </a:lnTo>
                    <a:lnTo>
                      <a:pt x="17" y="445"/>
                    </a:lnTo>
                    <a:lnTo>
                      <a:pt x="7" y="451"/>
                    </a:lnTo>
                    <a:lnTo>
                      <a:pt x="7" y="456"/>
                    </a:lnTo>
                    <a:lnTo>
                      <a:pt x="17" y="465"/>
                    </a:lnTo>
                    <a:lnTo>
                      <a:pt x="15" y="481"/>
                    </a:lnTo>
                    <a:lnTo>
                      <a:pt x="0" y="498"/>
                    </a:lnTo>
                    <a:lnTo>
                      <a:pt x="0" y="520"/>
                    </a:lnTo>
                    <a:lnTo>
                      <a:pt x="18" y="530"/>
                    </a:lnTo>
                    <a:lnTo>
                      <a:pt x="20" y="536"/>
                    </a:lnTo>
                    <a:lnTo>
                      <a:pt x="33" y="543"/>
                    </a:lnTo>
                    <a:lnTo>
                      <a:pt x="37" y="540"/>
                    </a:lnTo>
                    <a:lnTo>
                      <a:pt x="50" y="541"/>
                    </a:lnTo>
                    <a:lnTo>
                      <a:pt x="53" y="536"/>
                    </a:lnTo>
                    <a:lnTo>
                      <a:pt x="50" y="525"/>
                    </a:lnTo>
                    <a:lnTo>
                      <a:pt x="52" y="515"/>
                    </a:lnTo>
                    <a:lnTo>
                      <a:pt x="93" y="481"/>
                    </a:lnTo>
                    <a:lnTo>
                      <a:pt x="90" y="458"/>
                    </a:lnTo>
                    <a:lnTo>
                      <a:pt x="77" y="453"/>
                    </a:lnTo>
                    <a:lnTo>
                      <a:pt x="80" y="431"/>
                    </a:lnTo>
                    <a:lnTo>
                      <a:pt x="102" y="425"/>
                    </a:lnTo>
                    <a:lnTo>
                      <a:pt x="112" y="390"/>
                    </a:lnTo>
                    <a:lnTo>
                      <a:pt x="133" y="383"/>
                    </a:lnTo>
                    <a:lnTo>
                      <a:pt x="132" y="375"/>
                    </a:lnTo>
                    <a:lnTo>
                      <a:pt x="123" y="373"/>
                    </a:lnTo>
                    <a:lnTo>
                      <a:pt x="130" y="363"/>
                    </a:lnTo>
                    <a:lnTo>
                      <a:pt x="157" y="353"/>
                    </a:lnTo>
                    <a:lnTo>
                      <a:pt x="163" y="333"/>
                    </a:lnTo>
                    <a:lnTo>
                      <a:pt x="162" y="326"/>
                    </a:lnTo>
                    <a:lnTo>
                      <a:pt x="212" y="321"/>
                    </a:lnTo>
                    <a:lnTo>
                      <a:pt x="239" y="305"/>
                    </a:lnTo>
                    <a:lnTo>
                      <a:pt x="244" y="270"/>
                    </a:lnTo>
                    <a:lnTo>
                      <a:pt x="227" y="235"/>
                    </a:lnTo>
                    <a:lnTo>
                      <a:pt x="232" y="193"/>
                    </a:lnTo>
                    <a:lnTo>
                      <a:pt x="257" y="156"/>
                    </a:lnTo>
                    <a:lnTo>
                      <a:pt x="324" y="123"/>
                    </a:lnTo>
                    <a:lnTo>
                      <a:pt x="325" y="95"/>
                    </a:lnTo>
                    <a:lnTo>
                      <a:pt x="315" y="93"/>
                    </a:lnTo>
                    <a:lnTo>
                      <a:pt x="302" y="110"/>
                    </a:lnTo>
                    <a:lnTo>
                      <a:pt x="270" y="126"/>
                    </a:lnTo>
                    <a:lnTo>
                      <a:pt x="239" y="120"/>
                    </a:lnTo>
                    <a:lnTo>
                      <a:pt x="234" y="110"/>
                    </a:lnTo>
                    <a:lnTo>
                      <a:pt x="259" y="85"/>
                    </a:lnTo>
                    <a:lnTo>
                      <a:pt x="235" y="63"/>
                    </a:lnTo>
                    <a:lnTo>
                      <a:pt x="222" y="61"/>
                    </a:lnTo>
                    <a:lnTo>
                      <a:pt x="217" y="45"/>
                    </a:lnTo>
                    <a:lnTo>
                      <a:pt x="195" y="41"/>
                    </a:lnTo>
                    <a:lnTo>
                      <a:pt x="182" y="11"/>
                    </a:lnTo>
                    <a:lnTo>
                      <a:pt x="165" y="8"/>
                    </a:lnTo>
                    <a:lnTo>
                      <a:pt x="155" y="21"/>
                    </a:lnTo>
                    <a:lnTo>
                      <a:pt x="152" y="20"/>
                    </a:lnTo>
                    <a:lnTo>
                      <a:pt x="137" y="1"/>
                    </a:lnTo>
                    <a:lnTo>
                      <a:pt x="123" y="0"/>
                    </a:lnTo>
                    <a:lnTo>
                      <a:pt x="108" y="16"/>
                    </a:lnTo>
                    <a:lnTo>
                      <a:pt x="100" y="20"/>
                    </a:lnTo>
                    <a:lnTo>
                      <a:pt x="100" y="2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46" name="Freeform 85"/>
              <p:cNvSpPr>
                <a:spLocks noChangeAspect="1"/>
              </p:cNvSpPr>
              <p:nvPr/>
            </p:nvSpPr>
            <p:spPr bwMode="auto">
              <a:xfrm>
                <a:off x="1099" y="3281"/>
                <a:ext cx="263" cy="461"/>
              </a:xfrm>
              <a:custGeom>
                <a:avLst/>
                <a:gdLst/>
                <a:ahLst/>
                <a:cxnLst>
                  <a:cxn ang="0">
                    <a:pos x="102" y="38"/>
                  </a:cxn>
                  <a:cxn ang="0">
                    <a:pos x="87" y="40"/>
                  </a:cxn>
                  <a:cxn ang="0">
                    <a:pos x="78" y="78"/>
                  </a:cxn>
                  <a:cxn ang="0">
                    <a:pos x="53" y="208"/>
                  </a:cxn>
                  <a:cxn ang="0">
                    <a:pos x="58" y="248"/>
                  </a:cxn>
                  <a:cxn ang="0">
                    <a:pos x="35" y="266"/>
                  </a:cxn>
                  <a:cxn ang="0">
                    <a:pos x="30" y="410"/>
                  </a:cxn>
                  <a:cxn ang="0">
                    <a:pos x="17" y="431"/>
                  </a:cxn>
                  <a:cxn ang="0">
                    <a:pos x="7" y="451"/>
                  </a:cxn>
                  <a:cxn ang="0">
                    <a:pos x="17" y="465"/>
                  </a:cxn>
                  <a:cxn ang="0">
                    <a:pos x="0" y="498"/>
                  </a:cxn>
                  <a:cxn ang="0">
                    <a:pos x="18" y="530"/>
                  </a:cxn>
                  <a:cxn ang="0">
                    <a:pos x="33" y="543"/>
                  </a:cxn>
                  <a:cxn ang="0">
                    <a:pos x="50" y="541"/>
                  </a:cxn>
                  <a:cxn ang="0">
                    <a:pos x="50" y="525"/>
                  </a:cxn>
                  <a:cxn ang="0">
                    <a:pos x="93" y="481"/>
                  </a:cxn>
                  <a:cxn ang="0">
                    <a:pos x="77" y="453"/>
                  </a:cxn>
                  <a:cxn ang="0">
                    <a:pos x="102" y="425"/>
                  </a:cxn>
                  <a:cxn ang="0">
                    <a:pos x="133" y="383"/>
                  </a:cxn>
                  <a:cxn ang="0">
                    <a:pos x="123" y="373"/>
                  </a:cxn>
                  <a:cxn ang="0">
                    <a:pos x="157" y="353"/>
                  </a:cxn>
                  <a:cxn ang="0">
                    <a:pos x="162" y="326"/>
                  </a:cxn>
                  <a:cxn ang="0">
                    <a:pos x="239" y="305"/>
                  </a:cxn>
                  <a:cxn ang="0">
                    <a:pos x="227" y="235"/>
                  </a:cxn>
                  <a:cxn ang="0">
                    <a:pos x="257" y="156"/>
                  </a:cxn>
                  <a:cxn ang="0">
                    <a:pos x="325" y="95"/>
                  </a:cxn>
                  <a:cxn ang="0">
                    <a:pos x="302" y="110"/>
                  </a:cxn>
                  <a:cxn ang="0">
                    <a:pos x="239" y="120"/>
                  </a:cxn>
                  <a:cxn ang="0">
                    <a:pos x="259" y="85"/>
                  </a:cxn>
                  <a:cxn ang="0">
                    <a:pos x="222" y="61"/>
                  </a:cxn>
                  <a:cxn ang="0">
                    <a:pos x="195" y="41"/>
                  </a:cxn>
                  <a:cxn ang="0">
                    <a:pos x="165" y="8"/>
                  </a:cxn>
                  <a:cxn ang="0">
                    <a:pos x="152" y="20"/>
                  </a:cxn>
                  <a:cxn ang="0">
                    <a:pos x="123" y="0"/>
                  </a:cxn>
                  <a:cxn ang="0">
                    <a:pos x="100" y="20"/>
                  </a:cxn>
                </a:cxnLst>
                <a:rect l="0" t="0" r="r" b="b"/>
                <a:pathLst>
                  <a:path w="325" h="543">
                    <a:moveTo>
                      <a:pt x="100" y="20"/>
                    </a:moveTo>
                    <a:lnTo>
                      <a:pt x="102" y="38"/>
                    </a:lnTo>
                    <a:lnTo>
                      <a:pt x="97" y="45"/>
                    </a:lnTo>
                    <a:lnTo>
                      <a:pt x="87" y="40"/>
                    </a:lnTo>
                    <a:lnTo>
                      <a:pt x="78" y="51"/>
                    </a:lnTo>
                    <a:lnTo>
                      <a:pt x="78" y="78"/>
                    </a:lnTo>
                    <a:lnTo>
                      <a:pt x="45" y="156"/>
                    </a:lnTo>
                    <a:lnTo>
                      <a:pt x="53" y="208"/>
                    </a:lnTo>
                    <a:lnTo>
                      <a:pt x="45" y="241"/>
                    </a:lnTo>
                    <a:lnTo>
                      <a:pt x="58" y="248"/>
                    </a:lnTo>
                    <a:lnTo>
                      <a:pt x="57" y="258"/>
                    </a:lnTo>
                    <a:lnTo>
                      <a:pt x="35" y="266"/>
                    </a:lnTo>
                    <a:lnTo>
                      <a:pt x="27" y="398"/>
                    </a:lnTo>
                    <a:lnTo>
                      <a:pt x="30" y="410"/>
                    </a:lnTo>
                    <a:lnTo>
                      <a:pt x="23" y="423"/>
                    </a:lnTo>
                    <a:lnTo>
                      <a:pt x="17" y="431"/>
                    </a:lnTo>
                    <a:lnTo>
                      <a:pt x="17" y="445"/>
                    </a:lnTo>
                    <a:lnTo>
                      <a:pt x="7" y="451"/>
                    </a:lnTo>
                    <a:lnTo>
                      <a:pt x="7" y="456"/>
                    </a:lnTo>
                    <a:lnTo>
                      <a:pt x="17" y="465"/>
                    </a:lnTo>
                    <a:lnTo>
                      <a:pt x="15" y="481"/>
                    </a:lnTo>
                    <a:lnTo>
                      <a:pt x="0" y="498"/>
                    </a:lnTo>
                    <a:lnTo>
                      <a:pt x="0" y="520"/>
                    </a:lnTo>
                    <a:lnTo>
                      <a:pt x="18" y="530"/>
                    </a:lnTo>
                    <a:lnTo>
                      <a:pt x="20" y="536"/>
                    </a:lnTo>
                    <a:lnTo>
                      <a:pt x="33" y="543"/>
                    </a:lnTo>
                    <a:lnTo>
                      <a:pt x="37" y="540"/>
                    </a:lnTo>
                    <a:lnTo>
                      <a:pt x="50" y="541"/>
                    </a:lnTo>
                    <a:lnTo>
                      <a:pt x="53" y="536"/>
                    </a:lnTo>
                    <a:lnTo>
                      <a:pt x="50" y="525"/>
                    </a:lnTo>
                    <a:lnTo>
                      <a:pt x="52" y="515"/>
                    </a:lnTo>
                    <a:lnTo>
                      <a:pt x="93" y="481"/>
                    </a:lnTo>
                    <a:lnTo>
                      <a:pt x="90" y="458"/>
                    </a:lnTo>
                    <a:lnTo>
                      <a:pt x="77" y="453"/>
                    </a:lnTo>
                    <a:lnTo>
                      <a:pt x="80" y="431"/>
                    </a:lnTo>
                    <a:lnTo>
                      <a:pt x="102" y="425"/>
                    </a:lnTo>
                    <a:lnTo>
                      <a:pt x="112" y="390"/>
                    </a:lnTo>
                    <a:lnTo>
                      <a:pt x="133" y="383"/>
                    </a:lnTo>
                    <a:lnTo>
                      <a:pt x="132" y="375"/>
                    </a:lnTo>
                    <a:lnTo>
                      <a:pt x="123" y="373"/>
                    </a:lnTo>
                    <a:lnTo>
                      <a:pt x="130" y="363"/>
                    </a:lnTo>
                    <a:lnTo>
                      <a:pt x="157" y="353"/>
                    </a:lnTo>
                    <a:lnTo>
                      <a:pt x="163" y="333"/>
                    </a:lnTo>
                    <a:lnTo>
                      <a:pt x="162" y="326"/>
                    </a:lnTo>
                    <a:lnTo>
                      <a:pt x="212" y="321"/>
                    </a:lnTo>
                    <a:lnTo>
                      <a:pt x="239" y="305"/>
                    </a:lnTo>
                    <a:lnTo>
                      <a:pt x="244" y="270"/>
                    </a:lnTo>
                    <a:lnTo>
                      <a:pt x="227" y="235"/>
                    </a:lnTo>
                    <a:lnTo>
                      <a:pt x="232" y="193"/>
                    </a:lnTo>
                    <a:lnTo>
                      <a:pt x="257" y="156"/>
                    </a:lnTo>
                    <a:lnTo>
                      <a:pt x="324" y="123"/>
                    </a:lnTo>
                    <a:lnTo>
                      <a:pt x="325" y="95"/>
                    </a:lnTo>
                    <a:lnTo>
                      <a:pt x="315" y="93"/>
                    </a:lnTo>
                    <a:lnTo>
                      <a:pt x="302" y="110"/>
                    </a:lnTo>
                    <a:lnTo>
                      <a:pt x="270" y="126"/>
                    </a:lnTo>
                    <a:lnTo>
                      <a:pt x="239" y="120"/>
                    </a:lnTo>
                    <a:lnTo>
                      <a:pt x="234" y="110"/>
                    </a:lnTo>
                    <a:lnTo>
                      <a:pt x="259" y="85"/>
                    </a:lnTo>
                    <a:lnTo>
                      <a:pt x="235" y="63"/>
                    </a:lnTo>
                    <a:lnTo>
                      <a:pt x="222" y="61"/>
                    </a:lnTo>
                    <a:lnTo>
                      <a:pt x="217" y="45"/>
                    </a:lnTo>
                    <a:lnTo>
                      <a:pt x="195" y="41"/>
                    </a:lnTo>
                    <a:lnTo>
                      <a:pt x="182" y="11"/>
                    </a:lnTo>
                    <a:lnTo>
                      <a:pt x="165" y="8"/>
                    </a:lnTo>
                    <a:lnTo>
                      <a:pt x="155" y="21"/>
                    </a:lnTo>
                    <a:lnTo>
                      <a:pt x="152" y="20"/>
                    </a:lnTo>
                    <a:lnTo>
                      <a:pt x="137" y="1"/>
                    </a:lnTo>
                    <a:lnTo>
                      <a:pt x="123" y="0"/>
                    </a:lnTo>
                    <a:lnTo>
                      <a:pt x="108" y="16"/>
                    </a:lnTo>
                    <a:lnTo>
                      <a:pt x="100" y="20"/>
                    </a:lnTo>
                    <a:lnTo>
                      <a:pt x="100" y="2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47" name="Freeform 86"/>
              <p:cNvSpPr>
                <a:spLocks noChangeAspect="1"/>
              </p:cNvSpPr>
              <p:nvPr/>
            </p:nvSpPr>
            <p:spPr bwMode="auto">
              <a:xfrm>
                <a:off x="1283" y="3413"/>
                <a:ext cx="75" cy="86"/>
              </a:xfrm>
              <a:custGeom>
                <a:avLst/>
                <a:gdLst/>
                <a:ahLst/>
                <a:cxnLst>
                  <a:cxn ang="0">
                    <a:pos x="30" y="0"/>
                  </a:cxn>
                  <a:cxn ang="0">
                    <a:pos x="45" y="10"/>
                  </a:cxn>
                  <a:cxn ang="0">
                    <a:pos x="45" y="25"/>
                  </a:cxn>
                  <a:cxn ang="0">
                    <a:pos x="60" y="27"/>
                  </a:cxn>
                  <a:cxn ang="0">
                    <a:pos x="78" y="45"/>
                  </a:cxn>
                  <a:cxn ang="0">
                    <a:pos x="77" y="55"/>
                  </a:cxn>
                  <a:cxn ang="0">
                    <a:pos x="92" y="75"/>
                  </a:cxn>
                  <a:cxn ang="0">
                    <a:pos x="65" y="100"/>
                  </a:cxn>
                  <a:cxn ang="0">
                    <a:pos x="23" y="92"/>
                  </a:cxn>
                  <a:cxn ang="0">
                    <a:pos x="0" y="79"/>
                  </a:cxn>
                  <a:cxn ang="0">
                    <a:pos x="5" y="37"/>
                  </a:cxn>
                  <a:cxn ang="0">
                    <a:pos x="30" y="0"/>
                  </a:cxn>
                  <a:cxn ang="0">
                    <a:pos x="30" y="0"/>
                  </a:cxn>
                </a:cxnLst>
                <a:rect l="0" t="0" r="r" b="b"/>
                <a:pathLst>
                  <a:path w="92" h="100">
                    <a:moveTo>
                      <a:pt x="30" y="0"/>
                    </a:moveTo>
                    <a:lnTo>
                      <a:pt x="45" y="10"/>
                    </a:lnTo>
                    <a:lnTo>
                      <a:pt x="45" y="25"/>
                    </a:lnTo>
                    <a:lnTo>
                      <a:pt x="60" y="27"/>
                    </a:lnTo>
                    <a:lnTo>
                      <a:pt x="78" y="45"/>
                    </a:lnTo>
                    <a:lnTo>
                      <a:pt x="77" y="55"/>
                    </a:lnTo>
                    <a:lnTo>
                      <a:pt x="92" y="75"/>
                    </a:lnTo>
                    <a:lnTo>
                      <a:pt x="65" y="100"/>
                    </a:lnTo>
                    <a:lnTo>
                      <a:pt x="23" y="92"/>
                    </a:lnTo>
                    <a:lnTo>
                      <a:pt x="0" y="79"/>
                    </a:lnTo>
                    <a:lnTo>
                      <a:pt x="5" y="37"/>
                    </a:lnTo>
                    <a:lnTo>
                      <a:pt x="30" y="0"/>
                    </a:lnTo>
                    <a:lnTo>
                      <a:pt x="3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48" name="Freeform 87"/>
              <p:cNvSpPr>
                <a:spLocks noChangeAspect="1"/>
              </p:cNvSpPr>
              <p:nvPr/>
            </p:nvSpPr>
            <p:spPr bwMode="auto">
              <a:xfrm>
                <a:off x="1283" y="3413"/>
                <a:ext cx="75" cy="86"/>
              </a:xfrm>
              <a:custGeom>
                <a:avLst/>
                <a:gdLst/>
                <a:ahLst/>
                <a:cxnLst>
                  <a:cxn ang="0">
                    <a:pos x="30" y="0"/>
                  </a:cxn>
                  <a:cxn ang="0">
                    <a:pos x="45" y="10"/>
                  </a:cxn>
                  <a:cxn ang="0">
                    <a:pos x="45" y="25"/>
                  </a:cxn>
                  <a:cxn ang="0">
                    <a:pos x="60" y="27"/>
                  </a:cxn>
                  <a:cxn ang="0">
                    <a:pos x="78" y="45"/>
                  </a:cxn>
                  <a:cxn ang="0">
                    <a:pos x="77" y="55"/>
                  </a:cxn>
                  <a:cxn ang="0">
                    <a:pos x="92" y="75"/>
                  </a:cxn>
                  <a:cxn ang="0">
                    <a:pos x="65" y="100"/>
                  </a:cxn>
                  <a:cxn ang="0">
                    <a:pos x="23" y="92"/>
                  </a:cxn>
                  <a:cxn ang="0">
                    <a:pos x="0" y="79"/>
                  </a:cxn>
                  <a:cxn ang="0">
                    <a:pos x="5" y="37"/>
                  </a:cxn>
                  <a:cxn ang="0">
                    <a:pos x="30" y="0"/>
                  </a:cxn>
                  <a:cxn ang="0">
                    <a:pos x="30" y="0"/>
                  </a:cxn>
                </a:cxnLst>
                <a:rect l="0" t="0" r="r" b="b"/>
                <a:pathLst>
                  <a:path w="92" h="100">
                    <a:moveTo>
                      <a:pt x="30" y="0"/>
                    </a:moveTo>
                    <a:lnTo>
                      <a:pt x="45" y="10"/>
                    </a:lnTo>
                    <a:lnTo>
                      <a:pt x="45" y="25"/>
                    </a:lnTo>
                    <a:lnTo>
                      <a:pt x="60" y="27"/>
                    </a:lnTo>
                    <a:lnTo>
                      <a:pt x="78" y="45"/>
                    </a:lnTo>
                    <a:lnTo>
                      <a:pt x="77" y="55"/>
                    </a:lnTo>
                    <a:lnTo>
                      <a:pt x="92" y="75"/>
                    </a:lnTo>
                    <a:lnTo>
                      <a:pt x="65" y="100"/>
                    </a:lnTo>
                    <a:lnTo>
                      <a:pt x="23" y="92"/>
                    </a:lnTo>
                    <a:lnTo>
                      <a:pt x="0" y="79"/>
                    </a:lnTo>
                    <a:lnTo>
                      <a:pt x="5" y="37"/>
                    </a:lnTo>
                    <a:lnTo>
                      <a:pt x="30" y="0"/>
                    </a:lnTo>
                    <a:lnTo>
                      <a:pt x="3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49" name="Freeform 88"/>
              <p:cNvSpPr>
                <a:spLocks noChangeAspect="1"/>
              </p:cNvSpPr>
              <p:nvPr/>
            </p:nvSpPr>
            <p:spPr bwMode="auto">
              <a:xfrm>
                <a:off x="1147" y="3105"/>
                <a:ext cx="178" cy="193"/>
              </a:xfrm>
              <a:custGeom>
                <a:avLst/>
                <a:gdLst/>
                <a:ahLst/>
                <a:cxnLst>
                  <a:cxn ang="0">
                    <a:pos x="0" y="123"/>
                  </a:cxn>
                  <a:cxn ang="0">
                    <a:pos x="15" y="126"/>
                  </a:cxn>
                  <a:cxn ang="0">
                    <a:pos x="32" y="216"/>
                  </a:cxn>
                  <a:cxn ang="0">
                    <a:pos x="42" y="230"/>
                  </a:cxn>
                  <a:cxn ang="0">
                    <a:pos x="54" y="226"/>
                  </a:cxn>
                  <a:cxn ang="0">
                    <a:pos x="65" y="210"/>
                  </a:cxn>
                  <a:cxn ang="0">
                    <a:pos x="79" y="211"/>
                  </a:cxn>
                  <a:cxn ang="0">
                    <a:pos x="94" y="230"/>
                  </a:cxn>
                  <a:cxn ang="0">
                    <a:pos x="99" y="230"/>
                  </a:cxn>
                  <a:cxn ang="0">
                    <a:pos x="107" y="218"/>
                  </a:cxn>
                  <a:cxn ang="0">
                    <a:pos x="126" y="221"/>
                  </a:cxn>
                  <a:cxn ang="0">
                    <a:pos x="137" y="195"/>
                  </a:cxn>
                  <a:cxn ang="0">
                    <a:pos x="164" y="185"/>
                  </a:cxn>
                  <a:cxn ang="0">
                    <a:pos x="202" y="185"/>
                  </a:cxn>
                  <a:cxn ang="0">
                    <a:pos x="201" y="195"/>
                  </a:cxn>
                  <a:cxn ang="0">
                    <a:pos x="211" y="201"/>
                  </a:cxn>
                  <a:cxn ang="0">
                    <a:pos x="212" y="190"/>
                  </a:cxn>
                  <a:cxn ang="0">
                    <a:pos x="221" y="180"/>
                  </a:cxn>
                  <a:cxn ang="0">
                    <a:pos x="211" y="138"/>
                  </a:cxn>
                  <a:cxn ang="0">
                    <a:pos x="184" y="130"/>
                  </a:cxn>
                  <a:cxn ang="0">
                    <a:pos x="179" y="111"/>
                  </a:cxn>
                  <a:cxn ang="0">
                    <a:pos x="172" y="106"/>
                  </a:cxn>
                  <a:cxn ang="0">
                    <a:pos x="174" y="100"/>
                  </a:cxn>
                  <a:cxn ang="0">
                    <a:pos x="182" y="93"/>
                  </a:cxn>
                  <a:cxn ang="0">
                    <a:pos x="134" y="53"/>
                  </a:cxn>
                  <a:cxn ang="0">
                    <a:pos x="109" y="48"/>
                  </a:cxn>
                  <a:cxn ang="0">
                    <a:pos x="94" y="28"/>
                  </a:cxn>
                  <a:cxn ang="0">
                    <a:pos x="105" y="23"/>
                  </a:cxn>
                  <a:cxn ang="0">
                    <a:pos x="109" y="2"/>
                  </a:cxn>
                  <a:cxn ang="0">
                    <a:pos x="97" y="0"/>
                  </a:cxn>
                  <a:cxn ang="0">
                    <a:pos x="54" y="7"/>
                  </a:cxn>
                  <a:cxn ang="0">
                    <a:pos x="50" y="3"/>
                  </a:cxn>
                  <a:cxn ang="0">
                    <a:pos x="35" y="3"/>
                  </a:cxn>
                  <a:cxn ang="0">
                    <a:pos x="29" y="18"/>
                  </a:cxn>
                  <a:cxn ang="0">
                    <a:pos x="12" y="15"/>
                  </a:cxn>
                  <a:cxn ang="0">
                    <a:pos x="30" y="58"/>
                  </a:cxn>
                  <a:cxn ang="0">
                    <a:pos x="15" y="88"/>
                  </a:cxn>
                  <a:cxn ang="0">
                    <a:pos x="14" y="110"/>
                  </a:cxn>
                  <a:cxn ang="0">
                    <a:pos x="0" y="123"/>
                  </a:cxn>
                  <a:cxn ang="0">
                    <a:pos x="0" y="123"/>
                  </a:cxn>
                </a:cxnLst>
                <a:rect l="0" t="0" r="r" b="b"/>
                <a:pathLst>
                  <a:path w="221" h="230">
                    <a:moveTo>
                      <a:pt x="0" y="123"/>
                    </a:moveTo>
                    <a:lnTo>
                      <a:pt x="15" y="126"/>
                    </a:lnTo>
                    <a:lnTo>
                      <a:pt x="32" y="216"/>
                    </a:lnTo>
                    <a:lnTo>
                      <a:pt x="42" y="230"/>
                    </a:lnTo>
                    <a:lnTo>
                      <a:pt x="54" y="226"/>
                    </a:lnTo>
                    <a:lnTo>
                      <a:pt x="65" y="210"/>
                    </a:lnTo>
                    <a:lnTo>
                      <a:pt x="79" y="211"/>
                    </a:lnTo>
                    <a:lnTo>
                      <a:pt x="94" y="230"/>
                    </a:lnTo>
                    <a:lnTo>
                      <a:pt x="99" y="230"/>
                    </a:lnTo>
                    <a:lnTo>
                      <a:pt x="107" y="218"/>
                    </a:lnTo>
                    <a:lnTo>
                      <a:pt x="126" y="221"/>
                    </a:lnTo>
                    <a:lnTo>
                      <a:pt x="137" y="195"/>
                    </a:lnTo>
                    <a:lnTo>
                      <a:pt x="164" y="185"/>
                    </a:lnTo>
                    <a:lnTo>
                      <a:pt x="202" y="185"/>
                    </a:lnTo>
                    <a:lnTo>
                      <a:pt x="201" y="195"/>
                    </a:lnTo>
                    <a:lnTo>
                      <a:pt x="211" y="201"/>
                    </a:lnTo>
                    <a:lnTo>
                      <a:pt x="212" y="190"/>
                    </a:lnTo>
                    <a:lnTo>
                      <a:pt x="221" y="180"/>
                    </a:lnTo>
                    <a:lnTo>
                      <a:pt x="211" y="138"/>
                    </a:lnTo>
                    <a:lnTo>
                      <a:pt x="184" y="130"/>
                    </a:lnTo>
                    <a:lnTo>
                      <a:pt x="179" y="111"/>
                    </a:lnTo>
                    <a:lnTo>
                      <a:pt x="172" y="106"/>
                    </a:lnTo>
                    <a:lnTo>
                      <a:pt x="174" y="100"/>
                    </a:lnTo>
                    <a:lnTo>
                      <a:pt x="182" y="93"/>
                    </a:lnTo>
                    <a:lnTo>
                      <a:pt x="134" y="53"/>
                    </a:lnTo>
                    <a:lnTo>
                      <a:pt x="109" y="48"/>
                    </a:lnTo>
                    <a:lnTo>
                      <a:pt x="94" y="28"/>
                    </a:lnTo>
                    <a:lnTo>
                      <a:pt x="105" y="23"/>
                    </a:lnTo>
                    <a:lnTo>
                      <a:pt x="109" y="2"/>
                    </a:lnTo>
                    <a:lnTo>
                      <a:pt x="97" y="0"/>
                    </a:lnTo>
                    <a:lnTo>
                      <a:pt x="54" y="7"/>
                    </a:lnTo>
                    <a:lnTo>
                      <a:pt x="50" y="3"/>
                    </a:lnTo>
                    <a:lnTo>
                      <a:pt x="35" y="3"/>
                    </a:lnTo>
                    <a:lnTo>
                      <a:pt x="29" y="18"/>
                    </a:lnTo>
                    <a:lnTo>
                      <a:pt x="12" y="15"/>
                    </a:lnTo>
                    <a:lnTo>
                      <a:pt x="30" y="58"/>
                    </a:lnTo>
                    <a:lnTo>
                      <a:pt x="15" y="88"/>
                    </a:lnTo>
                    <a:lnTo>
                      <a:pt x="14" y="110"/>
                    </a:lnTo>
                    <a:lnTo>
                      <a:pt x="0" y="123"/>
                    </a:lnTo>
                    <a:lnTo>
                      <a:pt x="0" y="12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50" name="Freeform 89"/>
              <p:cNvSpPr>
                <a:spLocks noChangeAspect="1"/>
              </p:cNvSpPr>
              <p:nvPr/>
            </p:nvSpPr>
            <p:spPr bwMode="auto">
              <a:xfrm>
                <a:off x="1147" y="3105"/>
                <a:ext cx="178" cy="193"/>
              </a:xfrm>
              <a:custGeom>
                <a:avLst/>
                <a:gdLst/>
                <a:ahLst/>
                <a:cxnLst>
                  <a:cxn ang="0">
                    <a:pos x="0" y="123"/>
                  </a:cxn>
                  <a:cxn ang="0">
                    <a:pos x="15" y="126"/>
                  </a:cxn>
                  <a:cxn ang="0">
                    <a:pos x="32" y="216"/>
                  </a:cxn>
                  <a:cxn ang="0">
                    <a:pos x="42" y="230"/>
                  </a:cxn>
                  <a:cxn ang="0">
                    <a:pos x="54" y="226"/>
                  </a:cxn>
                  <a:cxn ang="0">
                    <a:pos x="65" y="210"/>
                  </a:cxn>
                  <a:cxn ang="0">
                    <a:pos x="79" y="211"/>
                  </a:cxn>
                  <a:cxn ang="0">
                    <a:pos x="94" y="230"/>
                  </a:cxn>
                  <a:cxn ang="0">
                    <a:pos x="99" y="230"/>
                  </a:cxn>
                  <a:cxn ang="0">
                    <a:pos x="107" y="218"/>
                  </a:cxn>
                  <a:cxn ang="0">
                    <a:pos x="126" y="221"/>
                  </a:cxn>
                  <a:cxn ang="0">
                    <a:pos x="137" y="195"/>
                  </a:cxn>
                  <a:cxn ang="0">
                    <a:pos x="164" y="185"/>
                  </a:cxn>
                  <a:cxn ang="0">
                    <a:pos x="202" y="185"/>
                  </a:cxn>
                  <a:cxn ang="0">
                    <a:pos x="201" y="195"/>
                  </a:cxn>
                  <a:cxn ang="0">
                    <a:pos x="211" y="201"/>
                  </a:cxn>
                  <a:cxn ang="0">
                    <a:pos x="212" y="190"/>
                  </a:cxn>
                  <a:cxn ang="0">
                    <a:pos x="221" y="180"/>
                  </a:cxn>
                  <a:cxn ang="0">
                    <a:pos x="211" y="138"/>
                  </a:cxn>
                  <a:cxn ang="0">
                    <a:pos x="184" y="130"/>
                  </a:cxn>
                  <a:cxn ang="0">
                    <a:pos x="179" y="111"/>
                  </a:cxn>
                  <a:cxn ang="0">
                    <a:pos x="172" y="106"/>
                  </a:cxn>
                  <a:cxn ang="0">
                    <a:pos x="174" y="100"/>
                  </a:cxn>
                  <a:cxn ang="0">
                    <a:pos x="182" y="93"/>
                  </a:cxn>
                  <a:cxn ang="0">
                    <a:pos x="134" y="53"/>
                  </a:cxn>
                  <a:cxn ang="0">
                    <a:pos x="109" y="48"/>
                  </a:cxn>
                  <a:cxn ang="0">
                    <a:pos x="94" y="28"/>
                  </a:cxn>
                  <a:cxn ang="0">
                    <a:pos x="105" y="23"/>
                  </a:cxn>
                  <a:cxn ang="0">
                    <a:pos x="109" y="2"/>
                  </a:cxn>
                  <a:cxn ang="0">
                    <a:pos x="97" y="0"/>
                  </a:cxn>
                  <a:cxn ang="0">
                    <a:pos x="54" y="7"/>
                  </a:cxn>
                  <a:cxn ang="0">
                    <a:pos x="50" y="3"/>
                  </a:cxn>
                  <a:cxn ang="0">
                    <a:pos x="35" y="3"/>
                  </a:cxn>
                  <a:cxn ang="0">
                    <a:pos x="29" y="18"/>
                  </a:cxn>
                  <a:cxn ang="0">
                    <a:pos x="12" y="15"/>
                  </a:cxn>
                  <a:cxn ang="0">
                    <a:pos x="30" y="58"/>
                  </a:cxn>
                  <a:cxn ang="0">
                    <a:pos x="15" y="88"/>
                  </a:cxn>
                  <a:cxn ang="0">
                    <a:pos x="14" y="110"/>
                  </a:cxn>
                  <a:cxn ang="0">
                    <a:pos x="0" y="123"/>
                  </a:cxn>
                  <a:cxn ang="0">
                    <a:pos x="0" y="123"/>
                  </a:cxn>
                </a:cxnLst>
                <a:rect l="0" t="0" r="r" b="b"/>
                <a:pathLst>
                  <a:path w="221" h="230">
                    <a:moveTo>
                      <a:pt x="0" y="123"/>
                    </a:moveTo>
                    <a:lnTo>
                      <a:pt x="15" y="126"/>
                    </a:lnTo>
                    <a:lnTo>
                      <a:pt x="32" y="216"/>
                    </a:lnTo>
                    <a:lnTo>
                      <a:pt x="42" y="230"/>
                    </a:lnTo>
                    <a:lnTo>
                      <a:pt x="54" y="226"/>
                    </a:lnTo>
                    <a:lnTo>
                      <a:pt x="65" y="210"/>
                    </a:lnTo>
                    <a:lnTo>
                      <a:pt x="79" y="211"/>
                    </a:lnTo>
                    <a:lnTo>
                      <a:pt x="94" y="230"/>
                    </a:lnTo>
                    <a:lnTo>
                      <a:pt x="99" y="230"/>
                    </a:lnTo>
                    <a:lnTo>
                      <a:pt x="107" y="218"/>
                    </a:lnTo>
                    <a:lnTo>
                      <a:pt x="126" y="221"/>
                    </a:lnTo>
                    <a:lnTo>
                      <a:pt x="137" y="195"/>
                    </a:lnTo>
                    <a:lnTo>
                      <a:pt x="164" y="185"/>
                    </a:lnTo>
                    <a:lnTo>
                      <a:pt x="202" y="185"/>
                    </a:lnTo>
                    <a:lnTo>
                      <a:pt x="201" y="195"/>
                    </a:lnTo>
                    <a:lnTo>
                      <a:pt x="211" y="201"/>
                    </a:lnTo>
                    <a:lnTo>
                      <a:pt x="212" y="190"/>
                    </a:lnTo>
                    <a:lnTo>
                      <a:pt x="221" y="180"/>
                    </a:lnTo>
                    <a:lnTo>
                      <a:pt x="211" y="138"/>
                    </a:lnTo>
                    <a:lnTo>
                      <a:pt x="184" y="130"/>
                    </a:lnTo>
                    <a:lnTo>
                      <a:pt x="179" y="111"/>
                    </a:lnTo>
                    <a:lnTo>
                      <a:pt x="172" y="106"/>
                    </a:lnTo>
                    <a:lnTo>
                      <a:pt x="174" y="100"/>
                    </a:lnTo>
                    <a:lnTo>
                      <a:pt x="182" y="93"/>
                    </a:lnTo>
                    <a:lnTo>
                      <a:pt x="134" y="53"/>
                    </a:lnTo>
                    <a:lnTo>
                      <a:pt x="109" y="48"/>
                    </a:lnTo>
                    <a:lnTo>
                      <a:pt x="94" y="28"/>
                    </a:lnTo>
                    <a:lnTo>
                      <a:pt x="105" y="23"/>
                    </a:lnTo>
                    <a:lnTo>
                      <a:pt x="109" y="2"/>
                    </a:lnTo>
                    <a:lnTo>
                      <a:pt x="97" y="0"/>
                    </a:lnTo>
                    <a:lnTo>
                      <a:pt x="54" y="7"/>
                    </a:lnTo>
                    <a:lnTo>
                      <a:pt x="50" y="3"/>
                    </a:lnTo>
                    <a:lnTo>
                      <a:pt x="35" y="3"/>
                    </a:lnTo>
                    <a:lnTo>
                      <a:pt x="29" y="18"/>
                    </a:lnTo>
                    <a:lnTo>
                      <a:pt x="12" y="15"/>
                    </a:lnTo>
                    <a:lnTo>
                      <a:pt x="30" y="58"/>
                    </a:lnTo>
                    <a:lnTo>
                      <a:pt x="15" y="88"/>
                    </a:lnTo>
                    <a:lnTo>
                      <a:pt x="14" y="110"/>
                    </a:lnTo>
                    <a:lnTo>
                      <a:pt x="0" y="123"/>
                    </a:lnTo>
                    <a:lnTo>
                      <a:pt x="0" y="12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51" name="Freeform 90"/>
              <p:cNvSpPr>
                <a:spLocks noChangeAspect="1"/>
              </p:cNvSpPr>
              <p:nvPr/>
            </p:nvSpPr>
            <p:spPr bwMode="auto">
              <a:xfrm>
                <a:off x="1247" y="3259"/>
                <a:ext cx="115" cy="128"/>
              </a:xfrm>
              <a:custGeom>
                <a:avLst/>
                <a:gdLst/>
                <a:ahLst/>
                <a:cxnLst>
                  <a:cxn ang="0">
                    <a:pos x="87" y="16"/>
                  </a:cxn>
                  <a:cxn ang="0">
                    <a:pos x="83" y="43"/>
                  </a:cxn>
                  <a:cxn ang="0">
                    <a:pos x="92" y="55"/>
                  </a:cxn>
                  <a:cxn ang="0">
                    <a:pos x="103" y="51"/>
                  </a:cxn>
                  <a:cxn ang="0">
                    <a:pos x="133" y="71"/>
                  </a:cxn>
                  <a:cxn ang="0">
                    <a:pos x="130" y="88"/>
                  </a:cxn>
                  <a:cxn ang="0">
                    <a:pos x="143" y="98"/>
                  </a:cxn>
                  <a:cxn ang="0">
                    <a:pos x="140" y="120"/>
                  </a:cxn>
                  <a:cxn ang="0">
                    <a:pos x="133" y="118"/>
                  </a:cxn>
                  <a:cxn ang="0">
                    <a:pos x="120" y="135"/>
                  </a:cxn>
                  <a:cxn ang="0">
                    <a:pos x="88" y="151"/>
                  </a:cxn>
                  <a:cxn ang="0">
                    <a:pos x="55" y="145"/>
                  </a:cxn>
                  <a:cxn ang="0">
                    <a:pos x="52" y="135"/>
                  </a:cxn>
                  <a:cxn ang="0">
                    <a:pos x="75" y="110"/>
                  </a:cxn>
                  <a:cxn ang="0">
                    <a:pos x="55" y="88"/>
                  </a:cxn>
                  <a:cxn ang="0">
                    <a:pos x="40" y="86"/>
                  </a:cxn>
                  <a:cxn ang="0">
                    <a:pos x="35" y="71"/>
                  </a:cxn>
                  <a:cxn ang="0">
                    <a:pos x="15" y="68"/>
                  </a:cxn>
                  <a:cxn ang="0">
                    <a:pos x="0" y="36"/>
                  </a:cxn>
                  <a:cxn ang="0">
                    <a:pos x="13" y="10"/>
                  </a:cxn>
                  <a:cxn ang="0">
                    <a:pos x="40" y="0"/>
                  </a:cxn>
                  <a:cxn ang="0">
                    <a:pos x="78" y="0"/>
                  </a:cxn>
                  <a:cxn ang="0">
                    <a:pos x="77" y="10"/>
                  </a:cxn>
                  <a:cxn ang="0">
                    <a:pos x="87" y="16"/>
                  </a:cxn>
                  <a:cxn ang="0">
                    <a:pos x="87" y="16"/>
                  </a:cxn>
                </a:cxnLst>
                <a:rect l="0" t="0" r="r" b="b"/>
                <a:pathLst>
                  <a:path w="143" h="151">
                    <a:moveTo>
                      <a:pt x="87" y="16"/>
                    </a:moveTo>
                    <a:lnTo>
                      <a:pt x="83" y="43"/>
                    </a:lnTo>
                    <a:lnTo>
                      <a:pt x="92" y="55"/>
                    </a:lnTo>
                    <a:lnTo>
                      <a:pt x="103" y="51"/>
                    </a:lnTo>
                    <a:lnTo>
                      <a:pt x="133" y="71"/>
                    </a:lnTo>
                    <a:lnTo>
                      <a:pt x="130" y="88"/>
                    </a:lnTo>
                    <a:lnTo>
                      <a:pt x="143" y="98"/>
                    </a:lnTo>
                    <a:lnTo>
                      <a:pt x="140" y="120"/>
                    </a:lnTo>
                    <a:lnTo>
                      <a:pt x="133" y="118"/>
                    </a:lnTo>
                    <a:lnTo>
                      <a:pt x="120" y="135"/>
                    </a:lnTo>
                    <a:lnTo>
                      <a:pt x="88" y="151"/>
                    </a:lnTo>
                    <a:lnTo>
                      <a:pt x="55" y="145"/>
                    </a:lnTo>
                    <a:lnTo>
                      <a:pt x="52" y="135"/>
                    </a:lnTo>
                    <a:lnTo>
                      <a:pt x="75" y="110"/>
                    </a:lnTo>
                    <a:lnTo>
                      <a:pt x="55" y="88"/>
                    </a:lnTo>
                    <a:lnTo>
                      <a:pt x="40" y="86"/>
                    </a:lnTo>
                    <a:lnTo>
                      <a:pt x="35" y="71"/>
                    </a:lnTo>
                    <a:lnTo>
                      <a:pt x="15" y="68"/>
                    </a:lnTo>
                    <a:lnTo>
                      <a:pt x="0" y="36"/>
                    </a:lnTo>
                    <a:lnTo>
                      <a:pt x="13" y="10"/>
                    </a:lnTo>
                    <a:lnTo>
                      <a:pt x="40" y="0"/>
                    </a:lnTo>
                    <a:lnTo>
                      <a:pt x="78" y="0"/>
                    </a:lnTo>
                    <a:lnTo>
                      <a:pt x="77" y="10"/>
                    </a:lnTo>
                    <a:lnTo>
                      <a:pt x="87" y="16"/>
                    </a:lnTo>
                    <a:lnTo>
                      <a:pt x="87" y="1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52" name="Freeform 91"/>
              <p:cNvSpPr>
                <a:spLocks noChangeAspect="1"/>
              </p:cNvSpPr>
              <p:nvPr/>
            </p:nvSpPr>
            <p:spPr bwMode="auto">
              <a:xfrm>
                <a:off x="1247" y="3259"/>
                <a:ext cx="115" cy="128"/>
              </a:xfrm>
              <a:custGeom>
                <a:avLst/>
                <a:gdLst/>
                <a:ahLst/>
                <a:cxnLst>
                  <a:cxn ang="0">
                    <a:pos x="87" y="16"/>
                  </a:cxn>
                  <a:cxn ang="0">
                    <a:pos x="83" y="43"/>
                  </a:cxn>
                  <a:cxn ang="0">
                    <a:pos x="92" y="55"/>
                  </a:cxn>
                  <a:cxn ang="0">
                    <a:pos x="103" y="51"/>
                  </a:cxn>
                  <a:cxn ang="0">
                    <a:pos x="133" y="71"/>
                  </a:cxn>
                  <a:cxn ang="0">
                    <a:pos x="130" y="88"/>
                  </a:cxn>
                  <a:cxn ang="0">
                    <a:pos x="143" y="98"/>
                  </a:cxn>
                  <a:cxn ang="0">
                    <a:pos x="140" y="120"/>
                  </a:cxn>
                  <a:cxn ang="0">
                    <a:pos x="133" y="118"/>
                  </a:cxn>
                  <a:cxn ang="0">
                    <a:pos x="120" y="135"/>
                  </a:cxn>
                  <a:cxn ang="0">
                    <a:pos x="88" y="151"/>
                  </a:cxn>
                  <a:cxn ang="0">
                    <a:pos x="55" y="145"/>
                  </a:cxn>
                  <a:cxn ang="0">
                    <a:pos x="52" y="135"/>
                  </a:cxn>
                  <a:cxn ang="0">
                    <a:pos x="75" y="110"/>
                  </a:cxn>
                  <a:cxn ang="0">
                    <a:pos x="55" y="88"/>
                  </a:cxn>
                  <a:cxn ang="0">
                    <a:pos x="40" y="86"/>
                  </a:cxn>
                  <a:cxn ang="0">
                    <a:pos x="35" y="71"/>
                  </a:cxn>
                  <a:cxn ang="0">
                    <a:pos x="15" y="68"/>
                  </a:cxn>
                  <a:cxn ang="0">
                    <a:pos x="0" y="36"/>
                  </a:cxn>
                  <a:cxn ang="0">
                    <a:pos x="13" y="10"/>
                  </a:cxn>
                  <a:cxn ang="0">
                    <a:pos x="40" y="0"/>
                  </a:cxn>
                  <a:cxn ang="0">
                    <a:pos x="78" y="0"/>
                  </a:cxn>
                  <a:cxn ang="0">
                    <a:pos x="77" y="10"/>
                  </a:cxn>
                  <a:cxn ang="0">
                    <a:pos x="87" y="16"/>
                  </a:cxn>
                  <a:cxn ang="0">
                    <a:pos x="87" y="16"/>
                  </a:cxn>
                </a:cxnLst>
                <a:rect l="0" t="0" r="r" b="b"/>
                <a:pathLst>
                  <a:path w="143" h="151">
                    <a:moveTo>
                      <a:pt x="87" y="16"/>
                    </a:moveTo>
                    <a:lnTo>
                      <a:pt x="83" y="43"/>
                    </a:lnTo>
                    <a:lnTo>
                      <a:pt x="92" y="55"/>
                    </a:lnTo>
                    <a:lnTo>
                      <a:pt x="103" y="51"/>
                    </a:lnTo>
                    <a:lnTo>
                      <a:pt x="133" y="71"/>
                    </a:lnTo>
                    <a:lnTo>
                      <a:pt x="130" y="88"/>
                    </a:lnTo>
                    <a:lnTo>
                      <a:pt x="143" y="98"/>
                    </a:lnTo>
                    <a:lnTo>
                      <a:pt x="140" y="120"/>
                    </a:lnTo>
                    <a:lnTo>
                      <a:pt x="133" y="118"/>
                    </a:lnTo>
                    <a:lnTo>
                      <a:pt x="120" y="135"/>
                    </a:lnTo>
                    <a:lnTo>
                      <a:pt x="88" y="151"/>
                    </a:lnTo>
                    <a:lnTo>
                      <a:pt x="55" y="145"/>
                    </a:lnTo>
                    <a:lnTo>
                      <a:pt x="52" y="135"/>
                    </a:lnTo>
                    <a:lnTo>
                      <a:pt x="75" y="110"/>
                    </a:lnTo>
                    <a:lnTo>
                      <a:pt x="55" y="88"/>
                    </a:lnTo>
                    <a:lnTo>
                      <a:pt x="40" y="86"/>
                    </a:lnTo>
                    <a:lnTo>
                      <a:pt x="35" y="71"/>
                    </a:lnTo>
                    <a:lnTo>
                      <a:pt x="15" y="68"/>
                    </a:lnTo>
                    <a:lnTo>
                      <a:pt x="0" y="36"/>
                    </a:lnTo>
                    <a:lnTo>
                      <a:pt x="13" y="10"/>
                    </a:lnTo>
                    <a:lnTo>
                      <a:pt x="40" y="0"/>
                    </a:lnTo>
                    <a:lnTo>
                      <a:pt x="78" y="0"/>
                    </a:lnTo>
                    <a:lnTo>
                      <a:pt x="77" y="10"/>
                    </a:lnTo>
                    <a:lnTo>
                      <a:pt x="87" y="16"/>
                    </a:lnTo>
                    <a:lnTo>
                      <a:pt x="87" y="1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53" name="Freeform 92"/>
              <p:cNvSpPr>
                <a:spLocks noChangeAspect="1"/>
              </p:cNvSpPr>
              <p:nvPr/>
            </p:nvSpPr>
            <p:spPr bwMode="auto">
              <a:xfrm>
                <a:off x="1311" y="2843"/>
                <a:ext cx="76" cy="108"/>
              </a:xfrm>
              <a:custGeom>
                <a:avLst/>
                <a:gdLst/>
                <a:ahLst/>
                <a:cxnLst>
                  <a:cxn ang="0">
                    <a:pos x="35" y="0"/>
                  </a:cxn>
                  <a:cxn ang="0">
                    <a:pos x="18" y="2"/>
                  </a:cxn>
                  <a:cxn ang="0">
                    <a:pos x="8" y="7"/>
                  </a:cxn>
                  <a:cxn ang="0">
                    <a:pos x="15" y="19"/>
                  </a:cxn>
                  <a:cxn ang="0">
                    <a:pos x="7" y="29"/>
                  </a:cxn>
                  <a:cxn ang="0">
                    <a:pos x="0" y="27"/>
                  </a:cxn>
                  <a:cxn ang="0">
                    <a:pos x="3" y="45"/>
                  </a:cxn>
                  <a:cxn ang="0">
                    <a:pos x="18" y="52"/>
                  </a:cxn>
                  <a:cxn ang="0">
                    <a:pos x="17" y="64"/>
                  </a:cxn>
                  <a:cxn ang="0">
                    <a:pos x="23" y="69"/>
                  </a:cxn>
                  <a:cxn ang="0">
                    <a:pos x="23" y="115"/>
                  </a:cxn>
                  <a:cxn ang="0">
                    <a:pos x="28" y="127"/>
                  </a:cxn>
                  <a:cxn ang="0">
                    <a:pos x="83" y="119"/>
                  </a:cxn>
                  <a:cxn ang="0">
                    <a:pos x="75" y="99"/>
                  </a:cxn>
                  <a:cxn ang="0">
                    <a:pos x="60" y="89"/>
                  </a:cxn>
                  <a:cxn ang="0">
                    <a:pos x="62" y="67"/>
                  </a:cxn>
                  <a:cxn ang="0">
                    <a:pos x="95" y="42"/>
                  </a:cxn>
                  <a:cxn ang="0">
                    <a:pos x="63" y="40"/>
                  </a:cxn>
                  <a:cxn ang="0">
                    <a:pos x="35" y="0"/>
                  </a:cxn>
                  <a:cxn ang="0">
                    <a:pos x="35" y="0"/>
                  </a:cxn>
                </a:cxnLst>
                <a:rect l="0" t="0" r="r" b="b"/>
                <a:pathLst>
                  <a:path w="95" h="127">
                    <a:moveTo>
                      <a:pt x="35" y="0"/>
                    </a:moveTo>
                    <a:lnTo>
                      <a:pt x="18" y="2"/>
                    </a:lnTo>
                    <a:lnTo>
                      <a:pt x="8" y="7"/>
                    </a:lnTo>
                    <a:lnTo>
                      <a:pt x="15" y="19"/>
                    </a:lnTo>
                    <a:lnTo>
                      <a:pt x="7" y="29"/>
                    </a:lnTo>
                    <a:lnTo>
                      <a:pt x="0" y="27"/>
                    </a:lnTo>
                    <a:lnTo>
                      <a:pt x="3" y="45"/>
                    </a:lnTo>
                    <a:lnTo>
                      <a:pt x="18" y="52"/>
                    </a:lnTo>
                    <a:lnTo>
                      <a:pt x="17" y="64"/>
                    </a:lnTo>
                    <a:lnTo>
                      <a:pt x="23" y="69"/>
                    </a:lnTo>
                    <a:lnTo>
                      <a:pt x="23" y="115"/>
                    </a:lnTo>
                    <a:lnTo>
                      <a:pt x="28" y="127"/>
                    </a:lnTo>
                    <a:lnTo>
                      <a:pt x="83" y="119"/>
                    </a:lnTo>
                    <a:lnTo>
                      <a:pt x="75" y="99"/>
                    </a:lnTo>
                    <a:lnTo>
                      <a:pt x="60" y="89"/>
                    </a:lnTo>
                    <a:lnTo>
                      <a:pt x="62" y="67"/>
                    </a:lnTo>
                    <a:lnTo>
                      <a:pt x="95" y="42"/>
                    </a:lnTo>
                    <a:lnTo>
                      <a:pt x="63" y="40"/>
                    </a:lnTo>
                    <a:lnTo>
                      <a:pt x="35" y="0"/>
                    </a:lnTo>
                    <a:lnTo>
                      <a:pt x="3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54" name="Freeform 93"/>
              <p:cNvSpPr>
                <a:spLocks noChangeAspect="1"/>
              </p:cNvSpPr>
              <p:nvPr/>
            </p:nvSpPr>
            <p:spPr bwMode="auto">
              <a:xfrm>
                <a:off x="1311" y="2843"/>
                <a:ext cx="76" cy="108"/>
              </a:xfrm>
              <a:custGeom>
                <a:avLst/>
                <a:gdLst/>
                <a:ahLst/>
                <a:cxnLst>
                  <a:cxn ang="0">
                    <a:pos x="35" y="0"/>
                  </a:cxn>
                  <a:cxn ang="0">
                    <a:pos x="18" y="2"/>
                  </a:cxn>
                  <a:cxn ang="0">
                    <a:pos x="8" y="7"/>
                  </a:cxn>
                  <a:cxn ang="0">
                    <a:pos x="15" y="19"/>
                  </a:cxn>
                  <a:cxn ang="0">
                    <a:pos x="7" y="29"/>
                  </a:cxn>
                  <a:cxn ang="0">
                    <a:pos x="0" y="27"/>
                  </a:cxn>
                  <a:cxn ang="0">
                    <a:pos x="3" y="45"/>
                  </a:cxn>
                  <a:cxn ang="0">
                    <a:pos x="18" y="52"/>
                  </a:cxn>
                  <a:cxn ang="0">
                    <a:pos x="17" y="64"/>
                  </a:cxn>
                  <a:cxn ang="0">
                    <a:pos x="23" y="69"/>
                  </a:cxn>
                  <a:cxn ang="0">
                    <a:pos x="23" y="115"/>
                  </a:cxn>
                  <a:cxn ang="0">
                    <a:pos x="28" y="127"/>
                  </a:cxn>
                  <a:cxn ang="0">
                    <a:pos x="83" y="119"/>
                  </a:cxn>
                  <a:cxn ang="0">
                    <a:pos x="75" y="99"/>
                  </a:cxn>
                  <a:cxn ang="0">
                    <a:pos x="60" y="89"/>
                  </a:cxn>
                  <a:cxn ang="0">
                    <a:pos x="62" y="67"/>
                  </a:cxn>
                  <a:cxn ang="0">
                    <a:pos x="95" y="42"/>
                  </a:cxn>
                  <a:cxn ang="0">
                    <a:pos x="63" y="40"/>
                  </a:cxn>
                  <a:cxn ang="0">
                    <a:pos x="35" y="0"/>
                  </a:cxn>
                  <a:cxn ang="0">
                    <a:pos x="35" y="0"/>
                  </a:cxn>
                </a:cxnLst>
                <a:rect l="0" t="0" r="r" b="b"/>
                <a:pathLst>
                  <a:path w="95" h="127">
                    <a:moveTo>
                      <a:pt x="35" y="0"/>
                    </a:moveTo>
                    <a:lnTo>
                      <a:pt x="18" y="2"/>
                    </a:lnTo>
                    <a:lnTo>
                      <a:pt x="8" y="7"/>
                    </a:lnTo>
                    <a:lnTo>
                      <a:pt x="15" y="19"/>
                    </a:lnTo>
                    <a:lnTo>
                      <a:pt x="7" y="29"/>
                    </a:lnTo>
                    <a:lnTo>
                      <a:pt x="0" y="27"/>
                    </a:lnTo>
                    <a:lnTo>
                      <a:pt x="3" y="45"/>
                    </a:lnTo>
                    <a:lnTo>
                      <a:pt x="18" y="52"/>
                    </a:lnTo>
                    <a:lnTo>
                      <a:pt x="17" y="64"/>
                    </a:lnTo>
                    <a:lnTo>
                      <a:pt x="23" y="69"/>
                    </a:lnTo>
                    <a:lnTo>
                      <a:pt x="23" y="115"/>
                    </a:lnTo>
                    <a:lnTo>
                      <a:pt x="28" y="127"/>
                    </a:lnTo>
                    <a:lnTo>
                      <a:pt x="83" y="119"/>
                    </a:lnTo>
                    <a:lnTo>
                      <a:pt x="75" y="99"/>
                    </a:lnTo>
                    <a:lnTo>
                      <a:pt x="60" y="89"/>
                    </a:lnTo>
                    <a:lnTo>
                      <a:pt x="62" y="67"/>
                    </a:lnTo>
                    <a:lnTo>
                      <a:pt x="95" y="42"/>
                    </a:lnTo>
                    <a:lnTo>
                      <a:pt x="63" y="40"/>
                    </a:lnTo>
                    <a:lnTo>
                      <a:pt x="35" y="0"/>
                    </a:lnTo>
                    <a:lnTo>
                      <a:pt x="3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55" name="Freeform 94"/>
              <p:cNvSpPr>
                <a:spLocks noChangeAspect="1"/>
              </p:cNvSpPr>
              <p:nvPr/>
            </p:nvSpPr>
            <p:spPr bwMode="auto">
              <a:xfrm>
                <a:off x="1358" y="2878"/>
                <a:ext cx="67" cy="66"/>
              </a:xfrm>
              <a:custGeom>
                <a:avLst/>
                <a:gdLst/>
                <a:ahLst/>
                <a:cxnLst>
                  <a:cxn ang="0">
                    <a:pos x="35" y="0"/>
                  </a:cxn>
                  <a:cxn ang="0">
                    <a:pos x="2" y="25"/>
                  </a:cxn>
                  <a:cxn ang="0">
                    <a:pos x="0" y="47"/>
                  </a:cxn>
                  <a:cxn ang="0">
                    <a:pos x="17" y="57"/>
                  </a:cxn>
                  <a:cxn ang="0">
                    <a:pos x="23" y="77"/>
                  </a:cxn>
                  <a:cxn ang="0">
                    <a:pos x="35" y="67"/>
                  </a:cxn>
                  <a:cxn ang="0">
                    <a:pos x="50" y="77"/>
                  </a:cxn>
                  <a:cxn ang="0">
                    <a:pos x="67" y="77"/>
                  </a:cxn>
                  <a:cxn ang="0">
                    <a:pos x="80" y="48"/>
                  </a:cxn>
                  <a:cxn ang="0">
                    <a:pos x="73" y="37"/>
                  </a:cxn>
                  <a:cxn ang="0">
                    <a:pos x="82" y="23"/>
                  </a:cxn>
                  <a:cxn ang="0">
                    <a:pos x="65" y="20"/>
                  </a:cxn>
                  <a:cxn ang="0">
                    <a:pos x="43" y="2"/>
                  </a:cxn>
                  <a:cxn ang="0">
                    <a:pos x="35" y="0"/>
                  </a:cxn>
                  <a:cxn ang="0">
                    <a:pos x="35" y="0"/>
                  </a:cxn>
                </a:cxnLst>
                <a:rect l="0" t="0" r="r" b="b"/>
                <a:pathLst>
                  <a:path w="82" h="77">
                    <a:moveTo>
                      <a:pt x="35" y="0"/>
                    </a:moveTo>
                    <a:lnTo>
                      <a:pt x="2" y="25"/>
                    </a:lnTo>
                    <a:lnTo>
                      <a:pt x="0" y="47"/>
                    </a:lnTo>
                    <a:lnTo>
                      <a:pt x="17" y="57"/>
                    </a:lnTo>
                    <a:lnTo>
                      <a:pt x="23" y="77"/>
                    </a:lnTo>
                    <a:lnTo>
                      <a:pt x="35" y="67"/>
                    </a:lnTo>
                    <a:lnTo>
                      <a:pt x="50" y="77"/>
                    </a:lnTo>
                    <a:lnTo>
                      <a:pt x="67" y="77"/>
                    </a:lnTo>
                    <a:lnTo>
                      <a:pt x="80" y="48"/>
                    </a:lnTo>
                    <a:lnTo>
                      <a:pt x="73" y="37"/>
                    </a:lnTo>
                    <a:lnTo>
                      <a:pt x="82" y="23"/>
                    </a:lnTo>
                    <a:lnTo>
                      <a:pt x="65" y="20"/>
                    </a:lnTo>
                    <a:lnTo>
                      <a:pt x="43" y="2"/>
                    </a:lnTo>
                    <a:lnTo>
                      <a:pt x="35" y="0"/>
                    </a:lnTo>
                    <a:lnTo>
                      <a:pt x="3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56" name="Freeform 95"/>
              <p:cNvSpPr>
                <a:spLocks noChangeAspect="1"/>
              </p:cNvSpPr>
              <p:nvPr/>
            </p:nvSpPr>
            <p:spPr bwMode="auto">
              <a:xfrm>
                <a:off x="1358" y="2878"/>
                <a:ext cx="67" cy="66"/>
              </a:xfrm>
              <a:custGeom>
                <a:avLst/>
                <a:gdLst/>
                <a:ahLst/>
                <a:cxnLst>
                  <a:cxn ang="0">
                    <a:pos x="35" y="0"/>
                  </a:cxn>
                  <a:cxn ang="0">
                    <a:pos x="2" y="25"/>
                  </a:cxn>
                  <a:cxn ang="0">
                    <a:pos x="0" y="47"/>
                  </a:cxn>
                  <a:cxn ang="0">
                    <a:pos x="17" y="57"/>
                  </a:cxn>
                  <a:cxn ang="0">
                    <a:pos x="23" y="77"/>
                  </a:cxn>
                  <a:cxn ang="0">
                    <a:pos x="35" y="67"/>
                  </a:cxn>
                  <a:cxn ang="0">
                    <a:pos x="50" y="77"/>
                  </a:cxn>
                  <a:cxn ang="0">
                    <a:pos x="67" y="77"/>
                  </a:cxn>
                  <a:cxn ang="0">
                    <a:pos x="80" y="48"/>
                  </a:cxn>
                  <a:cxn ang="0">
                    <a:pos x="73" y="37"/>
                  </a:cxn>
                  <a:cxn ang="0">
                    <a:pos x="82" y="23"/>
                  </a:cxn>
                  <a:cxn ang="0">
                    <a:pos x="65" y="20"/>
                  </a:cxn>
                  <a:cxn ang="0">
                    <a:pos x="43" y="2"/>
                  </a:cxn>
                  <a:cxn ang="0">
                    <a:pos x="35" y="0"/>
                  </a:cxn>
                  <a:cxn ang="0">
                    <a:pos x="35" y="0"/>
                  </a:cxn>
                </a:cxnLst>
                <a:rect l="0" t="0" r="r" b="b"/>
                <a:pathLst>
                  <a:path w="82" h="77">
                    <a:moveTo>
                      <a:pt x="35" y="0"/>
                    </a:moveTo>
                    <a:lnTo>
                      <a:pt x="2" y="25"/>
                    </a:lnTo>
                    <a:lnTo>
                      <a:pt x="0" y="47"/>
                    </a:lnTo>
                    <a:lnTo>
                      <a:pt x="17" y="57"/>
                    </a:lnTo>
                    <a:lnTo>
                      <a:pt x="23" y="77"/>
                    </a:lnTo>
                    <a:lnTo>
                      <a:pt x="35" y="67"/>
                    </a:lnTo>
                    <a:lnTo>
                      <a:pt x="50" y="77"/>
                    </a:lnTo>
                    <a:lnTo>
                      <a:pt x="67" y="77"/>
                    </a:lnTo>
                    <a:lnTo>
                      <a:pt x="80" y="48"/>
                    </a:lnTo>
                    <a:lnTo>
                      <a:pt x="73" y="37"/>
                    </a:lnTo>
                    <a:lnTo>
                      <a:pt x="82" y="23"/>
                    </a:lnTo>
                    <a:lnTo>
                      <a:pt x="65" y="20"/>
                    </a:lnTo>
                    <a:lnTo>
                      <a:pt x="43" y="2"/>
                    </a:lnTo>
                    <a:lnTo>
                      <a:pt x="35" y="0"/>
                    </a:lnTo>
                    <a:lnTo>
                      <a:pt x="3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57" name="Freeform 96"/>
              <p:cNvSpPr>
                <a:spLocks noChangeAspect="1"/>
              </p:cNvSpPr>
              <p:nvPr/>
            </p:nvSpPr>
            <p:spPr bwMode="auto">
              <a:xfrm>
                <a:off x="1415" y="2898"/>
                <a:ext cx="35" cy="53"/>
              </a:xfrm>
              <a:custGeom>
                <a:avLst/>
                <a:gdLst/>
                <a:ahLst/>
                <a:cxnLst>
                  <a:cxn ang="0">
                    <a:pos x="15" y="0"/>
                  </a:cxn>
                  <a:cxn ang="0">
                    <a:pos x="6" y="14"/>
                  </a:cxn>
                  <a:cxn ang="0">
                    <a:pos x="13" y="25"/>
                  </a:cxn>
                  <a:cxn ang="0">
                    <a:pos x="0" y="54"/>
                  </a:cxn>
                  <a:cxn ang="0">
                    <a:pos x="10" y="60"/>
                  </a:cxn>
                  <a:cxn ang="0">
                    <a:pos x="21" y="60"/>
                  </a:cxn>
                  <a:cxn ang="0">
                    <a:pos x="45" y="25"/>
                  </a:cxn>
                  <a:cxn ang="0">
                    <a:pos x="23" y="4"/>
                  </a:cxn>
                  <a:cxn ang="0">
                    <a:pos x="15" y="0"/>
                  </a:cxn>
                  <a:cxn ang="0">
                    <a:pos x="15" y="0"/>
                  </a:cxn>
                </a:cxnLst>
                <a:rect l="0" t="0" r="r" b="b"/>
                <a:pathLst>
                  <a:path w="45" h="60">
                    <a:moveTo>
                      <a:pt x="15" y="0"/>
                    </a:moveTo>
                    <a:lnTo>
                      <a:pt x="6" y="14"/>
                    </a:lnTo>
                    <a:lnTo>
                      <a:pt x="13" y="25"/>
                    </a:lnTo>
                    <a:lnTo>
                      <a:pt x="0" y="54"/>
                    </a:lnTo>
                    <a:lnTo>
                      <a:pt x="10" y="60"/>
                    </a:lnTo>
                    <a:lnTo>
                      <a:pt x="21" y="60"/>
                    </a:lnTo>
                    <a:lnTo>
                      <a:pt x="45" y="25"/>
                    </a:lnTo>
                    <a:lnTo>
                      <a:pt x="23" y="4"/>
                    </a:lnTo>
                    <a:lnTo>
                      <a:pt x="15" y="0"/>
                    </a:lnTo>
                    <a:lnTo>
                      <a:pt x="1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58" name="Freeform 97"/>
              <p:cNvSpPr>
                <a:spLocks noChangeAspect="1"/>
              </p:cNvSpPr>
              <p:nvPr/>
            </p:nvSpPr>
            <p:spPr bwMode="auto">
              <a:xfrm>
                <a:off x="1415" y="2898"/>
                <a:ext cx="35" cy="53"/>
              </a:xfrm>
              <a:custGeom>
                <a:avLst/>
                <a:gdLst/>
                <a:ahLst/>
                <a:cxnLst>
                  <a:cxn ang="0">
                    <a:pos x="15" y="0"/>
                  </a:cxn>
                  <a:cxn ang="0">
                    <a:pos x="6" y="14"/>
                  </a:cxn>
                  <a:cxn ang="0">
                    <a:pos x="13" y="25"/>
                  </a:cxn>
                  <a:cxn ang="0">
                    <a:pos x="0" y="54"/>
                  </a:cxn>
                  <a:cxn ang="0">
                    <a:pos x="10" y="60"/>
                  </a:cxn>
                  <a:cxn ang="0">
                    <a:pos x="21" y="60"/>
                  </a:cxn>
                  <a:cxn ang="0">
                    <a:pos x="45" y="25"/>
                  </a:cxn>
                  <a:cxn ang="0">
                    <a:pos x="23" y="4"/>
                  </a:cxn>
                  <a:cxn ang="0">
                    <a:pos x="15" y="0"/>
                  </a:cxn>
                  <a:cxn ang="0">
                    <a:pos x="15" y="0"/>
                  </a:cxn>
                </a:cxnLst>
                <a:rect l="0" t="0" r="r" b="b"/>
                <a:pathLst>
                  <a:path w="45" h="60">
                    <a:moveTo>
                      <a:pt x="15" y="0"/>
                    </a:moveTo>
                    <a:lnTo>
                      <a:pt x="6" y="14"/>
                    </a:lnTo>
                    <a:lnTo>
                      <a:pt x="13" y="25"/>
                    </a:lnTo>
                    <a:lnTo>
                      <a:pt x="0" y="54"/>
                    </a:lnTo>
                    <a:lnTo>
                      <a:pt x="10" y="60"/>
                    </a:lnTo>
                    <a:lnTo>
                      <a:pt x="21" y="60"/>
                    </a:lnTo>
                    <a:lnTo>
                      <a:pt x="45" y="25"/>
                    </a:lnTo>
                    <a:lnTo>
                      <a:pt x="23" y="4"/>
                    </a:lnTo>
                    <a:lnTo>
                      <a:pt x="15" y="0"/>
                    </a:lnTo>
                    <a:lnTo>
                      <a:pt x="1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59" name="Freeform 98"/>
              <p:cNvSpPr>
                <a:spLocks noChangeAspect="1"/>
              </p:cNvSpPr>
              <p:nvPr/>
            </p:nvSpPr>
            <p:spPr bwMode="auto">
              <a:xfrm>
                <a:off x="1095" y="2882"/>
                <a:ext cx="587" cy="594"/>
              </a:xfrm>
              <a:custGeom>
                <a:avLst/>
                <a:gdLst/>
                <a:ahLst/>
                <a:cxnLst>
                  <a:cxn ang="0">
                    <a:pos x="449" y="54"/>
                  </a:cxn>
                  <a:cxn ang="0">
                    <a:pos x="475" y="94"/>
                  </a:cxn>
                  <a:cxn ang="0">
                    <a:pos x="452" y="140"/>
                  </a:cxn>
                  <a:cxn ang="0">
                    <a:pos x="482" y="132"/>
                  </a:cxn>
                  <a:cxn ang="0">
                    <a:pos x="459" y="147"/>
                  </a:cxn>
                  <a:cxn ang="0">
                    <a:pos x="500" y="142"/>
                  </a:cxn>
                  <a:cxn ang="0">
                    <a:pos x="547" y="155"/>
                  </a:cxn>
                  <a:cxn ang="0">
                    <a:pos x="552" y="169"/>
                  </a:cxn>
                  <a:cxn ang="0">
                    <a:pos x="559" y="180"/>
                  </a:cxn>
                  <a:cxn ang="0">
                    <a:pos x="617" y="197"/>
                  </a:cxn>
                  <a:cxn ang="0">
                    <a:pos x="645" y="190"/>
                  </a:cxn>
                  <a:cxn ang="0">
                    <a:pos x="697" y="239"/>
                  </a:cxn>
                  <a:cxn ang="0">
                    <a:pos x="722" y="242"/>
                  </a:cxn>
                  <a:cxn ang="0">
                    <a:pos x="714" y="313"/>
                  </a:cxn>
                  <a:cxn ang="0">
                    <a:pos x="647" y="363"/>
                  </a:cxn>
                  <a:cxn ang="0">
                    <a:pos x="630" y="405"/>
                  </a:cxn>
                  <a:cxn ang="0">
                    <a:pos x="612" y="460"/>
                  </a:cxn>
                  <a:cxn ang="0">
                    <a:pos x="542" y="538"/>
                  </a:cxn>
                  <a:cxn ang="0">
                    <a:pos x="484" y="552"/>
                  </a:cxn>
                  <a:cxn ang="0">
                    <a:pos x="420" y="575"/>
                  </a:cxn>
                  <a:cxn ang="0">
                    <a:pos x="355" y="680"/>
                  </a:cxn>
                  <a:cxn ang="0">
                    <a:pos x="362" y="645"/>
                  </a:cxn>
                  <a:cxn ang="0">
                    <a:pos x="324" y="703"/>
                  </a:cxn>
                  <a:cxn ang="0">
                    <a:pos x="310" y="673"/>
                  </a:cxn>
                  <a:cxn ang="0">
                    <a:pos x="279" y="653"/>
                  </a:cxn>
                  <a:cxn ang="0">
                    <a:pos x="264" y="628"/>
                  </a:cxn>
                  <a:cxn ang="0">
                    <a:pos x="330" y="568"/>
                  </a:cxn>
                  <a:cxn ang="0">
                    <a:pos x="330" y="545"/>
                  </a:cxn>
                  <a:cxn ang="0">
                    <a:pos x="320" y="518"/>
                  </a:cxn>
                  <a:cxn ang="0">
                    <a:pos x="279" y="502"/>
                  </a:cxn>
                  <a:cxn ang="0">
                    <a:pos x="275" y="452"/>
                  </a:cxn>
                  <a:cxn ang="0">
                    <a:pos x="274" y="400"/>
                  </a:cxn>
                  <a:cxn ang="0">
                    <a:pos x="242" y="373"/>
                  </a:cxn>
                  <a:cxn ang="0">
                    <a:pos x="237" y="363"/>
                  </a:cxn>
                  <a:cxn ang="0">
                    <a:pos x="195" y="313"/>
                  </a:cxn>
                  <a:cxn ang="0">
                    <a:pos x="157" y="290"/>
                  </a:cxn>
                  <a:cxn ang="0">
                    <a:pos x="172" y="264"/>
                  </a:cxn>
                  <a:cxn ang="0">
                    <a:pos x="117" y="269"/>
                  </a:cxn>
                  <a:cxn ang="0">
                    <a:pos x="98" y="265"/>
                  </a:cxn>
                  <a:cxn ang="0">
                    <a:pos x="77" y="277"/>
                  </a:cxn>
                  <a:cxn ang="0">
                    <a:pos x="62" y="249"/>
                  </a:cxn>
                  <a:cxn ang="0">
                    <a:pos x="33" y="249"/>
                  </a:cxn>
                  <a:cxn ang="0">
                    <a:pos x="5" y="244"/>
                  </a:cxn>
                  <a:cxn ang="0">
                    <a:pos x="13" y="187"/>
                  </a:cxn>
                  <a:cxn ang="0">
                    <a:pos x="72" y="144"/>
                  </a:cxn>
                  <a:cxn ang="0">
                    <a:pos x="85" y="77"/>
                  </a:cxn>
                  <a:cxn ang="0">
                    <a:pos x="103" y="54"/>
                  </a:cxn>
                  <a:cxn ang="0">
                    <a:pos x="92" y="49"/>
                  </a:cxn>
                  <a:cxn ang="0">
                    <a:pos x="102" y="42"/>
                  </a:cxn>
                  <a:cxn ang="0">
                    <a:pos x="128" y="50"/>
                  </a:cxn>
                  <a:cxn ang="0">
                    <a:pos x="177" y="72"/>
                  </a:cxn>
                  <a:cxn ang="0">
                    <a:pos x="185" y="15"/>
                  </a:cxn>
                  <a:cxn ang="0">
                    <a:pos x="227" y="30"/>
                  </a:cxn>
                  <a:cxn ang="0">
                    <a:pos x="260" y="29"/>
                  </a:cxn>
                  <a:cxn ang="0">
                    <a:pos x="269" y="0"/>
                  </a:cxn>
                  <a:cxn ang="0">
                    <a:pos x="284" y="17"/>
                  </a:cxn>
                  <a:cxn ang="0">
                    <a:pos x="290" y="70"/>
                  </a:cxn>
                  <a:cxn ang="0">
                    <a:pos x="349" y="74"/>
                  </a:cxn>
                  <a:cxn ang="0">
                    <a:pos x="377" y="74"/>
                  </a:cxn>
                  <a:cxn ang="0">
                    <a:pos x="405" y="80"/>
                  </a:cxn>
                  <a:cxn ang="0">
                    <a:pos x="440" y="45"/>
                  </a:cxn>
                </a:cxnLst>
                <a:rect l="0" t="0" r="r" b="b"/>
                <a:pathLst>
                  <a:path w="724" h="703">
                    <a:moveTo>
                      <a:pt x="440" y="45"/>
                    </a:moveTo>
                    <a:lnTo>
                      <a:pt x="449" y="54"/>
                    </a:lnTo>
                    <a:lnTo>
                      <a:pt x="462" y="85"/>
                    </a:lnTo>
                    <a:lnTo>
                      <a:pt x="475" y="94"/>
                    </a:lnTo>
                    <a:lnTo>
                      <a:pt x="427" y="142"/>
                    </a:lnTo>
                    <a:lnTo>
                      <a:pt x="452" y="140"/>
                    </a:lnTo>
                    <a:lnTo>
                      <a:pt x="469" y="130"/>
                    </a:lnTo>
                    <a:lnTo>
                      <a:pt x="482" y="132"/>
                    </a:lnTo>
                    <a:lnTo>
                      <a:pt x="479" y="147"/>
                    </a:lnTo>
                    <a:lnTo>
                      <a:pt x="459" y="147"/>
                    </a:lnTo>
                    <a:lnTo>
                      <a:pt x="479" y="157"/>
                    </a:lnTo>
                    <a:lnTo>
                      <a:pt x="500" y="142"/>
                    </a:lnTo>
                    <a:lnTo>
                      <a:pt x="545" y="145"/>
                    </a:lnTo>
                    <a:lnTo>
                      <a:pt x="547" y="155"/>
                    </a:lnTo>
                    <a:lnTo>
                      <a:pt x="555" y="154"/>
                    </a:lnTo>
                    <a:lnTo>
                      <a:pt x="552" y="169"/>
                    </a:lnTo>
                    <a:lnTo>
                      <a:pt x="562" y="174"/>
                    </a:lnTo>
                    <a:lnTo>
                      <a:pt x="559" y="180"/>
                    </a:lnTo>
                    <a:lnTo>
                      <a:pt x="590" y="180"/>
                    </a:lnTo>
                    <a:lnTo>
                      <a:pt x="617" y="197"/>
                    </a:lnTo>
                    <a:lnTo>
                      <a:pt x="634" y="185"/>
                    </a:lnTo>
                    <a:lnTo>
                      <a:pt x="645" y="190"/>
                    </a:lnTo>
                    <a:lnTo>
                      <a:pt x="687" y="235"/>
                    </a:lnTo>
                    <a:lnTo>
                      <a:pt x="697" y="239"/>
                    </a:lnTo>
                    <a:lnTo>
                      <a:pt x="712" y="234"/>
                    </a:lnTo>
                    <a:lnTo>
                      <a:pt x="722" y="242"/>
                    </a:lnTo>
                    <a:lnTo>
                      <a:pt x="724" y="292"/>
                    </a:lnTo>
                    <a:lnTo>
                      <a:pt x="714" y="313"/>
                    </a:lnTo>
                    <a:lnTo>
                      <a:pt x="695" y="318"/>
                    </a:lnTo>
                    <a:lnTo>
                      <a:pt x="647" y="363"/>
                    </a:lnTo>
                    <a:lnTo>
                      <a:pt x="632" y="372"/>
                    </a:lnTo>
                    <a:lnTo>
                      <a:pt x="630" y="405"/>
                    </a:lnTo>
                    <a:lnTo>
                      <a:pt x="617" y="430"/>
                    </a:lnTo>
                    <a:lnTo>
                      <a:pt x="612" y="460"/>
                    </a:lnTo>
                    <a:lnTo>
                      <a:pt x="552" y="535"/>
                    </a:lnTo>
                    <a:lnTo>
                      <a:pt x="542" y="538"/>
                    </a:lnTo>
                    <a:lnTo>
                      <a:pt x="517" y="537"/>
                    </a:lnTo>
                    <a:lnTo>
                      <a:pt x="484" y="552"/>
                    </a:lnTo>
                    <a:lnTo>
                      <a:pt x="470" y="550"/>
                    </a:lnTo>
                    <a:lnTo>
                      <a:pt x="420" y="575"/>
                    </a:lnTo>
                    <a:lnTo>
                      <a:pt x="409" y="623"/>
                    </a:lnTo>
                    <a:lnTo>
                      <a:pt x="355" y="680"/>
                    </a:lnTo>
                    <a:lnTo>
                      <a:pt x="345" y="680"/>
                    </a:lnTo>
                    <a:lnTo>
                      <a:pt x="362" y="645"/>
                    </a:lnTo>
                    <a:lnTo>
                      <a:pt x="354" y="647"/>
                    </a:lnTo>
                    <a:lnTo>
                      <a:pt x="324" y="703"/>
                    </a:lnTo>
                    <a:lnTo>
                      <a:pt x="309" y="683"/>
                    </a:lnTo>
                    <a:lnTo>
                      <a:pt x="310" y="673"/>
                    </a:lnTo>
                    <a:lnTo>
                      <a:pt x="292" y="655"/>
                    </a:lnTo>
                    <a:lnTo>
                      <a:pt x="279" y="653"/>
                    </a:lnTo>
                    <a:lnTo>
                      <a:pt x="277" y="638"/>
                    </a:lnTo>
                    <a:lnTo>
                      <a:pt x="264" y="628"/>
                    </a:lnTo>
                    <a:lnTo>
                      <a:pt x="330" y="595"/>
                    </a:lnTo>
                    <a:lnTo>
                      <a:pt x="330" y="568"/>
                    </a:lnTo>
                    <a:lnTo>
                      <a:pt x="327" y="567"/>
                    </a:lnTo>
                    <a:lnTo>
                      <a:pt x="330" y="545"/>
                    </a:lnTo>
                    <a:lnTo>
                      <a:pt x="317" y="535"/>
                    </a:lnTo>
                    <a:lnTo>
                      <a:pt x="320" y="518"/>
                    </a:lnTo>
                    <a:lnTo>
                      <a:pt x="290" y="498"/>
                    </a:lnTo>
                    <a:lnTo>
                      <a:pt x="279" y="502"/>
                    </a:lnTo>
                    <a:lnTo>
                      <a:pt x="269" y="493"/>
                    </a:lnTo>
                    <a:lnTo>
                      <a:pt x="275" y="452"/>
                    </a:lnTo>
                    <a:lnTo>
                      <a:pt x="284" y="442"/>
                    </a:lnTo>
                    <a:lnTo>
                      <a:pt x="274" y="400"/>
                    </a:lnTo>
                    <a:lnTo>
                      <a:pt x="247" y="392"/>
                    </a:lnTo>
                    <a:lnTo>
                      <a:pt x="242" y="373"/>
                    </a:lnTo>
                    <a:lnTo>
                      <a:pt x="237" y="368"/>
                    </a:lnTo>
                    <a:lnTo>
                      <a:pt x="237" y="363"/>
                    </a:lnTo>
                    <a:lnTo>
                      <a:pt x="247" y="355"/>
                    </a:lnTo>
                    <a:lnTo>
                      <a:pt x="195" y="313"/>
                    </a:lnTo>
                    <a:lnTo>
                      <a:pt x="172" y="310"/>
                    </a:lnTo>
                    <a:lnTo>
                      <a:pt x="157" y="290"/>
                    </a:lnTo>
                    <a:lnTo>
                      <a:pt x="168" y="285"/>
                    </a:lnTo>
                    <a:lnTo>
                      <a:pt x="172" y="264"/>
                    </a:lnTo>
                    <a:lnTo>
                      <a:pt x="160" y="262"/>
                    </a:lnTo>
                    <a:lnTo>
                      <a:pt x="117" y="269"/>
                    </a:lnTo>
                    <a:lnTo>
                      <a:pt x="113" y="265"/>
                    </a:lnTo>
                    <a:lnTo>
                      <a:pt x="98" y="265"/>
                    </a:lnTo>
                    <a:lnTo>
                      <a:pt x="92" y="280"/>
                    </a:lnTo>
                    <a:lnTo>
                      <a:pt x="77" y="277"/>
                    </a:lnTo>
                    <a:lnTo>
                      <a:pt x="58" y="267"/>
                    </a:lnTo>
                    <a:lnTo>
                      <a:pt x="62" y="249"/>
                    </a:lnTo>
                    <a:lnTo>
                      <a:pt x="53" y="242"/>
                    </a:lnTo>
                    <a:lnTo>
                      <a:pt x="33" y="249"/>
                    </a:lnTo>
                    <a:lnTo>
                      <a:pt x="23" y="232"/>
                    </a:lnTo>
                    <a:lnTo>
                      <a:pt x="5" y="244"/>
                    </a:lnTo>
                    <a:lnTo>
                      <a:pt x="0" y="214"/>
                    </a:lnTo>
                    <a:lnTo>
                      <a:pt x="13" y="187"/>
                    </a:lnTo>
                    <a:lnTo>
                      <a:pt x="17" y="174"/>
                    </a:lnTo>
                    <a:lnTo>
                      <a:pt x="72" y="144"/>
                    </a:lnTo>
                    <a:lnTo>
                      <a:pt x="97" y="89"/>
                    </a:lnTo>
                    <a:lnTo>
                      <a:pt x="85" y="77"/>
                    </a:lnTo>
                    <a:lnTo>
                      <a:pt x="87" y="65"/>
                    </a:lnTo>
                    <a:lnTo>
                      <a:pt x="103" y="54"/>
                    </a:lnTo>
                    <a:lnTo>
                      <a:pt x="97" y="50"/>
                    </a:lnTo>
                    <a:lnTo>
                      <a:pt x="92" y="49"/>
                    </a:lnTo>
                    <a:lnTo>
                      <a:pt x="95" y="40"/>
                    </a:lnTo>
                    <a:lnTo>
                      <a:pt x="102" y="42"/>
                    </a:lnTo>
                    <a:lnTo>
                      <a:pt x="117" y="52"/>
                    </a:lnTo>
                    <a:lnTo>
                      <a:pt x="128" y="50"/>
                    </a:lnTo>
                    <a:lnTo>
                      <a:pt x="138" y="65"/>
                    </a:lnTo>
                    <a:lnTo>
                      <a:pt x="177" y="72"/>
                    </a:lnTo>
                    <a:lnTo>
                      <a:pt x="210" y="49"/>
                    </a:lnTo>
                    <a:lnTo>
                      <a:pt x="185" y="15"/>
                    </a:lnTo>
                    <a:lnTo>
                      <a:pt x="194" y="10"/>
                    </a:lnTo>
                    <a:lnTo>
                      <a:pt x="227" y="30"/>
                    </a:lnTo>
                    <a:lnTo>
                      <a:pt x="235" y="24"/>
                    </a:lnTo>
                    <a:lnTo>
                      <a:pt x="260" y="29"/>
                    </a:lnTo>
                    <a:lnTo>
                      <a:pt x="270" y="7"/>
                    </a:lnTo>
                    <a:lnTo>
                      <a:pt x="269" y="0"/>
                    </a:lnTo>
                    <a:lnTo>
                      <a:pt x="285" y="9"/>
                    </a:lnTo>
                    <a:lnTo>
                      <a:pt x="284" y="17"/>
                    </a:lnTo>
                    <a:lnTo>
                      <a:pt x="290" y="24"/>
                    </a:lnTo>
                    <a:lnTo>
                      <a:pt x="290" y="70"/>
                    </a:lnTo>
                    <a:lnTo>
                      <a:pt x="295" y="82"/>
                    </a:lnTo>
                    <a:lnTo>
                      <a:pt x="349" y="74"/>
                    </a:lnTo>
                    <a:lnTo>
                      <a:pt x="362" y="64"/>
                    </a:lnTo>
                    <a:lnTo>
                      <a:pt x="377" y="74"/>
                    </a:lnTo>
                    <a:lnTo>
                      <a:pt x="395" y="72"/>
                    </a:lnTo>
                    <a:lnTo>
                      <a:pt x="405" y="80"/>
                    </a:lnTo>
                    <a:lnTo>
                      <a:pt x="415" y="80"/>
                    </a:lnTo>
                    <a:lnTo>
                      <a:pt x="440" y="45"/>
                    </a:lnTo>
                    <a:lnTo>
                      <a:pt x="440" y="4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60" name="Freeform 99"/>
              <p:cNvSpPr>
                <a:spLocks noChangeAspect="1"/>
              </p:cNvSpPr>
              <p:nvPr/>
            </p:nvSpPr>
            <p:spPr bwMode="auto">
              <a:xfrm>
                <a:off x="1095" y="2882"/>
                <a:ext cx="587" cy="594"/>
              </a:xfrm>
              <a:custGeom>
                <a:avLst/>
                <a:gdLst/>
                <a:ahLst/>
                <a:cxnLst>
                  <a:cxn ang="0">
                    <a:pos x="449" y="54"/>
                  </a:cxn>
                  <a:cxn ang="0">
                    <a:pos x="475" y="94"/>
                  </a:cxn>
                  <a:cxn ang="0">
                    <a:pos x="452" y="140"/>
                  </a:cxn>
                  <a:cxn ang="0">
                    <a:pos x="482" y="132"/>
                  </a:cxn>
                  <a:cxn ang="0">
                    <a:pos x="459" y="147"/>
                  </a:cxn>
                  <a:cxn ang="0">
                    <a:pos x="500" y="142"/>
                  </a:cxn>
                  <a:cxn ang="0">
                    <a:pos x="547" y="155"/>
                  </a:cxn>
                  <a:cxn ang="0">
                    <a:pos x="552" y="169"/>
                  </a:cxn>
                  <a:cxn ang="0">
                    <a:pos x="559" y="180"/>
                  </a:cxn>
                  <a:cxn ang="0">
                    <a:pos x="617" y="197"/>
                  </a:cxn>
                  <a:cxn ang="0">
                    <a:pos x="645" y="190"/>
                  </a:cxn>
                  <a:cxn ang="0">
                    <a:pos x="697" y="239"/>
                  </a:cxn>
                  <a:cxn ang="0">
                    <a:pos x="722" y="242"/>
                  </a:cxn>
                  <a:cxn ang="0">
                    <a:pos x="714" y="313"/>
                  </a:cxn>
                  <a:cxn ang="0">
                    <a:pos x="647" y="363"/>
                  </a:cxn>
                  <a:cxn ang="0">
                    <a:pos x="630" y="405"/>
                  </a:cxn>
                  <a:cxn ang="0">
                    <a:pos x="612" y="460"/>
                  </a:cxn>
                  <a:cxn ang="0">
                    <a:pos x="542" y="538"/>
                  </a:cxn>
                  <a:cxn ang="0">
                    <a:pos x="484" y="552"/>
                  </a:cxn>
                  <a:cxn ang="0">
                    <a:pos x="420" y="575"/>
                  </a:cxn>
                  <a:cxn ang="0">
                    <a:pos x="355" y="680"/>
                  </a:cxn>
                  <a:cxn ang="0">
                    <a:pos x="362" y="645"/>
                  </a:cxn>
                  <a:cxn ang="0">
                    <a:pos x="324" y="703"/>
                  </a:cxn>
                  <a:cxn ang="0">
                    <a:pos x="310" y="673"/>
                  </a:cxn>
                  <a:cxn ang="0">
                    <a:pos x="279" y="653"/>
                  </a:cxn>
                  <a:cxn ang="0">
                    <a:pos x="264" y="628"/>
                  </a:cxn>
                  <a:cxn ang="0">
                    <a:pos x="330" y="568"/>
                  </a:cxn>
                  <a:cxn ang="0">
                    <a:pos x="330" y="545"/>
                  </a:cxn>
                  <a:cxn ang="0">
                    <a:pos x="320" y="518"/>
                  </a:cxn>
                  <a:cxn ang="0">
                    <a:pos x="279" y="502"/>
                  </a:cxn>
                  <a:cxn ang="0">
                    <a:pos x="275" y="452"/>
                  </a:cxn>
                  <a:cxn ang="0">
                    <a:pos x="274" y="400"/>
                  </a:cxn>
                  <a:cxn ang="0">
                    <a:pos x="242" y="373"/>
                  </a:cxn>
                  <a:cxn ang="0">
                    <a:pos x="237" y="363"/>
                  </a:cxn>
                  <a:cxn ang="0">
                    <a:pos x="195" y="313"/>
                  </a:cxn>
                  <a:cxn ang="0">
                    <a:pos x="157" y="290"/>
                  </a:cxn>
                  <a:cxn ang="0">
                    <a:pos x="172" y="264"/>
                  </a:cxn>
                  <a:cxn ang="0">
                    <a:pos x="117" y="269"/>
                  </a:cxn>
                  <a:cxn ang="0">
                    <a:pos x="98" y="265"/>
                  </a:cxn>
                  <a:cxn ang="0">
                    <a:pos x="77" y="277"/>
                  </a:cxn>
                  <a:cxn ang="0">
                    <a:pos x="62" y="249"/>
                  </a:cxn>
                  <a:cxn ang="0">
                    <a:pos x="33" y="249"/>
                  </a:cxn>
                  <a:cxn ang="0">
                    <a:pos x="5" y="244"/>
                  </a:cxn>
                  <a:cxn ang="0">
                    <a:pos x="13" y="187"/>
                  </a:cxn>
                  <a:cxn ang="0">
                    <a:pos x="72" y="144"/>
                  </a:cxn>
                  <a:cxn ang="0">
                    <a:pos x="85" y="77"/>
                  </a:cxn>
                  <a:cxn ang="0">
                    <a:pos x="103" y="54"/>
                  </a:cxn>
                  <a:cxn ang="0">
                    <a:pos x="92" y="49"/>
                  </a:cxn>
                  <a:cxn ang="0">
                    <a:pos x="102" y="42"/>
                  </a:cxn>
                  <a:cxn ang="0">
                    <a:pos x="128" y="50"/>
                  </a:cxn>
                  <a:cxn ang="0">
                    <a:pos x="177" y="72"/>
                  </a:cxn>
                  <a:cxn ang="0">
                    <a:pos x="185" y="15"/>
                  </a:cxn>
                  <a:cxn ang="0">
                    <a:pos x="227" y="30"/>
                  </a:cxn>
                  <a:cxn ang="0">
                    <a:pos x="260" y="29"/>
                  </a:cxn>
                  <a:cxn ang="0">
                    <a:pos x="269" y="0"/>
                  </a:cxn>
                  <a:cxn ang="0">
                    <a:pos x="284" y="17"/>
                  </a:cxn>
                  <a:cxn ang="0">
                    <a:pos x="290" y="70"/>
                  </a:cxn>
                  <a:cxn ang="0">
                    <a:pos x="349" y="74"/>
                  </a:cxn>
                  <a:cxn ang="0">
                    <a:pos x="377" y="74"/>
                  </a:cxn>
                  <a:cxn ang="0">
                    <a:pos x="405" y="80"/>
                  </a:cxn>
                  <a:cxn ang="0">
                    <a:pos x="440" y="45"/>
                  </a:cxn>
                </a:cxnLst>
                <a:rect l="0" t="0" r="r" b="b"/>
                <a:pathLst>
                  <a:path w="724" h="703">
                    <a:moveTo>
                      <a:pt x="440" y="45"/>
                    </a:moveTo>
                    <a:lnTo>
                      <a:pt x="449" y="54"/>
                    </a:lnTo>
                    <a:lnTo>
                      <a:pt x="462" y="85"/>
                    </a:lnTo>
                    <a:lnTo>
                      <a:pt x="475" y="94"/>
                    </a:lnTo>
                    <a:lnTo>
                      <a:pt x="427" y="142"/>
                    </a:lnTo>
                    <a:lnTo>
                      <a:pt x="452" y="140"/>
                    </a:lnTo>
                    <a:lnTo>
                      <a:pt x="469" y="130"/>
                    </a:lnTo>
                    <a:lnTo>
                      <a:pt x="482" y="132"/>
                    </a:lnTo>
                    <a:lnTo>
                      <a:pt x="479" y="147"/>
                    </a:lnTo>
                    <a:lnTo>
                      <a:pt x="459" y="147"/>
                    </a:lnTo>
                    <a:lnTo>
                      <a:pt x="479" y="157"/>
                    </a:lnTo>
                    <a:lnTo>
                      <a:pt x="500" y="142"/>
                    </a:lnTo>
                    <a:lnTo>
                      <a:pt x="545" y="145"/>
                    </a:lnTo>
                    <a:lnTo>
                      <a:pt x="547" y="155"/>
                    </a:lnTo>
                    <a:lnTo>
                      <a:pt x="555" y="154"/>
                    </a:lnTo>
                    <a:lnTo>
                      <a:pt x="552" y="169"/>
                    </a:lnTo>
                    <a:lnTo>
                      <a:pt x="562" y="174"/>
                    </a:lnTo>
                    <a:lnTo>
                      <a:pt x="559" y="180"/>
                    </a:lnTo>
                    <a:lnTo>
                      <a:pt x="590" y="180"/>
                    </a:lnTo>
                    <a:lnTo>
                      <a:pt x="617" y="197"/>
                    </a:lnTo>
                    <a:lnTo>
                      <a:pt x="634" y="185"/>
                    </a:lnTo>
                    <a:lnTo>
                      <a:pt x="645" y="190"/>
                    </a:lnTo>
                    <a:lnTo>
                      <a:pt x="687" y="235"/>
                    </a:lnTo>
                    <a:lnTo>
                      <a:pt x="697" y="239"/>
                    </a:lnTo>
                    <a:lnTo>
                      <a:pt x="712" y="234"/>
                    </a:lnTo>
                    <a:lnTo>
                      <a:pt x="722" y="242"/>
                    </a:lnTo>
                    <a:lnTo>
                      <a:pt x="724" y="292"/>
                    </a:lnTo>
                    <a:lnTo>
                      <a:pt x="714" y="313"/>
                    </a:lnTo>
                    <a:lnTo>
                      <a:pt x="695" y="318"/>
                    </a:lnTo>
                    <a:lnTo>
                      <a:pt x="647" y="363"/>
                    </a:lnTo>
                    <a:lnTo>
                      <a:pt x="632" y="372"/>
                    </a:lnTo>
                    <a:lnTo>
                      <a:pt x="630" y="405"/>
                    </a:lnTo>
                    <a:lnTo>
                      <a:pt x="617" y="430"/>
                    </a:lnTo>
                    <a:lnTo>
                      <a:pt x="612" y="460"/>
                    </a:lnTo>
                    <a:lnTo>
                      <a:pt x="552" y="535"/>
                    </a:lnTo>
                    <a:lnTo>
                      <a:pt x="542" y="538"/>
                    </a:lnTo>
                    <a:lnTo>
                      <a:pt x="517" y="537"/>
                    </a:lnTo>
                    <a:lnTo>
                      <a:pt x="484" y="552"/>
                    </a:lnTo>
                    <a:lnTo>
                      <a:pt x="470" y="550"/>
                    </a:lnTo>
                    <a:lnTo>
                      <a:pt x="420" y="575"/>
                    </a:lnTo>
                    <a:lnTo>
                      <a:pt x="409" y="623"/>
                    </a:lnTo>
                    <a:lnTo>
                      <a:pt x="355" y="680"/>
                    </a:lnTo>
                    <a:lnTo>
                      <a:pt x="345" y="680"/>
                    </a:lnTo>
                    <a:lnTo>
                      <a:pt x="362" y="645"/>
                    </a:lnTo>
                    <a:lnTo>
                      <a:pt x="354" y="647"/>
                    </a:lnTo>
                    <a:lnTo>
                      <a:pt x="324" y="703"/>
                    </a:lnTo>
                    <a:lnTo>
                      <a:pt x="309" y="683"/>
                    </a:lnTo>
                    <a:lnTo>
                      <a:pt x="310" y="673"/>
                    </a:lnTo>
                    <a:lnTo>
                      <a:pt x="292" y="655"/>
                    </a:lnTo>
                    <a:lnTo>
                      <a:pt x="279" y="653"/>
                    </a:lnTo>
                    <a:lnTo>
                      <a:pt x="277" y="638"/>
                    </a:lnTo>
                    <a:lnTo>
                      <a:pt x="264" y="628"/>
                    </a:lnTo>
                    <a:lnTo>
                      <a:pt x="330" y="595"/>
                    </a:lnTo>
                    <a:lnTo>
                      <a:pt x="330" y="568"/>
                    </a:lnTo>
                    <a:lnTo>
                      <a:pt x="327" y="567"/>
                    </a:lnTo>
                    <a:lnTo>
                      <a:pt x="330" y="545"/>
                    </a:lnTo>
                    <a:lnTo>
                      <a:pt x="317" y="535"/>
                    </a:lnTo>
                    <a:lnTo>
                      <a:pt x="320" y="518"/>
                    </a:lnTo>
                    <a:lnTo>
                      <a:pt x="290" y="498"/>
                    </a:lnTo>
                    <a:lnTo>
                      <a:pt x="279" y="502"/>
                    </a:lnTo>
                    <a:lnTo>
                      <a:pt x="269" y="493"/>
                    </a:lnTo>
                    <a:lnTo>
                      <a:pt x="275" y="452"/>
                    </a:lnTo>
                    <a:lnTo>
                      <a:pt x="284" y="442"/>
                    </a:lnTo>
                    <a:lnTo>
                      <a:pt x="274" y="400"/>
                    </a:lnTo>
                    <a:lnTo>
                      <a:pt x="247" y="392"/>
                    </a:lnTo>
                    <a:lnTo>
                      <a:pt x="242" y="373"/>
                    </a:lnTo>
                    <a:lnTo>
                      <a:pt x="237" y="368"/>
                    </a:lnTo>
                    <a:lnTo>
                      <a:pt x="237" y="363"/>
                    </a:lnTo>
                    <a:lnTo>
                      <a:pt x="247" y="355"/>
                    </a:lnTo>
                    <a:lnTo>
                      <a:pt x="195" y="313"/>
                    </a:lnTo>
                    <a:lnTo>
                      <a:pt x="172" y="310"/>
                    </a:lnTo>
                    <a:lnTo>
                      <a:pt x="157" y="290"/>
                    </a:lnTo>
                    <a:lnTo>
                      <a:pt x="168" y="285"/>
                    </a:lnTo>
                    <a:lnTo>
                      <a:pt x="172" y="264"/>
                    </a:lnTo>
                    <a:lnTo>
                      <a:pt x="160" y="262"/>
                    </a:lnTo>
                    <a:lnTo>
                      <a:pt x="117" y="269"/>
                    </a:lnTo>
                    <a:lnTo>
                      <a:pt x="113" y="265"/>
                    </a:lnTo>
                    <a:lnTo>
                      <a:pt x="98" y="265"/>
                    </a:lnTo>
                    <a:lnTo>
                      <a:pt x="92" y="280"/>
                    </a:lnTo>
                    <a:lnTo>
                      <a:pt x="77" y="277"/>
                    </a:lnTo>
                    <a:lnTo>
                      <a:pt x="58" y="267"/>
                    </a:lnTo>
                    <a:lnTo>
                      <a:pt x="62" y="249"/>
                    </a:lnTo>
                    <a:lnTo>
                      <a:pt x="53" y="242"/>
                    </a:lnTo>
                    <a:lnTo>
                      <a:pt x="33" y="249"/>
                    </a:lnTo>
                    <a:lnTo>
                      <a:pt x="23" y="232"/>
                    </a:lnTo>
                    <a:lnTo>
                      <a:pt x="5" y="244"/>
                    </a:lnTo>
                    <a:lnTo>
                      <a:pt x="0" y="214"/>
                    </a:lnTo>
                    <a:lnTo>
                      <a:pt x="13" y="187"/>
                    </a:lnTo>
                    <a:lnTo>
                      <a:pt x="17" y="174"/>
                    </a:lnTo>
                    <a:lnTo>
                      <a:pt x="72" y="144"/>
                    </a:lnTo>
                    <a:lnTo>
                      <a:pt x="97" y="89"/>
                    </a:lnTo>
                    <a:lnTo>
                      <a:pt x="85" y="77"/>
                    </a:lnTo>
                    <a:lnTo>
                      <a:pt x="87" y="65"/>
                    </a:lnTo>
                    <a:lnTo>
                      <a:pt x="103" y="54"/>
                    </a:lnTo>
                    <a:lnTo>
                      <a:pt x="97" y="50"/>
                    </a:lnTo>
                    <a:lnTo>
                      <a:pt x="92" y="49"/>
                    </a:lnTo>
                    <a:lnTo>
                      <a:pt x="95" y="40"/>
                    </a:lnTo>
                    <a:lnTo>
                      <a:pt x="102" y="42"/>
                    </a:lnTo>
                    <a:lnTo>
                      <a:pt x="117" y="52"/>
                    </a:lnTo>
                    <a:lnTo>
                      <a:pt x="128" y="50"/>
                    </a:lnTo>
                    <a:lnTo>
                      <a:pt x="138" y="65"/>
                    </a:lnTo>
                    <a:lnTo>
                      <a:pt x="177" y="72"/>
                    </a:lnTo>
                    <a:lnTo>
                      <a:pt x="210" y="49"/>
                    </a:lnTo>
                    <a:lnTo>
                      <a:pt x="185" y="15"/>
                    </a:lnTo>
                    <a:lnTo>
                      <a:pt x="194" y="10"/>
                    </a:lnTo>
                    <a:lnTo>
                      <a:pt x="227" y="30"/>
                    </a:lnTo>
                    <a:lnTo>
                      <a:pt x="235" y="24"/>
                    </a:lnTo>
                    <a:lnTo>
                      <a:pt x="260" y="29"/>
                    </a:lnTo>
                    <a:lnTo>
                      <a:pt x="270" y="7"/>
                    </a:lnTo>
                    <a:lnTo>
                      <a:pt x="269" y="0"/>
                    </a:lnTo>
                    <a:lnTo>
                      <a:pt x="285" y="9"/>
                    </a:lnTo>
                    <a:lnTo>
                      <a:pt x="284" y="17"/>
                    </a:lnTo>
                    <a:lnTo>
                      <a:pt x="290" y="24"/>
                    </a:lnTo>
                    <a:lnTo>
                      <a:pt x="290" y="70"/>
                    </a:lnTo>
                    <a:lnTo>
                      <a:pt x="295" y="82"/>
                    </a:lnTo>
                    <a:lnTo>
                      <a:pt x="349" y="74"/>
                    </a:lnTo>
                    <a:lnTo>
                      <a:pt x="362" y="64"/>
                    </a:lnTo>
                    <a:lnTo>
                      <a:pt x="377" y="74"/>
                    </a:lnTo>
                    <a:lnTo>
                      <a:pt x="395" y="72"/>
                    </a:lnTo>
                    <a:lnTo>
                      <a:pt x="405" y="80"/>
                    </a:lnTo>
                    <a:lnTo>
                      <a:pt x="415" y="80"/>
                    </a:lnTo>
                    <a:lnTo>
                      <a:pt x="440" y="45"/>
                    </a:lnTo>
                    <a:lnTo>
                      <a:pt x="440" y="4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61" name="Freeform 100"/>
              <p:cNvSpPr>
                <a:spLocks noChangeAspect="1"/>
              </p:cNvSpPr>
              <p:nvPr/>
            </p:nvSpPr>
            <p:spPr bwMode="auto">
              <a:xfrm>
                <a:off x="988" y="2460"/>
                <a:ext cx="190" cy="86"/>
              </a:xfrm>
              <a:custGeom>
                <a:avLst/>
                <a:gdLst/>
                <a:ahLst/>
                <a:cxnLst>
                  <a:cxn ang="0">
                    <a:pos x="0" y="25"/>
                  </a:cxn>
                  <a:cxn ang="0">
                    <a:pos x="10" y="12"/>
                  </a:cxn>
                  <a:cxn ang="0">
                    <a:pos x="65" y="0"/>
                  </a:cxn>
                  <a:cxn ang="0">
                    <a:pos x="138" y="28"/>
                  </a:cxn>
                  <a:cxn ang="0">
                    <a:pos x="165" y="52"/>
                  </a:cxn>
                  <a:cxn ang="0">
                    <a:pos x="217" y="65"/>
                  </a:cxn>
                  <a:cxn ang="0">
                    <a:pos x="217" y="75"/>
                  </a:cxn>
                  <a:cxn ang="0">
                    <a:pos x="238" y="90"/>
                  </a:cxn>
                  <a:cxn ang="0">
                    <a:pos x="225" y="102"/>
                  </a:cxn>
                  <a:cxn ang="0">
                    <a:pos x="153" y="97"/>
                  </a:cxn>
                  <a:cxn ang="0">
                    <a:pos x="155" y="75"/>
                  </a:cxn>
                  <a:cxn ang="0">
                    <a:pos x="130" y="50"/>
                  </a:cxn>
                  <a:cxn ang="0">
                    <a:pos x="115" y="50"/>
                  </a:cxn>
                  <a:cxn ang="0">
                    <a:pos x="62" y="25"/>
                  </a:cxn>
                  <a:cxn ang="0">
                    <a:pos x="53" y="15"/>
                  </a:cxn>
                  <a:cxn ang="0">
                    <a:pos x="22" y="28"/>
                  </a:cxn>
                  <a:cxn ang="0">
                    <a:pos x="0" y="25"/>
                  </a:cxn>
                  <a:cxn ang="0">
                    <a:pos x="0" y="25"/>
                  </a:cxn>
                </a:cxnLst>
                <a:rect l="0" t="0" r="r" b="b"/>
                <a:pathLst>
                  <a:path w="238" h="102">
                    <a:moveTo>
                      <a:pt x="0" y="25"/>
                    </a:moveTo>
                    <a:lnTo>
                      <a:pt x="10" y="12"/>
                    </a:lnTo>
                    <a:lnTo>
                      <a:pt x="65" y="0"/>
                    </a:lnTo>
                    <a:lnTo>
                      <a:pt x="138" y="28"/>
                    </a:lnTo>
                    <a:lnTo>
                      <a:pt x="165" y="52"/>
                    </a:lnTo>
                    <a:lnTo>
                      <a:pt x="217" y="65"/>
                    </a:lnTo>
                    <a:lnTo>
                      <a:pt x="217" y="75"/>
                    </a:lnTo>
                    <a:lnTo>
                      <a:pt x="238" y="90"/>
                    </a:lnTo>
                    <a:lnTo>
                      <a:pt x="225" y="102"/>
                    </a:lnTo>
                    <a:lnTo>
                      <a:pt x="153" y="97"/>
                    </a:lnTo>
                    <a:lnTo>
                      <a:pt x="155" y="75"/>
                    </a:lnTo>
                    <a:lnTo>
                      <a:pt x="130" y="50"/>
                    </a:lnTo>
                    <a:lnTo>
                      <a:pt x="115" y="50"/>
                    </a:lnTo>
                    <a:lnTo>
                      <a:pt x="62" y="25"/>
                    </a:lnTo>
                    <a:lnTo>
                      <a:pt x="53" y="15"/>
                    </a:lnTo>
                    <a:lnTo>
                      <a:pt x="22" y="28"/>
                    </a:lnTo>
                    <a:lnTo>
                      <a:pt x="0" y="25"/>
                    </a:lnTo>
                    <a:lnTo>
                      <a:pt x="0" y="2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62" name="Freeform 101"/>
              <p:cNvSpPr>
                <a:spLocks noChangeAspect="1"/>
              </p:cNvSpPr>
              <p:nvPr/>
            </p:nvSpPr>
            <p:spPr bwMode="auto">
              <a:xfrm>
                <a:off x="988" y="2460"/>
                <a:ext cx="190" cy="86"/>
              </a:xfrm>
              <a:custGeom>
                <a:avLst/>
                <a:gdLst/>
                <a:ahLst/>
                <a:cxnLst>
                  <a:cxn ang="0">
                    <a:pos x="0" y="25"/>
                  </a:cxn>
                  <a:cxn ang="0">
                    <a:pos x="10" y="12"/>
                  </a:cxn>
                  <a:cxn ang="0">
                    <a:pos x="65" y="0"/>
                  </a:cxn>
                  <a:cxn ang="0">
                    <a:pos x="138" y="28"/>
                  </a:cxn>
                  <a:cxn ang="0">
                    <a:pos x="165" y="52"/>
                  </a:cxn>
                  <a:cxn ang="0">
                    <a:pos x="217" y="65"/>
                  </a:cxn>
                  <a:cxn ang="0">
                    <a:pos x="217" y="75"/>
                  </a:cxn>
                  <a:cxn ang="0">
                    <a:pos x="238" y="90"/>
                  </a:cxn>
                  <a:cxn ang="0">
                    <a:pos x="225" y="102"/>
                  </a:cxn>
                  <a:cxn ang="0">
                    <a:pos x="153" y="97"/>
                  </a:cxn>
                  <a:cxn ang="0">
                    <a:pos x="155" y="75"/>
                  </a:cxn>
                  <a:cxn ang="0">
                    <a:pos x="130" y="50"/>
                  </a:cxn>
                  <a:cxn ang="0">
                    <a:pos x="115" y="50"/>
                  </a:cxn>
                  <a:cxn ang="0">
                    <a:pos x="62" y="25"/>
                  </a:cxn>
                  <a:cxn ang="0">
                    <a:pos x="53" y="15"/>
                  </a:cxn>
                  <a:cxn ang="0">
                    <a:pos x="22" y="28"/>
                  </a:cxn>
                  <a:cxn ang="0">
                    <a:pos x="0" y="25"/>
                  </a:cxn>
                  <a:cxn ang="0">
                    <a:pos x="0" y="25"/>
                  </a:cxn>
                </a:cxnLst>
                <a:rect l="0" t="0" r="r" b="b"/>
                <a:pathLst>
                  <a:path w="238" h="102">
                    <a:moveTo>
                      <a:pt x="0" y="25"/>
                    </a:moveTo>
                    <a:lnTo>
                      <a:pt x="10" y="12"/>
                    </a:lnTo>
                    <a:lnTo>
                      <a:pt x="65" y="0"/>
                    </a:lnTo>
                    <a:lnTo>
                      <a:pt x="138" y="28"/>
                    </a:lnTo>
                    <a:lnTo>
                      <a:pt x="165" y="52"/>
                    </a:lnTo>
                    <a:lnTo>
                      <a:pt x="217" y="65"/>
                    </a:lnTo>
                    <a:lnTo>
                      <a:pt x="217" y="75"/>
                    </a:lnTo>
                    <a:lnTo>
                      <a:pt x="238" y="90"/>
                    </a:lnTo>
                    <a:lnTo>
                      <a:pt x="225" y="102"/>
                    </a:lnTo>
                    <a:lnTo>
                      <a:pt x="153" y="97"/>
                    </a:lnTo>
                    <a:lnTo>
                      <a:pt x="155" y="75"/>
                    </a:lnTo>
                    <a:lnTo>
                      <a:pt x="130" y="50"/>
                    </a:lnTo>
                    <a:lnTo>
                      <a:pt x="115" y="50"/>
                    </a:lnTo>
                    <a:lnTo>
                      <a:pt x="62" y="25"/>
                    </a:lnTo>
                    <a:lnTo>
                      <a:pt x="53" y="15"/>
                    </a:lnTo>
                    <a:lnTo>
                      <a:pt x="22" y="28"/>
                    </a:lnTo>
                    <a:lnTo>
                      <a:pt x="0" y="25"/>
                    </a:lnTo>
                    <a:lnTo>
                      <a:pt x="0" y="2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63" name="Freeform 102"/>
              <p:cNvSpPr>
                <a:spLocks noChangeAspect="1"/>
              </p:cNvSpPr>
              <p:nvPr/>
            </p:nvSpPr>
            <p:spPr bwMode="auto">
              <a:xfrm>
                <a:off x="1293" y="2588"/>
                <a:ext cx="39" cy="14"/>
              </a:xfrm>
              <a:custGeom>
                <a:avLst/>
                <a:gdLst/>
                <a:ahLst/>
                <a:cxnLst>
                  <a:cxn ang="0">
                    <a:pos x="0" y="11"/>
                  </a:cxn>
                  <a:cxn ang="0">
                    <a:pos x="4" y="3"/>
                  </a:cxn>
                  <a:cxn ang="0">
                    <a:pos x="34" y="1"/>
                  </a:cxn>
                  <a:cxn ang="0">
                    <a:pos x="45" y="0"/>
                  </a:cxn>
                  <a:cxn ang="0">
                    <a:pos x="47" y="6"/>
                  </a:cxn>
                  <a:cxn ang="0">
                    <a:pos x="27" y="16"/>
                  </a:cxn>
                  <a:cxn ang="0">
                    <a:pos x="19" y="11"/>
                  </a:cxn>
                  <a:cxn ang="0">
                    <a:pos x="0" y="11"/>
                  </a:cxn>
                  <a:cxn ang="0">
                    <a:pos x="0" y="11"/>
                  </a:cxn>
                </a:cxnLst>
                <a:rect l="0" t="0" r="r" b="b"/>
                <a:pathLst>
                  <a:path w="47" h="16">
                    <a:moveTo>
                      <a:pt x="0" y="11"/>
                    </a:moveTo>
                    <a:lnTo>
                      <a:pt x="4" y="3"/>
                    </a:lnTo>
                    <a:lnTo>
                      <a:pt x="34" y="1"/>
                    </a:lnTo>
                    <a:lnTo>
                      <a:pt x="45" y="0"/>
                    </a:lnTo>
                    <a:lnTo>
                      <a:pt x="47" y="6"/>
                    </a:lnTo>
                    <a:lnTo>
                      <a:pt x="27" y="16"/>
                    </a:lnTo>
                    <a:lnTo>
                      <a:pt x="19" y="11"/>
                    </a:lnTo>
                    <a:lnTo>
                      <a:pt x="0" y="11"/>
                    </a:lnTo>
                    <a:lnTo>
                      <a:pt x="0" y="1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64" name="Freeform 103"/>
              <p:cNvSpPr>
                <a:spLocks noChangeAspect="1"/>
              </p:cNvSpPr>
              <p:nvPr/>
            </p:nvSpPr>
            <p:spPr bwMode="auto">
              <a:xfrm>
                <a:off x="1293" y="2588"/>
                <a:ext cx="39" cy="14"/>
              </a:xfrm>
              <a:custGeom>
                <a:avLst/>
                <a:gdLst/>
                <a:ahLst/>
                <a:cxnLst>
                  <a:cxn ang="0">
                    <a:pos x="0" y="11"/>
                  </a:cxn>
                  <a:cxn ang="0">
                    <a:pos x="4" y="3"/>
                  </a:cxn>
                  <a:cxn ang="0">
                    <a:pos x="34" y="1"/>
                  </a:cxn>
                  <a:cxn ang="0">
                    <a:pos x="45" y="0"/>
                  </a:cxn>
                  <a:cxn ang="0">
                    <a:pos x="47" y="6"/>
                  </a:cxn>
                  <a:cxn ang="0">
                    <a:pos x="27" y="16"/>
                  </a:cxn>
                  <a:cxn ang="0">
                    <a:pos x="19" y="11"/>
                  </a:cxn>
                  <a:cxn ang="0">
                    <a:pos x="0" y="11"/>
                  </a:cxn>
                  <a:cxn ang="0">
                    <a:pos x="0" y="11"/>
                  </a:cxn>
                </a:cxnLst>
                <a:rect l="0" t="0" r="r" b="b"/>
                <a:pathLst>
                  <a:path w="47" h="16">
                    <a:moveTo>
                      <a:pt x="0" y="11"/>
                    </a:moveTo>
                    <a:lnTo>
                      <a:pt x="4" y="3"/>
                    </a:lnTo>
                    <a:lnTo>
                      <a:pt x="34" y="1"/>
                    </a:lnTo>
                    <a:lnTo>
                      <a:pt x="45" y="0"/>
                    </a:lnTo>
                    <a:lnTo>
                      <a:pt x="47" y="6"/>
                    </a:lnTo>
                    <a:lnTo>
                      <a:pt x="27" y="16"/>
                    </a:lnTo>
                    <a:lnTo>
                      <a:pt x="19" y="11"/>
                    </a:lnTo>
                    <a:lnTo>
                      <a:pt x="0" y="11"/>
                    </a:lnTo>
                    <a:lnTo>
                      <a:pt x="0" y="1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65" name="Freeform 104"/>
              <p:cNvSpPr>
                <a:spLocks noChangeAspect="1"/>
              </p:cNvSpPr>
              <p:nvPr/>
            </p:nvSpPr>
            <p:spPr bwMode="auto">
              <a:xfrm>
                <a:off x="1089" y="2565"/>
                <a:ext cx="46" cy="23"/>
              </a:xfrm>
              <a:custGeom>
                <a:avLst/>
                <a:gdLst/>
                <a:ahLst/>
                <a:cxnLst>
                  <a:cxn ang="0">
                    <a:pos x="0" y="0"/>
                  </a:cxn>
                  <a:cxn ang="0">
                    <a:pos x="23" y="23"/>
                  </a:cxn>
                  <a:cxn ang="0">
                    <a:pos x="33" y="27"/>
                  </a:cxn>
                  <a:cxn ang="0">
                    <a:pos x="55" y="23"/>
                  </a:cxn>
                  <a:cxn ang="0">
                    <a:pos x="56" y="15"/>
                  </a:cxn>
                  <a:cxn ang="0">
                    <a:pos x="35" y="13"/>
                  </a:cxn>
                  <a:cxn ang="0">
                    <a:pos x="25" y="10"/>
                  </a:cxn>
                  <a:cxn ang="0">
                    <a:pos x="16" y="2"/>
                  </a:cxn>
                  <a:cxn ang="0">
                    <a:pos x="0" y="0"/>
                  </a:cxn>
                  <a:cxn ang="0">
                    <a:pos x="0" y="0"/>
                  </a:cxn>
                </a:cxnLst>
                <a:rect l="0" t="0" r="r" b="b"/>
                <a:pathLst>
                  <a:path w="56" h="27">
                    <a:moveTo>
                      <a:pt x="0" y="0"/>
                    </a:moveTo>
                    <a:lnTo>
                      <a:pt x="23" y="23"/>
                    </a:lnTo>
                    <a:lnTo>
                      <a:pt x="33" y="27"/>
                    </a:lnTo>
                    <a:lnTo>
                      <a:pt x="55" y="23"/>
                    </a:lnTo>
                    <a:lnTo>
                      <a:pt x="56" y="15"/>
                    </a:lnTo>
                    <a:lnTo>
                      <a:pt x="35" y="13"/>
                    </a:lnTo>
                    <a:lnTo>
                      <a:pt x="25" y="10"/>
                    </a:lnTo>
                    <a:lnTo>
                      <a:pt x="16" y="2"/>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66" name="Freeform 105"/>
              <p:cNvSpPr>
                <a:spLocks noChangeAspect="1"/>
              </p:cNvSpPr>
              <p:nvPr/>
            </p:nvSpPr>
            <p:spPr bwMode="auto">
              <a:xfrm>
                <a:off x="1089" y="2565"/>
                <a:ext cx="46" cy="23"/>
              </a:xfrm>
              <a:custGeom>
                <a:avLst/>
                <a:gdLst/>
                <a:ahLst/>
                <a:cxnLst>
                  <a:cxn ang="0">
                    <a:pos x="0" y="0"/>
                  </a:cxn>
                  <a:cxn ang="0">
                    <a:pos x="23" y="23"/>
                  </a:cxn>
                  <a:cxn ang="0">
                    <a:pos x="33" y="27"/>
                  </a:cxn>
                  <a:cxn ang="0">
                    <a:pos x="55" y="23"/>
                  </a:cxn>
                  <a:cxn ang="0">
                    <a:pos x="56" y="15"/>
                  </a:cxn>
                  <a:cxn ang="0">
                    <a:pos x="35" y="13"/>
                  </a:cxn>
                  <a:cxn ang="0">
                    <a:pos x="25" y="10"/>
                  </a:cxn>
                  <a:cxn ang="0">
                    <a:pos x="16" y="2"/>
                  </a:cxn>
                  <a:cxn ang="0">
                    <a:pos x="0" y="0"/>
                  </a:cxn>
                  <a:cxn ang="0">
                    <a:pos x="0" y="0"/>
                  </a:cxn>
                </a:cxnLst>
                <a:rect l="0" t="0" r="r" b="b"/>
                <a:pathLst>
                  <a:path w="56" h="27">
                    <a:moveTo>
                      <a:pt x="0" y="0"/>
                    </a:moveTo>
                    <a:lnTo>
                      <a:pt x="23" y="23"/>
                    </a:lnTo>
                    <a:lnTo>
                      <a:pt x="33" y="27"/>
                    </a:lnTo>
                    <a:lnTo>
                      <a:pt x="55" y="23"/>
                    </a:lnTo>
                    <a:lnTo>
                      <a:pt x="56" y="15"/>
                    </a:lnTo>
                    <a:lnTo>
                      <a:pt x="35" y="13"/>
                    </a:lnTo>
                    <a:lnTo>
                      <a:pt x="25" y="10"/>
                    </a:lnTo>
                    <a:lnTo>
                      <a:pt x="16" y="2"/>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67" name="Freeform 106"/>
              <p:cNvSpPr>
                <a:spLocks noChangeAspect="1"/>
              </p:cNvSpPr>
              <p:nvPr/>
            </p:nvSpPr>
            <p:spPr bwMode="auto">
              <a:xfrm>
                <a:off x="1005" y="2489"/>
                <a:ext cx="15" cy="9"/>
              </a:xfrm>
              <a:custGeom>
                <a:avLst/>
                <a:gdLst/>
                <a:ahLst/>
                <a:cxnLst>
                  <a:cxn ang="0">
                    <a:pos x="15" y="0"/>
                  </a:cxn>
                  <a:cxn ang="0">
                    <a:pos x="8" y="0"/>
                  </a:cxn>
                  <a:cxn ang="0">
                    <a:pos x="2" y="3"/>
                  </a:cxn>
                  <a:cxn ang="0">
                    <a:pos x="0" y="10"/>
                  </a:cxn>
                  <a:cxn ang="0">
                    <a:pos x="18" y="7"/>
                  </a:cxn>
                  <a:cxn ang="0">
                    <a:pos x="15" y="0"/>
                  </a:cxn>
                  <a:cxn ang="0">
                    <a:pos x="15" y="0"/>
                  </a:cxn>
                </a:cxnLst>
                <a:rect l="0" t="0" r="r" b="b"/>
                <a:pathLst>
                  <a:path w="18" h="10">
                    <a:moveTo>
                      <a:pt x="15" y="0"/>
                    </a:moveTo>
                    <a:lnTo>
                      <a:pt x="8" y="0"/>
                    </a:lnTo>
                    <a:lnTo>
                      <a:pt x="2" y="3"/>
                    </a:lnTo>
                    <a:lnTo>
                      <a:pt x="0" y="10"/>
                    </a:lnTo>
                    <a:lnTo>
                      <a:pt x="18" y="7"/>
                    </a:lnTo>
                    <a:lnTo>
                      <a:pt x="15" y="0"/>
                    </a:lnTo>
                    <a:lnTo>
                      <a:pt x="1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68" name="Freeform 107"/>
              <p:cNvSpPr>
                <a:spLocks noChangeAspect="1"/>
              </p:cNvSpPr>
              <p:nvPr/>
            </p:nvSpPr>
            <p:spPr bwMode="auto">
              <a:xfrm>
                <a:off x="1005" y="2489"/>
                <a:ext cx="15" cy="9"/>
              </a:xfrm>
              <a:custGeom>
                <a:avLst/>
                <a:gdLst/>
                <a:ahLst/>
                <a:cxnLst>
                  <a:cxn ang="0">
                    <a:pos x="15" y="0"/>
                  </a:cxn>
                  <a:cxn ang="0">
                    <a:pos x="8" y="0"/>
                  </a:cxn>
                  <a:cxn ang="0">
                    <a:pos x="2" y="3"/>
                  </a:cxn>
                  <a:cxn ang="0">
                    <a:pos x="0" y="10"/>
                  </a:cxn>
                  <a:cxn ang="0">
                    <a:pos x="18" y="7"/>
                  </a:cxn>
                  <a:cxn ang="0">
                    <a:pos x="15" y="0"/>
                  </a:cxn>
                  <a:cxn ang="0">
                    <a:pos x="15" y="0"/>
                  </a:cxn>
                </a:cxnLst>
                <a:rect l="0" t="0" r="r" b="b"/>
                <a:pathLst>
                  <a:path w="18" h="10">
                    <a:moveTo>
                      <a:pt x="15" y="0"/>
                    </a:moveTo>
                    <a:lnTo>
                      <a:pt x="8" y="0"/>
                    </a:lnTo>
                    <a:lnTo>
                      <a:pt x="2" y="3"/>
                    </a:lnTo>
                    <a:lnTo>
                      <a:pt x="0" y="10"/>
                    </a:lnTo>
                    <a:lnTo>
                      <a:pt x="18" y="7"/>
                    </a:lnTo>
                    <a:lnTo>
                      <a:pt x="15" y="0"/>
                    </a:lnTo>
                    <a:lnTo>
                      <a:pt x="1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69" name="Freeform 108"/>
              <p:cNvSpPr>
                <a:spLocks noChangeAspect="1"/>
              </p:cNvSpPr>
              <p:nvPr/>
            </p:nvSpPr>
            <p:spPr bwMode="auto">
              <a:xfrm>
                <a:off x="1111" y="2418"/>
                <a:ext cx="9" cy="15"/>
              </a:xfrm>
              <a:custGeom>
                <a:avLst/>
                <a:gdLst/>
                <a:ahLst/>
                <a:cxnLst>
                  <a:cxn ang="0">
                    <a:pos x="10" y="0"/>
                  </a:cxn>
                  <a:cxn ang="0">
                    <a:pos x="0" y="0"/>
                  </a:cxn>
                  <a:cxn ang="0">
                    <a:pos x="2" y="15"/>
                  </a:cxn>
                  <a:cxn ang="0">
                    <a:pos x="12" y="8"/>
                  </a:cxn>
                  <a:cxn ang="0">
                    <a:pos x="10" y="5"/>
                  </a:cxn>
                  <a:cxn ang="0">
                    <a:pos x="10" y="0"/>
                  </a:cxn>
                  <a:cxn ang="0">
                    <a:pos x="10" y="0"/>
                  </a:cxn>
                </a:cxnLst>
                <a:rect l="0" t="0" r="r" b="b"/>
                <a:pathLst>
                  <a:path w="12" h="15">
                    <a:moveTo>
                      <a:pt x="10" y="0"/>
                    </a:moveTo>
                    <a:lnTo>
                      <a:pt x="0" y="0"/>
                    </a:lnTo>
                    <a:lnTo>
                      <a:pt x="2" y="15"/>
                    </a:lnTo>
                    <a:lnTo>
                      <a:pt x="12" y="8"/>
                    </a:lnTo>
                    <a:lnTo>
                      <a:pt x="10" y="5"/>
                    </a:lnTo>
                    <a:lnTo>
                      <a:pt x="10" y="0"/>
                    </a:lnTo>
                    <a:lnTo>
                      <a:pt x="1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70" name="Freeform 109"/>
              <p:cNvSpPr>
                <a:spLocks noChangeAspect="1"/>
              </p:cNvSpPr>
              <p:nvPr/>
            </p:nvSpPr>
            <p:spPr bwMode="auto">
              <a:xfrm>
                <a:off x="1111" y="2418"/>
                <a:ext cx="9" cy="15"/>
              </a:xfrm>
              <a:custGeom>
                <a:avLst/>
                <a:gdLst/>
                <a:ahLst/>
                <a:cxnLst>
                  <a:cxn ang="0">
                    <a:pos x="10" y="0"/>
                  </a:cxn>
                  <a:cxn ang="0">
                    <a:pos x="0" y="0"/>
                  </a:cxn>
                  <a:cxn ang="0">
                    <a:pos x="2" y="15"/>
                  </a:cxn>
                  <a:cxn ang="0">
                    <a:pos x="12" y="8"/>
                  </a:cxn>
                  <a:cxn ang="0">
                    <a:pos x="10" y="5"/>
                  </a:cxn>
                  <a:cxn ang="0">
                    <a:pos x="10" y="0"/>
                  </a:cxn>
                  <a:cxn ang="0">
                    <a:pos x="10" y="0"/>
                  </a:cxn>
                </a:cxnLst>
                <a:rect l="0" t="0" r="r" b="b"/>
                <a:pathLst>
                  <a:path w="12" h="15">
                    <a:moveTo>
                      <a:pt x="10" y="0"/>
                    </a:moveTo>
                    <a:lnTo>
                      <a:pt x="0" y="0"/>
                    </a:lnTo>
                    <a:lnTo>
                      <a:pt x="2" y="15"/>
                    </a:lnTo>
                    <a:lnTo>
                      <a:pt x="12" y="8"/>
                    </a:lnTo>
                    <a:lnTo>
                      <a:pt x="10" y="5"/>
                    </a:lnTo>
                    <a:lnTo>
                      <a:pt x="10" y="0"/>
                    </a:lnTo>
                    <a:lnTo>
                      <a:pt x="1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71" name="Freeform 110"/>
              <p:cNvSpPr>
                <a:spLocks noChangeAspect="1"/>
              </p:cNvSpPr>
              <p:nvPr/>
            </p:nvSpPr>
            <p:spPr bwMode="auto">
              <a:xfrm>
                <a:off x="1117" y="2434"/>
                <a:ext cx="3" cy="10"/>
              </a:xfrm>
              <a:custGeom>
                <a:avLst/>
                <a:gdLst/>
                <a:ahLst/>
                <a:cxnLst>
                  <a:cxn ang="0">
                    <a:pos x="5" y="0"/>
                  </a:cxn>
                  <a:cxn ang="0">
                    <a:pos x="3" y="3"/>
                  </a:cxn>
                  <a:cxn ang="0">
                    <a:pos x="0" y="10"/>
                  </a:cxn>
                  <a:cxn ang="0">
                    <a:pos x="5" y="7"/>
                  </a:cxn>
                  <a:cxn ang="0">
                    <a:pos x="5" y="0"/>
                  </a:cxn>
                  <a:cxn ang="0">
                    <a:pos x="5" y="0"/>
                  </a:cxn>
                </a:cxnLst>
                <a:rect l="0" t="0" r="r" b="b"/>
                <a:pathLst>
                  <a:path w="5" h="10">
                    <a:moveTo>
                      <a:pt x="5" y="0"/>
                    </a:moveTo>
                    <a:lnTo>
                      <a:pt x="3" y="3"/>
                    </a:lnTo>
                    <a:lnTo>
                      <a:pt x="0" y="10"/>
                    </a:lnTo>
                    <a:lnTo>
                      <a:pt x="5" y="7"/>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72" name="Freeform 111"/>
              <p:cNvSpPr>
                <a:spLocks noChangeAspect="1"/>
              </p:cNvSpPr>
              <p:nvPr/>
            </p:nvSpPr>
            <p:spPr bwMode="auto">
              <a:xfrm>
                <a:off x="478" y="1258"/>
                <a:ext cx="25" cy="10"/>
              </a:xfrm>
              <a:custGeom>
                <a:avLst/>
                <a:gdLst/>
                <a:ahLst/>
                <a:cxnLst>
                  <a:cxn ang="0">
                    <a:pos x="17" y="3"/>
                  </a:cxn>
                  <a:cxn ang="0">
                    <a:pos x="3" y="0"/>
                  </a:cxn>
                  <a:cxn ang="0">
                    <a:pos x="0" y="3"/>
                  </a:cxn>
                  <a:cxn ang="0">
                    <a:pos x="3" y="10"/>
                  </a:cxn>
                  <a:cxn ang="0">
                    <a:pos x="17" y="12"/>
                  </a:cxn>
                  <a:cxn ang="0">
                    <a:pos x="27" y="5"/>
                  </a:cxn>
                  <a:cxn ang="0">
                    <a:pos x="17" y="3"/>
                  </a:cxn>
                  <a:cxn ang="0">
                    <a:pos x="17" y="3"/>
                  </a:cxn>
                </a:cxnLst>
                <a:rect l="0" t="0" r="r" b="b"/>
                <a:pathLst>
                  <a:path w="27" h="12">
                    <a:moveTo>
                      <a:pt x="17" y="3"/>
                    </a:moveTo>
                    <a:lnTo>
                      <a:pt x="3" y="0"/>
                    </a:lnTo>
                    <a:lnTo>
                      <a:pt x="0" y="3"/>
                    </a:lnTo>
                    <a:lnTo>
                      <a:pt x="3" y="10"/>
                    </a:lnTo>
                    <a:lnTo>
                      <a:pt x="17" y="12"/>
                    </a:lnTo>
                    <a:lnTo>
                      <a:pt x="27" y="5"/>
                    </a:lnTo>
                    <a:lnTo>
                      <a:pt x="17" y="3"/>
                    </a:lnTo>
                    <a:lnTo>
                      <a:pt x="17"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73" name="Freeform 112"/>
              <p:cNvSpPr>
                <a:spLocks noChangeAspect="1"/>
              </p:cNvSpPr>
              <p:nvPr/>
            </p:nvSpPr>
            <p:spPr bwMode="auto">
              <a:xfrm>
                <a:off x="478" y="1258"/>
                <a:ext cx="25" cy="10"/>
              </a:xfrm>
              <a:custGeom>
                <a:avLst/>
                <a:gdLst/>
                <a:ahLst/>
                <a:cxnLst>
                  <a:cxn ang="0">
                    <a:pos x="17" y="3"/>
                  </a:cxn>
                  <a:cxn ang="0">
                    <a:pos x="3" y="0"/>
                  </a:cxn>
                  <a:cxn ang="0">
                    <a:pos x="0" y="3"/>
                  </a:cxn>
                  <a:cxn ang="0">
                    <a:pos x="3" y="10"/>
                  </a:cxn>
                  <a:cxn ang="0">
                    <a:pos x="17" y="12"/>
                  </a:cxn>
                  <a:cxn ang="0">
                    <a:pos x="27" y="5"/>
                  </a:cxn>
                  <a:cxn ang="0">
                    <a:pos x="17" y="3"/>
                  </a:cxn>
                  <a:cxn ang="0">
                    <a:pos x="17" y="3"/>
                  </a:cxn>
                </a:cxnLst>
                <a:rect l="0" t="0" r="r" b="b"/>
                <a:pathLst>
                  <a:path w="27" h="12">
                    <a:moveTo>
                      <a:pt x="17" y="3"/>
                    </a:moveTo>
                    <a:lnTo>
                      <a:pt x="3" y="0"/>
                    </a:lnTo>
                    <a:lnTo>
                      <a:pt x="0" y="3"/>
                    </a:lnTo>
                    <a:lnTo>
                      <a:pt x="3" y="10"/>
                    </a:lnTo>
                    <a:lnTo>
                      <a:pt x="17" y="12"/>
                    </a:lnTo>
                    <a:lnTo>
                      <a:pt x="27" y="5"/>
                    </a:lnTo>
                    <a:lnTo>
                      <a:pt x="17" y="3"/>
                    </a:lnTo>
                    <a:lnTo>
                      <a:pt x="17"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74" name="Freeform 113"/>
              <p:cNvSpPr>
                <a:spLocks noChangeAspect="1"/>
              </p:cNvSpPr>
              <p:nvPr/>
            </p:nvSpPr>
            <p:spPr bwMode="auto">
              <a:xfrm>
                <a:off x="423" y="1344"/>
                <a:ext cx="22" cy="12"/>
              </a:xfrm>
              <a:custGeom>
                <a:avLst/>
                <a:gdLst/>
                <a:ahLst/>
                <a:cxnLst>
                  <a:cxn ang="0">
                    <a:pos x="15" y="0"/>
                  </a:cxn>
                  <a:cxn ang="0">
                    <a:pos x="0" y="6"/>
                  </a:cxn>
                  <a:cxn ang="0">
                    <a:pos x="7" y="11"/>
                  </a:cxn>
                  <a:cxn ang="0">
                    <a:pos x="28" y="13"/>
                  </a:cxn>
                  <a:cxn ang="0">
                    <a:pos x="28" y="3"/>
                  </a:cxn>
                  <a:cxn ang="0">
                    <a:pos x="20" y="0"/>
                  </a:cxn>
                  <a:cxn ang="0">
                    <a:pos x="15" y="0"/>
                  </a:cxn>
                  <a:cxn ang="0">
                    <a:pos x="15" y="0"/>
                  </a:cxn>
                </a:cxnLst>
                <a:rect l="0" t="0" r="r" b="b"/>
                <a:pathLst>
                  <a:path w="28" h="13">
                    <a:moveTo>
                      <a:pt x="15" y="0"/>
                    </a:moveTo>
                    <a:lnTo>
                      <a:pt x="0" y="6"/>
                    </a:lnTo>
                    <a:lnTo>
                      <a:pt x="7" y="11"/>
                    </a:lnTo>
                    <a:lnTo>
                      <a:pt x="28" y="13"/>
                    </a:lnTo>
                    <a:lnTo>
                      <a:pt x="28" y="3"/>
                    </a:lnTo>
                    <a:lnTo>
                      <a:pt x="20" y="0"/>
                    </a:lnTo>
                    <a:lnTo>
                      <a:pt x="15" y="0"/>
                    </a:lnTo>
                    <a:lnTo>
                      <a:pt x="1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75" name="Freeform 114"/>
              <p:cNvSpPr>
                <a:spLocks noChangeAspect="1"/>
              </p:cNvSpPr>
              <p:nvPr/>
            </p:nvSpPr>
            <p:spPr bwMode="auto">
              <a:xfrm>
                <a:off x="423" y="1344"/>
                <a:ext cx="22" cy="12"/>
              </a:xfrm>
              <a:custGeom>
                <a:avLst/>
                <a:gdLst/>
                <a:ahLst/>
                <a:cxnLst>
                  <a:cxn ang="0">
                    <a:pos x="15" y="0"/>
                  </a:cxn>
                  <a:cxn ang="0">
                    <a:pos x="0" y="6"/>
                  </a:cxn>
                  <a:cxn ang="0">
                    <a:pos x="7" y="11"/>
                  </a:cxn>
                  <a:cxn ang="0">
                    <a:pos x="28" y="13"/>
                  </a:cxn>
                  <a:cxn ang="0">
                    <a:pos x="28" y="3"/>
                  </a:cxn>
                  <a:cxn ang="0">
                    <a:pos x="20" y="0"/>
                  </a:cxn>
                  <a:cxn ang="0">
                    <a:pos x="15" y="0"/>
                  </a:cxn>
                  <a:cxn ang="0">
                    <a:pos x="15" y="0"/>
                  </a:cxn>
                </a:cxnLst>
                <a:rect l="0" t="0" r="r" b="b"/>
                <a:pathLst>
                  <a:path w="28" h="13">
                    <a:moveTo>
                      <a:pt x="15" y="0"/>
                    </a:moveTo>
                    <a:lnTo>
                      <a:pt x="0" y="6"/>
                    </a:lnTo>
                    <a:lnTo>
                      <a:pt x="7" y="11"/>
                    </a:lnTo>
                    <a:lnTo>
                      <a:pt x="28" y="13"/>
                    </a:lnTo>
                    <a:lnTo>
                      <a:pt x="28" y="3"/>
                    </a:lnTo>
                    <a:lnTo>
                      <a:pt x="20" y="0"/>
                    </a:lnTo>
                    <a:lnTo>
                      <a:pt x="15" y="0"/>
                    </a:lnTo>
                    <a:lnTo>
                      <a:pt x="1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76" name="Freeform 115"/>
              <p:cNvSpPr>
                <a:spLocks noChangeAspect="1"/>
              </p:cNvSpPr>
              <p:nvPr/>
            </p:nvSpPr>
            <p:spPr bwMode="auto">
              <a:xfrm>
                <a:off x="1387" y="1901"/>
                <a:ext cx="92" cy="98"/>
              </a:xfrm>
              <a:custGeom>
                <a:avLst/>
                <a:gdLst/>
                <a:ahLst/>
                <a:cxnLst>
                  <a:cxn ang="0">
                    <a:pos x="48" y="0"/>
                  </a:cxn>
                  <a:cxn ang="0">
                    <a:pos x="28" y="53"/>
                  </a:cxn>
                  <a:cxn ang="0">
                    <a:pos x="0" y="68"/>
                  </a:cxn>
                  <a:cxn ang="0">
                    <a:pos x="21" y="70"/>
                  </a:cxn>
                  <a:cxn ang="0">
                    <a:pos x="21" y="98"/>
                  </a:cxn>
                  <a:cxn ang="0">
                    <a:pos x="43" y="105"/>
                  </a:cxn>
                  <a:cxn ang="0">
                    <a:pos x="68" y="93"/>
                  </a:cxn>
                  <a:cxn ang="0">
                    <a:pos x="75" y="95"/>
                  </a:cxn>
                  <a:cxn ang="0">
                    <a:pos x="91" y="108"/>
                  </a:cxn>
                  <a:cxn ang="0">
                    <a:pos x="106" y="101"/>
                  </a:cxn>
                  <a:cxn ang="0">
                    <a:pos x="111" y="115"/>
                  </a:cxn>
                  <a:cxn ang="0">
                    <a:pos x="116" y="68"/>
                  </a:cxn>
                  <a:cxn ang="0">
                    <a:pos x="103" y="75"/>
                  </a:cxn>
                  <a:cxn ang="0">
                    <a:pos x="111" y="55"/>
                  </a:cxn>
                  <a:cxn ang="0">
                    <a:pos x="98" y="45"/>
                  </a:cxn>
                  <a:cxn ang="0">
                    <a:pos x="98" y="40"/>
                  </a:cxn>
                  <a:cxn ang="0">
                    <a:pos x="68" y="33"/>
                  </a:cxn>
                  <a:cxn ang="0">
                    <a:pos x="53" y="40"/>
                  </a:cxn>
                  <a:cxn ang="0">
                    <a:pos x="61" y="10"/>
                  </a:cxn>
                  <a:cxn ang="0">
                    <a:pos x="48" y="0"/>
                  </a:cxn>
                  <a:cxn ang="0">
                    <a:pos x="48" y="0"/>
                  </a:cxn>
                </a:cxnLst>
                <a:rect l="0" t="0" r="r" b="b"/>
                <a:pathLst>
                  <a:path w="116" h="115">
                    <a:moveTo>
                      <a:pt x="48" y="0"/>
                    </a:moveTo>
                    <a:lnTo>
                      <a:pt x="28" y="53"/>
                    </a:lnTo>
                    <a:lnTo>
                      <a:pt x="0" y="68"/>
                    </a:lnTo>
                    <a:lnTo>
                      <a:pt x="21" y="70"/>
                    </a:lnTo>
                    <a:lnTo>
                      <a:pt x="21" y="98"/>
                    </a:lnTo>
                    <a:lnTo>
                      <a:pt x="43" y="105"/>
                    </a:lnTo>
                    <a:lnTo>
                      <a:pt x="68" y="93"/>
                    </a:lnTo>
                    <a:lnTo>
                      <a:pt x="75" y="95"/>
                    </a:lnTo>
                    <a:lnTo>
                      <a:pt x="91" y="108"/>
                    </a:lnTo>
                    <a:lnTo>
                      <a:pt x="106" y="101"/>
                    </a:lnTo>
                    <a:lnTo>
                      <a:pt x="111" y="115"/>
                    </a:lnTo>
                    <a:lnTo>
                      <a:pt x="116" y="68"/>
                    </a:lnTo>
                    <a:lnTo>
                      <a:pt x="103" y="75"/>
                    </a:lnTo>
                    <a:lnTo>
                      <a:pt x="111" y="55"/>
                    </a:lnTo>
                    <a:lnTo>
                      <a:pt x="98" y="45"/>
                    </a:lnTo>
                    <a:lnTo>
                      <a:pt x="98" y="40"/>
                    </a:lnTo>
                    <a:lnTo>
                      <a:pt x="68" y="33"/>
                    </a:lnTo>
                    <a:lnTo>
                      <a:pt x="53" y="40"/>
                    </a:lnTo>
                    <a:lnTo>
                      <a:pt x="61" y="10"/>
                    </a:lnTo>
                    <a:lnTo>
                      <a:pt x="48" y="0"/>
                    </a:lnTo>
                    <a:lnTo>
                      <a:pt x="48"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77" name="Freeform 116"/>
              <p:cNvSpPr>
                <a:spLocks noChangeAspect="1"/>
              </p:cNvSpPr>
              <p:nvPr/>
            </p:nvSpPr>
            <p:spPr bwMode="auto">
              <a:xfrm>
                <a:off x="1387" y="1901"/>
                <a:ext cx="92" cy="98"/>
              </a:xfrm>
              <a:custGeom>
                <a:avLst/>
                <a:gdLst/>
                <a:ahLst/>
                <a:cxnLst>
                  <a:cxn ang="0">
                    <a:pos x="48" y="0"/>
                  </a:cxn>
                  <a:cxn ang="0">
                    <a:pos x="28" y="53"/>
                  </a:cxn>
                  <a:cxn ang="0">
                    <a:pos x="0" y="68"/>
                  </a:cxn>
                  <a:cxn ang="0">
                    <a:pos x="21" y="70"/>
                  </a:cxn>
                  <a:cxn ang="0">
                    <a:pos x="21" y="98"/>
                  </a:cxn>
                  <a:cxn ang="0">
                    <a:pos x="43" y="105"/>
                  </a:cxn>
                  <a:cxn ang="0">
                    <a:pos x="68" y="93"/>
                  </a:cxn>
                  <a:cxn ang="0">
                    <a:pos x="75" y="95"/>
                  </a:cxn>
                  <a:cxn ang="0">
                    <a:pos x="91" y="108"/>
                  </a:cxn>
                  <a:cxn ang="0">
                    <a:pos x="106" y="101"/>
                  </a:cxn>
                  <a:cxn ang="0">
                    <a:pos x="111" y="115"/>
                  </a:cxn>
                  <a:cxn ang="0">
                    <a:pos x="116" y="68"/>
                  </a:cxn>
                  <a:cxn ang="0">
                    <a:pos x="103" y="75"/>
                  </a:cxn>
                  <a:cxn ang="0">
                    <a:pos x="111" y="55"/>
                  </a:cxn>
                  <a:cxn ang="0">
                    <a:pos x="98" y="45"/>
                  </a:cxn>
                  <a:cxn ang="0">
                    <a:pos x="98" y="40"/>
                  </a:cxn>
                  <a:cxn ang="0">
                    <a:pos x="68" y="33"/>
                  </a:cxn>
                  <a:cxn ang="0">
                    <a:pos x="53" y="40"/>
                  </a:cxn>
                  <a:cxn ang="0">
                    <a:pos x="61" y="10"/>
                  </a:cxn>
                  <a:cxn ang="0">
                    <a:pos x="48" y="0"/>
                  </a:cxn>
                  <a:cxn ang="0">
                    <a:pos x="48" y="0"/>
                  </a:cxn>
                </a:cxnLst>
                <a:rect l="0" t="0" r="r" b="b"/>
                <a:pathLst>
                  <a:path w="116" h="115">
                    <a:moveTo>
                      <a:pt x="48" y="0"/>
                    </a:moveTo>
                    <a:lnTo>
                      <a:pt x="28" y="53"/>
                    </a:lnTo>
                    <a:lnTo>
                      <a:pt x="0" y="68"/>
                    </a:lnTo>
                    <a:lnTo>
                      <a:pt x="21" y="70"/>
                    </a:lnTo>
                    <a:lnTo>
                      <a:pt x="21" y="98"/>
                    </a:lnTo>
                    <a:lnTo>
                      <a:pt x="43" y="105"/>
                    </a:lnTo>
                    <a:lnTo>
                      <a:pt x="68" y="93"/>
                    </a:lnTo>
                    <a:lnTo>
                      <a:pt x="75" y="95"/>
                    </a:lnTo>
                    <a:lnTo>
                      <a:pt x="91" y="108"/>
                    </a:lnTo>
                    <a:lnTo>
                      <a:pt x="106" y="101"/>
                    </a:lnTo>
                    <a:lnTo>
                      <a:pt x="111" y="115"/>
                    </a:lnTo>
                    <a:lnTo>
                      <a:pt x="116" y="68"/>
                    </a:lnTo>
                    <a:lnTo>
                      <a:pt x="103" y="75"/>
                    </a:lnTo>
                    <a:lnTo>
                      <a:pt x="111" y="55"/>
                    </a:lnTo>
                    <a:lnTo>
                      <a:pt x="98" y="45"/>
                    </a:lnTo>
                    <a:lnTo>
                      <a:pt x="98" y="40"/>
                    </a:lnTo>
                    <a:lnTo>
                      <a:pt x="68" y="33"/>
                    </a:lnTo>
                    <a:lnTo>
                      <a:pt x="53" y="40"/>
                    </a:lnTo>
                    <a:lnTo>
                      <a:pt x="61" y="10"/>
                    </a:lnTo>
                    <a:lnTo>
                      <a:pt x="48" y="0"/>
                    </a:lnTo>
                    <a:lnTo>
                      <a:pt x="48"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78" name="Freeform 117"/>
              <p:cNvSpPr>
                <a:spLocks noChangeAspect="1"/>
              </p:cNvSpPr>
              <p:nvPr/>
            </p:nvSpPr>
            <p:spPr bwMode="auto">
              <a:xfrm>
                <a:off x="1336" y="1952"/>
                <a:ext cx="28" cy="12"/>
              </a:xfrm>
              <a:custGeom>
                <a:avLst/>
                <a:gdLst/>
                <a:ahLst/>
                <a:cxnLst>
                  <a:cxn ang="0">
                    <a:pos x="25" y="0"/>
                  </a:cxn>
                  <a:cxn ang="0">
                    <a:pos x="10" y="1"/>
                  </a:cxn>
                  <a:cxn ang="0">
                    <a:pos x="2" y="1"/>
                  </a:cxn>
                  <a:cxn ang="0">
                    <a:pos x="0" y="6"/>
                  </a:cxn>
                  <a:cxn ang="0">
                    <a:pos x="23" y="10"/>
                  </a:cxn>
                  <a:cxn ang="0">
                    <a:pos x="27" y="15"/>
                  </a:cxn>
                  <a:cxn ang="0">
                    <a:pos x="35" y="6"/>
                  </a:cxn>
                  <a:cxn ang="0">
                    <a:pos x="25" y="0"/>
                  </a:cxn>
                  <a:cxn ang="0">
                    <a:pos x="25" y="0"/>
                  </a:cxn>
                </a:cxnLst>
                <a:rect l="0" t="0" r="r" b="b"/>
                <a:pathLst>
                  <a:path w="35" h="15">
                    <a:moveTo>
                      <a:pt x="25" y="0"/>
                    </a:moveTo>
                    <a:lnTo>
                      <a:pt x="10" y="1"/>
                    </a:lnTo>
                    <a:lnTo>
                      <a:pt x="2" y="1"/>
                    </a:lnTo>
                    <a:lnTo>
                      <a:pt x="0" y="6"/>
                    </a:lnTo>
                    <a:lnTo>
                      <a:pt x="23" y="10"/>
                    </a:lnTo>
                    <a:lnTo>
                      <a:pt x="27" y="15"/>
                    </a:lnTo>
                    <a:lnTo>
                      <a:pt x="35" y="6"/>
                    </a:lnTo>
                    <a:lnTo>
                      <a:pt x="25" y="0"/>
                    </a:lnTo>
                    <a:lnTo>
                      <a:pt x="2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79" name="Freeform 118"/>
              <p:cNvSpPr>
                <a:spLocks noChangeAspect="1"/>
              </p:cNvSpPr>
              <p:nvPr/>
            </p:nvSpPr>
            <p:spPr bwMode="auto">
              <a:xfrm>
                <a:off x="1336" y="1952"/>
                <a:ext cx="28" cy="12"/>
              </a:xfrm>
              <a:custGeom>
                <a:avLst/>
                <a:gdLst/>
                <a:ahLst/>
                <a:cxnLst>
                  <a:cxn ang="0">
                    <a:pos x="25" y="0"/>
                  </a:cxn>
                  <a:cxn ang="0">
                    <a:pos x="10" y="1"/>
                  </a:cxn>
                  <a:cxn ang="0">
                    <a:pos x="2" y="1"/>
                  </a:cxn>
                  <a:cxn ang="0">
                    <a:pos x="0" y="6"/>
                  </a:cxn>
                  <a:cxn ang="0">
                    <a:pos x="23" y="10"/>
                  </a:cxn>
                  <a:cxn ang="0">
                    <a:pos x="27" y="15"/>
                  </a:cxn>
                  <a:cxn ang="0">
                    <a:pos x="35" y="6"/>
                  </a:cxn>
                  <a:cxn ang="0">
                    <a:pos x="25" y="0"/>
                  </a:cxn>
                  <a:cxn ang="0">
                    <a:pos x="25" y="0"/>
                  </a:cxn>
                </a:cxnLst>
                <a:rect l="0" t="0" r="r" b="b"/>
                <a:pathLst>
                  <a:path w="35" h="15">
                    <a:moveTo>
                      <a:pt x="25" y="0"/>
                    </a:moveTo>
                    <a:lnTo>
                      <a:pt x="10" y="1"/>
                    </a:lnTo>
                    <a:lnTo>
                      <a:pt x="2" y="1"/>
                    </a:lnTo>
                    <a:lnTo>
                      <a:pt x="0" y="6"/>
                    </a:lnTo>
                    <a:lnTo>
                      <a:pt x="23" y="10"/>
                    </a:lnTo>
                    <a:lnTo>
                      <a:pt x="27" y="15"/>
                    </a:lnTo>
                    <a:lnTo>
                      <a:pt x="35" y="6"/>
                    </a:lnTo>
                    <a:lnTo>
                      <a:pt x="25" y="0"/>
                    </a:lnTo>
                    <a:lnTo>
                      <a:pt x="2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80" name="Freeform 119"/>
              <p:cNvSpPr>
                <a:spLocks noChangeAspect="1"/>
              </p:cNvSpPr>
              <p:nvPr/>
            </p:nvSpPr>
            <p:spPr bwMode="auto">
              <a:xfrm>
                <a:off x="1342" y="2008"/>
                <a:ext cx="16" cy="11"/>
              </a:xfrm>
              <a:custGeom>
                <a:avLst/>
                <a:gdLst/>
                <a:ahLst/>
                <a:cxnLst>
                  <a:cxn ang="0">
                    <a:pos x="12" y="0"/>
                  </a:cxn>
                  <a:cxn ang="0">
                    <a:pos x="0" y="6"/>
                  </a:cxn>
                  <a:cxn ang="0">
                    <a:pos x="5" y="11"/>
                  </a:cxn>
                  <a:cxn ang="0">
                    <a:pos x="22" y="13"/>
                  </a:cxn>
                  <a:cxn ang="0">
                    <a:pos x="20" y="5"/>
                  </a:cxn>
                  <a:cxn ang="0">
                    <a:pos x="12" y="0"/>
                  </a:cxn>
                  <a:cxn ang="0">
                    <a:pos x="12" y="0"/>
                  </a:cxn>
                </a:cxnLst>
                <a:rect l="0" t="0" r="r" b="b"/>
                <a:pathLst>
                  <a:path w="22" h="13">
                    <a:moveTo>
                      <a:pt x="12" y="0"/>
                    </a:moveTo>
                    <a:lnTo>
                      <a:pt x="0" y="6"/>
                    </a:lnTo>
                    <a:lnTo>
                      <a:pt x="5" y="11"/>
                    </a:lnTo>
                    <a:lnTo>
                      <a:pt x="22" y="13"/>
                    </a:lnTo>
                    <a:lnTo>
                      <a:pt x="20" y="5"/>
                    </a:lnTo>
                    <a:lnTo>
                      <a:pt x="12" y="0"/>
                    </a:lnTo>
                    <a:lnTo>
                      <a:pt x="12"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81" name="Freeform 120"/>
              <p:cNvSpPr>
                <a:spLocks noChangeAspect="1"/>
              </p:cNvSpPr>
              <p:nvPr/>
            </p:nvSpPr>
            <p:spPr bwMode="auto">
              <a:xfrm>
                <a:off x="1342" y="2008"/>
                <a:ext cx="16" cy="11"/>
              </a:xfrm>
              <a:custGeom>
                <a:avLst/>
                <a:gdLst/>
                <a:ahLst/>
                <a:cxnLst>
                  <a:cxn ang="0">
                    <a:pos x="12" y="0"/>
                  </a:cxn>
                  <a:cxn ang="0">
                    <a:pos x="0" y="6"/>
                  </a:cxn>
                  <a:cxn ang="0">
                    <a:pos x="5" y="11"/>
                  </a:cxn>
                  <a:cxn ang="0">
                    <a:pos x="22" y="13"/>
                  </a:cxn>
                  <a:cxn ang="0">
                    <a:pos x="20" y="5"/>
                  </a:cxn>
                  <a:cxn ang="0">
                    <a:pos x="12" y="0"/>
                  </a:cxn>
                  <a:cxn ang="0">
                    <a:pos x="12" y="0"/>
                  </a:cxn>
                </a:cxnLst>
                <a:rect l="0" t="0" r="r" b="b"/>
                <a:pathLst>
                  <a:path w="22" h="13">
                    <a:moveTo>
                      <a:pt x="12" y="0"/>
                    </a:moveTo>
                    <a:lnTo>
                      <a:pt x="0" y="6"/>
                    </a:lnTo>
                    <a:lnTo>
                      <a:pt x="5" y="11"/>
                    </a:lnTo>
                    <a:lnTo>
                      <a:pt x="22" y="13"/>
                    </a:lnTo>
                    <a:lnTo>
                      <a:pt x="20" y="5"/>
                    </a:lnTo>
                    <a:lnTo>
                      <a:pt x="12" y="0"/>
                    </a:lnTo>
                    <a:lnTo>
                      <a:pt x="12"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82" name="Freeform 121"/>
              <p:cNvSpPr>
                <a:spLocks noChangeAspect="1"/>
              </p:cNvSpPr>
              <p:nvPr/>
            </p:nvSpPr>
            <p:spPr bwMode="auto">
              <a:xfrm>
                <a:off x="1378" y="2008"/>
                <a:ext cx="16" cy="24"/>
              </a:xfrm>
              <a:custGeom>
                <a:avLst/>
                <a:gdLst/>
                <a:ahLst/>
                <a:cxnLst>
                  <a:cxn ang="0">
                    <a:pos x="4" y="26"/>
                  </a:cxn>
                  <a:cxn ang="0">
                    <a:pos x="0" y="15"/>
                  </a:cxn>
                  <a:cxn ang="0">
                    <a:pos x="7" y="0"/>
                  </a:cxn>
                  <a:cxn ang="0">
                    <a:pos x="14" y="5"/>
                  </a:cxn>
                  <a:cxn ang="0">
                    <a:pos x="10" y="13"/>
                  </a:cxn>
                  <a:cxn ang="0">
                    <a:pos x="22" y="20"/>
                  </a:cxn>
                  <a:cxn ang="0">
                    <a:pos x="20" y="28"/>
                  </a:cxn>
                  <a:cxn ang="0">
                    <a:pos x="7" y="28"/>
                  </a:cxn>
                  <a:cxn ang="0">
                    <a:pos x="4" y="26"/>
                  </a:cxn>
                  <a:cxn ang="0">
                    <a:pos x="4" y="26"/>
                  </a:cxn>
                </a:cxnLst>
                <a:rect l="0" t="0" r="r" b="b"/>
                <a:pathLst>
                  <a:path w="22" h="28">
                    <a:moveTo>
                      <a:pt x="4" y="26"/>
                    </a:moveTo>
                    <a:lnTo>
                      <a:pt x="0" y="15"/>
                    </a:lnTo>
                    <a:lnTo>
                      <a:pt x="7" y="0"/>
                    </a:lnTo>
                    <a:lnTo>
                      <a:pt x="14" y="5"/>
                    </a:lnTo>
                    <a:lnTo>
                      <a:pt x="10" y="13"/>
                    </a:lnTo>
                    <a:lnTo>
                      <a:pt x="22" y="20"/>
                    </a:lnTo>
                    <a:lnTo>
                      <a:pt x="20" y="28"/>
                    </a:lnTo>
                    <a:lnTo>
                      <a:pt x="7" y="28"/>
                    </a:lnTo>
                    <a:lnTo>
                      <a:pt x="4" y="26"/>
                    </a:lnTo>
                    <a:lnTo>
                      <a:pt x="4" y="2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83" name="Freeform 122"/>
              <p:cNvSpPr>
                <a:spLocks noChangeAspect="1"/>
              </p:cNvSpPr>
              <p:nvPr/>
            </p:nvSpPr>
            <p:spPr bwMode="auto">
              <a:xfrm>
                <a:off x="1378" y="2008"/>
                <a:ext cx="16" cy="24"/>
              </a:xfrm>
              <a:custGeom>
                <a:avLst/>
                <a:gdLst/>
                <a:ahLst/>
                <a:cxnLst>
                  <a:cxn ang="0">
                    <a:pos x="4" y="26"/>
                  </a:cxn>
                  <a:cxn ang="0">
                    <a:pos x="0" y="15"/>
                  </a:cxn>
                  <a:cxn ang="0">
                    <a:pos x="7" y="0"/>
                  </a:cxn>
                  <a:cxn ang="0">
                    <a:pos x="14" y="5"/>
                  </a:cxn>
                  <a:cxn ang="0">
                    <a:pos x="10" y="13"/>
                  </a:cxn>
                  <a:cxn ang="0">
                    <a:pos x="22" y="20"/>
                  </a:cxn>
                  <a:cxn ang="0">
                    <a:pos x="20" y="28"/>
                  </a:cxn>
                  <a:cxn ang="0">
                    <a:pos x="7" y="28"/>
                  </a:cxn>
                  <a:cxn ang="0">
                    <a:pos x="4" y="26"/>
                  </a:cxn>
                  <a:cxn ang="0">
                    <a:pos x="4" y="26"/>
                  </a:cxn>
                </a:cxnLst>
                <a:rect l="0" t="0" r="r" b="b"/>
                <a:pathLst>
                  <a:path w="22" h="28">
                    <a:moveTo>
                      <a:pt x="4" y="26"/>
                    </a:moveTo>
                    <a:lnTo>
                      <a:pt x="0" y="15"/>
                    </a:lnTo>
                    <a:lnTo>
                      <a:pt x="7" y="0"/>
                    </a:lnTo>
                    <a:lnTo>
                      <a:pt x="14" y="5"/>
                    </a:lnTo>
                    <a:lnTo>
                      <a:pt x="10" y="13"/>
                    </a:lnTo>
                    <a:lnTo>
                      <a:pt x="22" y="20"/>
                    </a:lnTo>
                    <a:lnTo>
                      <a:pt x="20" y="28"/>
                    </a:lnTo>
                    <a:lnTo>
                      <a:pt x="7" y="28"/>
                    </a:lnTo>
                    <a:lnTo>
                      <a:pt x="4" y="26"/>
                    </a:lnTo>
                    <a:lnTo>
                      <a:pt x="4" y="2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84" name="Freeform 123"/>
              <p:cNvSpPr>
                <a:spLocks noChangeAspect="1"/>
              </p:cNvSpPr>
              <p:nvPr/>
            </p:nvSpPr>
            <p:spPr bwMode="auto">
              <a:xfrm>
                <a:off x="567" y="1697"/>
                <a:ext cx="16" cy="55"/>
              </a:xfrm>
              <a:custGeom>
                <a:avLst/>
                <a:gdLst/>
                <a:ahLst/>
                <a:cxnLst>
                  <a:cxn ang="0">
                    <a:pos x="19" y="59"/>
                  </a:cxn>
                  <a:cxn ang="0">
                    <a:pos x="15" y="44"/>
                  </a:cxn>
                  <a:cxn ang="0">
                    <a:pos x="20" y="17"/>
                  </a:cxn>
                  <a:cxn ang="0">
                    <a:pos x="15" y="0"/>
                  </a:cxn>
                  <a:cxn ang="0">
                    <a:pos x="0" y="2"/>
                  </a:cxn>
                  <a:cxn ang="0">
                    <a:pos x="12" y="14"/>
                  </a:cxn>
                  <a:cxn ang="0">
                    <a:pos x="0" y="35"/>
                  </a:cxn>
                  <a:cxn ang="0">
                    <a:pos x="9" y="49"/>
                  </a:cxn>
                  <a:cxn ang="0">
                    <a:pos x="10" y="60"/>
                  </a:cxn>
                  <a:cxn ang="0">
                    <a:pos x="17" y="64"/>
                  </a:cxn>
                  <a:cxn ang="0">
                    <a:pos x="19" y="59"/>
                  </a:cxn>
                  <a:cxn ang="0">
                    <a:pos x="19" y="59"/>
                  </a:cxn>
                </a:cxnLst>
                <a:rect l="0" t="0" r="r" b="b"/>
                <a:pathLst>
                  <a:path w="20" h="64">
                    <a:moveTo>
                      <a:pt x="19" y="59"/>
                    </a:moveTo>
                    <a:lnTo>
                      <a:pt x="15" y="44"/>
                    </a:lnTo>
                    <a:lnTo>
                      <a:pt x="20" y="17"/>
                    </a:lnTo>
                    <a:lnTo>
                      <a:pt x="15" y="0"/>
                    </a:lnTo>
                    <a:lnTo>
                      <a:pt x="0" y="2"/>
                    </a:lnTo>
                    <a:lnTo>
                      <a:pt x="12" y="14"/>
                    </a:lnTo>
                    <a:lnTo>
                      <a:pt x="0" y="35"/>
                    </a:lnTo>
                    <a:lnTo>
                      <a:pt x="9" y="49"/>
                    </a:lnTo>
                    <a:lnTo>
                      <a:pt x="10" y="60"/>
                    </a:lnTo>
                    <a:lnTo>
                      <a:pt x="17" y="64"/>
                    </a:lnTo>
                    <a:lnTo>
                      <a:pt x="19" y="59"/>
                    </a:lnTo>
                    <a:lnTo>
                      <a:pt x="19" y="59"/>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85" name="Freeform 124"/>
              <p:cNvSpPr>
                <a:spLocks noChangeAspect="1"/>
              </p:cNvSpPr>
              <p:nvPr/>
            </p:nvSpPr>
            <p:spPr bwMode="auto">
              <a:xfrm>
                <a:off x="567" y="1697"/>
                <a:ext cx="16" cy="55"/>
              </a:xfrm>
              <a:custGeom>
                <a:avLst/>
                <a:gdLst/>
                <a:ahLst/>
                <a:cxnLst>
                  <a:cxn ang="0">
                    <a:pos x="19" y="59"/>
                  </a:cxn>
                  <a:cxn ang="0">
                    <a:pos x="15" y="44"/>
                  </a:cxn>
                  <a:cxn ang="0">
                    <a:pos x="20" y="17"/>
                  </a:cxn>
                  <a:cxn ang="0">
                    <a:pos x="15" y="0"/>
                  </a:cxn>
                  <a:cxn ang="0">
                    <a:pos x="0" y="2"/>
                  </a:cxn>
                  <a:cxn ang="0">
                    <a:pos x="12" y="14"/>
                  </a:cxn>
                  <a:cxn ang="0">
                    <a:pos x="0" y="35"/>
                  </a:cxn>
                  <a:cxn ang="0">
                    <a:pos x="9" y="49"/>
                  </a:cxn>
                  <a:cxn ang="0">
                    <a:pos x="10" y="60"/>
                  </a:cxn>
                  <a:cxn ang="0">
                    <a:pos x="17" y="64"/>
                  </a:cxn>
                  <a:cxn ang="0">
                    <a:pos x="19" y="59"/>
                  </a:cxn>
                  <a:cxn ang="0">
                    <a:pos x="19" y="59"/>
                  </a:cxn>
                </a:cxnLst>
                <a:rect l="0" t="0" r="r" b="b"/>
                <a:pathLst>
                  <a:path w="20" h="64">
                    <a:moveTo>
                      <a:pt x="19" y="59"/>
                    </a:moveTo>
                    <a:lnTo>
                      <a:pt x="15" y="44"/>
                    </a:lnTo>
                    <a:lnTo>
                      <a:pt x="20" y="17"/>
                    </a:lnTo>
                    <a:lnTo>
                      <a:pt x="15" y="0"/>
                    </a:lnTo>
                    <a:lnTo>
                      <a:pt x="0" y="2"/>
                    </a:lnTo>
                    <a:lnTo>
                      <a:pt x="12" y="14"/>
                    </a:lnTo>
                    <a:lnTo>
                      <a:pt x="0" y="35"/>
                    </a:lnTo>
                    <a:lnTo>
                      <a:pt x="9" y="49"/>
                    </a:lnTo>
                    <a:lnTo>
                      <a:pt x="10" y="60"/>
                    </a:lnTo>
                    <a:lnTo>
                      <a:pt x="17" y="64"/>
                    </a:lnTo>
                    <a:lnTo>
                      <a:pt x="19" y="59"/>
                    </a:lnTo>
                    <a:lnTo>
                      <a:pt x="19" y="59"/>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86" name="Freeform 125"/>
              <p:cNvSpPr>
                <a:spLocks noChangeAspect="1"/>
              </p:cNvSpPr>
              <p:nvPr/>
            </p:nvSpPr>
            <p:spPr bwMode="auto">
              <a:xfrm>
                <a:off x="1089" y="1642"/>
                <a:ext cx="53" cy="40"/>
              </a:xfrm>
              <a:custGeom>
                <a:avLst/>
                <a:gdLst/>
                <a:ahLst/>
                <a:cxnLst>
                  <a:cxn ang="0">
                    <a:pos x="7" y="0"/>
                  </a:cxn>
                  <a:cxn ang="0">
                    <a:pos x="10" y="6"/>
                  </a:cxn>
                  <a:cxn ang="0">
                    <a:pos x="0" y="33"/>
                  </a:cxn>
                  <a:cxn ang="0">
                    <a:pos x="17" y="50"/>
                  </a:cxn>
                  <a:cxn ang="0">
                    <a:pos x="28" y="45"/>
                  </a:cxn>
                  <a:cxn ang="0">
                    <a:pos x="27" y="33"/>
                  </a:cxn>
                  <a:cxn ang="0">
                    <a:pos x="42" y="45"/>
                  </a:cxn>
                  <a:cxn ang="0">
                    <a:pos x="57" y="50"/>
                  </a:cxn>
                  <a:cxn ang="0">
                    <a:pos x="68" y="43"/>
                  </a:cxn>
                  <a:cxn ang="0">
                    <a:pos x="63" y="30"/>
                  </a:cxn>
                  <a:cxn ang="0">
                    <a:pos x="50" y="30"/>
                  </a:cxn>
                  <a:cxn ang="0">
                    <a:pos x="42" y="11"/>
                  </a:cxn>
                  <a:cxn ang="0">
                    <a:pos x="22" y="0"/>
                  </a:cxn>
                  <a:cxn ang="0">
                    <a:pos x="7" y="0"/>
                  </a:cxn>
                  <a:cxn ang="0">
                    <a:pos x="7" y="0"/>
                  </a:cxn>
                </a:cxnLst>
                <a:rect l="0" t="0" r="r" b="b"/>
                <a:pathLst>
                  <a:path w="68" h="50">
                    <a:moveTo>
                      <a:pt x="7" y="0"/>
                    </a:moveTo>
                    <a:lnTo>
                      <a:pt x="10" y="6"/>
                    </a:lnTo>
                    <a:lnTo>
                      <a:pt x="0" y="33"/>
                    </a:lnTo>
                    <a:lnTo>
                      <a:pt x="17" y="50"/>
                    </a:lnTo>
                    <a:lnTo>
                      <a:pt x="28" y="45"/>
                    </a:lnTo>
                    <a:lnTo>
                      <a:pt x="27" y="33"/>
                    </a:lnTo>
                    <a:lnTo>
                      <a:pt x="42" y="45"/>
                    </a:lnTo>
                    <a:lnTo>
                      <a:pt x="57" y="50"/>
                    </a:lnTo>
                    <a:lnTo>
                      <a:pt x="68" y="43"/>
                    </a:lnTo>
                    <a:lnTo>
                      <a:pt x="63" y="30"/>
                    </a:lnTo>
                    <a:lnTo>
                      <a:pt x="50" y="30"/>
                    </a:lnTo>
                    <a:lnTo>
                      <a:pt x="42" y="11"/>
                    </a:lnTo>
                    <a:lnTo>
                      <a:pt x="22" y="0"/>
                    </a:lnTo>
                    <a:lnTo>
                      <a:pt x="7" y="0"/>
                    </a:lnTo>
                    <a:lnTo>
                      <a:pt x="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87" name="Freeform 126"/>
              <p:cNvSpPr>
                <a:spLocks noChangeAspect="1"/>
              </p:cNvSpPr>
              <p:nvPr/>
            </p:nvSpPr>
            <p:spPr bwMode="auto">
              <a:xfrm>
                <a:off x="1089" y="1642"/>
                <a:ext cx="53" cy="40"/>
              </a:xfrm>
              <a:custGeom>
                <a:avLst/>
                <a:gdLst/>
                <a:ahLst/>
                <a:cxnLst>
                  <a:cxn ang="0">
                    <a:pos x="7" y="0"/>
                  </a:cxn>
                  <a:cxn ang="0">
                    <a:pos x="10" y="6"/>
                  </a:cxn>
                  <a:cxn ang="0">
                    <a:pos x="0" y="33"/>
                  </a:cxn>
                  <a:cxn ang="0">
                    <a:pos x="17" y="50"/>
                  </a:cxn>
                  <a:cxn ang="0">
                    <a:pos x="28" y="45"/>
                  </a:cxn>
                  <a:cxn ang="0">
                    <a:pos x="27" y="33"/>
                  </a:cxn>
                  <a:cxn ang="0">
                    <a:pos x="42" y="45"/>
                  </a:cxn>
                  <a:cxn ang="0">
                    <a:pos x="57" y="50"/>
                  </a:cxn>
                  <a:cxn ang="0">
                    <a:pos x="68" y="43"/>
                  </a:cxn>
                  <a:cxn ang="0">
                    <a:pos x="63" y="30"/>
                  </a:cxn>
                  <a:cxn ang="0">
                    <a:pos x="50" y="30"/>
                  </a:cxn>
                  <a:cxn ang="0">
                    <a:pos x="42" y="11"/>
                  </a:cxn>
                  <a:cxn ang="0">
                    <a:pos x="22" y="0"/>
                  </a:cxn>
                  <a:cxn ang="0">
                    <a:pos x="7" y="0"/>
                  </a:cxn>
                  <a:cxn ang="0">
                    <a:pos x="7" y="0"/>
                  </a:cxn>
                </a:cxnLst>
                <a:rect l="0" t="0" r="r" b="b"/>
                <a:pathLst>
                  <a:path w="68" h="50">
                    <a:moveTo>
                      <a:pt x="7" y="0"/>
                    </a:moveTo>
                    <a:lnTo>
                      <a:pt x="10" y="6"/>
                    </a:lnTo>
                    <a:lnTo>
                      <a:pt x="0" y="33"/>
                    </a:lnTo>
                    <a:lnTo>
                      <a:pt x="17" y="50"/>
                    </a:lnTo>
                    <a:lnTo>
                      <a:pt x="28" y="45"/>
                    </a:lnTo>
                    <a:lnTo>
                      <a:pt x="27" y="33"/>
                    </a:lnTo>
                    <a:lnTo>
                      <a:pt x="42" y="45"/>
                    </a:lnTo>
                    <a:lnTo>
                      <a:pt x="57" y="50"/>
                    </a:lnTo>
                    <a:lnTo>
                      <a:pt x="68" y="43"/>
                    </a:lnTo>
                    <a:lnTo>
                      <a:pt x="63" y="30"/>
                    </a:lnTo>
                    <a:lnTo>
                      <a:pt x="50" y="30"/>
                    </a:lnTo>
                    <a:lnTo>
                      <a:pt x="42" y="11"/>
                    </a:lnTo>
                    <a:lnTo>
                      <a:pt x="22" y="0"/>
                    </a:lnTo>
                    <a:lnTo>
                      <a:pt x="7" y="0"/>
                    </a:lnTo>
                    <a:lnTo>
                      <a:pt x="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88" name="Freeform 127"/>
              <p:cNvSpPr>
                <a:spLocks noChangeAspect="1"/>
              </p:cNvSpPr>
              <p:nvPr/>
            </p:nvSpPr>
            <p:spPr bwMode="auto">
              <a:xfrm>
                <a:off x="1097" y="1693"/>
                <a:ext cx="13" cy="16"/>
              </a:xfrm>
              <a:custGeom>
                <a:avLst/>
                <a:gdLst/>
                <a:ahLst/>
                <a:cxnLst>
                  <a:cxn ang="0">
                    <a:pos x="11" y="0"/>
                  </a:cxn>
                  <a:cxn ang="0">
                    <a:pos x="1" y="3"/>
                  </a:cxn>
                  <a:cxn ang="0">
                    <a:pos x="0" y="18"/>
                  </a:cxn>
                  <a:cxn ang="0">
                    <a:pos x="6" y="15"/>
                  </a:cxn>
                  <a:cxn ang="0">
                    <a:pos x="13" y="13"/>
                  </a:cxn>
                  <a:cxn ang="0">
                    <a:pos x="15" y="8"/>
                  </a:cxn>
                  <a:cxn ang="0">
                    <a:pos x="11" y="0"/>
                  </a:cxn>
                  <a:cxn ang="0">
                    <a:pos x="11" y="0"/>
                  </a:cxn>
                </a:cxnLst>
                <a:rect l="0" t="0" r="r" b="b"/>
                <a:pathLst>
                  <a:path w="15" h="18">
                    <a:moveTo>
                      <a:pt x="11" y="0"/>
                    </a:moveTo>
                    <a:lnTo>
                      <a:pt x="1" y="3"/>
                    </a:lnTo>
                    <a:lnTo>
                      <a:pt x="0" y="18"/>
                    </a:lnTo>
                    <a:lnTo>
                      <a:pt x="6" y="15"/>
                    </a:lnTo>
                    <a:lnTo>
                      <a:pt x="13" y="13"/>
                    </a:lnTo>
                    <a:lnTo>
                      <a:pt x="15" y="8"/>
                    </a:lnTo>
                    <a:lnTo>
                      <a:pt x="11" y="0"/>
                    </a:lnTo>
                    <a:lnTo>
                      <a:pt x="11"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89" name="Freeform 128"/>
              <p:cNvSpPr>
                <a:spLocks noChangeAspect="1"/>
              </p:cNvSpPr>
              <p:nvPr/>
            </p:nvSpPr>
            <p:spPr bwMode="auto">
              <a:xfrm>
                <a:off x="1097" y="1693"/>
                <a:ext cx="13" cy="16"/>
              </a:xfrm>
              <a:custGeom>
                <a:avLst/>
                <a:gdLst/>
                <a:ahLst/>
                <a:cxnLst>
                  <a:cxn ang="0">
                    <a:pos x="11" y="0"/>
                  </a:cxn>
                  <a:cxn ang="0">
                    <a:pos x="1" y="3"/>
                  </a:cxn>
                  <a:cxn ang="0">
                    <a:pos x="0" y="18"/>
                  </a:cxn>
                  <a:cxn ang="0">
                    <a:pos x="6" y="15"/>
                  </a:cxn>
                  <a:cxn ang="0">
                    <a:pos x="13" y="13"/>
                  </a:cxn>
                  <a:cxn ang="0">
                    <a:pos x="15" y="8"/>
                  </a:cxn>
                  <a:cxn ang="0">
                    <a:pos x="11" y="0"/>
                  </a:cxn>
                  <a:cxn ang="0">
                    <a:pos x="11" y="0"/>
                  </a:cxn>
                </a:cxnLst>
                <a:rect l="0" t="0" r="r" b="b"/>
                <a:pathLst>
                  <a:path w="15" h="18">
                    <a:moveTo>
                      <a:pt x="11" y="0"/>
                    </a:moveTo>
                    <a:lnTo>
                      <a:pt x="1" y="3"/>
                    </a:lnTo>
                    <a:lnTo>
                      <a:pt x="0" y="18"/>
                    </a:lnTo>
                    <a:lnTo>
                      <a:pt x="6" y="15"/>
                    </a:lnTo>
                    <a:lnTo>
                      <a:pt x="13" y="13"/>
                    </a:lnTo>
                    <a:lnTo>
                      <a:pt x="15" y="8"/>
                    </a:lnTo>
                    <a:lnTo>
                      <a:pt x="11" y="0"/>
                    </a:lnTo>
                    <a:lnTo>
                      <a:pt x="11"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90" name="Freeform 129"/>
              <p:cNvSpPr>
                <a:spLocks noChangeAspect="1"/>
              </p:cNvSpPr>
              <p:nvPr/>
            </p:nvSpPr>
            <p:spPr bwMode="auto">
              <a:xfrm>
                <a:off x="877" y="1380"/>
                <a:ext cx="64" cy="55"/>
              </a:xfrm>
              <a:custGeom>
                <a:avLst/>
                <a:gdLst/>
                <a:ahLst/>
                <a:cxnLst>
                  <a:cxn ang="0">
                    <a:pos x="50" y="0"/>
                  </a:cxn>
                  <a:cxn ang="0">
                    <a:pos x="25" y="27"/>
                  </a:cxn>
                  <a:cxn ang="0">
                    <a:pos x="0" y="34"/>
                  </a:cxn>
                  <a:cxn ang="0">
                    <a:pos x="5" y="62"/>
                  </a:cxn>
                  <a:cxn ang="0">
                    <a:pos x="26" y="65"/>
                  </a:cxn>
                  <a:cxn ang="0">
                    <a:pos x="40" y="47"/>
                  </a:cxn>
                  <a:cxn ang="0">
                    <a:pos x="83" y="49"/>
                  </a:cxn>
                  <a:cxn ang="0">
                    <a:pos x="66" y="5"/>
                  </a:cxn>
                  <a:cxn ang="0">
                    <a:pos x="50" y="0"/>
                  </a:cxn>
                  <a:cxn ang="0">
                    <a:pos x="50" y="0"/>
                  </a:cxn>
                </a:cxnLst>
                <a:rect l="0" t="0" r="r" b="b"/>
                <a:pathLst>
                  <a:path w="83" h="65">
                    <a:moveTo>
                      <a:pt x="50" y="0"/>
                    </a:moveTo>
                    <a:lnTo>
                      <a:pt x="25" y="27"/>
                    </a:lnTo>
                    <a:lnTo>
                      <a:pt x="0" y="34"/>
                    </a:lnTo>
                    <a:lnTo>
                      <a:pt x="5" y="62"/>
                    </a:lnTo>
                    <a:lnTo>
                      <a:pt x="26" y="65"/>
                    </a:lnTo>
                    <a:lnTo>
                      <a:pt x="40" y="47"/>
                    </a:lnTo>
                    <a:lnTo>
                      <a:pt x="83" y="49"/>
                    </a:lnTo>
                    <a:lnTo>
                      <a:pt x="66" y="5"/>
                    </a:lnTo>
                    <a:lnTo>
                      <a:pt x="50" y="0"/>
                    </a:lnTo>
                    <a:lnTo>
                      <a:pt x="5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91" name="Freeform 130"/>
              <p:cNvSpPr>
                <a:spLocks noChangeAspect="1"/>
              </p:cNvSpPr>
              <p:nvPr/>
            </p:nvSpPr>
            <p:spPr bwMode="auto">
              <a:xfrm>
                <a:off x="877" y="1380"/>
                <a:ext cx="64" cy="55"/>
              </a:xfrm>
              <a:custGeom>
                <a:avLst/>
                <a:gdLst/>
                <a:ahLst/>
                <a:cxnLst>
                  <a:cxn ang="0">
                    <a:pos x="50" y="0"/>
                  </a:cxn>
                  <a:cxn ang="0">
                    <a:pos x="25" y="27"/>
                  </a:cxn>
                  <a:cxn ang="0">
                    <a:pos x="0" y="34"/>
                  </a:cxn>
                  <a:cxn ang="0">
                    <a:pos x="5" y="62"/>
                  </a:cxn>
                  <a:cxn ang="0">
                    <a:pos x="26" y="65"/>
                  </a:cxn>
                  <a:cxn ang="0">
                    <a:pos x="40" y="47"/>
                  </a:cxn>
                  <a:cxn ang="0">
                    <a:pos x="83" y="49"/>
                  </a:cxn>
                  <a:cxn ang="0">
                    <a:pos x="66" y="5"/>
                  </a:cxn>
                  <a:cxn ang="0">
                    <a:pos x="50" y="0"/>
                  </a:cxn>
                  <a:cxn ang="0">
                    <a:pos x="50" y="0"/>
                  </a:cxn>
                </a:cxnLst>
                <a:rect l="0" t="0" r="r" b="b"/>
                <a:pathLst>
                  <a:path w="83" h="65">
                    <a:moveTo>
                      <a:pt x="50" y="0"/>
                    </a:moveTo>
                    <a:lnTo>
                      <a:pt x="25" y="27"/>
                    </a:lnTo>
                    <a:lnTo>
                      <a:pt x="0" y="34"/>
                    </a:lnTo>
                    <a:lnTo>
                      <a:pt x="5" y="62"/>
                    </a:lnTo>
                    <a:lnTo>
                      <a:pt x="26" y="65"/>
                    </a:lnTo>
                    <a:lnTo>
                      <a:pt x="40" y="47"/>
                    </a:lnTo>
                    <a:lnTo>
                      <a:pt x="83" y="49"/>
                    </a:lnTo>
                    <a:lnTo>
                      <a:pt x="66" y="5"/>
                    </a:lnTo>
                    <a:lnTo>
                      <a:pt x="50" y="0"/>
                    </a:lnTo>
                    <a:lnTo>
                      <a:pt x="5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92" name="Freeform 131"/>
              <p:cNvSpPr>
                <a:spLocks noChangeAspect="1"/>
              </p:cNvSpPr>
              <p:nvPr/>
            </p:nvSpPr>
            <p:spPr bwMode="auto">
              <a:xfrm>
                <a:off x="901" y="1427"/>
                <a:ext cx="91" cy="110"/>
              </a:xfrm>
              <a:custGeom>
                <a:avLst/>
                <a:gdLst/>
                <a:ahLst/>
                <a:cxnLst>
                  <a:cxn ang="0">
                    <a:pos x="54" y="2"/>
                  </a:cxn>
                  <a:cxn ang="0">
                    <a:pos x="20" y="0"/>
                  </a:cxn>
                  <a:cxn ang="0">
                    <a:pos x="19" y="10"/>
                  </a:cxn>
                  <a:cxn ang="0">
                    <a:pos x="19" y="25"/>
                  </a:cxn>
                  <a:cxn ang="0">
                    <a:pos x="14" y="40"/>
                  </a:cxn>
                  <a:cxn ang="0">
                    <a:pos x="29" y="57"/>
                  </a:cxn>
                  <a:cxn ang="0">
                    <a:pos x="0" y="57"/>
                  </a:cxn>
                  <a:cxn ang="0">
                    <a:pos x="22" y="75"/>
                  </a:cxn>
                  <a:cxn ang="0">
                    <a:pos x="29" y="105"/>
                  </a:cxn>
                  <a:cxn ang="0">
                    <a:pos x="67" y="107"/>
                  </a:cxn>
                  <a:cxn ang="0">
                    <a:pos x="95" y="130"/>
                  </a:cxn>
                  <a:cxn ang="0">
                    <a:pos x="110" y="118"/>
                  </a:cxn>
                  <a:cxn ang="0">
                    <a:pos x="104" y="107"/>
                  </a:cxn>
                  <a:cxn ang="0">
                    <a:pos x="114" y="110"/>
                  </a:cxn>
                  <a:cxn ang="0">
                    <a:pos x="100" y="73"/>
                  </a:cxn>
                  <a:cxn ang="0">
                    <a:pos x="115" y="30"/>
                  </a:cxn>
                  <a:cxn ang="0">
                    <a:pos x="104" y="20"/>
                  </a:cxn>
                  <a:cxn ang="0">
                    <a:pos x="94" y="48"/>
                  </a:cxn>
                  <a:cxn ang="0">
                    <a:pos x="94" y="45"/>
                  </a:cxn>
                  <a:cxn ang="0">
                    <a:pos x="85" y="25"/>
                  </a:cxn>
                  <a:cxn ang="0">
                    <a:pos x="65" y="15"/>
                  </a:cxn>
                  <a:cxn ang="0">
                    <a:pos x="54" y="2"/>
                  </a:cxn>
                  <a:cxn ang="0">
                    <a:pos x="54" y="2"/>
                  </a:cxn>
                </a:cxnLst>
                <a:rect l="0" t="0" r="r" b="b"/>
                <a:pathLst>
                  <a:path w="115" h="130">
                    <a:moveTo>
                      <a:pt x="54" y="2"/>
                    </a:moveTo>
                    <a:lnTo>
                      <a:pt x="20" y="0"/>
                    </a:lnTo>
                    <a:lnTo>
                      <a:pt x="19" y="10"/>
                    </a:lnTo>
                    <a:lnTo>
                      <a:pt x="19" y="25"/>
                    </a:lnTo>
                    <a:lnTo>
                      <a:pt x="14" y="40"/>
                    </a:lnTo>
                    <a:lnTo>
                      <a:pt x="29" y="57"/>
                    </a:lnTo>
                    <a:lnTo>
                      <a:pt x="0" y="57"/>
                    </a:lnTo>
                    <a:lnTo>
                      <a:pt x="22" y="75"/>
                    </a:lnTo>
                    <a:lnTo>
                      <a:pt x="29" y="105"/>
                    </a:lnTo>
                    <a:lnTo>
                      <a:pt x="67" y="107"/>
                    </a:lnTo>
                    <a:lnTo>
                      <a:pt x="95" y="130"/>
                    </a:lnTo>
                    <a:lnTo>
                      <a:pt x="110" y="118"/>
                    </a:lnTo>
                    <a:lnTo>
                      <a:pt x="104" y="107"/>
                    </a:lnTo>
                    <a:lnTo>
                      <a:pt x="114" y="110"/>
                    </a:lnTo>
                    <a:lnTo>
                      <a:pt x="100" y="73"/>
                    </a:lnTo>
                    <a:lnTo>
                      <a:pt x="115" y="30"/>
                    </a:lnTo>
                    <a:lnTo>
                      <a:pt x="104" y="20"/>
                    </a:lnTo>
                    <a:lnTo>
                      <a:pt x="94" y="48"/>
                    </a:lnTo>
                    <a:lnTo>
                      <a:pt x="94" y="45"/>
                    </a:lnTo>
                    <a:lnTo>
                      <a:pt x="85" y="25"/>
                    </a:lnTo>
                    <a:lnTo>
                      <a:pt x="65" y="15"/>
                    </a:lnTo>
                    <a:lnTo>
                      <a:pt x="54" y="2"/>
                    </a:lnTo>
                    <a:lnTo>
                      <a:pt x="54" y="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93" name="Freeform 132"/>
              <p:cNvSpPr>
                <a:spLocks noChangeAspect="1"/>
              </p:cNvSpPr>
              <p:nvPr/>
            </p:nvSpPr>
            <p:spPr bwMode="auto">
              <a:xfrm>
                <a:off x="901" y="1427"/>
                <a:ext cx="91" cy="110"/>
              </a:xfrm>
              <a:custGeom>
                <a:avLst/>
                <a:gdLst/>
                <a:ahLst/>
                <a:cxnLst>
                  <a:cxn ang="0">
                    <a:pos x="54" y="2"/>
                  </a:cxn>
                  <a:cxn ang="0">
                    <a:pos x="20" y="0"/>
                  </a:cxn>
                  <a:cxn ang="0">
                    <a:pos x="19" y="10"/>
                  </a:cxn>
                  <a:cxn ang="0">
                    <a:pos x="19" y="25"/>
                  </a:cxn>
                  <a:cxn ang="0">
                    <a:pos x="14" y="40"/>
                  </a:cxn>
                  <a:cxn ang="0">
                    <a:pos x="29" y="57"/>
                  </a:cxn>
                  <a:cxn ang="0">
                    <a:pos x="0" y="57"/>
                  </a:cxn>
                  <a:cxn ang="0">
                    <a:pos x="22" y="75"/>
                  </a:cxn>
                  <a:cxn ang="0">
                    <a:pos x="29" y="105"/>
                  </a:cxn>
                  <a:cxn ang="0">
                    <a:pos x="67" y="107"/>
                  </a:cxn>
                  <a:cxn ang="0">
                    <a:pos x="95" y="130"/>
                  </a:cxn>
                  <a:cxn ang="0">
                    <a:pos x="110" y="118"/>
                  </a:cxn>
                  <a:cxn ang="0">
                    <a:pos x="104" y="107"/>
                  </a:cxn>
                  <a:cxn ang="0">
                    <a:pos x="114" y="110"/>
                  </a:cxn>
                  <a:cxn ang="0">
                    <a:pos x="100" y="73"/>
                  </a:cxn>
                  <a:cxn ang="0">
                    <a:pos x="115" y="30"/>
                  </a:cxn>
                  <a:cxn ang="0">
                    <a:pos x="104" y="20"/>
                  </a:cxn>
                  <a:cxn ang="0">
                    <a:pos x="94" y="48"/>
                  </a:cxn>
                  <a:cxn ang="0">
                    <a:pos x="94" y="45"/>
                  </a:cxn>
                  <a:cxn ang="0">
                    <a:pos x="85" y="25"/>
                  </a:cxn>
                  <a:cxn ang="0">
                    <a:pos x="65" y="15"/>
                  </a:cxn>
                  <a:cxn ang="0">
                    <a:pos x="54" y="2"/>
                  </a:cxn>
                  <a:cxn ang="0">
                    <a:pos x="54" y="2"/>
                  </a:cxn>
                </a:cxnLst>
                <a:rect l="0" t="0" r="r" b="b"/>
                <a:pathLst>
                  <a:path w="115" h="130">
                    <a:moveTo>
                      <a:pt x="54" y="2"/>
                    </a:moveTo>
                    <a:lnTo>
                      <a:pt x="20" y="0"/>
                    </a:lnTo>
                    <a:lnTo>
                      <a:pt x="19" y="10"/>
                    </a:lnTo>
                    <a:lnTo>
                      <a:pt x="19" y="25"/>
                    </a:lnTo>
                    <a:lnTo>
                      <a:pt x="14" y="40"/>
                    </a:lnTo>
                    <a:lnTo>
                      <a:pt x="29" y="57"/>
                    </a:lnTo>
                    <a:lnTo>
                      <a:pt x="0" y="57"/>
                    </a:lnTo>
                    <a:lnTo>
                      <a:pt x="22" y="75"/>
                    </a:lnTo>
                    <a:lnTo>
                      <a:pt x="29" y="105"/>
                    </a:lnTo>
                    <a:lnTo>
                      <a:pt x="67" y="107"/>
                    </a:lnTo>
                    <a:lnTo>
                      <a:pt x="95" y="130"/>
                    </a:lnTo>
                    <a:lnTo>
                      <a:pt x="110" y="118"/>
                    </a:lnTo>
                    <a:lnTo>
                      <a:pt x="104" y="107"/>
                    </a:lnTo>
                    <a:lnTo>
                      <a:pt x="114" y="110"/>
                    </a:lnTo>
                    <a:lnTo>
                      <a:pt x="100" y="73"/>
                    </a:lnTo>
                    <a:lnTo>
                      <a:pt x="115" y="30"/>
                    </a:lnTo>
                    <a:lnTo>
                      <a:pt x="104" y="20"/>
                    </a:lnTo>
                    <a:lnTo>
                      <a:pt x="94" y="48"/>
                    </a:lnTo>
                    <a:lnTo>
                      <a:pt x="94" y="45"/>
                    </a:lnTo>
                    <a:lnTo>
                      <a:pt x="85" y="25"/>
                    </a:lnTo>
                    <a:lnTo>
                      <a:pt x="65" y="15"/>
                    </a:lnTo>
                    <a:lnTo>
                      <a:pt x="54" y="2"/>
                    </a:lnTo>
                    <a:lnTo>
                      <a:pt x="54" y="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94" name="Freeform 133"/>
              <p:cNvSpPr>
                <a:spLocks noChangeAspect="1"/>
              </p:cNvSpPr>
              <p:nvPr/>
            </p:nvSpPr>
            <p:spPr bwMode="auto">
              <a:xfrm>
                <a:off x="1005" y="1453"/>
                <a:ext cx="35" cy="51"/>
              </a:xfrm>
              <a:custGeom>
                <a:avLst/>
                <a:gdLst/>
                <a:ahLst/>
                <a:cxnLst>
                  <a:cxn ang="0">
                    <a:pos x="0" y="22"/>
                  </a:cxn>
                  <a:cxn ang="0">
                    <a:pos x="14" y="44"/>
                  </a:cxn>
                  <a:cxn ang="0">
                    <a:pos x="9" y="62"/>
                  </a:cxn>
                  <a:cxn ang="0">
                    <a:pos x="19" y="62"/>
                  </a:cxn>
                  <a:cxn ang="0">
                    <a:pos x="40" y="49"/>
                  </a:cxn>
                  <a:cxn ang="0">
                    <a:pos x="44" y="39"/>
                  </a:cxn>
                  <a:cxn ang="0">
                    <a:pos x="39" y="5"/>
                  </a:cxn>
                  <a:cxn ang="0">
                    <a:pos x="25" y="0"/>
                  </a:cxn>
                  <a:cxn ang="0">
                    <a:pos x="19" y="19"/>
                  </a:cxn>
                  <a:cxn ang="0">
                    <a:pos x="9" y="15"/>
                  </a:cxn>
                  <a:cxn ang="0">
                    <a:pos x="0" y="22"/>
                  </a:cxn>
                  <a:cxn ang="0">
                    <a:pos x="0" y="22"/>
                  </a:cxn>
                </a:cxnLst>
                <a:rect l="0" t="0" r="r" b="b"/>
                <a:pathLst>
                  <a:path w="44" h="62">
                    <a:moveTo>
                      <a:pt x="0" y="22"/>
                    </a:moveTo>
                    <a:lnTo>
                      <a:pt x="14" y="44"/>
                    </a:lnTo>
                    <a:lnTo>
                      <a:pt x="9" y="62"/>
                    </a:lnTo>
                    <a:lnTo>
                      <a:pt x="19" y="62"/>
                    </a:lnTo>
                    <a:lnTo>
                      <a:pt x="40" y="49"/>
                    </a:lnTo>
                    <a:lnTo>
                      <a:pt x="44" y="39"/>
                    </a:lnTo>
                    <a:lnTo>
                      <a:pt x="39" y="5"/>
                    </a:lnTo>
                    <a:lnTo>
                      <a:pt x="25" y="0"/>
                    </a:lnTo>
                    <a:lnTo>
                      <a:pt x="19" y="19"/>
                    </a:lnTo>
                    <a:lnTo>
                      <a:pt x="9" y="15"/>
                    </a:lnTo>
                    <a:lnTo>
                      <a:pt x="0" y="22"/>
                    </a:lnTo>
                    <a:lnTo>
                      <a:pt x="0" y="2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95" name="Freeform 134"/>
              <p:cNvSpPr>
                <a:spLocks noChangeAspect="1"/>
              </p:cNvSpPr>
              <p:nvPr/>
            </p:nvSpPr>
            <p:spPr bwMode="auto">
              <a:xfrm>
                <a:off x="1005" y="1453"/>
                <a:ext cx="35" cy="51"/>
              </a:xfrm>
              <a:custGeom>
                <a:avLst/>
                <a:gdLst/>
                <a:ahLst/>
                <a:cxnLst>
                  <a:cxn ang="0">
                    <a:pos x="0" y="22"/>
                  </a:cxn>
                  <a:cxn ang="0">
                    <a:pos x="14" y="44"/>
                  </a:cxn>
                  <a:cxn ang="0">
                    <a:pos x="9" y="62"/>
                  </a:cxn>
                  <a:cxn ang="0">
                    <a:pos x="19" y="62"/>
                  </a:cxn>
                  <a:cxn ang="0">
                    <a:pos x="40" y="49"/>
                  </a:cxn>
                  <a:cxn ang="0">
                    <a:pos x="44" y="39"/>
                  </a:cxn>
                  <a:cxn ang="0">
                    <a:pos x="39" y="5"/>
                  </a:cxn>
                  <a:cxn ang="0">
                    <a:pos x="25" y="0"/>
                  </a:cxn>
                  <a:cxn ang="0">
                    <a:pos x="19" y="19"/>
                  </a:cxn>
                  <a:cxn ang="0">
                    <a:pos x="9" y="15"/>
                  </a:cxn>
                  <a:cxn ang="0">
                    <a:pos x="0" y="22"/>
                  </a:cxn>
                  <a:cxn ang="0">
                    <a:pos x="0" y="22"/>
                  </a:cxn>
                </a:cxnLst>
                <a:rect l="0" t="0" r="r" b="b"/>
                <a:pathLst>
                  <a:path w="44" h="62">
                    <a:moveTo>
                      <a:pt x="0" y="22"/>
                    </a:moveTo>
                    <a:lnTo>
                      <a:pt x="14" y="44"/>
                    </a:lnTo>
                    <a:lnTo>
                      <a:pt x="9" y="62"/>
                    </a:lnTo>
                    <a:lnTo>
                      <a:pt x="19" y="62"/>
                    </a:lnTo>
                    <a:lnTo>
                      <a:pt x="40" y="49"/>
                    </a:lnTo>
                    <a:lnTo>
                      <a:pt x="44" y="39"/>
                    </a:lnTo>
                    <a:lnTo>
                      <a:pt x="39" y="5"/>
                    </a:lnTo>
                    <a:lnTo>
                      <a:pt x="25" y="0"/>
                    </a:lnTo>
                    <a:lnTo>
                      <a:pt x="19" y="19"/>
                    </a:lnTo>
                    <a:lnTo>
                      <a:pt x="9" y="15"/>
                    </a:lnTo>
                    <a:lnTo>
                      <a:pt x="0" y="22"/>
                    </a:lnTo>
                    <a:lnTo>
                      <a:pt x="0" y="2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96" name="Freeform 135"/>
              <p:cNvSpPr>
                <a:spLocks noChangeAspect="1"/>
              </p:cNvSpPr>
              <p:nvPr/>
            </p:nvSpPr>
            <p:spPr bwMode="auto">
              <a:xfrm>
                <a:off x="1049" y="1459"/>
                <a:ext cx="25" cy="34"/>
              </a:xfrm>
              <a:custGeom>
                <a:avLst/>
                <a:gdLst/>
                <a:ahLst/>
                <a:cxnLst>
                  <a:cxn ang="0">
                    <a:pos x="3" y="13"/>
                  </a:cxn>
                  <a:cxn ang="0">
                    <a:pos x="0" y="40"/>
                  </a:cxn>
                  <a:cxn ang="0">
                    <a:pos x="16" y="40"/>
                  </a:cxn>
                  <a:cxn ang="0">
                    <a:pos x="31" y="13"/>
                  </a:cxn>
                  <a:cxn ang="0">
                    <a:pos x="20" y="0"/>
                  </a:cxn>
                  <a:cxn ang="0">
                    <a:pos x="6" y="0"/>
                  </a:cxn>
                  <a:cxn ang="0">
                    <a:pos x="3" y="13"/>
                  </a:cxn>
                  <a:cxn ang="0">
                    <a:pos x="3" y="13"/>
                  </a:cxn>
                </a:cxnLst>
                <a:rect l="0" t="0" r="r" b="b"/>
                <a:pathLst>
                  <a:path w="31" h="40">
                    <a:moveTo>
                      <a:pt x="3" y="13"/>
                    </a:moveTo>
                    <a:lnTo>
                      <a:pt x="0" y="40"/>
                    </a:lnTo>
                    <a:lnTo>
                      <a:pt x="16" y="40"/>
                    </a:lnTo>
                    <a:lnTo>
                      <a:pt x="31" y="13"/>
                    </a:lnTo>
                    <a:lnTo>
                      <a:pt x="20" y="0"/>
                    </a:lnTo>
                    <a:lnTo>
                      <a:pt x="6" y="0"/>
                    </a:lnTo>
                    <a:lnTo>
                      <a:pt x="3" y="13"/>
                    </a:lnTo>
                    <a:lnTo>
                      <a:pt x="3" y="1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97" name="Freeform 136"/>
              <p:cNvSpPr>
                <a:spLocks noChangeAspect="1"/>
              </p:cNvSpPr>
              <p:nvPr/>
            </p:nvSpPr>
            <p:spPr bwMode="auto">
              <a:xfrm>
                <a:off x="1049" y="1459"/>
                <a:ext cx="25" cy="34"/>
              </a:xfrm>
              <a:custGeom>
                <a:avLst/>
                <a:gdLst/>
                <a:ahLst/>
                <a:cxnLst>
                  <a:cxn ang="0">
                    <a:pos x="3" y="13"/>
                  </a:cxn>
                  <a:cxn ang="0">
                    <a:pos x="0" y="40"/>
                  </a:cxn>
                  <a:cxn ang="0">
                    <a:pos x="16" y="40"/>
                  </a:cxn>
                  <a:cxn ang="0">
                    <a:pos x="31" y="13"/>
                  </a:cxn>
                  <a:cxn ang="0">
                    <a:pos x="20" y="0"/>
                  </a:cxn>
                  <a:cxn ang="0">
                    <a:pos x="6" y="0"/>
                  </a:cxn>
                  <a:cxn ang="0">
                    <a:pos x="3" y="13"/>
                  </a:cxn>
                  <a:cxn ang="0">
                    <a:pos x="3" y="13"/>
                  </a:cxn>
                </a:cxnLst>
                <a:rect l="0" t="0" r="r" b="b"/>
                <a:pathLst>
                  <a:path w="31" h="40">
                    <a:moveTo>
                      <a:pt x="3" y="13"/>
                    </a:moveTo>
                    <a:lnTo>
                      <a:pt x="0" y="40"/>
                    </a:lnTo>
                    <a:lnTo>
                      <a:pt x="16" y="40"/>
                    </a:lnTo>
                    <a:lnTo>
                      <a:pt x="31" y="13"/>
                    </a:lnTo>
                    <a:lnTo>
                      <a:pt x="20" y="0"/>
                    </a:lnTo>
                    <a:lnTo>
                      <a:pt x="6" y="0"/>
                    </a:lnTo>
                    <a:lnTo>
                      <a:pt x="3" y="13"/>
                    </a:lnTo>
                    <a:lnTo>
                      <a:pt x="3" y="1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698" name="Freeform 137"/>
              <p:cNvSpPr>
                <a:spLocks noChangeAspect="1"/>
              </p:cNvSpPr>
              <p:nvPr/>
            </p:nvSpPr>
            <p:spPr bwMode="auto">
              <a:xfrm>
                <a:off x="1071" y="1474"/>
                <a:ext cx="216" cy="248"/>
              </a:xfrm>
              <a:custGeom>
                <a:avLst/>
                <a:gdLst/>
                <a:ahLst/>
                <a:cxnLst>
                  <a:cxn ang="0">
                    <a:pos x="25" y="13"/>
                  </a:cxn>
                  <a:cxn ang="0">
                    <a:pos x="0" y="37"/>
                  </a:cxn>
                  <a:cxn ang="0">
                    <a:pos x="7" y="62"/>
                  </a:cxn>
                  <a:cxn ang="0">
                    <a:pos x="52" y="82"/>
                  </a:cxn>
                  <a:cxn ang="0">
                    <a:pos x="93" y="92"/>
                  </a:cxn>
                  <a:cxn ang="0">
                    <a:pos x="102" y="80"/>
                  </a:cxn>
                  <a:cxn ang="0">
                    <a:pos x="133" y="102"/>
                  </a:cxn>
                  <a:cxn ang="0">
                    <a:pos x="130" y="127"/>
                  </a:cxn>
                  <a:cxn ang="0">
                    <a:pos x="152" y="162"/>
                  </a:cxn>
                  <a:cxn ang="0">
                    <a:pos x="152" y="193"/>
                  </a:cxn>
                  <a:cxn ang="0">
                    <a:pos x="117" y="197"/>
                  </a:cxn>
                  <a:cxn ang="0">
                    <a:pos x="142" y="233"/>
                  </a:cxn>
                  <a:cxn ang="0">
                    <a:pos x="182" y="263"/>
                  </a:cxn>
                  <a:cxn ang="0">
                    <a:pos x="200" y="273"/>
                  </a:cxn>
                  <a:cxn ang="0">
                    <a:pos x="254" y="278"/>
                  </a:cxn>
                  <a:cxn ang="0">
                    <a:pos x="222" y="247"/>
                  </a:cxn>
                  <a:cxn ang="0">
                    <a:pos x="262" y="257"/>
                  </a:cxn>
                  <a:cxn ang="0">
                    <a:pos x="249" y="230"/>
                  </a:cxn>
                  <a:cxn ang="0">
                    <a:pos x="227" y="195"/>
                  </a:cxn>
                  <a:cxn ang="0">
                    <a:pos x="252" y="193"/>
                  </a:cxn>
                  <a:cxn ang="0">
                    <a:pos x="255" y="212"/>
                  </a:cxn>
                  <a:cxn ang="0">
                    <a:pos x="267" y="182"/>
                  </a:cxn>
                  <a:cxn ang="0">
                    <a:pos x="242" y="158"/>
                  </a:cxn>
                  <a:cxn ang="0">
                    <a:pos x="202" y="132"/>
                  </a:cxn>
                  <a:cxn ang="0">
                    <a:pos x="198" y="105"/>
                  </a:cxn>
                  <a:cxn ang="0">
                    <a:pos x="172" y="78"/>
                  </a:cxn>
                  <a:cxn ang="0">
                    <a:pos x="142" y="47"/>
                  </a:cxn>
                  <a:cxn ang="0">
                    <a:pos x="112" y="38"/>
                  </a:cxn>
                  <a:cxn ang="0">
                    <a:pos x="82" y="28"/>
                  </a:cxn>
                  <a:cxn ang="0">
                    <a:pos x="75" y="15"/>
                  </a:cxn>
                  <a:cxn ang="0">
                    <a:pos x="47" y="48"/>
                  </a:cxn>
                  <a:cxn ang="0">
                    <a:pos x="42" y="15"/>
                  </a:cxn>
                  <a:cxn ang="0">
                    <a:pos x="30" y="0"/>
                  </a:cxn>
                </a:cxnLst>
                <a:rect l="0" t="0" r="r" b="b"/>
                <a:pathLst>
                  <a:path w="267" h="292">
                    <a:moveTo>
                      <a:pt x="30" y="0"/>
                    </a:moveTo>
                    <a:lnTo>
                      <a:pt x="25" y="13"/>
                    </a:lnTo>
                    <a:lnTo>
                      <a:pt x="5" y="23"/>
                    </a:lnTo>
                    <a:lnTo>
                      <a:pt x="0" y="37"/>
                    </a:lnTo>
                    <a:lnTo>
                      <a:pt x="17" y="55"/>
                    </a:lnTo>
                    <a:lnTo>
                      <a:pt x="7" y="62"/>
                    </a:lnTo>
                    <a:lnTo>
                      <a:pt x="23" y="78"/>
                    </a:lnTo>
                    <a:lnTo>
                      <a:pt x="52" y="82"/>
                    </a:lnTo>
                    <a:lnTo>
                      <a:pt x="90" y="102"/>
                    </a:lnTo>
                    <a:lnTo>
                      <a:pt x="93" y="92"/>
                    </a:lnTo>
                    <a:lnTo>
                      <a:pt x="82" y="73"/>
                    </a:lnTo>
                    <a:lnTo>
                      <a:pt x="102" y="80"/>
                    </a:lnTo>
                    <a:lnTo>
                      <a:pt x="107" y="97"/>
                    </a:lnTo>
                    <a:lnTo>
                      <a:pt x="133" y="102"/>
                    </a:lnTo>
                    <a:lnTo>
                      <a:pt x="142" y="113"/>
                    </a:lnTo>
                    <a:lnTo>
                      <a:pt x="130" y="127"/>
                    </a:lnTo>
                    <a:lnTo>
                      <a:pt x="158" y="142"/>
                    </a:lnTo>
                    <a:lnTo>
                      <a:pt x="152" y="162"/>
                    </a:lnTo>
                    <a:lnTo>
                      <a:pt x="145" y="165"/>
                    </a:lnTo>
                    <a:lnTo>
                      <a:pt x="152" y="193"/>
                    </a:lnTo>
                    <a:lnTo>
                      <a:pt x="135" y="203"/>
                    </a:lnTo>
                    <a:lnTo>
                      <a:pt x="117" y="197"/>
                    </a:lnTo>
                    <a:lnTo>
                      <a:pt x="115" y="233"/>
                    </a:lnTo>
                    <a:lnTo>
                      <a:pt x="142" y="233"/>
                    </a:lnTo>
                    <a:lnTo>
                      <a:pt x="150" y="227"/>
                    </a:lnTo>
                    <a:lnTo>
                      <a:pt x="182" y="263"/>
                    </a:lnTo>
                    <a:lnTo>
                      <a:pt x="193" y="263"/>
                    </a:lnTo>
                    <a:lnTo>
                      <a:pt x="200" y="273"/>
                    </a:lnTo>
                    <a:lnTo>
                      <a:pt x="257" y="292"/>
                    </a:lnTo>
                    <a:lnTo>
                      <a:pt x="254" y="278"/>
                    </a:lnTo>
                    <a:lnTo>
                      <a:pt x="227" y="258"/>
                    </a:lnTo>
                    <a:lnTo>
                      <a:pt x="222" y="247"/>
                    </a:lnTo>
                    <a:lnTo>
                      <a:pt x="257" y="268"/>
                    </a:lnTo>
                    <a:lnTo>
                      <a:pt x="262" y="257"/>
                    </a:lnTo>
                    <a:lnTo>
                      <a:pt x="247" y="235"/>
                    </a:lnTo>
                    <a:lnTo>
                      <a:pt x="249" y="230"/>
                    </a:lnTo>
                    <a:lnTo>
                      <a:pt x="222" y="210"/>
                    </a:lnTo>
                    <a:lnTo>
                      <a:pt x="227" y="195"/>
                    </a:lnTo>
                    <a:lnTo>
                      <a:pt x="212" y="183"/>
                    </a:lnTo>
                    <a:lnTo>
                      <a:pt x="252" y="193"/>
                    </a:lnTo>
                    <a:lnTo>
                      <a:pt x="252" y="208"/>
                    </a:lnTo>
                    <a:lnTo>
                      <a:pt x="255" y="212"/>
                    </a:lnTo>
                    <a:lnTo>
                      <a:pt x="260" y="190"/>
                    </a:lnTo>
                    <a:lnTo>
                      <a:pt x="267" y="182"/>
                    </a:lnTo>
                    <a:lnTo>
                      <a:pt x="264" y="158"/>
                    </a:lnTo>
                    <a:lnTo>
                      <a:pt x="242" y="158"/>
                    </a:lnTo>
                    <a:lnTo>
                      <a:pt x="232" y="142"/>
                    </a:lnTo>
                    <a:lnTo>
                      <a:pt x="202" y="132"/>
                    </a:lnTo>
                    <a:lnTo>
                      <a:pt x="193" y="118"/>
                    </a:lnTo>
                    <a:lnTo>
                      <a:pt x="198" y="105"/>
                    </a:lnTo>
                    <a:lnTo>
                      <a:pt x="190" y="85"/>
                    </a:lnTo>
                    <a:lnTo>
                      <a:pt x="172" y="78"/>
                    </a:lnTo>
                    <a:lnTo>
                      <a:pt x="145" y="68"/>
                    </a:lnTo>
                    <a:lnTo>
                      <a:pt x="142" y="47"/>
                    </a:lnTo>
                    <a:lnTo>
                      <a:pt x="117" y="53"/>
                    </a:lnTo>
                    <a:lnTo>
                      <a:pt x="112" y="38"/>
                    </a:lnTo>
                    <a:lnTo>
                      <a:pt x="87" y="47"/>
                    </a:lnTo>
                    <a:lnTo>
                      <a:pt x="82" y="28"/>
                    </a:lnTo>
                    <a:lnTo>
                      <a:pt x="103" y="25"/>
                    </a:lnTo>
                    <a:lnTo>
                      <a:pt x="75" y="15"/>
                    </a:lnTo>
                    <a:lnTo>
                      <a:pt x="52" y="17"/>
                    </a:lnTo>
                    <a:lnTo>
                      <a:pt x="47" y="48"/>
                    </a:lnTo>
                    <a:lnTo>
                      <a:pt x="35" y="33"/>
                    </a:lnTo>
                    <a:lnTo>
                      <a:pt x="42" y="15"/>
                    </a:lnTo>
                    <a:lnTo>
                      <a:pt x="30" y="0"/>
                    </a:lnTo>
                    <a:lnTo>
                      <a:pt x="3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699" name="Freeform 138"/>
              <p:cNvSpPr>
                <a:spLocks noChangeAspect="1"/>
              </p:cNvSpPr>
              <p:nvPr/>
            </p:nvSpPr>
            <p:spPr bwMode="auto">
              <a:xfrm>
                <a:off x="1071" y="1474"/>
                <a:ext cx="216" cy="248"/>
              </a:xfrm>
              <a:custGeom>
                <a:avLst/>
                <a:gdLst/>
                <a:ahLst/>
                <a:cxnLst>
                  <a:cxn ang="0">
                    <a:pos x="25" y="13"/>
                  </a:cxn>
                  <a:cxn ang="0">
                    <a:pos x="0" y="37"/>
                  </a:cxn>
                  <a:cxn ang="0">
                    <a:pos x="7" y="62"/>
                  </a:cxn>
                  <a:cxn ang="0">
                    <a:pos x="52" y="82"/>
                  </a:cxn>
                  <a:cxn ang="0">
                    <a:pos x="93" y="92"/>
                  </a:cxn>
                  <a:cxn ang="0">
                    <a:pos x="102" y="80"/>
                  </a:cxn>
                  <a:cxn ang="0">
                    <a:pos x="133" y="102"/>
                  </a:cxn>
                  <a:cxn ang="0">
                    <a:pos x="130" y="127"/>
                  </a:cxn>
                  <a:cxn ang="0">
                    <a:pos x="152" y="162"/>
                  </a:cxn>
                  <a:cxn ang="0">
                    <a:pos x="152" y="193"/>
                  </a:cxn>
                  <a:cxn ang="0">
                    <a:pos x="117" y="197"/>
                  </a:cxn>
                  <a:cxn ang="0">
                    <a:pos x="142" y="233"/>
                  </a:cxn>
                  <a:cxn ang="0">
                    <a:pos x="182" y="263"/>
                  </a:cxn>
                  <a:cxn ang="0">
                    <a:pos x="200" y="273"/>
                  </a:cxn>
                  <a:cxn ang="0">
                    <a:pos x="254" y="278"/>
                  </a:cxn>
                  <a:cxn ang="0">
                    <a:pos x="222" y="247"/>
                  </a:cxn>
                  <a:cxn ang="0">
                    <a:pos x="262" y="257"/>
                  </a:cxn>
                  <a:cxn ang="0">
                    <a:pos x="249" y="230"/>
                  </a:cxn>
                  <a:cxn ang="0">
                    <a:pos x="227" y="195"/>
                  </a:cxn>
                  <a:cxn ang="0">
                    <a:pos x="252" y="193"/>
                  </a:cxn>
                  <a:cxn ang="0">
                    <a:pos x="255" y="212"/>
                  </a:cxn>
                  <a:cxn ang="0">
                    <a:pos x="267" y="182"/>
                  </a:cxn>
                  <a:cxn ang="0">
                    <a:pos x="242" y="158"/>
                  </a:cxn>
                  <a:cxn ang="0">
                    <a:pos x="202" y="132"/>
                  </a:cxn>
                  <a:cxn ang="0">
                    <a:pos x="198" y="105"/>
                  </a:cxn>
                  <a:cxn ang="0">
                    <a:pos x="172" y="78"/>
                  </a:cxn>
                  <a:cxn ang="0">
                    <a:pos x="142" y="47"/>
                  </a:cxn>
                  <a:cxn ang="0">
                    <a:pos x="112" y="38"/>
                  </a:cxn>
                  <a:cxn ang="0">
                    <a:pos x="82" y="28"/>
                  </a:cxn>
                  <a:cxn ang="0">
                    <a:pos x="75" y="15"/>
                  </a:cxn>
                  <a:cxn ang="0">
                    <a:pos x="47" y="48"/>
                  </a:cxn>
                  <a:cxn ang="0">
                    <a:pos x="42" y="15"/>
                  </a:cxn>
                  <a:cxn ang="0">
                    <a:pos x="30" y="0"/>
                  </a:cxn>
                </a:cxnLst>
                <a:rect l="0" t="0" r="r" b="b"/>
                <a:pathLst>
                  <a:path w="267" h="292">
                    <a:moveTo>
                      <a:pt x="30" y="0"/>
                    </a:moveTo>
                    <a:lnTo>
                      <a:pt x="25" y="13"/>
                    </a:lnTo>
                    <a:lnTo>
                      <a:pt x="5" y="23"/>
                    </a:lnTo>
                    <a:lnTo>
                      <a:pt x="0" y="37"/>
                    </a:lnTo>
                    <a:lnTo>
                      <a:pt x="17" y="55"/>
                    </a:lnTo>
                    <a:lnTo>
                      <a:pt x="7" y="62"/>
                    </a:lnTo>
                    <a:lnTo>
                      <a:pt x="23" y="78"/>
                    </a:lnTo>
                    <a:lnTo>
                      <a:pt x="52" y="82"/>
                    </a:lnTo>
                    <a:lnTo>
                      <a:pt x="90" y="102"/>
                    </a:lnTo>
                    <a:lnTo>
                      <a:pt x="93" y="92"/>
                    </a:lnTo>
                    <a:lnTo>
                      <a:pt x="82" y="73"/>
                    </a:lnTo>
                    <a:lnTo>
                      <a:pt x="102" y="80"/>
                    </a:lnTo>
                    <a:lnTo>
                      <a:pt x="107" y="97"/>
                    </a:lnTo>
                    <a:lnTo>
                      <a:pt x="133" y="102"/>
                    </a:lnTo>
                    <a:lnTo>
                      <a:pt x="142" y="113"/>
                    </a:lnTo>
                    <a:lnTo>
                      <a:pt x="130" y="127"/>
                    </a:lnTo>
                    <a:lnTo>
                      <a:pt x="158" y="142"/>
                    </a:lnTo>
                    <a:lnTo>
                      <a:pt x="152" y="162"/>
                    </a:lnTo>
                    <a:lnTo>
                      <a:pt x="145" y="165"/>
                    </a:lnTo>
                    <a:lnTo>
                      <a:pt x="152" y="193"/>
                    </a:lnTo>
                    <a:lnTo>
                      <a:pt x="135" y="203"/>
                    </a:lnTo>
                    <a:lnTo>
                      <a:pt x="117" y="197"/>
                    </a:lnTo>
                    <a:lnTo>
                      <a:pt x="115" y="233"/>
                    </a:lnTo>
                    <a:lnTo>
                      <a:pt x="142" y="233"/>
                    </a:lnTo>
                    <a:lnTo>
                      <a:pt x="150" y="227"/>
                    </a:lnTo>
                    <a:lnTo>
                      <a:pt x="182" y="263"/>
                    </a:lnTo>
                    <a:lnTo>
                      <a:pt x="193" y="263"/>
                    </a:lnTo>
                    <a:lnTo>
                      <a:pt x="200" y="273"/>
                    </a:lnTo>
                    <a:lnTo>
                      <a:pt x="257" y="292"/>
                    </a:lnTo>
                    <a:lnTo>
                      <a:pt x="254" y="278"/>
                    </a:lnTo>
                    <a:lnTo>
                      <a:pt x="227" y="258"/>
                    </a:lnTo>
                    <a:lnTo>
                      <a:pt x="222" y="247"/>
                    </a:lnTo>
                    <a:lnTo>
                      <a:pt x="257" y="268"/>
                    </a:lnTo>
                    <a:lnTo>
                      <a:pt x="262" y="257"/>
                    </a:lnTo>
                    <a:lnTo>
                      <a:pt x="247" y="235"/>
                    </a:lnTo>
                    <a:lnTo>
                      <a:pt x="249" y="230"/>
                    </a:lnTo>
                    <a:lnTo>
                      <a:pt x="222" y="210"/>
                    </a:lnTo>
                    <a:lnTo>
                      <a:pt x="227" y="195"/>
                    </a:lnTo>
                    <a:lnTo>
                      <a:pt x="212" y="183"/>
                    </a:lnTo>
                    <a:lnTo>
                      <a:pt x="252" y="193"/>
                    </a:lnTo>
                    <a:lnTo>
                      <a:pt x="252" y="208"/>
                    </a:lnTo>
                    <a:lnTo>
                      <a:pt x="255" y="212"/>
                    </a:lnTo>
                    <a:lnTo>
                      <a:pt x="260" y="190"/>
                    </a:lnTo>
                    <a:lnTo>
                      <a:pt x="267" y="182"/>
                    </a:lnTo>
                    <a:lnTo>
                      <a:pt x="264" y="158"/>
                    </a:lnTo>
                    <a:lnTo>
                      <a:pt x="242" y="158"/>
                    </a:lnTo>
                    <a:lnTo>
                      <a:pt x="232" y="142"/>
                    </a:lnTo>
                    <a:lnTo>
                      <a:pt x="202" y="132"/>
                    </a:lnTo>
                    <a:lnTo>
                      <a:pt x="193" y="118"/>
                    </a:lnTo>
                    <a:lnTo>
                      <a:pt x="198" y="105"/>
                    </a:lnTo>
                    <a:lnTo>
                      <a:pt x="190" y="85"/>
                    </a:lnTo>
                    <a:lnTo>
                      <a:pt x="172" y="78"/>
                    </a:lnTo>
                    <a:lnTo>
                      <a:pt x="145" y="68"/>
                    </a:lnTo>
                    <a:lnTo>
                      <a:pt x="142" y="47"/>
                    </a:lnTo>
                    <a:lnTo>
                      <a:pt x="117" y="53"/>
                    </a:lnTo>
                    <a:lnTo>
                      <a:pt x="112" y="38"/>
                    </a:lnTo>
                    <a:lnTo>
                      <a:pt x="87" y="47"/>
                    </a:lnTo>
                    <a:lnTo>
                      <a:pt x="82" y="28"/>
                    </a:lnTo>
                    <a:lnTo>
                      <a:pt x="103" y="25"/>
                    </a:lnTo>
                    <a:lnTo>
                      <a:pt x="75" y="15"/>
                    </a:lnTo>
                    <a:lnTo>
                      <a:pt x="52" y="17"/>
                    </a:lnTo>
                    <a:lnTo>
                      <a:pt x="47" y="48"/>
                    </a:lnTo>
                    <a:lnTo>
                      <a:pt x="35" y="33"/>
                    </a:lnTo>
                    <a:lnTo>
                      <a:pt x="42" y="15"/>
                    </a:lnTo>
                    <a:lnTo>
                      <a:pt x="30" y="0"/>
                    </a:lnTo>
                    <a:lnTo>
                      <a:pt x="3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00" name="Freeform 139"/>
              <p:cNvSpPr>
                <a:spLocks noChangeAspect="1"/>
              </p:cNvSpPr>
              <p:nvPr/>
            </p:nvSpPr>
            <p:spPr bwMode="auto">
              <a:xfrm>
                <a:off x="934" y="1341"/>
                <a:ext cx="46" cy="24"/>
              </a:xfrm>
              <a:custGeom>
                <a:avLst/>
                <a:gdLst/>
                <a:ahLst/>
                <a:cxnLst>
                  <a:cxn ang="0">
                    <a:pos x="33" y="0"/>
                  </a:cxn>
                  <a:cxn ang="0">
                    <a:pos x="32" y="5"/>
                  </a:cxn>
                  <a:cxn ang="0">
                    <a:pos x="0" y="15"/>
                  </a:cxn>
                  <a:cxn ang="0">
                    <a:pos x="22" y="29"/>
                  </a:cxn>
                  <a:cxn ang="0">
                    <a:pos x="52" y="29"/>
                  </a:cxn>
                  <a:cxn ang="0">
                    <a:pos x="57" y="14"/>
                  </a:cxn>
                  <a:cxn ang="0">
                    <a:pos x="52" y="7"/>
                  </a:cxn>
                  <a:cxn ang="0">
                    <a:pos x="33" y="0"/>
                  </a:cxn>
                  <a:cxn ang="0">
                    <a:pos x="33" y="0"/>
                  </a:cxn>
                </a:cxnLst>
                <a:rect l="0" t="0" r="r" b="b"/>
                <a:pathLst>
                  <a:path w="57" h="29">
                    <a:moveTo>
                      <a:pt x="33" y="0"/>
                    </a:moveTo>
                    <a:lnTo>
                      <a:pt x="32" y="5"/>
                    </a:lnTo>
                    <a:lnTo>
                      <a:pt x="0" y="15"/>
                    </a:lnTo>
                    <a:lnTo>
                      <a:pt x="22" y="29"/>
                    </a:lnTo>
                    <a:lnTo>
                      <a:pt x="52" y="29"/>
                    </a:lnTo>
                    <a:lnTo>
                      <a:pt x="57" y="14"/>
                    </a:lnTo>
                    <a:lnTo>
                      <a:pt x="52" y="7"/>
                    </a:lnTo>
                    <a:lnTo>
                      <a:pt x="33" y="0"/>
                    </a:lnTo>
                    <a:lnTo>
                      <a:pt x="3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01" name="Freeform 140"/>
              <p:cNvSpPr>
                <a:spLocks noChangeAspect="1"/>
              </p:cNvSpPr>
              <p:nvPr/>
            </p:nvSpPr>
            <p:spPr bwMode="auto">
              <a:xfrm>
                <a:off x="934" y="1341"/>
                <a:ext cx="46" cy="24"/>
              </a:xfrm>
              <a:custGeom>
                <a:avLst/>
                <a:gdLst/>
                <a:ahLst/>
                <a:cxnLst>
                  <a:cxn ang="0">
                    <a:pos x="33" y="0"/>
                  </a:cxn>
                  <a:cxn ang="0">
                    <a:pos x="32" y="5"/>
                  </a:cxn>
                  <a:cxn ang="0">
                    <a:pos x="0" y="15"/>
                  </a:cxn>
                  <a:cxn ang="0">
                    <a:pos x="22" y="29"/>
                  </a:cxn>
                  <a:cxn ang="0">
                    <a:pos x="52" y="29"/>
                  </a:cxn>
                  <a:cxn ang="0">
                    <a:pos x="57" y="14"/>
                  </a:cxn>
                  <a:cxn ang="0">
                    <a:pos x="52" y="7"/>
                  </a:cxn>
                  <a:cxn ang="0">
                    <a:pos x="33" y="0"/>
                  </a:cxn>
                  <a:cxn ang="0">
                    <a:pos x="33" y="0"/>
                  </a:cxn>
                </a:cxnLst>
                <a:rect l="0" t="0" r="r" b="b"/>
                <a:pathLst>
                  <a:path w="57" h="29">
                    <a:moveTo>
                      <a:pt x="33" y="0"/>
                    </a:moveTo>
                    <a:lnTo>
                      <a:pt x="32" y="5"/>
                    </a:lnTo>
                    <a:lnTo>
                      <a:pt x="0" y="15"/>
                    </a:lnTo>
                    <a:lnTo>
                      <a:pt x="22" y="29"/>
                    </a:lnTo>
                    <a:lnTo>
                      <a:pt x="52" y="29"/>
                    </a:lnTo>
                    <a:lnTo>
                      <a:pt x="57" y="14"/>
                    </a:lnTo>
                    <a:lnTo>
                      <a:pt x="52" y="7"/>
                    </a:lnTo>
                    <a:lnTo>
                      <a:pt x="33" y="0"/>
                    </a:lnTo>
                    <a:lnTo>
                      <a:pt x="3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02" name="Freeform 141"/>
              <p:cNvSpPr>
                <a:spLocks noChangeAspect="1"/>
              </p:cNvSpPr>
              <p:nvPr/>
            </p:nvSpPr>
            <p:spPr bwMode="auto">
              <a:xfrm>
                <a:off x="1059" y="1408"/>
                <a:ext cx="77" cy="51"/>
              </a:xfrm>
              <a:custGeom>
                <a:avLst/>
                <a:gdLst/>
                <a:ahLst/>
                <a:cxnLst>
                  <a:cxn ang="0">
                    <a:pos x="0" y="12"/>
                  </a:cxn>
                  <a:cxn ang="0">
                    <a:pos x="13" y="22"/>
                  </a:cxn>
                  <a:cxn ang="0">
                    <a:pos x="13" y="53"/>
                  </a:cxn>
                  <a:cxn ang="0">
                    <a:pos x="95" y="62"/>
                  </a:cxn>
                  <a:cxn ang="0">
                    <a:pos x="95" y="45"/>
                  </a:cxn>
                  <a:cxn ang="0">
                    <a:pos x="43" y="33"/>
                  </a:cxn>
                  <a:cxn ang="0">
                    <a:pos x="15" y="5"/>
                  </a:cxn>
                  <a:cxn ang="0">
                    <a:pos x="0" y="0"/>
                  </a:cxn>
                  <a:cxn ang="0">
                    <a:pos x="0" y="12"/>
                  </a:cxn>
                  <a:cxn ang="0">
                    <a:pos x="0" y="12"/>
                  </a:cxn>
                </a:cxnLst>
                <a:rect l="0" t="0" r="r" b="b"/>
                <a:pathLst>
                  <a:path w="95" h="62">
                    <a:moveTo>
                      <a:pt x="0" y="12"/>
                    </a:moveTo>
                    <a:lnTo>
                      <a:pt x="13" y="22"/>
                    </a:lnTo>
                    <a:lnTo>
                      <a:pt x="13" y="53"/>
                    </a:lnTo>
                    <a:lnTo>
                      <a:pt x="95" y="62"/>
                    </a:lnTo>
                    <a:lnTo>
                      <a:pt x="95" y="45"/>
                    </a:lnTo>
                    <a:lnTo>
                      <a:pt x="43" y="33"/>
                    </a:lnTo>
                    <a:lnTo>
                      <a:pt x="15" y="5"/>
                    </a:lnTo>
                    <a:lnTo>
                      <a:pt x="0" y="0"/>
                    </a:lnTo>
                    <a:lnTo>
                      <a:pt x="0" y="12"/>
                    </a:lnTo>
                    <a:lnTo>
                      <a:pt x="0" y="1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03" name="Freeform 142"/>
              <p:cNvSpPr>
                <a:spLocks noChangeAspect="1"/>
              </p:cNvSpPr>
              <p:nvPr/>
            </p:nvSpPr>
            <p:spPr bwMode="auto">
              <a:xfrm>
                <a:off x="1059" y="1408"/>
                <a:ext cx="77" cy="51"/>
              </a:xfrm>
              <a:custGeom>
                <a:avLst/>
                <a:gdLst/>
                <a:ahLst/>
                <a:cxnLst>
                  <a:cxn ang="0">
                    <a:pos x="0" y="12"/>
                  </a:cxn>
                  <a:cxn ang="0">
                    <a:pos x="13" y="22"/>
                  </a:cxn>
                  <a:cxn ang="0">
                    <a:pos x="13" y="53"/>
                  </a:cxn>
                  <a:cxn ang="0">
                    <a:pos x="95" y="62"/>
                  </a:cxn>
                  <a:cxn ang="0">
                    <a:pos x="95" y="45"/>
                  </a:cxn>
                  <a:cxn ang="0">
                    <a:pos x="43" y="33"/>
                  </a:cxn>
                  <a:cxn ang="0">
                    <a:pos x="15" y="5"/>
                  </a:cxn>
                  <a:cxn ang="0">
                    <a:pos x="0" y="0"/>
                  </a:cxn>
                  <a:cxn ang="0">
                    <a:pos x="0" y="12"/>
                  </a:cxn>
                  <a:cxn ang="0">
                    <a:pos x="0" y="12"/>
                  </a:cxn>
                </a:cxnLst>
                <a:rect l="0" t="0" r="r" b="b"/>
                <a:pathLst>
                  <a:path w="95" h="62">
                    <a:moveTo>
                      <a:pt x="0" y="12"/>
                    </a:moveTo>
                    <a:lnTo>
                      <a:pt x="13" y="22"/>
                    </a:lnTo>
                    <a:lnTo>
                      <a:pt x="13" y="53"/>
                    </a:lnTo>
                    <a:lnTo>
                      <a:pt x="95" y="62"/>
                    </a:lnTo>
                    <a:lnTo>
                      <a:pt x="95" y="45"/>
                    </a:lnTo>
                    <a:lnTo>
                      <a:pt x="43" y="33"/>
                    </a:lnTo>
                    <a:lnTo>
                      <a:pt x="15" y="5"/>
                    </a:lnTo>
                    <a:lnTo>
                      <a:pt x="0" y="0"/>
                    </a:lnTo>
                    <a:lnTo>
                      <a:pt x="0" y="12"/>
                    </a:lnTo>
                    <a:lnTo>
                      <a:pt x="0" y="1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04" name="Freeform 143"/>
              <p:cNvSpPr>
                <a:spLocks noChangeAspect="1"/>
              </p:cNvSpPr>
              <p:nvPr/>
            </p:nvSpPr>
            <p:spPr bwMode="auto">
              <a:xfrm>
                <a:off x="957" y="1376"/>
                <a:ext cx="61" cy="44"/>
              </a:xfrm>
              <a:custGeom>
                <a:avLst/>
                <a:gdLst/>
                <a:ahLst/>
                <a:cxnLst>
                  <a:cxn ang="0">
                    <a:pos x="19" y="0"/>
                  </a:cxn>
                  <a:cxn ang="0">
                    <a:pos x="57" y="15"/>
                  </a:cxn>
                  <a:cxn ang="0">
                    <a:pos x="77" y="33"/>
                  </a:cxn>
                  <a:cxn ang="0">
                    <a:pos x="54" y="50"/>
                  </a:cxn>
                  <a:cxn ang="0">
                    <a:pos x="32" y="45"/>
                  </a:cxn>
                  <a:cxn ang="0">
                    <a:pos x="15" y="37"/>
                  </a:cxn>
                  <a:cxn ang="0">
                    <a:pos x="14" y="25"/>
                  </a:cxn>
                  <a:cxn ang="0">
                    <a:pos x="0" y="15"/>
                  </a:cxn>
                  <a:cxn ang="0">
                    <a:pos x="19" y="0"/>
                  </a:cxn>
                  <a:cxn ang="0">
                    <a:pos x="19" y="0"/>
                  </a:cxn>
                </a:cxnLst>
                <a:rect l="0" t="0" r="r" b="b"/>
                <a:pathLst>
                  <a:path w="77" h="50">
                    <a:moveTo>
                      <a:pt x="19" y="0"/>
                    </a:moveTo>
                    <a:lnTo>
                      <a:pt x="57" y="15"/>
                    </a:lnTo>
                    <a:lnTo>
                      <a:pt x="77" y="33"/>
                    </a:lnTo>
                    <a:lnTo>
                      <a:pt x="54" y="50"/>
                    </a:lnTo>
                    <a:lnTo>
                      <a:pt x="32" y="45"/>
                    </a:lnTo>
                    <a:lnTo>
                      <a:pt x="15" y="37"/>
                    </a:lnTo>
                    <a:lnTo>
                      <a:pt x="14" y="25"/>
                    </a:lnTo>
                    <a:lnTo>
                      <a:pt x="0" y="15"/>
                    </a:lnTo>
                    <a:lnTo>
                      <a:pt x="19" y="0"/>
                    </a:lnTo>
                    <a:lnTo>
                      <a:pt x="19"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05" name="Freeform 144"/>
              <p:cNvSpPr>
                <a:spLocks noChangeAspect="1"/>
              </p:cNvSpPr>
              <p:nvPr/>
            </p:nvSpPr>
            <p:spPr bwMode="auto">
              <a:xfrm>
                <a:off x="957" y="1376"/>
                <a:ext cx="61" cy="44"/>
              </a:xfrm>
              <a:custGeom>
                <a:avLst/>
                <a:gdLst/>
                <a:ahLst/>
                <a:cxnLst>
                  <a:cxn ang="0">
                    <a:pos x="19" y="0"/>
                  </a:cxn>
                  <a:cxn ang="0">
                    <a:pos x="57" y="15"/>
                  </a:cxn>
                  <a:cxn ang="0">
                    <a:pos x="77" y="33"/>
                  </a:cxn>
                  <a:cxn ang="0">
                    <a:pos x="54" y="50"/>
                  </a:cxn>
                  <a:cxn ang="0">
                    <a:pos x="32" y="45"/>
                  </a:cxn>
                  <a:cxn ang="0">
                    <a:pos x="15" y="37"/>
                  </a:cxn>
                  <a:cxn ang="0">
                    <a:pos x="14" y="25"/>
                  </a:cxn>
                  <a:cxn ang="0">
                    <a:pos x="0" y="15"/>
                  </a:cxn>
                  <a:cxn ang="0">
                    <a:pos x="19" y="0"/>
                  </a:cxn>
                  <a:cxn ang="0">
                    <a:pos x="19" y="0"/>
                  </a:cxn>
                </a:cxnLst>
                <a:rect l="0" t="0" r="r" b="b"/>
                <a:pathLst>
                  <a:path w="77" h="50">
                    <a:moveTo>
                      <a:pt x="19" y="0"/>
                    </a:moveTo>
                    <a:lnTo>
                      <a:pt x="57" y="15"/>
                    </a:lnTo>
                    <a:lnTo>
                      <a:pt x="77" y="33"/>
                    </a:lnTo>
                    <a:lnTo>
                      <a:pt x="54" y="50"/>
                    </a:lnTo>
                    <a:lnTo>
                      <a:pt x="32" y="45"/>
                    </a:lnTo>
                    <a:lnTo>
                      <a:pt x="15" y="37"/>
                    </a:lnTo>
                    <a:lnTo>
                      <a:pt x="14" y="25"/>
                    </a:lnTo>
                    <a:lnTo>
                      <a:pt x="0" y="15"/>
                    </a:lnTo>
                    <a:lnTo>
                      <a:pt x="19" y="0"/>
                    </a:lnTo>
                    <a:lnTo>
                      <a:pt x="19"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06" name="Freeform 145"/>
              <p:cNvSpPr>
                <a:spLocks noChangeAspect="1"/>
              </p:cNvSpPr>
              <p:nvPr/>
            </p:nvSpPr>
            <p:spPr bwMode="auto">
              <a:xfrm>
                <a:off x="1018" y="1405"/>
                <a:ext cx="29" cy="30"/>
              </a:xfrm>
              <a:custGeom>
                <a:avLst/>
                <a:gdLst/>
                <a:ahLst/>
                <a:cxnLst>
                  <a:cxn ang="0">
                    <a:pos x="23" y="0"/>
                  </a:cxn>
                  <a:cxn ang="0">
                    <a:pos x="3" y="8"/>
                  </a:cxn>
                  <a:cxn ang="0">
                    <a:pos x="0" y="16"/>
                  </a:cxn>
                  <a:cxn ang="0">
                    <a:pos x="10" y="20"/>
                  </a:cxn>
                  <a:cxn ang="0">
                    <a:pos x="10" y="31"/>
                  </a:cxn>
                  <a:cxn ang="0">
                    <a:pos x="27" y="36"/>
                  </a:cxn>
                  <a:cxn ang="0">
                    <a:pos x="33" y="35"/>
                  </a:cxn>
                  <a:cxn ang="0">
                    <a:pos x="27" y="21"/>
                  </a:cxn>
                  <a:cxn ang="0">
                    <a:pos x="33" y="18"/>
                  </a:cxn>
                  <a:cxn ang="0">
                    <a:pos x="23" y="0"/>
                  </a:cxn>
                  <a:cxn ang="0">
                    <a:pos x="23" y="0"/>
                  </a:cxn>
                </a:cxnLst>
                <a:rect l="0" t="0" r="r" b="b"/>
                <a:pathLst>
                  <a:path w="33" h="36">
                    <a:moveTo>
                      <a:pt x="23" y="0"/>
                    </a:moveTo>
                    <a:lnTo>
                      <a:pt x="3" y="8"/>
                    </a:lnTo>
                    <a:lnTo>
                      <a:pt x="0" y="16"/>
                    </a:lnTo>
                    <a:lnTo>
                      <a:pt x="10" y="20"/>
                    </a:lnTo>
                    <a:lnTo>
                      <a:pt x="10" y="31"/>
                    </a:lnTo>
                    <a:lnTo>
                      <a:pt x="27" y="36"/>
                    </a:lnTo>
                    <a:lnTo>
                      <a:pt x="33" y="35"/>
                    </a:lnTo>
                    <a:lnTo>
                      <a:pt x="27" y="21"/>
                    </a:lnTo>
                    <a:lnTo>
                      <a:pt x="33" y="18"/>
                    </a:lnTo>
                    <a:lnTo>
                      <a:pt x="23" y="0"/>
                    </a:lnTo>
                    <a:lnTo>
                      <a:pt x="2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07" name="Freeform 146"/>
              <p:cNvSpPr>
                <a:spLocks noChangeAspect="1"/>
              </p:cNvSpPr>
              <p:nvPr/>
            </p:nvSpPr>
            <p:spPr bwMode="auto">
              <a:xfrm>
                <a:off x="1018" y="1405"/>
                <a:ext cx="29" cy="30"/>
              </a:xfrm>
              <a:custGeom>
                <a:avLst/>
                <a:gdLst/>
                <a:ahLst/>
                <a:cxnLst>
                  <a:cxn ang="0">
                    <a:pos x="23" y="0"/>
                  </a:cxn>
                  <a:cxn ang="0">
                    <a:pos x="3" y="8"/>
                  </a:cxn>
                  <a:cxn ang="0">
                    <a:pos x="0" y="16"/>
                  </a:cxn>
                  <a:cxn ang="0">
                    <a:pos x="10" y="20"/>
                  </a:cxn>
                  <a:cxn ang="0">
                    <a:pos x="10" y="31"/>
                  </a:cxn>
                  <a:cxn ang="0">
                    <a:pos x="27" y="36"/>
                  </a:cxn>
                  <a:cxn ang="0">
                    <a:pos x="33" y="35"/>
                  </a:cxn>
                  <a:cxn ang="0">
                    <a:pos x="27" y="21"/>
                  </a:cxn>
                  <a:cxn ang="0">
                    <a:pos x="33" y="18"/>
                  </a:cxn>
                  <a:cxn ang="0">
                    <a:pos x="23" y="0"/>
                  </a:cxn>
                  <a:cxn ang="0">
                    <a:pos x="23" y="0"/>
                  </a:cxn>
                </a:cxnLst>
                <a:rect l="0" t="0" r="r" b="b"/>
                <a:pathLst>
                  <a:path w="33" h="36">
                    <a:moveTo>
                      <a:pt x="23" y="0"/>
                    </a:moveTo>
                    <a:lnTo>
                      <a:pt x="3" y="8"/>
                    </a:lnTo>
                    <a:lnTo>
                      <a:pt x="0" y="16"/>
                    </a:lnTo>
                    <a:lnTo>
                      <a:pt x="10" y="20"/>
                    </a:lnTo>
                    <a:lnTo>
                      <a:pt x="10" y="31"/>
                    </a:lnTo>
                    <a:lnTo>
                      <a:pt x="27" y="36"/>
                    </a:lnTo>
                    <a:lnTo>
                      <a:pt x="33" y="35"/>
                    </a:lnTo>
                    <a:lnTo>
                      <a:pt x="27" y="21"/>
                    </a:lnTo>
                    <a:lnTo>
                      <a:pt x="33" y="18"/>
                    </a:lnTo>
                    <a:lnTo>
                      <a:pt x="23" y="0"/>
                    </a:lnTo>
                    <a:lnTo>
                      <a:pt x="2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08" name="Freeform 147"/>
              <p:cNvSpPr>
                <a:spLocks noChangeAspect="1"/>
              </p:cNvSpPr>
              <p:nvPr/>
            </p:nvSpPr>
            <p:spPr bwMode="auto">
              <a:xfrm>
                <a:off x="937" y="1369"/>
                <a:ext cx="10" cy="8"/>
              </a:xfrm>
              <a:custGeom>
                <a:avLst/>
                <a:gdLst/>
                <a:ahLst/>
                <a:cxnLst>
                  <a:cxn ang="0">
                    <a:pos x="9" y="0"/>
                  </a:cxn>
                  <a:cxn ang="0">
                    <a:pos x="0" y="0"/>
                  </a:cxn>
                  <a:cxn ang="0">
                    <a:pos x="5" y="9"/>
                  </a:cxn>
                  <a:cxn ang="0">
                    <a:pos x="14" y="7"/>
                  </a:cxn>
                  <a:cxn ang="0">
                    <a:pos x="9" y="0"/>
                  </a:cxn>
                  <a:cxn ang="0">
                    <a:pos x="9" y="0"/>
                  </a:cxn>
                </a:cxnLst>
                <a:rect l="0" t="0" r="r" b="b"/>
                <a:pathLst>
                  <a:path w="14" h="9">
                    <a:moveTo>
                      <a:pt x="9" y="0"/>
                    </a:moveTo>
                    <a:lnTo>
                      <a:pt x="0" y="0"/>
                    </a:lnTo>
                    <a:lnTo>
                      <a:pt x="5" y="9"/>
                    </a:lnTo>
                    <a:lnTo>
                      <a:pt x="14" y="7"/>
                    </a:lnTo>
                    <a:lnTo>
                      <a:pt x="9" y="0"/>
                    </a:lnTo>
                    <a:lnTo>
                      <a:pt x="9"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09" name="Freeform 148"/>
              <p:cNvSpPr>
                <a:spLocks noChangeAspect="1"/>
              </p:cNvSpPr>
              <p:nvPr/>
            </p:nvSpPr>
            <p:spPr bwMode="auto">
              <a:xfrm>
                <a:off x="937" y="1369"/>
                <a:ext cx="10" cy="8"/>
              </a:xfrm>
              <a:custGeom>
                <a:avLst/>
                <a:gdLst/>
                <a:ahLst/>
                <a:cxnLst>
                  <a:cxn ang="0">
                    <a:pos x="9" y="0"/>
                  </a:cxn>
                  <a:cxn ang="0">
                    <a:pos x="0" y="0"/>
                  </a:cxn>
                  <a:cxn ang="0">
                    <a:pos x="5" y="9"/>
                  </a:cxn>
                  <a:cxn ang="0">
                    <a:pos x="14" y="7"/>
                  </a:cxn>
                  <a:cxn ang="0">
                    <a:pos x="9" y="0"/>
                  </a:cxn>
                  <a:cxn ang="0">
                    <a:pos x="9" y="0"/>
                  </a:cxn>
                </a:cxnLst>
                <a:rect l="0" t="0" r="r" b="b"/>
                <a:pathLst>
                  <a:path w="14" h="9">
                    <a:moveTo>
                      <a:pt x="9" y="0"/>
                    </a:moveTo>
                    <a:lnTo>
                      <a:pt x="0" y="0"/>
                    </a:lnTo>
                    <a:lnTo>
                      <a:pt x="5" y="9"/>
                    </a:lnTo>
                    <a:lnTo>
                      <a:pt x="14" y="7"/>
                    </a:lnTo>
                    <a:lnTo>
                      <a:pt x="9" y="0"/>
                    </a:lnTo>
                    <a:lnTo>
                      <a:pt x="9"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10" name="Freeform 149"/>
              <p:cNvSpPr>
                <a:spLocks noChangeAspect="1"/>
              </p:cNvSpPr>
              <p:nvPr/>
            </p:nvSpPr>
            <p:spPr bwMode="auto">
              <a:xfrm>
                <a:off x="1059" y="1428"/>
                <a:ext cx="6" cy="10"/>
              </a:xfrm>
              <a:custGeom>
                <a:avLst/>
                <a:gdLst/>
                <a:ahLst/>
                <a:cxnLst>
                  <a:cxn ang="0">
                    <a:pos x="9" y="5"/>
                  </a:cxn>
                  <a:cxn ang="0">
                    <a:pos x="4" y="0"/>
                  </a:cxn>
                  <a:cxn ang="0">
                    <a:pos x="0" y="11"/>
                  </a:cxn>
                  <a:cxn ang="0">
                    <a:pos x="7" y="11"/>
                  </a:cxn>
                  <a:cxn ang="0">
                    <a:pos x="9" y="5"/>
                  </a:cxn>
                  <a:cxn ang="0">
                    <a:pos x="9" y="5"/>
                  </a:cxn>
                </a:cxnLst>
                <a:rect l="0" t="0" r="r" b="b"/>
                <a:pathLst>
                  <a:path w="9" h="11">
                    <a:moveTo>
                      <a:pt x="9" y="5"/>
                    </a:moveTo>
                    <a:lnTo>
                      <a:pt x="4" y="0"/>
                    </a:lnTo>
                    <a:lnTo>
                      <a:pt x="0" y="11"/>
                    </a:lnTo>
                    <a:lnTo>
                      <a:pt x="7" y="11"/>
                    </a:lnTo>
                    <a:lnTo>
                      <a:pt x="9" y="5"/>
                    </a:lnTo>
                    <a:lnTo>
                      <a:pt x="9"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11" name="Freeform 150"/>
              <p:cNvSpPr>
                <a:spLocks noChangeAspect="1"/>
              </p:cNvSpPr>
              <p:nvPr/>
            </p:nvSpPr>
            <p:spPr bwMode="auto">
              <a:xfrm>
                <a:off x="1161" y="1583"/>
                <a:ext cx="16" cy="26"/>
              </a:xfrm>
              <a:custGeom>
                <a:avLst/>
                <a:gdLst/>
                <a:ahLst/>
                <a:cxnLst>
                  <a:cxn ang="0">
                    <a:pos x="15" y="25"/>
                  </a:cxn>
                  <a:cxn ang="0">
                    <a:pos x="18" y="14"/>
                  </a:cxn>
                  <a:cxn ang="0">
                    <a:pos x="6" y="0"/>
                  </a:cxn>
                  <a:cxn ang="0">
                    <a:pos x="1" y="4"/>
                  </a:cxn>
                  <a:cxn ang="0">
                    <a:pos x="3" y="17"/>
                  </a:cxn>
                  <a:cxn ang="0">
                    <a:pos x="0" y="29"/>
                  </a:cxn>
                  <a:cxn ang="0">
                    <a:pos x="13" y="29"/>
                  </a:cxn>
                  <a:cxn ang="0">
                    <a:pos x="15" y="25"/>
                  </a:cxn>
                  <a:cxn ang="0">
                    <a:pos x="15" y="25"/>
                  </a:cxn>
                </a:cxnLst>
                <a:rect l="0" t="0" r="r" b="b"/>
                <a:pathLst>
                  <a:path w="18" h="29">
                    <a:moveTo>
                      <a:pt x="15" y="25"/>
                    </a:moveTo>
                    <a:lnTo>
                      <a:pt x="18" y="14"/>
                    </a:lnTo>
                    <a:lnTo>
                      <a:pt x="6" y="0"/>
                    </a:lnTo>
                    <a:lnTo>
                      <a:pt x="1" y="4"/>
                    </a:lnTo>
                    <a:lnTo>
                      <a:pt x="3" y="17"/>
                    </a:lnTo>
                    <a:lnTo>
                      <a:pt x="0" y="29"/>
                    </a:lnTo>
                    <a:lnTo>
                      <a:pt x="13" y="29"/>
                    </a:lnTo>
                    <a:lnTo>
                      <a:pt x="15" y="25"/>
                    </a:lnTo>
                    <a:lnTo>
                      <a:pt x="15" y="2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12" name="Freeform 151"/>
              <p:cNvSpPr>
                <a:spLocks noChangeAspect="1"/>
              </p:cNvSpPr>
              <p:nvPr/>
            </p:nvSpPr>
            <p:spPr bwMode="auto">
              <a:xfrm>
                <a:off x="1161" y="1583"/>
                <a:ext cx="16" cy="26"/>
              </a:xfrm>
              <a:custGeom>
                <a:avLst/>
                <a:gdLst/>
                <a:ahLst/>
                <a:cxnLst>
                  <a:cxn ang="0">
                    <a:pos x="15" y="25"/>
                  </a:cxn>
                  <a:cxn ang="0">
                    <a:pos x="18" y="14"/>
                  </a:cxn>
                  <a:cxn ang="0">
                    <a:pos x="6" y="0"/>
                  </a:cxn>
                  <a:cxn ang="0">
                    <a:pos x="1" y="4"/>
                  </a:cxn>
                  <a:cxn ang="0">
                    <a:pos x="3" y="17"/>
                  </a:cxn>
                  <a:cxn ang="0">
                    <a:pos x="0" y="29"/>
                  </a:cxn>
                  <a:cxn ang="0">
                    <a:pos x="13" y="29"/>
                  </a:cxn>
                  <a:cxn ang="0">
                    <a:pos x="15" y="25"/>
                  </a:cxn>
                  <a:cxn ang="0">
                    <a:pos x="15" y="25"/>
                  </a:cxn>
                </a:cxnLst>
                <a:rect l="0" t="0" r="r" b="b"/>
                <a:pathLst>
                  <a:path w="18" h="29">
                    <a:moveTo>
                      <a:pt x="15" y="25"/>
                    </a:moveTo>
                    <a:lnTo>
                      <a:pt x="18" y="14"/>
                    </a:lnTo>
                    <a:lnTo>
                      <a:pt x="6" y="0"/>
                    </a:lnTo>
                    <a:lnTo>
                      <a:pt x="1" y="4"/>
                    </a:lnTo>
                    <a:lnTo>
                      <a:pt x="3" y="17"/>
                    </a:lnTo>
                    <a:lnTo>
                      <a:pt x="0" y="29"/>
                    </a:lnTo>
                    <a:lnTo>
                      <a:pt x="13" y="29"/>
                    </a:lnTo>
                    <a:lnTo>
                      <a:pt x="15" y="25"/>
                    </a:lnTo>
                    <a:lnTo>
                      <a:pt x="15" y="2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13" name="Freeform 152"/>
              <p:cNvSpPr>
                <a:spLocks noChangeAspect="1"/>
              </p:cNvSpPr>
              <p:nvPr/>
            </p:nvSpPr>
            <p:spPr bwMode="auto">
              <a:xfrm>
                <a:off x="444" y="1227"/>
                <a:ext cx="330" cy="412"/>
              </a:xfrm>
              <a:custGeom>
                <a:avLst/>
                <a:gdLst/>
                <a:ahLst/>
                <a:cxnLst>
                  <a:cxn ang="0">
                    <a:pos x="207" y="485"/>
                  </a:cxn>
                  <a:cxn ang="0">
                    <a:pos x="245" y="475"/>
                  </a:cxn>
                  <a:cxn ang="0">
                    <a:pos x="253" y="350"/>
                  </a:cxn>
                  <a:cxn ang="0">
                    <a:pos x="237" y="337"/>
                  </a:cxn>
                  <a:cxn ang="0">
                    <a:pos x="232" y="309"/>
                  </a:cxn>
                  <a:cxn ang="0">
                    <a:pos x="248" y="272"/>
                  </a:cxn>
                  <a:cxn ang="0">
                    <a:pos x="410" y="162"/>
                  </a:cxn>
                  <a:cxn ang="0">
                    <a:pos x="407" y="147"/>
                  </a:cxn>
                  <a:cxn ang="0">
                    <a:pos x="389" y="125"/>
                  </a:cxn>
                  <a:cxn ang="0">
                    <a:pos x="389" y="109"/>
                  </a:cxn>
                  <a:cxn ang="0">
                    <a:pos x="374" y="87"/>
                  </a:cxn>
                  <a:cxn ang="0">
                    <a:pos x="377" y="55"/>
                  </a:cxn>
                  <a:cxn ang="0">
                    <a:pos x="359" y="32"/>
                  </a:cxn>
                  <a:cxn ang="0">
                    <a:pos x="312" y="27"/>
                  </a:cxn>
                  <a:cxn ang="0">
                    <a:pos x="283" y="0"/>
                  </a:cxn>
                  <a:cxn ang="0">
                    <a:pos x="247" y="40"/>
                  </a:cxn>
                  <a:cxn ang="0">
                    <a:pos x="248" y="47"/>
                  </a:cxn>
                  <a:cxn ang="0">
                    <a:pos x="235" y="57"/>
                  </a:cxn>
                  <a:cxn ang="0">
                    <a:pos x="228" y="45"/>
                  </a:cxn>
                  <a:cxn ang="0">
                    <a:pos x="230" y="29"/>
                  </a:cxn>
                  <a:cxn ang="0">
                    <a:pos x="218" y="7"/>
                  </a:cxn>
                  <a:cxn ang="0">
                    <a:pos x="192" y="15"/>
                  </a:cxn>
                  <a:cxn ang="0">
                    <a:pos x="180" y="47"/>
                  </a:cxn>
                  <a:cxn ang="0">
                    <a:pos x="188" y="69"/>
                  </a:cxn>
                  <a:cxn ang="0">
                    <a:pos x="177" y="70"/>
                  </a:cxn>
                  <a:cxn ang="0">
                    <a:pos x="128" y="44"/>
                  </a:cxn>
                  <a:cxn ang="0">
                    <a:pos x="73" y="75"/>
                  </a:cxn>
                  <a:cxn ang="0">
                    <a:pos x="70" y="100"/>
                  </a:cxn>
                  <a:cxn ang="0">
                    <a:pos x="78" y="102"/>
                  </a:cxn>
                  <a:cxn ang="0">
                    <a:pos x="53" y="120"/>
                  </a:cxn>
                  <a:cxn ang="0">
                    <a:pos x="72" y="127"/>
                  </a:cxn>
                  <a:cxn ang="0">
                    <a:pos x="63" y="145"/>
                  </a:cxn>
                  <a:cxn ang="0">
                    <a:pos x="82" y="169"/>
                  </a:cxn>
                  <a:cxn ang="0">
                    <a:pos x="3" y="164"/>
                  </a:cxn>
                  <a:cxn ang="0">
                    <a:pos x="0" y="172"/>
                  </a:cxn>
                  <a:cxn ang="0">
                    <a:pos x="93" y="194"/>
                  </a:cxn>
                  <a:cxn ang="0">
                    <a:pos x="148" y="199"/>
                  </a:cxn>
                  <a:cxn ang="0">
                    <a:pos x="123" y="215"/>
                  </a:cxn>
                  <a:cxn ang="0">
                    <a:pos x="138" y="235"/>
                  </a:cxn>
                  <a:cxn ang="0">
                    <a:pos x="168" y="234"/>
                  </a:cxn>
                  <a:cxn ang="0">
                    <a:pos x="173" y="217"/>
                  </a:cxn>
                  <a:cxn ang="0">
                    <a:pos x="187" y="225"/>
                  </a:cxn>
                  <a:cxn ang="0">
                    <a:pos x="180" y="245"/>
                  </a:cxn>
                  <a:cxn ang="0">
                    <a:pos x="188" y="247"/>
                  </a:cxn>
                  <a:cxn ang="0">
                    <a:pos x="188" y="267"/>
                  </a:cxn>
                  <a:cxn ang="0">
                    <a:pos x="207" y="289"/>
                  </a:cxn>
                  <a:cxn ang="0">
                    <a:pos x="212" y="314"/>
                  </a:cxn>
                  <a:cxn ang="0">
                    <a:pos x="207" y="334"/>
                  </a:cxn>
                  <a:cxn ang="0">
                    <a:pos x="217" y="360"/>
                  </a:cxn>
                  <a:cxn ang="0">
                    <a:pos x="228" y="367"/>
                  </a:cxn>
                  <a:cxn ang="0">
                    <a:pos x="235" y="380"/>
                  </a:cxn>
                  <a:cxn ang="0">
                    <a:pos x="212" y="432"/>
                  </a:cxn>
                  <a:cxn ang="0">
                    <a:pos x="207" y="485"/>
                  </a:cxn>
                  <a:cxn ang="0">
                    <a:pos x="207" y="485"/>
                  </a:cxn>
                </a:cxnLst>
                <a:rect l="0" t="0" r="r" b="b"/>
                <a:pathLst>
                  <a:path w="410" h="485">
                    <a:moveTo>
                      <a:pt x="207" y="485"/>
                    </a:moveTo>
                    <a:lnTo>
                      <a:pt x="245" y="475"/>
                    </a:lnTo>
                    <a:lnTo>
                      <a:pt x="253" y="350"/>
                    </a:lnTo>
                    <a:lnTo>
                      <a:pt x="237" y="337"/>
                    </a:lnTo>
                    <a:lnTo>
                      <a:pt x="232" y="309"/>
                    </a:lnTo>
                    <a:lnTo>
                      <a:pt x="248" y="272"/>
                    </a:lnTo>
                    <a:lnTo>
                      <a:pt x="410" y="162"/>
                    </a:lnTo>
                    <a:lnTo>
                      <a:pt x="407" y="147"/>
                    </a:lnTo>
                    <a:lnTo>
                      <a:pt x="389" y="125"/>
                    </a:lnTo>
                    <a:lnTo>
                      <a:pt x="389" y="109"/>
                    </a:lnTo>
                    <a:lnTo>
                      <a:pt x="374" y="87"/>
                    </a:lnTo>
                    <a:lnTo>
                      <a:pt x="377" y="55"/>
                    </a:lnTo>
                    <a:lnTo>
                      <a:pt x="359" y="32"/>
                    </a:lnTo>
                    <a:lnTo>
                      <a:pt x="312" y="27"/>
                    </a:lnTo>
                    <a:lnTo>
                      <a:pt x="283" y="0"/>
                    </a:lnTo>
                    <a:lnTo>
                      <a:pt x="247" y="40"/>
                    </a:lnTo>
                    <a:lnTo>
                      <a:pt x="248" y="47"/>
                    </a:lnTo>
                    <a:lnTo>
                      <a:pt x="235" y="57"/>
                    </a:lnTo>
                    <a:lnTo>
                      <a:pt x="228" y="45"/>
                    </a:lnTo>
                    <a:lnTo>
                      <a:pt x="230" y="29"/>
                    </a:lnTo>
                    <a:lnTo>
                      <a:pt x="218" y="7"/>
                    </a:lnTo>
                    <a:lnTo>
                      <a:pt x="192" y="15"/>
                    </a:lnTo>
                    <a:lnTo>
                      <a:pt x="180" y="47"/>
                    </a:lnTo>
                    <a:lnTo>
                      <a:pt x="188" y="69"/>
                    </a:lnTo>
                    <a:lnTo>
                      <a:pt x="177" y="70"/>
                    </a:lnTo>
                    <a:lnTo>
                      <a:pt x="128" y="44"/>
                    </a:lnTo>
                    <a:lnTo>
                      <a:pt x="73" y="75"/>
                    </a:lnTo>
                    <a:lnTo>
                      <a:pt x="70" y="100"/>
                    </a:lnTo>
                    <a:lnTo>
                      <a:pt x="78" y="102"/>
                    </a:lnTo>
                    <a:lnTo>
                      <a:pt x="53" y="120"/>
                    </a:lnTo>
                    <a:lnTo>
                      <a:pt x="72" y="127"/>
                    </a:lnTo>
                    <a:lnTo>
                      <a:pt x="63" y="145"/>
                    </a:lnTo>
                    <a:lnTo>
                      <a:pt x="82" y="169"/>
                    </a:lnTo>
                    <a:lnTo>
                      <a:pt x="3" y="164"/>
                    </a:lnTo>
                    <a:lnTo>
                      <a:pt x="0" y="172"/>
                    </a:lnTo>
                    <a:lnTo>
                      <a:pt x="93" y="194"/>
                    </a:lnTo>
                    <a:lnTo>
                      <a:pt x="148" y="199"/>
                    </a:lnTo>
                    <a:lnTo>
                      <a:pt x="123" y="215"/>
                    </a:lnTo>
                    <a:lnTo>
                      <a:pt x="138" y="235"/>
                    </a:lnTo>
                    <a:lnTo>
                      <a:pt x="168" y="234"/>
                    </a:lnTo>
                    <a:lnTo>
                      <a:pt x="173" y="217"/>
                    </a:lnTo>
                    <a:lnTo>
                      <a:pt x="187" y="225"/>
                    </a:lnTo>
                    <a:lnTo>
                      <a:pt x="180" y="245"/>
                    </a:lnTo>
                    <a:lnTo>
                      <a:pt x="188" y="247"/>
                    </a:lnTo>
                    <a:lnTo>
                      <a:pt x="188" y="267"/>
                    </a:lnTo>
                    <a:lnTo>
                      <a:pt x="207" y="289"/>
                    </a:lnTo>
                    <a:lnTo>
                      <a:pt x="212" y="314"/>
                    </a:lnTo>
                    <a:lnTo>
                      <a:pt x="207" y="334"/>
                    </a:lnTo>
                    <a:lnTo>
                      <a:pt x="217" y="360"/>
                    </a:lnTo>
                    <a:lnTo>
                      <a:pt x="228" y="367"/>
                    </a:lnTo>
                    <a:lnTo>
                      <a:pt x="235" y="380"/>
                    </a:lnTo>
                    <a:lnTo>
                      <a:pt x="212" y="432"/>
                    </a:lnTo>
                    <a:lnTo>
                      <a:pt x="207" y="485"/>
                    </a:lnTo>
                    <a:lnTo>
                      <a:pt x="207" y="48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14" name="Freeform 153"/>
              <p:cNvSpPr>
                <a:spLocks noChangeAspect="1"/>
              </p:cNvSpPr>
              <p:nvPr/>
            </p:nvSpPr>
            <p:spPr bwMode="auto">
              <a:xfrm>
                <a:off x="444" y="1227"/>
                <a:ext cx="330" cy="412"/>
              </a:xfrm>
              <a:custGeom>
                <a:avLst/>
                <a:gdLst/>
                <a:ahLst/>
                <a:cxnLst>
                  <a:cxn ang="0">
                    <a:pos x="207" y="485"/>
                  </a:cxn>
                  <a:cxn ang="0">
                    <a:pos x="245" y="475"/>
                  </a:cxn>
                  <a:cxn ang="0">
                    <a:pos x="253" y="350"/>
                  </a:cxn>
                  <a:cxn ang="0">
                    <a:pos x="237" y="337"/>
                  </a:cxn>
                  <a:cxn ang="0">
                    <a:pos x="232" y="309"/>
                  </a:cxn>
                  <a:cxn ang="0">
                    <a:pos x="248" y="272"/>
                  </a:cxn>
                  <a:cxn ang="0">
                    <a:pos x="410" y="162"/>
                  </a:cxn>
                  <a:cxn ang="0">
                    <a:pos x="407" y="147"/>
                  </a:cxn>
                  <a:cxn ang="0">
                    <a:pos x="389" y="125"/>
                  </a:cxn>
                  <a:cxn ang="0">
                    <a:pos x="389" y="109"/>
                  </a:cxn>
                  <a:cxn ang="0">
                    <a:pos x="374" y="87"/>
                  </a:cxn>
                  <a:cxn ang="0">
                    <a:pos x="377" y="55"/>
                  </a:cxn>
                  <a:cxn ang="0">
                    <a:pos x="359" y="32"/>
                  </a:cxn>
                  <a:cxn ang="0">
                    <a:pos x="312" y="27"/>
                  </a:cxn>
                  <a:cxn ang="0">
                    <a:pos x="283" y="0"/>
                  </a:cxn>
                  <a:cxn ang="0">
                    <a:pos x="247" y="40"/>
                  </a:cxn>
                  <a:cxn ang="0">
                    <a:pos x="248" y="47"/>
                  </a:cxn>
                  <a:cxn ang="0">
                    <a:pos x="235" y="57"/>
                  </a:cxn>
                  <a:cxn ang="0">
                    <a:pos x="228" y="45"/>
                  </a:cxn>
                  <a:cxn ang="0">
                    <a:pos x="230" y="29"/>
                  </a:cxn>
                  <a:cxn ang="0">
                    <a:pos x="218" y="7"/>
                  </a:cxn>
                  <a:cxn ang="0">
                    <a:pos x="192" y="15"/>
                  </a:cxn>
                  <a:cxn ang="0">
                    <a:pos x="180" y="47"/>
                  </a:cxn>
                  <a:cxn ang="0">
                    <a:pos x="188" y="69"/>
                  </a:cxn>
                  <a:cxn ang="0">
                    <a:pos x="177" y="70"/>
                  </a:cxn>
                  <a:cxn ang="0">
                    <a:pos x="128" y="44"/>
                  </a:cxn>
                  <a:cxn ang="0">
                    <a:pos x="73" y="75"/>
                  </a:cxn>
                  <a:cxn ang="0">
                    <a:pos x="70" y="100"/>
                  </a:cxn>
                  <a:cxn ang="0">
                    <a:pos x="78" y="102"/>
                  </a:cxn>
                  <a:cxn ang="0">
                    <a:pos x="53" y="120"/>
                  </a:cxn>
                  <a:cxn ang="0">
                    <a:pos x="72" y="127"/>
                  </a:cxn>
                  <a:cxn ang="0">
                    <a:pos x="63" y="145"/>
                  </a:cxn>
                  <a:cxn ang="0">
                    <a:pos x="82" y="169"/>
                  </a:cxn>
                  <a:cxn ang="0">
                    <a:pos x="3" y="164"/>
                  </a:cxn>
                  <a:cxn ang="0">
                    <a:pos x="0" y="172"/>
                  </a:cxn>
                  <a:cxn ang="0">
                    <a:pos x="93" y="194"/>
                  </a:cxn>
                  <a:cxn ang="0">
                    <a:pos x="148" y="199"/>
                  </a:cxn>
                  <a:cxn ang="0">
                    <a:pos x="123" y="215"/>
                  </a:cxn>
                  <a:cxn ang="0">
                    <a:pos x="138" y="235"/>
                  </a:cxn>
                  <a:cxn ang="0">
                    <a:pos x="168" y="234"/>
                  </a:cxn>
                  <a:cxn ang="0">
                    <a:pos x="173" y="217"/>
                  </a:cxn>
                  <a:cxn ang="0">
                    <a:pos x="187" y="225"/>
                  </a:cxn>
                  <a:cxn ang="0">
                    <a:pos x="180" y="245"/>
                  </a:cxn>
                  <a:cxn ang="0">
                    <a:pos x="188" y="247"/>
                  </a:cxn>
                  <a:cxn ang="0">
                    <a:pos x="188" y="267"/>
                  </a:cxn>
                  <a:cxn ang="0">
                    <a:pos x="207" y="289"/>
                  </a:cxn>
                  <a:cxn ang="0">
                    <a:pos x="212" y="314"/>
                  </a:cxn>
                  <a:cxn ang="0">
                    <a:pos x="207" y="334"/>
                  </a:cxn>
                  <a:cxn ang="0">
                    <a:pos x="217" y="360"/>
                  </a:cxn>
                  <a:cxn ang="0">
                    <a:pos x="228" y="367"/>
                  </a:cxn>
                  <a:cxn ang="0">
                    <a:pos x="235" y="380"/>
                  </a:cxn>
                  <a:cxn ang="0">
                    <a:pos x="212" y="432"/>
                  </a:cxn>
                  <a:cxn ang="0">
                    <a:pos x="207" y="485"/>
                  </a:cxn>
                  <a:cxn ang="0">
                    <a:pos x="207" y="485"/>
                  </a:cxn>
                </a:cxnLst>
                <a:rect l="0" t="0" r="r" b="b"/>
                <a:pathLst>
                  <a:path w="410" h="485">
                    <a:moveTo>
                      <a:pt x="207" y="485"/>
                    </a:moveTo>
                    <a:lnTo>
                      <a:pt x="245" y="475"/>
                    </a:lnTo>
                    <a:lnTo>
                      <a:pt x="253" y="350"/>
                    </a:lnTo>
                    <a:lnTo>
                      <a:pt x="237" y="337"/>
                    </a:lnTo>
                    <a:lnTo>
                      <a:pt x="232" y="309"/>
                    </a:lnTo>
                    <a:lnTo>
                      <a:pt x="248" y="272"/>
                    </a:lnTo>
                    <a:lnTo>
                      <a:pt x="410" y="162"/>
                    </a:lnTo>
                    <a:lnTo>
                      <a:pt x="407" y="147"/>
                    </a:lnTo>
                    <a:lnTo>
                      <a:pt x="389" y="125"/>
                    </a:lnTo>
                    <a:lnTo>
                      <a:pt x="389" y="109"/>
                    </a:lnTo>
                    <a:lnTo>
                      <a:pt x="374" y="87"/>
                    </a:lnTo>
                    <a:lnTo>
                      <a:pt x="377" y="55"/>
                    </a:lnTo>
                    <a:lnTo>
                      <a:pt x="359" y="32"/>
                    </a:lnTo>
                    <a:lnTo>
                      <a:pt x="312" y="27"/>
                    </a:lnTo>
                    <a:lnTo>
                      <a:pt x="283" y="0"/>
                    </a:lnTo>
                    <a:lnTo>
                      <a:pt x="247" y="40"/>
                    </a:lnTo>
                    <a:lnTo>
                      <a:pt x="248" y="47"/>
                    </a:lnTo>
                    <a:lnTo>
                      <a:pt x="235" y="57"/>
                    </a:lnTo>
                    <a:lnTo>
                      <a:pt x="228" y="45"/>
                    </a:lnTo>
                    <a:lnTo>
                      <a:pt x="230" y="29"/>
                    </a:lnTo>
                    <a:lnTo>
                      <a:pt x="218" y="7"/>
                    </a:lnTo>
                    <a:lnTo>
                      <a:pt x="192" y="15"/>
                    </a:lnTo>
                    <a:lnTo>
                      <a:pt x="180" y="47"/>
                    </a:lnTo>
                    <a:lnTo>
                      <a:pt x="188" y="69"/>
                    </a:lnTo>
                    <a:lnTo>
                      <a:pt x="177" y="70"/>
                    </a:lnTo>
                    <a:lnTo>
                      <a:pt x="128" y="44"/>
                    </a:lnTo>
                    <a:lnTo>
                      <a:pt x="73" y="75"/>
                    </a:lnTo>
                    <a:lnTo>
                      <a:pt x="70" y="100"/>
                    </a:lnTo>
                    <a:lnTo>
                      <a:pt x="78" y="102"/>
                    </a:lnTo>
                    <a:lnTo>
                      <a:pt x="53" y="120"/>
                    </a:lnTo>
                    <a:lnTo>
                      <a:pt x="72" y="127"/>
                    </a:lnTo>
                    <a:lnTo>
                      <a:pt x="63" y="145"/>
                    </a:lnTo>
                    <a:lnTo>
                      <a:pt x="82" y="169"/>
                    </a:lnTo>
                    <a:lnTo>
                      <a:pt x="3" y="164"/>
                    </a:lnTo>
                    <a:lnTo>
                      <a:pt x="0" y="172"/>
                    </a:lnTo>
                    <a:lnTo>
                      <a:pt x="93" y="194"/>
                    </a:lnTo>
                    <a:lnTo>
                      <a:pt x="148" y="199"/>
                    </a:lnTo>
                    <a:lnTo>
                      <a:pt x="123" y="215"/>
                    </a:lnTo>
                    <a:lnTo>
                      <a:pt x="138" y="235"/>
                    </a:lnTo>
                    <a:lnTo>
                      <a:pt x="168" y="234"/>
                    </a:lnTo>
                    <a:lnTo>
                      <a:pt x="173" y="217"/>
                    </a:lnTo>
                    <a:lnTo>
                      <a:pt x="187" y="225"/>
                    </a:lnTo>
                    <a:lnTo>
                      <a:pt x="180" y="245"/>
                    </a:lnTo>
                    <a:lnTo>
                      <a:pt x="188" y="247"/>
                    </a:lnTo>
                    <a:lnTo>
                      <a:pt x="188" y="267"/>
                    </a:lnTo>
                    <a:lnTo>
                      <a:pt x="207" y="289"/>
                    </a:lnTo>
                    <a:lnTo>
                      <a:pt x="212" y="314"/>
                    </a:lnTo>
                    <a:lnTo>
                      <a:pt x="207" y="334"/>
                    </a:lnTo>
                    <a:lnTo>
                      <a:pt x="217" y="360"/>
                    </a:lnTo>
                    <a:lnTo>
                      <a:pt x="228" y="367"/>
                    </a:lnTo>
                    <a:lnTo>
                      <a:pt x="235" y="380"/>
                    </a:lnTo>
                    <a:lnTo>
                      <a:pt x="212" y="432"/>
                    </a:lnTo>
                    <a:lnTo>
                      <a:pt x="207" y="485"/>
                    </a:lnTo>
                    <a:lnTo>
                      <a:pt x="207" y="48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15" name="Freeform 154"/>
              <p:cNvSpPr>
                <a:spLocks noChangeAspect="1"/>
              </p:cNvSpPr>
              <p:nvPr/>
            </p:nvSpPr>
            <p:spPr bwMode="auto">
              <a:xfrm>
                <a:off x="599" y="1365"/>
                <a:ext cx="814" cy="744"/>
              </a:xfrm>
              <a:custGeom>
                <a:avLst/>
                <a:gdLst/>
                <a:ahLst/>
                <a:cxnLst>
                  <a:cxn ang="0">
                    <a:pos x="850" y="800"/>
                  </a:cxn>
                  <a:cxn ang="0">
                    <a:pos x="842" y="775"/>
                  </a:cxn>
                  <a:cxn ang="0">
                    <a:pos x="718" y="843"/>
                  </a:cxn>
                  <a:cxn ang="0">
                    <a:pos x="615" y="880"/>
                  </a:cxn>
                  <a:cxn ang="0">
                    <a:pos x="637" y="848"/>
                  </a:cxn>
                  <a:cxn ang="0">
                    <a:pos x="657" y="853"/>
                  </a:cxn>
                  <a:cxn ang="0">
                    <a:pos x="585" y="753"/>
                  </a:cxn>
                  <a:cxn ang="0">
                    <a:pos x="512" y="721"/>
                  </a:cxn>
                  <a:cxn ang="0">
                    <a:pos x="11" y="491"/>
                  </a:cxn>
                  <a:cxn ang="0">
                    <a:pos x="10" y="427"/>
                  </a:cxn>
                  <a:cxn ang="0">
                    <a:pos x="11" y="338"/>
                  </a:cxn>
                  <a:cxn ang="0">
                    <a:pos x="61" y="190"/>
                  </a:cxn>
                  <a:cxn ang="0">
                    <a:pos x="56" y="110"/>
                  </a:cxn>
                  <a:cxn ang="0">
                    <a:pos x="277" y="52"/>
                  </a:cxn>
                  <a:cxn ang="0">
                    <a:pos x="312" y="73"/>
                  </a:cxn>
                  <a:cxn ang="0">
                    <a:pos x="347" y="120"/>
                  </a:cxn>
                  <a:cxn ang="0">
                    <a:pos x="367" y="167"/>
                  </a:cxn>
                  <a:cxn ang="0">
                    <a:pos x="417" y="217"/>
                  </a:cxn>
                  <a:cxn ang="0">
                    <a:pos x="457" y="205"/>
                  </a:cxn>
                  <a:cxn ang="0">
                    <a:pos x="500" y="215"/>
                  </a:cxn>
                  <a:cxn ang="0">
                    <a:pos x="527" y="215"/>
                  </a:cxn>
                  <a:cxn ang="0">
                    <a:pos x="532" y="245"/>
                  </a:cxn>
                  <a:cxn ang="0">
                    <a:pos x="553" y="223"/>
                  </a:cxn>
                  <a:cxn ang="0">
                    <a:pos x="560" y="173"/>
                  </a:cxn>
                  <a:cxn ang="0">
                    <a:pos x="573" y="242"/>
                  </a:cxn>
                  <a:cxn ang="0">
                    <a:pos x="597" y="255"/>
                  </a:cxn>
                  <a:cxn ang="0">
                    <a:pos x="630" y="230"/>
                  </a:cxn>
                  <a:cxn ang="0">
                    <a:pos x="647" y="305"/>
                  </a:cxn>
                  <a:cxn ang="0">
                    <a:pos x="578" y="317"/>
                  </a:cxn>
                  <a:cxn ang="0">
                    <a:pos x="567" y="347"/>
                  </a:cxn>
                  <a:cxn ang="0">
                    <a:pos x="550" y="368"/>
                  </a:cxn>
                  <a:cxn ang="0">
                    <a:pos x="505" y="470"/>
                  </a:cxn>
                  <a:cxn ang="0">
                    <a:pos x="600" y="561"/>
                  </a:cxn>
                  <a:cxn ang="0">
                    <a:pos x="647" y="596"/>
                  </a:cxn>
                  <a:cxn ang="0">
                    <a:pos x="687" y="655"/>
                  </a:cxn>
                  <a:cxn ang="0">
                    <a:pos x="670" y="580"/>
                  </a:cxn>
                  <a:cxn ang="0">
                    <a:pos x="678" y="496"/>
                  </a:cxn>
                  <a:cxn ang="0">
                    <a:pos x="692" y="448"/>
                  </a:cxn>
                  <a:cxn ang="0">
                    <a:pos x="747" y="405"/>
                  </a:cxn>
                  <a:cxn ang="0">
                    <a:pos x="800" y="453"/>
                  </a:cxn>
                  <a:cxn ang="0">
                    <a:pos x="834" y="498"/>
                  </a:cxn>
                  <a:cxn ang="0">
                    <a:pos x="902" y="511"/>
                  </a:cxn>
                  <a:cxn ang="0">
                    <a:pos x="975" y="563"/>
                  </a:cxn>
                  <a:cxn ang="0">
                    <a:pos x="1005" y="620"/>
                  </a:cxn>
                  <a:cxn ang="0">
                    <a:pos x="967" y="673"/>
                  </a:cxn>
                  <a:cxn ang="0">
                    <a:pos x="847" y="726"/>
                  </a:cxn>
                  <a:cxn ang="0">
                    <a:pos x="830" y="761"/>
                  </a:cxn>
                  <a:cxn ang="0">
                    <a:pos x="900" y="730"/>
                  </a:cxn>
                  <a:cxn ang="0">
                    <a:pos x="904" y="756"/>
                  </a:cxn>
                  <a:cxn ang="0">
                    <a:pos x="935" y="811"/>
                  </a:cxn>
                  <a:cxn ang="0">
                    <a:pos x="910" y="811"/>
                  </a:cxn>
                  <a:cxn ang="0">
                    <a:pos x="877" y="823"/>
                  </a:cxn>
                </a:cxnLst>
                <a:rect l="0" t="0" r="r" b="b"/>
                <a:pathLst>
                  <a:path w="1005" h="880">
                    <a:moveTo>
                      <a:pt x="877" y="823"/>
                    </a:moveTo>
                    <a:lnTo>
                      <a:pt x="862" y="821"/>
                    </a:lnTo>
                    <a:lnTo>
                      <a:pt x="850" y="800"/>
                    </a:lnTo>
                    <a:lnTo>
                      <a:pt x="860" y="783"/>
                    </a:lnTo>
                    <a:lnTo>
                      <a:pt x="862" y="778"/>
                    </a:lnTo>
                    <a:lnTo>
                      <a:pt x="842" y="775"/>
                    </a:lnTo>
                    <a:lnTo>
                      <a:pt x="805" y="815"/>
                    </a:lnTo>
                    <a:lnTo>
                      <a:pt x="753" y="825"/>
                    </a:lnTo>
                    <a:lnTo>
                      <a:pt x="718" y="843"/>
                    </a:lnTo>
                    <a:lnTo>
                      <a:pt x="695" y="835"/>
                    </a:lnTo>
                    <a:lnTo>
                      <a:pt x="667" y="866"/>
                    </a:lnTo>
                    <a:lnTo>
                      <a:pt x="615" y="880"/>
                    </a:lnTo>
                    <a:lnTo>
                      <a:pt x="603" y="880"/>
                    </a:lnTo>
                    <a:lnTo>
                      <a:pt x="612" y="865"/>
                    </a:lnTo>
                    <a:lnTo>
                      <a:pt x="637" y="848"/>
                    </a:lnTo>
                    <a:lnTo>
                      <a:pt x="638" y="830"/>
                    </a:lnTo>
                    <a:lnTo>
                      <a:pt x="647" y="850"/>
                    </a:lnTo>
                    <a:lnTo>
                      <a:pt x="657" y="853"/>
                    </a:lnTo>
                    <a:lnTo>
                      <a:pt x="655" y="815"/>
                    </a:lnTo>
                    <a:lnTo>
                      <a:pt x="602" y="785"/>
                    </a:lnTo>
                    <a:lnTo>
                      <a:pt x="585" y="753"/>
                    </a:lnTo>
                    <a:lnTo>
                      <a:pt x="568" y="726"/>
                    </a:lnTo>
                    <a:lnTo>
                      <a:pt x="542" y="710"/>
                    </a:lnTo>
                    <a:lnTo>
                      <a:pt x="512" y="721"/>
                    </a:lnTo>
                    <a:lnTo>
                      <a:pt x="290" y="633"/>
                    </a:lnTo>
                    <a:lnTo>
                      <a:pt x="137" y="558"/>
                    </a:lnTo>
                    <a:lnTo>
                      <a:pt x="11" y="491"/>
                    </a:lnTo>
                    <a:lnTo>
                      <a:pt x="5" y="463"/>
                    </a:lnTo>
                    <a:lnTo>
                      <a:pt x="1" y="445"/>
                    </a:lnTo>
                    <a:lnTo>
                      <a:pt x="10" y="427"/>
                    </a:lnTo>
                    <a:lnTo>
                      <a:pt x="0" y="418"/>
                    </a:lnTo>
                    <a:lnTo>
                      <a:pt x="20" y="350"/>
                    </a:lnTo>
                    <a:lnTo>
                      <a:pt x="11" y="338"/>
                    </a:lnTo>
                    <a:lnTo>
                      <a:pt x="15" y="318"/>
                    </a:lnTo>
                    <a:lnTo>
                      <a:pt x="51" y="317"/>
                    </a:lnTo>
                    <a:lnTo>
                      <a:pt x="61" y="190"/>
                    </a:lnTo>
                    <a:lnTo>
                      <a:pt x="43" y="175"/>
                    </a:lnTo>
                    <a:lnTo>
                      <a:pt x="40" y="145"/>
                    </a:lnTo>
                    <a:lnTo>
                      <a:pt x="56" y="110"/>
                    </a:lnTo>
                    <a:lnTo>
                      <a:pt x="218" y="0"/>
                    </a:lnTo>
                    <a:lnTo>
                      <a:pt x="230" y="38"/>
                    </a:lnTo>
                    <a:lnTo>
                      <a:pt x="277" y="52"/>
                    </a:lnTo>
                    <a:lnTo>
                      <a:pt x="282" y="70"/>
                    </a:lnTo>
                    <a:lnTo>
                      <a:pt x="307" y="65"/>
                    </a:lnTo>
                    <a:lnTo>
                      <a:pt x="312" y="73"/>
                    </a:lnTo>
                    <a:lnTo>
                      <a:pt x="302" y="88"/>
                    </a:lnTo>
                    <a:lnTo>
                      <a:pt x="317" y="97"/>
                    </a:lnTo>
                    <a:lnTo>
                      <a:pt x="347" y="120"/>
                    </a:lnTo>
                    <a:lnTo>
                      <a:pt x="352" y="145"/>
                    </a:lnTo>
                    <a:lnTo>
                      <a:pt x="377" y="153"/>
                    </a:lnTo>
                    <a:lnTo>
                      <a:pt x="367" y="167"/>
                    </a:lnTo>
                    <a:lnTo>
                      <a:pt x="368" y="177"/>
                    </a:lnTo>
                    <a:lnTo>
                      <a:pt x="415" y="200"/>
                    </a:lnTo>
                    <a:lnTo>
                      <a:pt x="417" y="217"/>
                    </a:lnTo>
                    <a:lnTo>
                      <a:pt x="440" y="215"/>
                    </a:lnTo>
                    <a:lnTo>
                      <a:pt x="433" y="197"/>
                    </a:lnTo>
                    <a:lnTo>
                      <a:pt x="457" y="205"/>
                    </a:lnTo>
                    <a:lnTo>
                      <a:pt x="487" y="240"/>
                    </a:lnTo>
                    <a:lnTo>
                      <a:pt x="502" y="228"/>
                    </a:lnTo>
                    <a:lnTo>
                      <a:pt x="500" y="215"/>
                    </a:lnTo>
                    <a:lnTo>
                      <a:pt x="502" y="207"/>
                    </a:lnTo>
                    <a:lnTo>
                      <a:pt x="522" y="207"/>
                    </a:lnTo>
                    <a:lnTo>
                      <a:pt x="527" y="215"/>
                    </a:lnTo>
                    <a:lnTo>
                      <a:pt x="522" y="253"/>
                    </a:lnTo>
                    <a:lnTo>
                      <a:pt x="525" y="255"/>
                    </a:lnTo>
                    <a:lnTo>
                      <a:pt x="532" y="245"/>
                    </a:lnTo>
                    <a:lnTo>
                      <a:pt x="545" y="247"/>
                    </a:lnTo>
                    <a:lnTo>
                      <a:pt x="542" y="237"/>
                    </a:lnTo>
                    <a:lnTo>
                      <a:pt x="553" y="223"/>
                    </a:lnTo>
                    <a:lnTo>
                      <a:pt x="537" y="192"/>
                    </a:lnTo>
                    <a:lnTo>
                      <a:pt x="550" y="170"/>
                    </a:lnTo>
                    <a:lnTo>
                      <a:pt x="560" y="173"/>
                    </a:lnTo>
                    <a:lnTo>
                      <a:pt x="573" y="198"/>
                    </a:lnTo>
                    <a:lnTo>
                      <a:pt x="570" y="208"/>
                    </a:lnTo>
                    <a:lnTo>
                      <a:pt x="573" y="242"/>
                    </a:lnTo>
                    <a:lnTo>
                      <a:pt x="592" y="240"/>
                    </a:lnTo>
                    <a:lnTo>
                      <a:pt x="600" y="245"/>
                    </a:lnTo>
                    <a:lnTo>
                      <a:pt x="597" y="255"/>
                    </a:lnTo>
                    <a:lnTo>
                      <a:pt x="607" y="277"/>
                    </a:lnTo>
                    <a:lnTo>
                      <a:pt x="632" y="253"/>
                    </a:lnTo>
                    <a:lnTo>
                      <a:pt x="630" y="230"/>
                    </a:lnTo>
                    <a:lnTo>
                      <a:pt x="655" y="237"/>
                    </a:lnTo>
                    <a:lnTo>
                      <a:pt x="660" y="280"/>
                    </a:lnTo>
                    <a:lnTo>
                      <a:pt x="647" y="305"/>
                    </a:lnTo>
                    <a:lnTo>
                      <a:pt x="615" y="302"/>
                    </a:lnTo>
                    <a:lnTo>
                      <a:pt x="600" y="317"/>
                    </a:lnTo>
                    <a:lnTo>
                      <a:pt x="578" y="317"/>
                    </a:lnTo>
                    <a:lnTo>
                      <a:pt x="588" y="330"/>
                    </a:lnTo>
                    <a:lnTo>
                      <a:pt x="577" y="350"/>
                    </a:lnTo>
                    <a:lnTo>
                      <a:pt x="567" y="347"/>
                    </a:lnTo>
                    <a:lnTo>
                      <a:pt x="562" y="355"/>
                    </a:lnTo>
                    <a:lnTo>
                      <a:pt x="548" y="357"/>
                    </a:lnTo>
                    <a:lnTo>
                      <a:pt x="550" y="368"/>
                    </a:lnTo>
                    <a:lnTo>
                      <a:pt x="502" y="403"/>
                    </a:lnTo>
                    <a:lnTo>
                      <a:pt x="478" y="443"/>
                    </a:lnTo>
                    <a:lnTo>
                      <a:pt x="505" y="470"/>
                    </a:lnTo>
                    <a:lnTo>
                      <a:pt x="505" y="500"/>
                    </a:lnTo>
                    <a:lnTo>
                      <a:pt x="558" y="520"/>
                    </a:lnTo>
                    <a:lnTo>
                      <a:pt x="600" y="561"/>
                    </a:lnTo>
                    <a:lnTo>
                      <a:pt x="635" y="570"/>
                    </a:lnTo>
                    <a:lnTo>
                      <a:pt x="627" y="591"/>
                    </a:lnTo>
                    <a:lnTo>
                      <a:pt x="647" y="596"/>
                    </a:lnTo>
                    <a:lnTo>
                      <a:pt x="638" y="621"/>
                    </a:lnTo>
                    <a:lnTo>
                      <a:pt x="665" y="658"/>
                    </a:lnTo>
                    <a:lnTo>
                      <a:pt x="687" y="655"/>
                    </a:lnTo>
                    <a:lnTo>
                      <a:pt x="688" y="623"/>
                    </a:lnTo>
                    <a:lnTo>
                      <a:pt x="663" y="600"/>
                    </a:lnTo>
                    <a:lnTo>
                      <a:pt x="670" y="580"/>
                    </a:lnTo>
                    <a:lnTo>
                      <a:pt x="702" y="553"/>
                    </a:lnTo>
                    <a:lnTo>
                      <a:pt x="692" y="501"/>
                    </a:lnTo>
                    <a:lnTo>
                      <a:pt x="678" y="496"/>
                    </a:lnTo>
                    <a:lnTo>
                      <a:pt x="680" y="480"/>
                    </a:lnTo>
                    <a:lnTo>
                      <a:pt x="697" y="460"/>
                    </a:lnTo>
                    <a:lnTo>
                      <a:pt x="692" y="448"/>
                    </a:lnTo>
                    <a:lnTo>
                      <a:pt x="690" y="407"/>
                    </a:lnTo>
                    <a:lnTo>
                      <a:pt x="727" y="410"/>
                    </a:lnTo>
                    <a:lnTo>
                      <a:pt x="747" y="405"/>
                    </a:lnTo>
                    <a:lnTo>
                      <a:pt x="768" y="420"/>
                    </a:lnTo>
                    <a:lnTo>
                      <a:pt x="773" y="432"/>
                    </a:lnTo>
                    <a:lnTo>
                      <a:pt x="800" y="453"/>
                    </a:lnTo>
                    <a:lnTo>
                      <a:pt x="805" y="488"/>
                    </a:lnTo>
                    <a:lnTo>
                      <a:pt x="817" y="496"/>
                    </a:lnTo>
                    <a:lnTo>
                      <a:pt x="834" y="498"/>
                    </a:lnTo>
                    <a:lnTo>
                      <a:pt x="850" y="460"/>
                    </a:lnTo>
                    <a:lnTo>
                      <a:pt x="879" y="503"/>
                    </a:lnTo>
                    <a:lnTo>
                      <a:pt x="902" y="511"/>
                    </a:lnTo>
                    <a:lnTo>
                      <a:pt x="900" y="531"/>
                    </a:lnTo>
                    <a:lnTo>
                      <a:pt x="925" y="563"/>
                    </a:lnTo>
                    <a:lnTo>
                      <a:pt x="975" y="563"/>
                    </a:lnTo>
                    <a:lnTo>
                      <a:pt x="987" y="573"/>
                    </a:lnTo>
                    <a:lnTo>
                      <a:pt x="990" y="598"/>
                    </a:lnTo>
                    <a:lnTo>
                      <a:pt x="1005" y="620"/>
                    </a:lnTo>
                    <a:lnTo>
                      <a:pt x="1005" y="633"/>
                    </a:lnTo>
                    <a:lnTo>
                      <a:pt x="992" y="640"/>
                    </a:lnTo>
                    <a:lnTo>
                      <a:pt x="967" y="673"/>
                    </a:lnTo>
                    <a:lnTo>
                      <a:pt x="930" y="686"/>
                    </a:lnTo>
                    <a:lnTo>
                      <a:pt x="884" y="686"/>
                    </a:lnTo>
                    <a:lnTo>
                      <a:pt x="847" y="726"/>
                    </a:lnTo>
                    <a:lnTo>
                      <a:pt x="819" y="741"/>
                    </a:lnTo>
                    <a:lnTo>
                      <a:pt x="802" y="765"/>
                    </a:lnTo>
                    <a:lnTo>
                      <a:pt x="830" y="761"/>
                    </a:lnTo>
                    <a:lnTo>
                      <a:pt x="879" y="721"/>
                    </a:lnTo>
                    <a:lnTo>
                      <a:pt x="884" y="718"/>
                    </a:lnTo>
                    <a:lnTo>
                      <a:pt x="900" y="730"/>
                    </a:lnTo>
                    <a:lnTo>
                      <a:pt x="910" y="743"/>
                    </a:lnTo>
                    <a:lnTo>
                      <a:pt x="895" y="753"/>
                    </a:lnTo>
                    <a:lnTo>
                      <a:pt x="904" y="756"/>
                    </a:lnTo>
                    <a:lnTo>
                      <a:pt x="902" y="776"/>
                    </a:lnTo>
                    <a:lnTo>
                      <a:pt x="962" y="796"/>
                    </a:lnTo>
                    <a:lnTo>
                      <a:pt x="935" y="811"/>
                    </a:lnTo>
                    <a:lnTo>
                      <a:pt x="904" y="851"/>
                    </a:lnTo>
                    <a:lnTo>
                      <a:pt x="895" y="838"/>
                    </a:lnTo>
                    <a:lnTo>
                      <a:pt x="910" y="811"/>
                    </a:lnTo>
                    <a:lnTo>
                      <a:pt x="884" y="820"/>
                    </a:lnTo>
                    <a:lnTo>
                      <a:pt x="877" y="823"/>
                    </a:lnTo>
                    <a:lnTo>
                      <a:pt x="877" y="82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16" name="Freeform 155"/>
              <p:cNvSpPr>
                <a:spLocks noChangeAspect="1"/>
              </p:cNvSpPr>
              <p:nvPr/>
            </p:nvSpPr>
            <p:spPr bwMode="auto">
              <a:xfrm>
                <a:off x="599" y="1365"/>
                <a:ext cx="814" cy="744"/>
              </a:xfrm>
              <a:custGeom>
                <a:avLst/>
                <a:gdLst/>
                <a:ahLst/>
                <a:cxnLst>
                  <a:cxn ang="0">
                    <a:pos x="850" y="800"/>
                  </a:cxn>
                  <a:cxn ang="0">
                    <a:pos x="842" y="775"/>
                  </a:cxn>
                  <a:cxn ang="0">
                    <a:pos x="718" y="843"/>
                  </a:cxn>
                  <a:cxn ang="0">
                    <a:pos x="615" y="880"/>
                  </a:cxn>
                  <a:cxn ang="0">
                    <a:pos x="637" y="848"/>
                  </a:cxn>
                  <a:cxn ang="0">
                    <a:pos x="657" y="853"/>
                  </a:cxn>
                  <a:cxn ang="0">
                    <a:pos x="585" y="753"/>
                  </a:cxn>
                  <a:cxn ang="0">
                    <a:pos x="512" y="721"/>
                  </a:cxn>
                  <a:cxn ang="0">
                    <a:pos x="11" y="491"/>
                  </a:cxn>
                  <a:cxn ang="0">
                    <a:pos x="10" y="427"/>
                  </a:cxn>
                  <a:cxn ang="0">
                    <a:pos x="11" y="338"/>
                  </a:cxn>
                  <a:cxn ang="0">
                    <a:pos x="61" y="190"/>
                  </a:cxn>
                  <a:cxn ang="0">
                    <a:pos x="56" y="110"/>
                  </a:cxn>
                  <a:cxn ang="0">
                    <a:pos x="277" y="52"/>
                  </a:cxn>
                  <a:cxn ang="0">
                    <a:pos x="312" y="73"/>
                  </a:cxn>
                  <a:cxn ang="0">
                    <a:pos x="347" y="120"/>
                  </a:cxn>
                  <a:cxn ang="0">
                    <a:pos x="367" y="167"/>
                  </a:cxn>
                  <a:cxn ang="0">
                    <a:pos x="417" y="217"/>
                  </a:cxn>
                  <a:cxn ang="0">
                    <a:pos x="457" y="205"/>
                  </a:cxn>
                  <a:cxn ang="0">
                    <a:pos x="500" y="215"/>
                  </a:cxn>
                  <a:cxn ang="0">
                    <a:pos x="527" y="215"/>
                  </a:cxn>
                  <a:cxn ang="0">
                    <a:pos x="532" y="245"/>
                  </a:cxn>
                  <a:cxn ang="0">
                    <a:pos x="553" y="223"/>
                  </a:cxn>
                  <a:cxn ang="0">
                    <a:pos x="560" y="173"/>
                  </a:cxn>
                  <a:cxn ang="0">
                    <a:pos x="573" y="242"/>
                  </a:cxn>
                  <a:cxn ang="0">
                    <a:pos x="597" y="255"/>
                  </a:cxn>
                  <a:cxn ang="0">
                    <a:pos x="630" y="230"/>
                  </a:cxn>
                  <a:cxn ang="0">
                    <a:pos x="647" y="305"/>
                  </a:cxn>
                  <a:cxn ang="0">
                    <a:pos x="578" y="317"/>
                  </a:cxn>
                  <a:cxn ang="0">
                    <a:pos x="567" y="347"/>
                  </a:cxn>
                  <a:cxn ang="0">
                    <a:pos x="550" y="368"/>
                  </a:cxn>
                  <a:cxn ang="0">
                    <a:pos x="505" y="470"/>
                  </a:cxn>
                  <a:cxn ang="0">
                    <a:pos x="600" y="561"/>
                  </a:cxn>
                  <a:cxn ang="0">
                    <a:pos x="647" y="596"/>
                  </a:cxn>
                  <a:cxn ang="0">
                    <a:pos x="687" y="655"/>
                  </a:cxn>
                  <a:cxn ang="0">
                    <a:pos x="670" y="580"/>
                  </a:cxn>
                  <a:cxn ang="0">
                    <a:pos x="678" y="496"/>
                  </a:cxn>
                  <a:cxn ang="0">
                    <a:pos x="692" y="448"/>
                  </a:cxn>
                  <a:cxn ang="0">
                    <a:pos x="747" y="405"/>
                  </a:cxn>
                  <a:cxn ang="0">
                    <a:pos x="800" y="453"/>
                  </a:cxn>
                  <a:cxn ang="0">
                    <a:pos x="834" y="498"/>
                  </a:cxn>
                  <a:cxn ang="0">
                    <a:pos x="902" y="511"/>
                  </a:cxn>
                  <a:cxn ang="0">
                    <a:pos x="975" y="563"/>
                  </a:cxn>
                  <a:cxn ang="0">
                    <a:pos x="1005" y="620"/>
                  </a:cxn>
                  <a:cxn ang="0">
                    <a:pos x="967" y="673"/>
                  </a:cxn>
                  <a:cxn ang="0">
                    <a:pos x="847" y="726"/>
                  </a:cxn>
                  <a:cxn ang="0">
                    <a:pos x="830" y="761"/>
                  </a:cxn>
                  <a:cxn ang="0">
                    <a:pos x="900" y="730"/>
                  </a:cxn>
                  <a:cxn ang="0">
                    <a:pos x="904" y="756"/>
                  </a:cxn>
                  <a:cxn ang="0">
                    <a:pos x="935" y="811"/>
                  </a:cxn>
                  <a:cxn ang="0">
                    <a:pos x="910" y="811"/>
                  </a:cxn>
                  <a:cxn ang="0">
                    <a:pos x="877" y="823"/>
                  </a:cxn>
                </a:cxnLst>
                <a:rect l="0" t="0" r="r" b="b"/>
                <a:pathLst>
                  <a:path w="1005" h="880">
                    <a:moveTo>
                      <a:pt x="877" y="823"/>
                    </a:moveTo>
                    <a:lnTo>
                      <a:pt x="862" y="821"/>
                    </a:lnTo>
                    <a:lnTo>
                      <a:pt x="850" y="800"/>
                    </a:lnTo>
                    <a:lnTo>
                      <a:pt x="860" y="783"/>
                    </a:lnTo>
                    <a:lnTo>
                      <a:pt x="862" y="778"/>
                    </a:lnTo>
                    <a:lnTo>
                      <a:pt x="842" y="775"/>
                    </a:lnTo>
                    <a:lnTo>
                      <a:pt x="805" y="815"/>
                    </a:lnTo>
                    <a:lnTo>
                      <a:pt x="753" y="825"/>
                    </a:lnTo>
                    <a:lnTo>
                      <a:pt x="718" y="843"/>
                    </a:lnTo>
                    <a:lnTo>
                      <a:pt x="695" y="835"/>
                    </a:lnTo>
                    <a:lnTo>
                      <a:pt x="667" y="866"/>
                    </a:lnTo>
                    <a:lnTo>
                      <a:pt x="615" y="880"/>
                    </a:lnTo>
                    <a:lnTo>
                      <a:pt x="603" y="880"/>
                    </a:lnTo>
                    <a:lnTo>
                      <a:pt x="612" y="865"/>
                    </a:lnTo>
                    <a:lnTo>
                      <a:pt x="637" y="848"/>
                    </a:lnTo>
                    <a:lnTo>
                      <a:pt x="638" y="830"/>
                    </a:lnTo>
                    <a:lnTo>
                      <a:pt x="647" y="850"/>
                    </a:lnTo>
                    <a:lnTo>
                      <a:pt x="657" y="853"/>
                    </a:lnTo>
                    <a:lnTo>
                      <a:pt x="655" y="815"/>
                    </a:lnTo>
                    <a:lnTo>
                      <a:pt x="602" y="785"/>
                    </a:lnTo>
                    <a:lnTo>
                      <a:pt x="585" y="753"/>
                    </a:lnTo>
                    <a:lnTo>
                      <a:pt x="568" y="726"/>
                    </a:lnTo>
                    <a:lnTo>
                      <a:pt x="542" y="710"/>
                    </a:lnTo>
                    <a:lnTo>
                      <a:pt x="512" y="721"/>
                    </a:lnTo>
                    <a:lnTo>
                      <a:pt x="290" y="633"/>
                    </a:lnTo>
                    <a:lnTo>
                      <a:pt x="137" y="558"/>
                    </a:lnTo>
                    <a:lnTo>
                      <a:pt x="11" y="491"/>
                    </a:lnTo>
                    <a:lnTo>
                      <a:pt x="5" y="463"/>
                    </a:lnTo>
                    <a:lnTo>
                      <a:pt x="1" y="445"/>
                    </a:lnTo>
                    <a:lnTo>
                      <a:pt x="10" y="427"/>
                    </a:lnTo>
                    <a:lnTo>
                      <a:pt x="0" y="418"/>
                    </a:lnTo>
                    <a:lnTo>
                      <a:pt x="20" y="350"/>
                    </a:lnTo>
                    <a:lnTo>
                      <a:pt x="11" y="338"/>
                    </a:lnTo>
                    <a:lnTo>
                      <a:pt x="15" y="318"/>
                    </a:lnTo>
                    <a:lnTo>
                      <a:pt x="51" y="317"/>
                    </a:lnTo>
                    <a:lnTo>
                      <a:pt x="61" y="190"/>
                    </a:lnTo>
                    <a:lnTo>
                      <a:pt x="43" y="175"/>
                    </a:lnTo>
                    <a:lnTo>
                      <a:pt x="40" y="145"/>
                    </a:lnTo>
                    <a:lnTo>
                      <a:pt x="56" y="110"/>
                    </a:lnTo>
                    <a:lnTo>
                      <a:pt x="218" y="0"/>
                    </a:lnTo>
                    <a:lnTo>
                      <a:pt x="230" y="38"/>
                    </a:lnTo>
                    <a:lnTo>
                      <a:pt x="277" y="52"/>
                    </a:lnTo>
                    <a:lnTo>
                      <a:pt x="282" y="70"/>
                    </a:lnTo>
                    <a:lnTo>
                      <a:pt x="307" y="65"/>
                    </a:lnTo>
                    <a:lnTo>
                      <a:pt x="312" y="73"/>
                    </a:lnTo>
                    <a:lnTo>
                      <a:pt x="302" y="88"/>
                    </a:lnTo>
                    <a:lnTo>
                      <a:pt x="317" y="97"/>
                    </a:lnTo>
                    <a:lnTo>
                      <a:pt x="347" y="120"/>
                    </a:lnTo>
                    <a:lnTo>
                      <a:pt x="352" y="145"/>
                    </a:lnTo>
                    <a:lnTo>
                      <a:pt x="377" y="153"/>
                    </a:lnTo>
                    <a:lnTo>
                      <a:pt x="367" y="167"/>
                    </a:lnTo>
                    <a:lnTo>
                      <a:pt x="368" y="177"/>
                    </a:lnTo>
                    <a:lnTo>
                      <a:pt x="415" y="200"/>
                    </a:lnTo>
                    <a:lnTo>
                      <a:pt x="417" y="217"/>
                    </a:lnTo>
                    <a:lnTo>
                      <a:pt x="440" y="215"/>
                    </a:lnTo>
                    <a:lnTo>
                      <a:pt x="433" y="197"/>
                    </a:lnTo>
                    <a:lnTo>
                      <a:pt x="457" y="205"/>
                    </a:lnTo>
                    <a:lnTo>
                      <a:pt x="487" y="240"/>
                    </a:lnTo>
                    <a:lnTo>
                      <a:pt x="502" y="228"/>
                    </a:lnTo>
                    <a:lnTo>
                      <a:pt x="500" y="215"/>
                    </a:lnTo>
                    <a:lnTo>
                      <a:pt x="502" y="207"/>
                    </a:lnTo>
                    <a:lnTo>
                      <a:pt x="522" y="207"/>
                    </a:lnTo>
                    <a:lnTo>
                      <a:pt x="527" y="215"/>
                    </a:lnTo>
                    <a:lnTo>
                      <a:pt x="522" y="253"/>
                    </a:lnTo>
                    <a:lnTo>
                      <a:pt x="525" y="255"/>
                    </a:lnTo>
                    <a:lnTo>
                      <a:pt x="532" y="245"/>
                    </a:lnTo>
                    <a:lnTo>
                      <a:pt x="545" y="247"/>
                    </a:lnTo>
                    <a:lnTo>
                      <a:pt x="542" y="237"/>
                    </a:lnTo>
                    <a:lnTo>
                      <a:pt x="553" y="223"/>
                    </a:lnTo>
                    <a:lnTo>
                      <a:pt x="537" y="192"/>
                    </a:lnTo>
                    <a:lnTo>
                      <a:pt x="550" y="170"/>
                    </a:lnTo>
                    <a:lnTo>
                      <a:pt x="560" y="173"/>
                    </a:lnTo>
                    <a:lnTo>
                      <a:pt x="573" y="198"/>
                    </a:lnTo>
                    <a:lnTo>
                      <a:pt x="570" y="208"/>
                    </a:lnTo>
                    <a:lnTo>
                      <a:pt x="573" y="242"/>
                    </a:lnTo>
                    <a:lnTo>
                      <a:pt x="592" y="240"/>
                    </a:lnTo>
                    <a:lnTo>
                      <a:pt x="600" y="245"/>
                    </a:lnTo>
                    <a:lnTo>
                      <a:pt x="597" y="255"/>
                    </a:lnTo>
                    <a:lnTo>
                      <a:pt x="607" y="277"/>
                    </a:lnTo>
                    <a:lnTo>
                      <a:pt x="632" y="253"/>
                    </a:lnTo>
                    <a:lnTo>
                      <a:pt x="630" y="230"/>
                    </a:lnTo>
                    <a:lnTo>
                      <a:pt x="655" y="237"/>
                    </a:lnTo>
                    <a:lnTo>
                      <a:pt x="660" y="280"/>
                    </a:lnTo>
                    <a:lnTo>
                      <a:pt x="647" y="305"/>
                    </a:lnTo>
                    <a:lnTo>
                      <a:pt x="615" y="302"/>
                    </a:lnTo>
                    <a:lnTo>
                      <a:pt x="600" y="317"/>
                    </a:lnTo>
                    <a:lnTo>
                      <a:pt x="578" y="317"/>
                    </a:lnTo>
                    <a:lnTo>
                      <a:pt x="588" y="330"/>
                    </a:lnTo>
                    <a:lnTo>
                      <a:pt x="577" y="350"/>
                    </a:lnTo>
                    <a:lnTo>
                      <a:pt x="567" y="347"/>
                    </a:lnTo>
                    <a:lnTo>
                      <a:pt x="562" y="355"/>
                    </a:lnTo>
                    <a:lnTo>
                      <a:pt x="548" y="357"/>
                    </a:lnTo>
                    <a:lnTo>
                      <a:pt x="550" y="368"/>
                    </a:lnTo>
                    <a:lnTo>
                      <a:pt x="502" y="403"/>
                    </a:lnTo>
                    <a:lnTo>
                      <a:pt x="478" y="443"/>
                    </a:lnTo>
                    <a:lnTo>
                      <a:pt x="505" y="470"/>
                    </a:lnTo>
                    <a:lnTo>
                      <a:pt x="505" y="500"/>
                    </a:lnTo>
                    <a:lnTo>
                      <a:pt x="558" y="520"/>
                    </a:lnTo>
                    <a:lnTo>
                      <a:pt x="600" y="561"/>
                    </a:lnTo>
                    <a:lnTo>
                      <a:pt x="635" y="570"/>
                    </a:lnTo>
                    <a:lnTo>
                      <a:pt x="627" y="591"/>
                    </a:lnTo>
                    <a:lnTo>
                      <a:pt x="647" y="596"/>
                    </a:lnTo>
                    <a:lnTo>
                      <a:pt x="638" y="621"/>
                    </a:lnTo>
                    <a:lnTo>
                      <a:pt x="665" y="658"/>
                    </a:lnTo>
                    <a:lnTo>
                      <a:pt x="687" y="655"/>
                    </a:lnTo>
                    <a:lnTo>
                      <a:pt x="688" y="623"/>
                    </a:lnTo>
                    <a:lnTo>
                      <a:pt x="663" y="600"/>
                    </a:lnTo>
                    <a:lnTo>
                      <a:pt x="670" y="580"/>
                    </a:lnTo>
                    <a:lnTo>
                      <a:pt x="702" y="553"/>
                    </a:lnTo>
                    <a:lnTo>
                      <a:pt x="692" y="501"/>
                    </a:lnTo>
                    <a:lnTo>
                      <a:pt x="678" y="496"/>
                    </a:lnTo>
                    <a:lnTo>
                      <a:pt x="680" y="480"/>
                    </a:lnTo>
                    <a:lnTo>
                      <a:pt x="697" y="460"/>
                    </a:lnTo>
                    <a:lnTo>
                      <a:pt x="692" y="448"/>
                    </a:lnTo>
                    <a:lnTo>
                      <a:pt x="690" y="407"/>
                    </a:lnTo>
                    <a:lnTo>
                      <a:pt x="727" y="410"/>
                    </a:lnTo>
                    <a:lnTo>
                      <a:pt x="747" y="405"/>
                    </a:lnTo>
                    <a:lnTo>
                      <a:pt x="768" y="420"/>
                    </a:lnTo>
                    <a:lnTo>
                      <a:pt x="773" y="432"/>
                    </a:lnTo>
                    <a:lnTo>
                      <a:pt x="800" y="453"/>
                    </a:lnTo>
                    <a:lnTo>
                      <a:pt x="805" y="488"/>
                    </a:lnTo>
                    <a:lnTo>
                      <a:pt x="817" y="496"/>
                    </a:lnTo>
                    <a:lnTo>
                      <a:pt x="834" y="498"/>
                    </a:lnTo>
                    <a:lnTo>
                      <a:pt x="850" y="460"/>
                    </a:lnTo>
                    <a:lnTo>
                      <a:pt x="879" y="503"/>
                    </a:lnTo>
                    <a:lnTo>
                      <a:pt x="902" y="511"/>
                    </a:lnTo>
                    <a:lnTo>
                      <a:pt x="900" y="531"/>
                    </a:lnTo>
                    <a:lnTo>
                      <a:pt x="925" y="563"/>
                    </a:lnTo>
                    <a:lnTo>
                      <a:pt x="975" y="563"/>
                    </a:lnTo>
                    <a:lnTo>
                      <a:pt x="987" y="573"/>
                    </a:lnTo>
                    <a:lnTo>
                      <a:pt x="990" y="598"/>
                    </a:lnTo>
                    <a:lnTo>
                      <a:pt x="1005" y="620"/>
                    </a:lnTo>
                    <a:lnTo>
                      <a:pt x="1005" y="633"/>
                    </a:lnTo>
                    <a:lnTo>
                      <a:pt x="992" y="640"/>
                    </a:lnTo>
                    <a:lnTo>
                      <a:pt x="967" y="673"/>
                    </a:lnTo>
                    <a:lnTo>
                      <a:pt x="930" y="686"/>
                    </a:lnTo>
                    <a:lnTo>
                      <a:pt x="884" y="686"/>
                    </a:lnTo>
                    <a:lnTo>
                      <a:pt x="847" y="726"/>
                    </a:lnTo>
                    <a:lnTo>
                      <a:pt x="819" y="741"/>
                    </a:lnTo>
                    <a:lnTo>
                      <a:pt x="802" y="765"/>
                    </a:lnTo>
                    <a:lnTo>
                      <a:pt x="830" y="761"/>
                    </a:lnTo>
                    <a:lnTo>
                      <a:pt x="879" y="721"/>
                    </a:lnTo>
                    <a:lnTo>
                      <a:pt x="884" y="718"/>
                    </a:lnTo>
                    <a:lnTo>
                      <a:pt x="900" y="730"/>
                    </a:lnTo>
                    <a:lnTo>
                      <a:pt x="910" y="743"/>
                    </a:lnTo>
                    <a:lnTo>
                      <a:pt x="895" y="753"/>
                    </a:lnTo>
                    <a:lnTo>
                      <a:pt x="904" y="756"/>
                    </a:lnTo>
                    <a:lnTo>
                      <a:pt x="902" y="776"/>
                    </a:lnTo>
                    <a:lnTo>
                      <a:pt x="962" y="796"/>
                    </a:lnTo>
                    <a:lnTo>
                      <a:pt x="935" y="811"/>
                    </a:lnTo>
                    <a:lnTo>
                      <a:pt x="904" y="851"/>
                    </a:lnTo>
                    <a:lnTo>
                      <a:pt x="895" y="838"/>
                    </a:lnTo>
                    <a:lnTo>
                      <a:pt x="910" y="811"/>
                    </a:lnTo>
                    <a:lnTo>
                      <a:pt x="884" y="820"/>
                    </a:lnTo>
                    <a:lnTo>
                      <a:pt x="877" y="823"/>
                    </a:lnTo>
                    <a:lnTo>
                      <a:pt x="877" y="82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17" name="Freeform 156"/>
              <p:cNvSpPr>
                <a:spLocks noChangeAspect="1"/>
              </p:cNvSpPr>
              <p:nvPr/>
            </p:nvSpPr>
            <p:spPr bwMode="auto">
              <a:xfrm>
                <a:off x="484" y="1770"/>
                <a:ext cx="823" cy="682"/>
              </a:xfrm>
              <a:custGeom>
                <a:avLst/>
                <a:gdLst/>
                <a:ahLst/>
                <a:cxnLst>
                  <a:cxn ang="0">
                    <a:pos x="137" y="13"/>
                  </a:cxn>
                  <a:cxn ang="0">
                    <a:pos x="114" y="35"/>
                  </a:cxn>
                  <a:cxn ang="0">
                    <a:pos x="49" y="95"/>
                  </a:cxn>
                  <a:cxn ang="0">
                    <a:pos x="20" y="142"/>
                  </a:cxn>
                  <a:cxn ang="0">
                    <a:pos x="0" y="300"/>
                  </a:cxn>
                  <a:cxn ang="0">
                    <a:pos x="35" y="367"/>
                  </a:cxn>
                  <a:cxn ang="0">
                    <a:pos x="120" y="465"/>
                  </a:cxn>
                  <a:cxn ang="0">
                    <a:pos x="192" y="483"/>
                  </a:cxn>
                  <a:cxn ang="0">
                    <a:pos x="244" y="523"/>
                  </a:cxn>
                  <a:cxn ang="0">
                    <a:pos x="259" y="583"/>
                  </a:cxn>
                  <a:cxn ang="0">
                    <a:pos x="321" y="652"/>
                  </a:cxn>
                  <a:cxn ang="0">
                    <a:pos x="357" y="698"/>
                  </a:cxn>
                  <a:cxn ang="0">
                    <a:pos x="386" y="633"/>
                  </a:cxn>
                  <a:cxn ang="0">
                    <a:pos x="479" y="640"/>
                  </a:cxn>
                  <a:cxn ang="0">
                    <a:pos x="501" y="642"/>
                  </a:cxn>
                  <a:cxn ang="0">
                    <a:pos x="519" y="658"/>
                  </a:cxn>
                  <a:cxn ang="0">
                    <a:pos x="541" y="662"/>
                  </a:cxn>
                  <a:cxn ang="0">
                    <a:pos x="559" y="668"/>
                  </a:cxn>
                  <a:cxn ang="0">
                    <a:pos x="591" y="655"/>
                  </a:cxn>
                  <a:cxn ang="0">
                    <a:pos x="622" y="655"/>
                  </a:cxn>
                  <a:cxn ang="0">
                    <a:pos x="676" y="680"/>
                  </a:cxn>
                  <a:cxn ang="0">
                    <a:pos x="687" y="745"/>
                  </a:cxn>
                  <a:cxn ang="0">
                    <a:pos x="704" y="775"/>
                  </a:cxn>
                  <a:cxn ang="0">
                    <a:pos x="711" y="808"/>
                  </a:cxn>
                  <a:cxn ang="0">
                    <a:pos x="742" y="762"/>
                  </a:cxn>
                  <a:cxn ang="0">
                    <a:pos x="737" y="642"/>
                  </a:cxn>
                  <a:cxn ang="0">
                    <a:pos x="842" y="562"/>
                  </a:cxn>
                  <a:cxn ang="0">
                    <a:pos x="842" y="515"/>
                  </a:cxn>
                  <a:cxn ang="0">
                    <a:pos x="851" y="513"/>
                  </a:cxn>
                  <a:cxn ang="0">
                    <a:pos x="864" y="490"/>
                  </a:cxn>
                  <a:cxn ang="0">
                    <a:pos x="901" y="443"/>
                  </a:cxn>
                  <a:cxn ang="0">
                    <a:pos x="969" y="405"/>
                  </a:cxn>
                  <a:cxn ang="0">
                    <a:pos x="956" y="397"/>
                  </a:cxn>
                  <a:cxn ang="0">
                    <a:pos x="1008" y="358"/>
                  </a:cxn>
                  <a:cxn ang="0">
                    <a:pos x="1003" y="342"/>
                  </a:cxn>
                  <a:cxn ang="0">
                    <a:pos x="1001" y="298"/>
                  </a:cxn>
                  <a:cxn ang="0">
                    <a:pos x="943" y="337"/>
                  </a:cxn>
                  <a:cxn ang="0">
                    <a:pos x="857" y="365"/>
                  </a:cxn>
                  <a:cxn ang="0">
                    <a:pos x="832" y="392"/>
                  </a:cxn>
                  <a:cxn ang="0">
                    <a:pos x="786" y="417"/>
                  </a:cxn>
                  <a:cxn ang="0">
                    <a:pos x="739" y="412"/>
                  </a:cxn>
                  <a:cxn ang="0">
                    <a:pos x="744" y="402"/>
                  </a:cxn>
                  <a:cxn ang="0">
                    <a:pos x="739" y="385"/>
                  </a:cxn>
                  <a:cxn ang="0">
                    <a:pos x="734" y="367"/>
                  </a:cxn>
                  <a:cxn ang="0">
                    <a:pos x="707" y="362"/>
                  </a:cxn>
                  <a:cxn ang="0">
                    <a:pos x="722" y="322"/>
                  </a:cxn>
                  <a:cxn ang="0">
                    <a:pos x="704" y="315"/>
                  </a:cxn>
                  <a:cxn ang="0">
                    <a:pos x="671" y="360"/>
                  </a:cxn>
                  <a:cxn ang="0">
                    <a:pos x="664" y="395"/>
                  </a:cxn>
                  <a:cxn ang="0">
                    <a:pos x="626" y="382"/>
                  </a:cxn>
                  <a:cxn ang="0">
                    <a:pos x="656" y="328"/>
                  </a:cxn>
                  <a:cxn ang="0">
                    <a:pos x="651" y="312"/>
                  </a:cxn>
                  <a:cxn ang="0">
                    <a:pos x="717" y="308"/>
                  </a:cxn>
                  <a:cxn ang="0">
                    <a:pos x="676" y="290"/>
                  </a:cxn>
                  <a:cxn ang="0">
                    <a:pos x="669" y="277"/>
                  </a:cxn>
                  <a:cxn ang="0">
                    <a:pos x="621" y="282"/>
                  </a:cxn>
                  <a:cxn ang="0">
                    <a:pos x="594" y="277"/>
                  </a:cxn>
                  <a:cxn ang="0">
                    <a:pos x="614" y="252"/>
                  </a:cxn>
                  <a:cxn ang="0">
                    <a:pos x="436" y="157"/>
                  </a:cxn>
                  <a:cxn ang="0">
                    <a:pos x="155" y="15"/>
                  </a:cxn>
                </a:cxnLst>
                <a:rect l="0" t="0" r="r" b="b"/>
                <a:pathLst>
                  <a:path w="1016" h="808">
                    <a:moveTo>
                      <a:pt x="155" y="15"/>
                    </a:moveTo>
                    <a:lnTo>
                      <a:pt x="137" y="13"/>
                    </a:lnTo>
                    <a:lnTo>
                      <a:pt x="115" y="0"/>
                    </a:lnTo>
                    <a:lnTo>
                      <a:pt x="114" y="35"/>
                    </a:lnTo>
                    <a:lnTo>
                      <a:pt x="82" y="83"/>
                    </a:lnTo>
                    <a:lnTo>
                      <a:pt x="49" y="95"/>
                    </a:lnTo>
                    <a:lnTo>
                      <a:pt x="44" y="123"/>
                    </a:lnTo>
                    <a:lnTo>
                      <a:pt x="20" y="142"/>
                    </a:lnTo>
                    <a:lnTo>
                      <a:pt x="5" y="215"/>
                    </a:lnTo>
                    <a:lnTo>
                      <a:pt x="0" y="300"/>
                    </a:lnTo>
                    <a:lnTo>
                      <a:pt x="35" y="350"/>
                    </a:lnTo>
                    <a:lnTo>
                      <a:pt x="35" y="367"/>
                    </a:lnTo>
                    <a:lnTo>
                      <a:pt x="89" y="400"/>
                    </a:lnTo>
                    <a:lnTo>
                      <a:pt x="120" y="465"/>
                    </a:lnTo>
                    <a:lnTo>
                      <a:pt x="189" y="493"/>
                    </a:lnTo>
                    <a:lnTo>
                      <a:pt x="192" y="483"/>
                    </a:lnTo>
                    <a:lnTo>
                      <a:pt x="225" y="493"/>
                    </a:lnTo>
                    <a:lnTo>
                      <a:pt x="244" y="523"/>
                    </a:lnTo>
                    <a:lnTo>
                      <a:pt x="245" y="560"/>
                    </a:lnTo>
                    <a:lnTo>
                      <a:pt x="259" y="583"/>
                    </a:lnTo>
                    <a:lnTo>
                      <a:pt x="302" y="582"/>
                    </a:lnTo>
                    <a:lnTo>
                      <a:pt x="321" y="652"/>
                    </a:lnTo>
                    <a:lnTo>
                      <a:pt x="339" y="687"/>
                    </a:lnTo>
                    <a:lnTo>
                      <a:pt x="357" y="698"/>
                    </a:lnTo>
                    <a:lnTo>
                      <a:pt x="371" y="647"/>
                    </a:lnTo>
                    <a:lnTo>
                      <a:pt x="386" y="633"/>
                    </a:lnTo>
                    <a:lnTo>
                      <a:pt x="461" y="628"/>
                    </a:lnTo>
                    <a:lnTo>
                      <a:pt x="479" y="640"/>
                    </a:lnTo>
                    <a:lnTo>
                      <a:pt x="484" y="643"/>
                    </a:lnTo>
                    <a:lnTo>
                      <a:pt x="501" y="642"/>
                    </a:lnTo>
                    <a:lnTo>
                      <a:pt x="509" y="655"/>
                    </a:lnTo>
                    <a:lnTo>
                      <a:pt x="519" y="658"/>
                    </a:lnTo>
                    <a:lnTo>
                      <a:pt x="524" y="670"/>
                    </a:lnTo>
                    <a:lnTo>
                      <a:pt x="541" y="662"/>
                    </a:lnTo>
                    <a:lnTo>
                      <a:pt x="547" y="670"/>
                    </a:lnTo>
                    <a:lnTo>
                      <a:pt x="559" y="668"/>
                    </a:lnTo>
                    <a:lnTo>
                      <a:pt x="554" y="645"/>
                    </a:lnTo>
                    <a:lnTo>
                      <a:pt x="591" y="655"/>
                    </a:lnTo>
                    <a:lnTo>
                      <a:pt x="604" y="648"/>
                    </a:lnTo>
                    <a:lnTo>
                      <a:pt x="622" y="655"/>
                    </a:lnTo>
                    <a:lnTo>
                      <a:pt x="629" y="668"/>
                    </a:lnTo>
                    <a:lnTo>
                      <a:pt x="676" y="680"/>
                    </a:lnTo>
                    <a:lnTo>
                      <a:pt x="694" y="698"/>
                    </a:lnTo>
                    <a:lnTo>
                      <a:pt x="687" y="745"/>
                    </a:lnTo>
                    <a:lnTo>
                      <a:pt x="699" y="752"/>
                    </a:lnTo>
                    <a:lnTo>
                      <a:pt x="704" y="775"/>
                    </a:lnTo>
                    <a:lnTo>
                      <a:pt x="712" y="800"/>
                    </a:lnTo>
                    <a:lnTo>
                      <a:pt x="711" y="808"/>
                    </a:lnTo>
                    <a:lnTo>
                      <a:pt x="731" y="793"/>
                    </a:lnTo>
                    <a:lnTo>
                      <a:pt x="742" y="762"/>
                    </a:lnTo>
                    <a:lnTo>
                      <a:pt x="729" y="678"/>
                    </a:lnTo>
                    <a:lnTo>
                      <a:pt x="737" y="642"/>
                    </a:lnTo>
                    <a:lnTo>
                      <a:pt x="829" y="585"/>
                    </a:lnTo>
                    <a:lnTo>
                      <a:pt x="842" y="562"/>
                    </a:lnTo>
                    <a:lnTo>
                      <a:pt x="864" y="557"/>
                    </a:lnTo>
                    <a:lnTo>
                      <a:pt x="842" y="515"/>
                    </a:lnTo>
                    <a:lnTo>
                      <a:pt x="846" y="500"/>
                    </a:lnTo>
                    <a:lnTo>
                      <a:pt x="851" y="513"/>
                    </a:lnTo>
                    <a:lnTo>
                      <a:pt x="859" y="508"/>
                    </a:lnTo>
                    <a:lnTo>
                      <a:pt x="864" y="490"/>
                    </a:lnTo>
                    <a:lnTo>
                      <a:pt x="892" y="463"/>
                    </a:lnTo>
                    <a:lnTo>
                      <a:pt x="901" y="443"/>
                    </a:lnTo>
                    <a:lnTo>
                      <a:pt x="948" y="432"/>
                    </a:lnTo>
                    <a:lnTo>
                      <a:pt x="969" y="405"/>
                    </a:lnTo>
                    <a:lnTo>
                      <a:pt x="956" y="407"/>
                    </a:lnTo>
                    <a:lnTo>
                      <a:pt x="956" y="397"/>
                    </a:lnTo>
                    <a:lnTo>
                      <a:pt x="996" y="358"/>
                    </a:lnTo>
                    <a:lnTo>
                      <a:pt x="1008" y="358"/>
                    </a:lnTo>
                    <a:lnTo>
                      <a:pt x="1016" y="345"/>
                    </a:lnTo>
                    <a:lnTo>
                      <a:pt x="1003" y="342"/>
                    </a:lnTo>
                    <a:lnTo>
                      <a:pt x="989" y="322"/>
                    </a:lnTo>
                    <a:lnTo>
                      <a:pt x="1001" y="298"/>
                    </a:lnTo>
                    <a:lnTo>
                      <a:pt x="979" y="297"/>
                    </a:lnTo>
                    <a:lnTo>
                      <a:pt x="943" y="337"/>
                    </a:lnTo>
                    <a:lnTo>
                      <a:pt x="892" y="347"/>
                    </a:lnTo>
                    <a:lnTo>
                      <a:pt x="857" y="365"/>
                    </a:lnTo>
                    <a:lnTo>
                      <a:pt x="852" y="385"/>
                    </a:lnTo>
                    <a:lnTo>
                      <a:pt x="832" y="392"/>
                    </a:lnTo>
                    <a:lnTo>
                      <a:pt x="816" y="395"/>
                    </a:lnTo>
                    <a:lnTo>
                      <a:pt x="786" y="417"/>
                    </a:lnTo>
                    <a:lnTo>
                      <a:pt x="761" y="425"/>
                    </a:lnTo>
                    <a:lnTo>
                      <a:pt x="739" y="412"/>
                    </a:lnTo>
                    <a:lnTo>
                      <a:pt x="739" y="405"/>
                    </a:lnTo>
                    <a:lnTo>
                      <a:pt x="744" y="402"/>
                    </a:lnTo>
                    <a:lnTo>
                      <a:pt x="751" y="385"/>
                    </a:lnTo>
                    <a:lnTo>
                      <a:pt x="739" y="385"/>
                    </a:lnTo>
                    <a:lnTo>
                      <a:pt x="734" y="383"/>
                    </a:lnTo>
                    <a:lnTo>
                      <a:pt x="734" y="367"/>
                    </a:lnTo>
                    <a:lnTo>
                      <a:pt x="714" y="375"/>
                    </a:lnTo>
                    <a:lnTo>
                      <a:pt x="707" y="362"/>
                    </a:lnTo>
                    <a:lnTo>
                      <a:pt x="731" y="345"/>
                    </a:lnTo>
                    <a:lnTo>
                      <a:pt x="722" y="322"/>
                    </a:lnTo>
                    <a:lnTo>
                      <a:pt x="714" y="318"/>
                    </a:lnTo>
                    <a:lnTo>
                      <a:pt x="704" y="315"/>
                    </a:lnTo>
                    <a:lnTo>
                      <a:pt x="681" y="333"/>
                    </a:lnTo>
                    <a:lnTo>
                      <a:pt x="671" y="360"/>
                    </a:lnTo>
                    <a:lnTo>
                      <a:pt x="672" y="383"/>
                    </a:lnTo>
                    <a:lnTo>
                      <a:pt x="664" y="395"/>
                    </a:lnTo>
                    <a:lnTo>
                      <a:pt x="646" y="405"/>
                    </a:lnTo>
                    <a:lnTo>
                      <a:pt x="626" y="382"/>
                    </a:lnTo>
                    <a:lnTo>
                      <a:pt x="639" y="343"/>
                    </a:lnTo>
                    <a:lnTo>
                      <a:pt x="656" y="328"/>
                    </a:lnTo>
                    <a:lnTo>
                      <a:pt x="647" y="325"/>
                    </a:lnTo>
                    <a:lnTo>
                      <a:pt x="651" y="312"/>
                    </a:lnTo>
                    <a:lnTo>
                      <a:pt x="684" y="298"/>
                    </a:lnTo>
                    <a:lnTo>
                      <a:pt x="717" y="308"/>
                    </a:lnTo>
                    <a:lnTo>
                      <a:pt x="694" y="285"/>
                    </a:lnTo>
                    <a:lnTo>
                      <a:pt x="676" y="290"/>
                    </a:lnTo>
                    <a:lnTo>
                      <a:pt x="659" y="278"/>
                    </a:lnTo>
                    <a:lnTo>
                      <a:pt x="669" y="277"/>
                    </a:lnTo>
                    <a:lnTo>
                      <a:pt x="659" y="262"/>
                    </a:lnTo>
                    <a:lnTo>
                      <a:pt x="621" y="282"/>
                    </a:lnTo>
                    <a:lnTo>
                      <a:pt x="601" y="273"/>
                    </a:lnTo>
                    <a:lnTo>
                      <a:pt x="594" y="277"/>
                    </a:lnTo>
                    <a:lnTo>
                      <a:pt x="581" y="272"/>
                    </a:lnTo>
                    <a:lnTo>
                      <a:pt x="614" y="252"/>
                    </a:lnTo>
                    <a:lnTo>
                      <a:pt x="651" y="243"/>
                    </a:lnTo>
                    <a:lnTo>
                      <a:pt x="436" y="157"/>
                    </a:lnTo>
                    <a:lnTo>
                      <a:pt x="277" y="80"/>
                    </a:lnTo>
                    <a:lnTo>
                      <a:pt x="155" y="15"/>
                    </a:lnTo>
                    <a:lnTo>
                      <a:pt x="155" y="1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18" name="Freeform 157"/>
              <p:cNvSpPr>
                <a:spLocks noChangeAspect="1"/>
              </p:cNvSpPr>
              <p:nvPr/>
            </p:nvSpPr>
            <p:spPr bwMode="auto">
              <a:xfrm>
                <a:off x="484" y="1770"/>
                <a:ext cx="823" cy="682"/>
              </a:xfrm>
              <a:custGeom>
                <a:avLst/>
                <a:gdLst/>
                <a:ahLst/>
                <a:cxnLst>
                  <a:cxn ang="0">
                    <a:pos x="137" y="13"/>
                  </a:cxn>
                  <a:cxn ang="0">
                    <a:pos x="114" y="35"/>
                  </a:cxn>
                  <a:cxn ang="0">
                    <a:pos x="49" y="95"/>
                  </a:cxn>
                  <a:cxn ang="0">
                    <a:pos x="20" y="142"/>
                  </a:cxn>
                  <a:cxn ang="0">
                    <a:pos x="0" y="300"/>
                  </a:cxn>
                  <a:cxn ang="0">
                    <a:pos x="35" y="367"/>
                  </a:cxn>
                  <a:cxn ang="0">
                    <a:pos x="120" y="465"/>
                  </a:cxn>
                  <a:cxn ang="0">
                    <a:pos x="192" y="483"/>
                  </a:cxn>
                  <a:cxn ang="0">
                    <a:pos x="244" y="523"/>
                  </a:cxn>
                  <a:cxn ang="0">
                    <a:pos x="259" y="583"/>
                  </a:cxn>
                  <a:cxn ang="0">
                    <a:pos x="321" y="652"/>
                  </a:cxn>
                  <a:cxn ang="0">
                    <a:pos x="357" y="698"/>
                  </a:cxn>
                  <a:cxn ang="0">
                    <a:pos x="386" y="633"/>
                  </a:cxn>
                  <a:cxn ang="0">
                    <a:pos x="479" y="640"/>
                  </a:cxn>
                  <a:cxn ang="0">
                    <a:pos x="501" y="642"/>
                  </a:cxn>
                  <a:cxn ang="0">
                    <a:pos x="519" y="658"/>
                  </a:cxn>
                  <a:cxn ang="0">
                    <a:pos x="541" y="662"/>
                  </a:cxn>
                  <a:cxn ang="0">
                    <a:pos x="559" y="668"/>
                  </a:cxn>
                  <a:cxn ang="0">
                    <a:pos x="591" y="655"/>
                  </a:cxn>
                  <a:cxn ang="0">
                    <a:pos x="622" y="655"/>
                  </a:cxn>
                  <a:cxn ang="0">
                    <a:pos x="676" y="680"/>
                  </a:cxn>
                  <a:cxn ang="0">
                    <a:pos x="687" y="745"/>
                  </a:cxn>
                  <a:cxn ang="0">
                    <a:pos x="704" y="775"/>
                  </a:cxn>
                  <a:cxn ang="0">
                    <a:pos x="711" y="808"/>
                  </a:cxn>
                  <a:cxn ang="0">
                    <a:pos x="742" y="762"/>
                  </a:cxn>
                  <a:cxn ang="0">
                    <a:pos x="737" y="642"/>
                  </a:cxn>
                  <a:cxn ang="0">
                    <a:pos x="842" y="562"/>
                  </a:cxn>
                  <a:cxn ang="0">
                    <a:pos x="842" y="515"/>
                  </a:cxn>
                  <a:cxn ang="0">
                    <a:pos x="851" y="513"/>
                  </a:cxn>
                  <a:cxn ang="0">
                    <a:pos x="864" y="490"/>
                  </a:cxn>
                  <a:cxn ang="0">
                    <a:pos x="901" y="443"/>
                  </a:cxn>
                  <a:cxn ang="0">
                    <a:pos x="969" y="405"/>
                  </a:cxn>
                  <a:cxn ang="0">
                    <a:pos x="956" y="397"/>
                  </a:cxn>
                  <a:cxn ang="0">
                    <a:pos x="1008" y="358"/>
                  </a:cxn>
                  <a:cxn ang="0">
                    <a:pos x="1003" y="342"/>
                  </a:cxn>
                  <a:cxn ang="0">
                    <a:pos x="1001" y="298"/>
                  </a:cxn>
                  <a:cxn ang="0">
                    <a:pos x="943" y="337"/>
                  </a:cxn>
                  <a:cxn ang="0">
                    <a:pos x="857" y="365"/>
                  </a:cxn>
                  <a:cxn ang="0">
                    <a:pos x="832" y="392"/>
                  </a:cxn>
                  <a:cxn ang="0">
                    <a:pos x="786" y="417"/>
                  </a:cxn>
                  <a:cxn ang="0">
                    <a:pos x="739" y="412"/>
                  </a:cxn>
                  <a:cxn ang="0">
                    <a:pos x="744" y="402"/>
                  </a:cxn>
                  <a:cxn ang="0">
                    <a:pos x="739" y="385"/>
                  </a:cxn>
                  <a:cxn ang="0">
                    <a:pos x="734" y="367"/>
                  </a:cxn>
                  <a:cxn ang="0">
                    <a:pos x="707" y="362"/>
                  </a:cxn>
                  <a:cxn ang="0">
                    <a:pos x="722" y="322"/>
                  </a:cxn>
                  <a:cxn ang="0">
                    <a:pos x="704" y="315"/>
                  </a:cxn>
                  <a:cxn ang="0">
                    <a:pos x="671" y="360"/>
                  </a:cxn>
                  <a:cxn ang="0">
                    <a:pos x="664" y="395"/>
                  </a:cxn>
                  <a:cxn ang="0">
                    <a:pos x="626" y="382"/>
                  </a:cxn>
                  <a:cxn ang="0">
                    <a:pos x="656" y="328"/>
                  </a:cxn>
                  <a:cxn ang="0">
                    <a:pos x="651" y="312"/>
                  </a:cxn>
                  <a:cxn ang="0">
                    <a:pos x="717" y="308"/>
                  </a:cxn>
                  <a:cxn ang="0">
                    <a:pos x="676" y="290"/>
                  </a:cxn>
                  <a:cxn ang="0">
                    <a:pos x="669" y="277"/>
                  </a:cxn>
                  <a:cxn ang="0">
                    <a:pos x="621" y="282"/>
                  </a:cxn>
                  <a:cxn ang="0">
                    <a:pos x="594" y="277"/>
                  </a:cxn>
                  <a:cxn ang="0">
                    <a:pos x="614" y="252"/>
                  </a:cxn>
                  <a:cxn ang="0">
                    <a:pos x="436" y="157"/>
                  </a:cxn>
                  <a:cxn ang="0">
                    <a:pos x="155" y="15"/>
                  </a:cxn>
                </a:cxnLst>
                <a:rect l="0" t="0" r="r" b="b"/>
                <a:pathLst>
                  <a:path w="1016" h="808">
                    <a:moveTo>
                      <a:pt x="155" y="15"/>
                    </a:moveTo>
                    <a:lnTo>
                      <a:pt x="137" y="13"/>
                    </a:lnTo>
                    <a:lnTo>
                      <a:pt x="115" y="0"/>
                    </a:lnTo>
                    <a:lnTo>
                      <a:pt x="114" y="35"/>
                    </a:lnTo>
                    <a:lnTo>
                      <a:pt x="82" y="83"/>
                    </a:lnTo>
                    <a:lnTo>
                      <a:pt x="49" y="95"/>
                    </a:lnTo>
                    <a:lnTo>
                      <a:pt x="44" y="123"/>
                    </a:lnTo>
                    <a:lnTo>
                      <a:pt x="20" y="142"/>
                    </a:lnTo>
                    <a:lnTo>
                      <a:pt x="5" y="215"/>
                    </a:lnTo>
                    <a:lnTo>
                      <a:pt x="0" y="300"/>
                    </a:lnTo>
                    <a:lnTo>
                      <a:pt x="35" y="350"/>
                    </a:lnTo>
                    <a:lnTo>
                      <a:pt x="35" y="367"/>
                    </a:lnTo>
                    <a:lnTo>
                      <a:pt x="89" y="400"/>
                    </a:lnTo>
                    <a:lnTo>
                      <a:pt x="120" y="465"/>
                    </a:lnTo>
                    <a:lnTo>
                      <a:pt x="189" y="493"/>
                    </a:lnTo>
                    <a:lnTo>
                      <a:pt x="192" y="483"/>
                    </a:lnTo>
                    <a:lnTo>
                      <a:pt x="225" y="493"/>
                    </a:lnTo>
                    <a:lnTo>
                      <a:pt x="244" y="523"/>
                    </a:lnTo>
                    <a:lnTo>
                      <a:pt x="245" y="560"/>
                    </a:lnTo>
                    <a:lnTo>
                      <a:pt x="259" y="583"/>
                    </a:lnTo>
                    <a:lnTo>
                      <a:pt x="302" y="582"/>
                    </a:lnTo>
                    <a:lnTo>
                      <a:pt x="321" y="652"/>
                    </a:lnTo>
                    <a:lnTo>
                      <a:pt x="339" y="687"/>
                    </a:lnTo>
                    <a:lnTo>
                      <a:pt x="357" y="698"/>
                    </a:lnTo>
                    <a:lnTo>
                      <a:pt x="371" y="647"/>
                    </a:lnTo>
                    <a:lnTo>
                      <a:pt x="386" y="633"/>
                    </a:lnTo>
                    <a:lnTo>
                      <a:pt x="461" y="628"/>
                    </a:lnTo>
                    <a:lnTo>
                      <a:pt x="479" y="640"/>
                    </a:lnTo>
                    <a:lnTo>
                      <a:pt x="484" y="643"/>
                    </a:lnTo>
                    <a:lnTo>
                      <a:pt x="501" y="642"/>
                    </a:lnTo>
                    <a:lnTo>
                      <a:pt x="509" y="655"/>
                    </a:lnTo>
                    <a:lnTo>
                      <a:pt x="519" y="658"/>
                    </a:lnTo>
                    <a:lnTo>
                      <a:pt x="524" y="670"/>
                    </a:lnTo>
                    <a:lnTo>
                      <a:pt x="541" y="662"/>
                    </a:lnTo>
                    <a:lnTo>
                      <a:pt x="547" y="670"/>
                    </a:lnTo>
                    <a:lnTo>
                      <a:pt x="559" y="668"/>
                    </a:lnTo>
                    <a:lnTo>
                      <a:pt x="554" y="645"/>
                    </a:lnTo>
                    <a:lnTo>
                      <a:pt x="591" y="655"/>
                    </a:lnTo>
                    <a:lnTo>
                      <a:pt x="604" y="648"/>
                    </a:lnTo>
                    <a:lnTo>
                      <a:pt x="622" y="655"/>
                    </a:lnTo>
                    <a:lnTo>
                      <a:pt x="629" y="668"/>
                    </a:lnTo>
                    <a:lnTo>
                      <a:pt x="676" y="680"/>
                    </a:lnTo>
                    <a:lnTo>
                      <a:pt x="694" y="698"/>
                    </a:lnTo>
                    <a:lnTo>
                      <a:pt x="687" y="745"/>
                    </a:lnTo>
                    <a:lnTo>
                      <a:pt x="699" y="752"/>
                    </a:lnTo>
                    <a:lnTo>
                      <a:pt x="704" y="775"/>
                    </a:lnTo>
                    <a:lnTo>
                      <a:pt x="712" y="800"/>
                    </a:lnTo>
                    <a:lnTo>
                      <a:pt x="711" y="808"/>
                    </a:lnTo>
                    <a:lnTo>
                      <a:pt x="731" y="793"/>
                    </a:lnTo>
                    <a:lnTo>
                      <a:pt x="742" y="762"/>
                    </a:lnTo>
                    <a:lnTo>
                      <a:pt x="729" y="678"/>
                    </a:lnTo>
                    <a:lnTo>
                      <a:pt x="737" y="642"/>
                    </a:lnTo>
                    <a:lnTo>
                      <a:pt x="829" y="585"/>
                    </a:lnTo>
                    <a:lnTo>
                      <a:pt x="842" y="562"/>
                    </a:lnTo>
                    <a:lnTo>
                      <a:pt x="864" y="557"/>
                    </a:lnTo>
                    <a:lnTo>
                      <a:pt x="842" y="515"/>
                    </a:lnTo>
                    <a:lnTo>
                      <a:pt x="846" y="500"/>
                    </a:lnTo>
                    <a:lnTo>
                      <a:pt x="851" y="513"/>
                    </a:lnTo>
                    <a:lnTo>
                      <a:pt x="859" y="508"/>
                    </a:lnTo>
                    <a:lnTo>
                      <a:pt x="864" y="490"/>
                    </a:lnTo>
                    <a:lnTo>
                      <a:pt x="892" y="463"/>
                    </a:lnTo>
                    <a:lnTo>
                      <a:pt x="901" y="443"/>
                    </a:lnTo>
                    <a:lnTo>
                      <a:pt x="948" y="432"/>
                    </a:lnTo>
                    <a:lnTo>
                      <a:pt x="969" y="405"/>
                    </a:lnTo>
                    <a:lnTo>
                      <a:pt x="956" y="407"/>
                    </a:lnTo>
                    <a:lnTo>
                      <a:pt x="956" y="397"/>
                    </a:lnTo>
                    <a:lnTo>
                      <a:pt x="996" y="358"/>
                    </a:lnTo>
                    <a:lnTo>
                      <a:pt x="1008" y="358"/>
                    </a:lnTo>
                    <a:lnTo>
                      <a:pt x="1016" y="345"/>
                    </a:lnTo>
                    <a:lnTo>
                      <a:pt x="1003" y="342"/>
                    </a:lnTo>
                    <a:lnTo>
                      <a:pt x="989" y="322"/>
                    </a:lnTo>
                    <a:lnTo>
                      <a:pt x="1001" y="298"/>
                    </a:lnTo>
                    <a:lnTo>
                      <a:pt x="979" y="297"/>
                    </a:lnTo>
                    <a:lnTo>
                      <a:pt x="943" y="337"/>
                    </a:lnTo>
                    <a:lnTo>
                      <a:pt x="892" y="347"/>
                    </a:lnTo>
                    <a:lnTo>
                      <a:pt x="857" y="365"/>
                    </a:lnTo>
                    <a:lnTo>
                      <a:pt x="852" y="385"/>
                    </a:lnTo>
                    <a:lnTo>
                      <a:pt x="832" y="392"/>
                    </a:lnTo>
                    <a:lnTo>
                      <a:pt x="816" y="395"/>
                    </a:lnTo>
                    <a:lnTo>
                      <a:pt x="786" y="417"/>
                    </a:lnTo>
                    <a:lnTo>
                      <a:pt x="761" y="425"/>
                    </a:lnTo>
                    <a:lnTo>
                      <a:pt x="739" y="412"/>
                    </a:lnTo>
                    <a:lnTo>
                      <a:pt x="739" y="405"/>
                    </a:lnTo>
                    <a:lnTo>
                      <a:pt x="744" y="402"/>
                    </a:lnTo>
                    <a:lnTo>
                      <a:pt x="751" y="385"/>
                    </a:lnTo>
                    <a:lnTo>
                      <a:pt x="739" y="385"/>
                    </a:lnTo>
                    <a:lnTo>
                      <a:pt x="734" y="383"/>
                    </a:lnTo>
                    <a:lnTo>
                      <a:pt x="734" y="367"/>
                    </a:lnTo>
                    <a:lnTo>
                      <a:pt x="714" y="375"/>
                    </a:lnTo>
                    <a:lnTo>
                      <a:pt x="707" y="362"/>
                    </a:lnTo>
                    <a:lnTo>
                      <a:pt x="731" y="345"/>
                    </a:lnTo>
                    <a:lnTo>
                      <a:pt x="722" y="322"/>
                    </a:lnTo>
                    <a:lnTo>
                      <a:pt x="714" y="318"/>
                    </a:lnTo>
                    <a:lnTo>
                      <a:pt x="704" y="315"/>
                    </a:lnTo>
                    <a:lnTo>
                      <a:pt x="681" y="333"/>
                    </a:lnTo>
                    <a:lnTo>
                      <a:pt x="671" y="360"/>
                    </a:lnTo>
                    <a:lnTo>
                      <a:pt x="672" y="383"/>
                    </a:lnTo>
                    <a:lnTo>
                      <a:pt x="664" y="395"/>
                    </a:lnTo>
                    <a:lnTo>
                      <a:pt x="646" y="405"/>
                    </a:lnTo>
                    <a:lnTo>
                      <a:pt x="626" y="382"/>
                    </a:lnTo>
                    <a:lnTo>
                      <a:pt x="639" y="343"/>
                    </a:lnTo>
                    <a:lnTo>
                      <a:pt x="656" y="328"/>
                    </a:lnTo>
                    <a:lnTo>
                      <a:pt x="647" y="325"/>
                    </a:lnTo>
                    <a:lnTo>
                      <a:pt x="651" y="312"/>
                    </a:lnTo>
                    <a:lnTo>
                      <a:pt x="684" y="298"/>
                    </a:lnTo>
                    <a:lnTo>
                      <a:pt x="717" y="308"/>
                    </a:lnTo>
                    <a:lnTo>
                      <a:pt x="694" y="285"/>
                    </a:lnTo>
                    <a:lnTo>
                      <a:pt x="676" y="290"/>
                    </a:lnTo>
                    <a:lnTo>
                      <a:pt x="659" y="278"/>
                    </a:lnTo>
                    <a:lnTo>
                      <a:pt x="669" y="277"/>
                    </a:lnTo>
                    <a:lnTo>
                      <a:pt x="659" y="262"/>
                    </a:lnTo>
                    <a:lnTo>
                      <a:pt x="621" y="282"/>
                    </a:lnTo>
                    <a:lnTo>
                      <a:pt x="601" y="273"/>
                    </a:lnTo>
                    <a:lnTo>
                      <a:pt x="594" y="277"/>
                    </a:lnTo>
                    <a:lnTo>
                      <a:pt x="581" y="272"/>
                    </a:lnTo>
                    <a:lnTo>
                      <a:pt x="614" y="252"/>
                    </a:lnTo>
                    <a:lnTo>
                      <a:pt x="651" y="243"/>
                    </a:lnTo>
                    <a:lnTo>
                      <a:pt x="436" y="157"/>
                    </a:lnTo>
                    <a:lnTo>
                      <a:pt x="277" y="80"/>
                    </a:lnTo>
                    <a:lnTo>
                      <a:pt x="155" y="15"/>
                    </a:lnTo>
                    <a:lnTo>
                      <a:pt x="155" y="1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19" name="Freeform 158"/>
              <p:cNvSpPr>
                <a:spLocks noChangeAspect="1"/>
              </p:cNvSpPr>
              <p:nvPr/>
            </p:nvSpPr>
            <p:spPr bwMode="auto">
              <a:xfrm>
                <a:off x="1161" y="2552"/>
                <a:ext cx="69" cy="43"/>
              </a:xfrm>
              <a:custGeom>
                <a:avLst/>
                <a:gdLst/>
                <a:ahLst/>
                <a:cxnLst>
                  <a:cxn ang="0">
                    <a:pos x="72" y="2"/>
                  </a:cxn>
                  <a:cxn ang="0">
                    <a:pos x="87" y="15"/>
                  </a:cxn>
                  <a:cxn ang="0">
                    <a:pos x="80" y="22"/>
                  </a:cxn>
                  <a:cxn ang="0">
                    <a:pos x="85" y="48"/>
                  </a:cxn>
                  <a:cxn ang="0">
                    <a:pos x="68" y="50"/>
                  </a:cxn>
                  <a:cxn ang="0">
                    <a:pos x="43" y="42"/>
                  </a:cxn>
                  <a:cxn ang="0">
                    <a:pos x="23" y="43"/>
                  </a:cxn>
                  <a:cxn ang="0">
                    <a:pos x="0" y="32"/>
                  </a:cxn>
                  <a:cxn ang="0">
                    <a:pos x="23" y="17"/>
                  </a:cxn>
                  <a:cxn ang="0">
                    <a:pos x="47" y="22"/>
                  </a:cxn>
                  <a:cxn ang="0">
                    <a:pos x="50" y="17"/>
                  </a:cxn>
                  <a:cxn ang="0">
                    <a:pos x="33" y="0"/>
                  </a:cxn>
                  <a:cxn ang="0">
                    <a:pos x="60" y="3"/>
                  </a:cxn>
                  <a:cxn ang="0">
                    <a:pos x="72" y="2"/>
                  </a:cxn>
                  <a:cxn ang="0">
                    <a:pos x="72" y="2"/>
                  </a:cxn>
                </a:cxnLst>
                <a:rect l="0" t="0" r="r" b="b"/>
                <a:pathLst>
                  <a:path w="87" h="50">
                    <a:moveTo>
                      <a:pt x="72" y="2"/>
                    </a:moveTo>
                    <a:lnTo>
                      <a:pt x="87" y="15"/>
                    </a:lnTo>
                    <a:lnTo>
                      <a:pt x="80" y="22"/>
                    </a:lnTo>
                    <a:lnTo>
                      <a:pt x="85" y="48"/>
                    </a:lnTo>
                    <a:lnTo>
                      <a:pt x="68" y="50"/>
                    </a:lnTo>
                    <a:lnTo>
                      <a:pt x="43" y="42"/>
                    </a:lnTo>
                    <a:lnTo>
                      <a:pt x="23" y="43"/>
                    </a:lnTo>
                    <a:lnTo>
                      <a:pt x="0" y="32"/>
                    </a:lnTo>
                    <a:lnTo>
                      <a:pt x="23" y="17"/>
                    </a:lnTo>
                    <a:lnTo>
                      <a:pt x="47" y="22"/>
                    </a:lnTo>
                    <a:lnTo>
                      <a:pt x="50" y="17"/>
                    </a:lnTo>
                    <a:lnTo>
                      <a:pt x="33" y="0"/>
                    </a:lnTo>
                    <a:lnTo>
                      <a:pt x="60" y="3"/>
                    </a:lnTo>
                    <a:lnTo>
                      <a:pt x="72" y="2"/>
                    </a:lnTo>
                    <a:lnTo>
                      <a:pt x="72" y="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20" name="Freeform 159"/>
              <p:cNvSpPr>
                <a:spLocks noChangeAspect="1"/>
              </p:cNvSpPr>
              <p:nvPr/>
            </p:nvSpPr>
            <p:spPr bwMode="auto">
              <a:xfrm>
                <a:off x="1161" y="2552"/>
                <a:ext cx="69" cy="43"/>
              </a:xfrm>
              <a:custGeom>
                <a:avLst/>
                <a:gdLst/>
                <a:ahLst/>
                <a:cxnLst>
                  <a:cxn ang="0">
                    <a:pos x="72" y="2"/>
                  </a:cxn>
                  <a:cxn ang="0">
                    <a:pos x="87" y="15"/>
                  </a:cxn>
                  <a:cxn ang="0">
                    <a:pos x="80" y="22"/>
                  </a:cxn>
                  <a:cxn ang="0">
                    <a:pos x="85" y="48"/>
                  </a:cxn>
                  <a:cxn ang="0">
                    <a:pos x="68" y="50"/>
                  </a:cxn>
                  <a:cxn ang="0">
                    <a:pos x="43" y="42"/>
                  </a:cxn>
                  <a:cxn ang="0">
                    <a:pos x="23" y="43"/>
                  </a:cxn>
                  <a:cxn ang="0">
                    <a:pos x="0" y="32"/>
                  </a:cxn>
                  <a:cxn ang="0">
                    <a:pos x="23" y="17"/>
                  </a:cxn>
                  <a:cxn ang="0">
                    <a:pos x="47" y="22"/>
                  </a:cxn>
                  <a:cxn ang="0">
                    <a:pos x="50" y="17"/>
                  </a:cxn>
                  <a:cxn ang="0">
                    <a:pos x="33" y="0"/>
                  </a:cxn>
                  <a:cxn ang="0">
                    <a:pos x="60" y="3"/>
                  </a:cxn>
                  <a:cxn ang="0">
                    <a:pos x="72" y="2"/>
                  </a:cxn>
                  <a:cxn ang="0">
                    <a:pos x="72" y="2"/>
                  </a:cxn>
                </a:cxnLst>
                <a:rect l="0" t="0" r="r" b="b"/>
                <a:pathLst>
                  <a:path w="87" h="50">
                    <a:moveTo>
                      <a:pt x="72" y="2"/>
                    </a:moveTo>
                    <a:lnTo>
                      <a:pt x="87" y="15"/>
                    </a:lnTo>
                    <a:lnTo>
                      <a:pt x="80" y="22"/>
                    </a:lnTo>
                    <a:lnTo>
                      <a:pt x="85" y="48"/>
                    </a:lnTo>
                    <a:lnTo>
                      <a:pt x="68" y="50"/>
                    </a:lnTo>
                    <a:lnTo>
                      <a:pt x="43" y="42"/>
                    </a:lnTo>
                    <a:lnTo>
                      <a:pt x="23" y="43"/>
                    </a:lnTo>
                    <a:lnTo>
                      <a:pt x="0" y="32"/>
                    </a:lnTo>
                    <a:lnTo>
                      <a:pt x="23" y="17"/>
                    </a:lnTo>
                    <a:lnTo>
                      <a:pt x="47" y="22"/>
                    </a:lnTo>
                    <a:lnTo>
                      <a:pt x="50" y="17"/>
                    </a:lnTo>
                    <a:lnTo>
                      <a:pt x="33" y="0"/>
                    </a:lnTo>
                    <a:lnTo>
                      <a:pt x="60" y="3"/>
                    </a:lnTo>
                    <a:lnTo>
                      <a:pt x="72" y="2"/>
                    </a:lnTo>
                    <a:lnTo>
                      <a:pt x="72" y="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21" name="Freeform 160"/>
              <p:cNvSpPr>
                <a:spLocks noChangeAspect="1"/>
              </p:cNvSpPr>
              <p:nvPr/>
            </p:nvSpPr>
            <p:spPr bwMode="auto">
              <a:xfrm>
                <a:off x="1217" y="2551"/>
                <a:ext cx="66" cy="47"/>
              </a:xfrm>
              <a:custGeom>
                <a:avLst/>
                <a:gdLst/>
                <a:ahLst/>
                <a:cxnLst>
                  <a:cxn ang="0">
                    <a:pos x="0" y="4"/>
                  </a:cxn>
                  <a:cxn ang="0">
                    <a:pos x="13" y="0"/>
                  </a:cxn>
                  <a:cxn ang="0">
                    <a:pos x="45" y="5"/>
                  </a:cxn>
                  <a:cxn ang="0">
                    <a:pos x="50" y="24"/>
                  </a:cxn>
                  <a:cxn ang="0">
                    <a:pos x="73" y="25"/>
                  </a:cxn>
                  <a:cxn ang="0">
                    <a:pos x="82" y="45"/>
                  </a:cxn>
                  <a:cxn ang="0">
                    <a:pos x="75" y="49"/>
                  </a:cxn>
                  <a:cxn ang="0">
                    <a:pos x="50" y="40"/>
                  </a:cxn>
                  <a:cxn ang="0">
                    <a:pos x="33" y="54"/>
                  </a:cxn>
                  <a:cxn ang="0">
                    <a:pos x="23" y="49"/>
                  </a:cxn>
                  <a:cxn ang="0">
                    <a:pos x="15" y="49"/>
                  </a:cxn>
                  <a:cxn ang="0">
                    <a:pos x="8" y="24"/>
                  </a:cxn>
                  <a:cxn ang="0">
                    <a:pos x="15" y="19"/>
                  </a:cxn>
                  <a:cxn ang="0">
                    <a:pos x="0" y="4"/>
                  </a:cxn>
                  <a:cxn ang="0">
                    <a:pos x="0" y="4"/>
                  </a:cxn>
                </a:cxnLst>
                <a:rect l="0" t="0" r="r" b="b"/>
                <a:pathLst>
                  <a:path w="82" h="54">
                    <a:moveTo>
                      <a:pt x="0" y="4"/>
                    </a:moveTo>
                    <a:lnTo>
                      <a:pt x="13" y="0"/>
                    </a:lnTo>
                    <a:lnTo>
                      <a:pt x="45" y="5"/>
                    </a:lnTo>
                    <a:lnTo>
                      <a:pt x="50" y="24"/>
                    </a:lnTo>
                    <a:lnTo>
                      <a:pt x="73" y="25"/>
                    </a:lnTo>
                    <a:lnTo>
                      <a:pt x="82" y="45"/>
                    </a:lnTo>
                    <a:lnTo>
                      <a:pt x="75" y="49"/>
                    </a:lnTo>
                    <a:lnTo>
                      <a:pt x="50" y="40"/>
                    </a:lnTo>
                    <a:lnTo>
                      <a:pt x="33" y="54"/>
                    </a:lnTo>
                    <a:lnTo>
                      <a:pt x="23" y="49"/>
                    </a:lnTo>
                    <a:lnTo>
                      <a:pt x="15" y="49"/>
                    </a:lnTo>
                    <a:lnTo>
                      <a:pt x="8" y="24"/>
                    </a:lnTo>
                    <a:lnTo>
                      <a:pt x="15" y="19"/>
                    </a:lnTo>
                    <a:lnTo>
                      <a:pt x="0" y="4"/>
                    </a:lnTo>
                    <a:lnTo>
                      <a:pt x="0" y="4"/>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22" name="Freeform 161"/>
              <p:cNvSpPr>
                <a:spLocks noChangeAspect="1"/>
              </p:cNvSpPr>
              <p:nvPr/>
            </p:nvSpPr>
            <p:spPr bwMode="auto">
              <a:xfrm>
                <a:off x="1217" y="2551"/>
                <a:ext cx="66" cy="47"/>
              </a:xfrm>
              <a:custGeom>
                <a:avLst/>
                <a:gdLst/>
                <a:ahLst/>
                <a:cxnLst>
                  <a:cxn ang="0">
                    <a:pos x="0" y="4"/>
                  </a:cxn>
                  <a:cxn ang="0">
                    <a:pos x="13" y="0"/>
                  </a:cxn>
                  <a:cxn ang="0">
                    <a:pos x="45" y="5"/>
                  </a:cxn>
                  <a:cxn ang="0">
                    <a:pos x="50" y="24"/>
                  </a:cxn>
                  <a:cxn ang="0">
                    <a:pos x="73" y="25"/>
                  </a:cxn>
                  <a:cxn ang="0">
                    <a:pos x="82" y="45"/>
                  </a:cxn>
                  <a:cxn ang="0">
                    <a:pos x="75" y="49"/>
                  </a:cxn>
                  <a:cxn ang="0">
                    <a:pos x="50" y="40"/>
                  </a:cxn>
                  <a:cxn ang="0">
                    <a:pos x="33" y="54"/>
                  </a:cxn>
                  <a:cxn ang="0">
                    <a:pos x="23" y="49"/>
                  </a:cxn>
                  <a:cxn ang="0">
                    <a:pos x="15" y="49"/>
                  </a:cxn>
                  <a:cxn ang="0">
                    <a:pos x="8" y="24"/>
                  </a:cxn>
                  <a:cxn ang="0">
                    <a:pos x="15" y="19"/>
                  </a:cxn>
                  <a:cxn ang="0">
                    <a:pos x="0" y="4"/>
                  </a:cxn>
                  <a:cxn ang="0">
                    <a:pos x="0" y="4"/>
                  </a:cxn>
                </a:cxnLst>
                <a:rect l="0" t="0" r="r" b="b"/>
                <a:pathLst>
                  <a:path w="82" h="54">
                    <a:moveTo>
                      <a:pt x="0" y="4"/>
                    </a:moveTo>
                    <a:lnTo>
                      <a:pt x="13" y="0"/>
                    </a:lnTo>
                    <a:lnTo>
                      <a:pt x="45" y="5"/>
                    </a:lnTo>
                    <a:lnTo>
                      <a:pt x="50" y="24"/>
                    </a:lnTo>
                    <a:lnTo>
                      <a:pt x="73" y="25"/>
                    </a:lnTo>
                    <a:lnTo>
                      <a:pt x="82" y="45"/>
                    </a:lnTo>
                    <a:lnTo>
                      <a:pt x="75" y="49"/>
                    </a:lnTo>
                    <a:lnTo>
                      <a:pt x="50" y="40"/>
                    </a:lnTo>
                    <a:lnTo>
                      <a:pt x="33" y="54"/>
                    </a:lnTo>
                    <a:lnTo>
                      <a:pt x="23" y="49"/>
                    </a:lnTo>
                    <a:lnTo>
                      <a:pt x="15" y="49"/>
                    </a:lnTo>
                    <a:lnTo>
                      <a:pt x="8" y="24"/>
                    </a:lnTo>
                    <a:lnTo>
                      <a:pt x="15" y="19"/>
                    </a:lnTo>
                    <a:lnTo>
                      <a:pt x="0" y="4"/>
                    </a:lnTo>
                    <a:lnTo>
                      <a:pt x="0" y="4"/>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23" name="Freeform 162"/>
              <p:cNvSpPr>
                <a:spLocks noChangeAspect="1"/>
              </p:cNvSpPr>
              <p:nvPr/>
            </p:nvSpPr>
            <p:spPr bwMode="auto">
              <a:xfrm>
                <a:off x="506" y="2081"/>
                <a:ext cx="431" cy="517"/>
              </a:xfrm>
              <a:custGeom>
                <a:avLst/>
                <a:gdLst/>
                <a:ahLst/>
                <a:cxnLst>
                  <a:cxn ang="0">
                    <a:pos x="11" y="10"/>
                  </a:cxn>
                  <a:cxn ang="0">
                    <a:pos x="28" y="121"/>
                  </a:cxn>
                  <a:cxn ang="0">
                    <a:pos x="0" y="121"/>
                  </a:cxn>
                  <a:cxn ang="0">
                    <a:pos x="21" y="173"/>
                  </a:cxn>
                  <a:cxn ang="0">
                    <a:pos x="20" y="228"/>
                  </a:cxn>
                  <a:cxn ang="0">
                    <a:pos x="58" y="258"/>
                  </a:cxn>
                  <a:cxn ang="0">
                    <a:pos x="50" y="216"/>
                  </a:cxn>
                  <a:cxn ang="0">
                    <a:pos x="48" y="130"/>
                  </a:cxn>
                  <a:cxn ang="0">
                    <a:pos x="40" y="56"/>
                  </a:cxn>
                  <a:cxn ang="0">
                    <a:pos x="66" y="81"/>
                  </a:cxn>
                  <a:cxn ang="0">
                    <a:pos x="86" y="168"/>
                  </a:cxn>
                  <a:cxn ang="0">
                    <a:pos x="88" y="213"/>
                  </a:cxn>
                  <a:cxn ang="0">
                    <a:pos x="88" y="230"/>
                  </a:cxn>
                  <a:cxn ang="0">
                    <a:pos x="136" y="346"/>
                  </a:cxn>
                  <a:cxn ang="0">
                    <a:pos x="140" y="450"/>
                  </a:cxn>
                  <a:cxn ang="0">
                    <a:pos x="205" y="501"/>
                  </a:cxn>
                  <a:cxn ang="0">
                    <a:pos x="335" y="560"/>
                  </a:cxn>
                  <a:cxn ang="0">
                    <a:pos x="372" y="610"/>
                  </a:cxn>
                  <a:cxn ang="0">
                    <a:pos x="432" y="585"/>
                  </a:cxn>
                  <a:cxn ang="0">
                    <a:pos x="435" y="548"/>
                  </a:cxn>
                  <a:cxn ang="0">
                    <a:pos x="480" y="556"/>
                  </a:cxn>
                  <a:cxn ang="0">
                    <a:pos x="503" y="550"/>
                  </a:cxn>
                  <a:cxn ang="0">
                    <a:pos x="515" y="518"/>
                  </a:cxn>
                  <a:cxn ang="0">
                    <a:pos x="532" y="481"/>
                  </a:cxn>
                  <a:cxn ang="0">
                    <a:pos x="463" y="481"/>
                  </a:cxn>
                  <a:cxn ang="0">
                    <a:pos x="430" y="528"/>
                  </a:cxn>
                  <a:cxn ang="0">
                    <a:pos x="368" y="516"/>
                  </a:cxn>
                  <a:cxn ang="0">
                    <a:pos x="303" y="471"/>
                  </a:cxn>
                  <a:cxn ang="0">
                    <a:pos x="297" y="403"/>
                  </a:cxn>
                  <a:cxn ang="0">
                    <a:pos x="327" y="351"/>
                  </a:cxn>
                  <a:cxn ang="0">
                    <a:pos x="303" y="296"/>
                  </a:cxn>
                  <a:cxn ang="0">
                    <a:pos x="238" y="216"/>
                  </a:cxn>
                  <a:cxn ang="0">
                    <a:pos x="220" y="156"/>
                  </a:cxn>
                  <a:cxn ang="0">
                    <a:pos x="168" y="116"/>
                  </a:cxn>
                  <a:cxn ang="0">
                    <a:pos x="98" y="96"/>
                  </a:cxn>
                  <a:cxn ang="0">
                    <a:pos x="11" y="0"/>
                  </a:cxn>
                </a:cxnLst>
                <a:rect l="0" t="0" r="r" b="b"/>
                <a:pathLst>
                  <a:path w="533" h="610">
                    <a:moveTo>
                      <a:pt x="11" y="0"/>
                    </a:moveTo>
                    <a:lnTo>
                      <a:pt x="11" y="10"/>
                    </a:lnTo>
                    <a:lnTo>
                      <a:pt x="5" y="31"/>
                    </a:lnTo>
                    <a:lnTo>
                      <a:pt x="28" y="121"/>
                    </a:lnTo>
                    <a:lnTo>
                      <a:pt x="16" y="135"/>
                    </a:lnTo>
                    <a:lnTo>
                      <a:pt x="0" y="121"/>
                    </a:lnTo>
                    <a:lnTo>
                      <a:pt x="11" y="170"/>
                    </a:lnTo>
                    <a:lnTo>
                      <a:pt x="21" y="173"/>
                    </a:lnTo>
                    <a:lnTo>
                      <a:pt x="33" y="193"/>
                    </a:lnTo>
                    <a:lnTo>
                      <a:pt x="20" y="228"/>
                    </a:lnTo>
                    <a:lnTo>
                      <a:pt x="53" y="285"/>
                    </a:lnTo>
                    <a:lnTo>
                      <a:pt x="58" y="258"/>
                    </a:lnTo>
                    <a:lnTo>
                      <a:pt x="46" y="241"/>
                    </a:lnTo>
                    <a:lnTo>
                      <a:pt x="50" y="216"/>
                    </a:lnTo>
                    <a:lnTo>
                      <a:pt x="36" y="156"/>
                    </a:lnTo>
                    <a:lnTo>
                      <a:pt x="48" y="130"/>
                    </a:lnTo>
                    <a:lnTo>
                      <a:pt x="31" y="96"/>
                    </a:lnTo>
                    <a:lnTo>
                      <a:pt x="40" y="56"/>
                    </a:lnTo>
                    <a:lnTo>
                      <a:pt x="50" y="60"/>
                    </a:lnTo>
                    <a:lnTo>
                      <a:pt x="66" y="81"/>
                    </a:lnTo>
                    <a:lnTo>
                      <a:pt x="76" y="161"/>
                    </a:lnTo>
                    <a:lnTo>
                      <a:pt x="86" y="168"/>
                    </a:lnTo>
                    <a:lnTo>
                      <a:pt x="81" y="188"/>
                    </a:lnTo>
                    <a:lnTo>
                      <a:pt x="88" y="213"/>
                    </a:lnTo>
                    <a:lnTo>
                      <a:pt x="100" y="216"/>
                    </a:lnTo>
                    <a:lnTo>
                      <a:pt x="88" y="230"/>
                    </a:lnTo>
                    <a:lnTo>
                      <a:pt x="108" y="251"/>
                    </a:lnTo>
                    <a:lnTo>
                      <a:pt x="136" y="346"/>
                    </a:lnTo>
                    <a:lnTo>
                      <a:pt x="106" y="383"/>
                    </a:lnTo>
                    <a:lnTo>
                      <a:pt x="140" y="450"/>
                    </a:lnTo>
                    <a:lnTo>
                      <a:pt x="170" y="466"/>
                    </a:lnTo>
                    <a:lnTo>
                      <a:pt x="205" y="501"/>
                    </a:lnTo>
                    <a:lnTo>
                      <a:pt x="288" y="553"/>
                    </a:lnTo>
                    <a:lnTo>
                      <a:pt x="335" y="560"/>
                    </a:lnTo>
                    <a:lnTo>
                      <a:pt x="362" y="578"/>
                    </a:lnTo>
                    <a:lnTo>
                      <a:pt x="372" y="610"/>
                    </a:lnTo>
                    <a:lnTo>
                      <a:pt x="380" y="598"/>
                    </a:lnTo>
                    <a:lnTo>
                      <a:pt x="432" y="585"/>
                    </a:lnTo>
                    <a:lnTo>
                      <a:pt x="420" y="565"/>
                    </a:lnTo>
                    <a:lnTo>
                      <a:pt x="435" y="548"/>
                    </a:lnTo>
                    <a:lnTo>
                      <a:pt x="460" y="558"/>
                    </a:lnTo>
                    <a:lnTo>
                      <a:pt x="480" y="556"/>
                    </a:lnTo>
                    <a:lnTo>
                      <a:pt x="493" y="563"/>
                    </a:lnTo>
                    <a:lnTo>
                      <a:pt x="503" y="550"/>
                    </a:lnTo>
                    <a:lnTo>
                      <a:pt x="515" y="540"/>
                    </a:lnTo>
                    <a:lnTo>
                      <a:pt x="515" y="518"/>
                    </a:lnTo>
                    <a:lnTo>
                      <a:pt x="533" y="503"/>
                    </a:lnTo>
                    <a:lnTo>
                      <a:pt x="532" y="481"/>
                    </a:lnTo>
                    <a:lnTo>
                      <a:pt x="510" y="475"/>
                    </a:lnTo>
                    <a:lnTo>
                      <a:pt x="463" y="481"/>
                    </a:lnTo>
                    <a:lnTo>
                      <a:pt x="447" y="515"/>
                    </a:lnTo>
                    <a:lnTo>
                      <a:pt x="430" y="528"/>
                    </a:lnTo>
                    <a:lnTo>
                      <a:pt x="395" y="516"/>
                    </a:lnTo>
                    <a:lnTo>
                      <a:pt x="368" y="516"/>
                    </a:lnTo>
                    <a:lnTo>
                      <a:pt x="318" y="488"/>
                    </a:lnTo>
                    <a:lnTo>
                      <a:pt x="303" y="471"/>
                    </a:lnTo>
                    <a:lnTo>
                      <a:pt x="315" y="433"/>
                    </a:lnTo>
                    <a:lnTo>
                      <a:pt x="297" y="403"/>
                    </a:lnTo>
                    <a:lnTo>
                      <a:pt x="307" y="366"/>
                    </a:lnTo>
                    <a:lnTo>
                      <a:pt x="327" y="351"/>
                    </a:lnTo>
                    <a:lnTo>
                      <a:pt x="335" y="328"/>
                    </a:lnTo>
                    <a:lnTo>
                      <a:pt x="303" y="296"/>
                    </a:lnTo>
                    <a:lnTo>
                      <a:pt x="277" y="215"/>
                    </a:lnTo>
                    <a:lnTo>
                      <a:pt x="238" y="216"/>
                    </a:lnTo>
                    <a:lnTo>
                      <a:pt x="221" y="195"/>
                    </a:lnTo>
                    <a:lnTo>
                      <a:pt x="220" y="156"/>
                    </a:lnTo>
                    <a:lnTo>
                      <a:pt x="201" y="126"/>
                    </a:lnTo>
                    <a:lnTo>
                      <a:pt x="168" y="116"/>
                    </a:lnTo>
                    <a:lnTo>
                      <a:pt x="165" y="126"/>
                    </a:lnTo>
                    <a:lnTo>
                      <a:pt x="98" y="96"/>
                    </a:lnTo>
                    <a:lnTo>
                      <a:pt x="65" y="33"/>
                    </a:lnTo>
                    <a:lnTo>
                      <a:pt x="11" y="0"/>
                    </a:lnTo>
                    <a:lnTo>
                      <a:pt x="11"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24" name="Freeform 163"/>
              <p:cNvSpPr>
                <a:spLocks noChangeAspect="1"/>
              </p:cNvSpPr>
              <p:nvPr/>
            </p:nvSpPr>
            <p:spPr bwMode="auto">
              <a:xfrm>
                <a:off x="506" y="2081"/>
                <a:ext cx="431" cy="517"/>
              </a:xfrm>
              <a:custGeom>
                <a:avLst/>
                <a:gdLst/>
                <a:ahLst/>
                <a:cxnLst>
                  <a:cxn ang="0">
                    <a:pos x="11" y="10"/>
                  </a:cxn>
                  <a:cxn ang="0">
                    <a:pos x="28" y="121"/>
                  </a:cxn>
                  <a:cxn ang="0">
                    <a:pos x="0" y="121"/>
                  </a:cxn>
                  <a:cxn ang="0">
                    <a:pos x="21" y="173"/>
                  </a:cxn>
                  <a:cxn ang="0">
                    <a:pos x="20" y="228"/>
                  </a:cxn>
                  <a:cxn ang="0">
                    <a:pos x="58" y="258"/>
                  </a:cxn>
                  <a:cxn ang="0">
                    <a:pos x="50" y="216"/>
                  </a:cxn>
                  <a:cxn ang="0">
                    <a:pos x="48" y="130"/>
                  </a:cxn>
                  <a:cxn ang="0">
                    <a:pos x="40" y="56"/>
                  </a:cxn>
                  <a:cxn ang="0">
                    <a:pos x="66" y="81"/>
                  </a:cxn>
                  <a:cxn ang="0">
                    <a:pos x="86" y="168"/>
                  </a:cxn>
                  <a:cxn ang="0">
                    <a:pos x="88" y="213"/>
                  </a:cxn>
                  <a:cxn ang="0">
                    <a:pos x="88" y="230"/>
                  </a:cxn>
                  <a:cxn ang="0">
                    <a:pos x="136" y="346"/>
                  </a:cxn>
                  <a:cxn ang="0">
                    <a:pos x="140" y="450"/>
                  </a:cxn>
                  <a:cxn ang="0">
                    <a:pos x="205" y="501"/>
                  </a:cxn>
                  <a:cxn ang="0">
                    <a:pos x="335" y="560"/>
                  </a:cxn>
                  <a:cxn ang="0">
                    <a:pos x="372" y="610"/>
                  </a:cxn>
                  <a:cxn ang="0">
                    <a:pos x="432" y="585"/>
                  </a:cxn>
                  <a:cxn ang="0">
                    <a:pos x="435" y="548"/>
                  </a:cxn>
                  <a:cxn ang="0">
                    <a:pos x="480" y="556"/>
                  </a:cxn>
                  <a:cxn ang="0">
                    <a:pos x="503" y="550"/>
                  </a:cxn>
                  <a:cxn ang="0">
                    <a:pos x="515" y="518"/>
                  </a:cxn>
                  <a:cxn ang="0">
                    <a:pos x="532" y="481"/>
                  </a:cxn>
                  <a:cxn ang="0">
                    <a:pos x="463" y="481"/>
                  </a:cxn>
                  <a:cxn ang="0">
                    <a:pos x="430" y="528"/>
                  </a:cxn>
                  <a:cxn ang="0">
                    <a:pos x="368" y="516"/>
                  </a:cxn>
                  <a:cxn ang="0">
                    <a:pos x="303" y="471"/>
                  </a:cxn>
                  <a:cxn ang="0">
                    <a:pos x="297" y="403"/>
                  </a:cxn>
                  <a:cxn ang="0">
                    <a:pos x="327" y="351"/>
                  </a:cxn>
                  <a:cxn ang="0">
                    <a:pos x="303" y="296"/>
                  </a:cxn>
                  <a:cxn ang="0">
                    <a:pos x="238" y="216"/>
                  </a:cxn>
                  <a:cxn ang="0">
                    <a:pos x="220" y="156"/>
                  </a:cxn>
                  <a:cxn ang="0">
                    <a:pos x="168" y="116"/>
                  </a:cxn>
                  <a:cxn ang="0">
                    <a:pos x="98" y="96"/>
                  </a:cxn>
                  <a:cxn ang="0">
                    <a:pos x="11" y="0"/>
                  </a:cxn>
                </a:cxnLst>
                <a:rect l="0" t="0" r="r" b="b"/>
                <a:pathLst>
                  <a:path w="533" h="610">
                    <a:moveTo>
                      <a:pt x="11" y="0"/>
                    </a:moveTo>
                    <a:lnTo>
                      <a:pt x="11" y="10"/>
                    </a:lnTo>
                    <a:lnTo>
                      <a:pt x="5" y="31"/>
                    </a:lnTo>
                    <a:lnTo>
                      <a:pt x="28" y="121"/>
                    </a:lnTo>
                    <a:lnTo>
                      <a:pt x="16" y="135"/>
                    </a:lnTo>
                    <a:lnTo>
                      <a:pt x="0" y="121"/>
                    </a:lnTo>
                    <a:lnTo>
                      <a:pt x="11" y="170"/>
                    </a:lnTo>
                    <a:lnTo>
                      <a:pt x="21" y="173"/>
                    </a:lnTo>
                    <a:lnTo>
                      <a:pt x="33" y="193"/>
                    </a:lnTo>
                    <a:lnTo>
                      <a:pt x="20" y="228"/>
                    </a:lnTo>
                    <a:lnTo>
                      <a:pt x="53" y="285"/>
                    </a:lnTo>
                    <a:lnTo>
                      <a:pt x="58" y="258"/>
                    </a:lnTo>
                    <a:lnTo>
                      <a:pt x="46" y="241"/>
                    </a:lnTo>
                    <a:lnTo>
                      <a:pt x="50" y="216"/>
                    </a:lnTo>
                    <a:lnTo>
                      <a:pt x="36" y="156"/>
                    </a:lnTo>
                    <a:lnTo>
                      <a:pt x="48" y="130"/>
                    </a:lnTo>
                    <a:lnTo>
                      <a:pt x="31" y="96"/>
                    </a:lnTo>
                    <a:lnTo>
                      <a:pt x="40" y="56"/>
                    </a:lnTo>
                    <a:lnTo>
                      <a:pt x="50" y="60"/>
                    </a:lnTo>
                    <a:lnTo>
                      <a:pt x="66" y="81"/>
                    </a:lnTo>
                    <a:lnTo>
                      <a:pt x="76" y="161"/>
                    </a:lnTo>
                    <a:lnTo>
                      <a:pt x="86" y="168"/>
                    </a:lnTo>
                    <a:lnTo>
                      <a:pt x="81" y="188"/>
                    </a:lnTo>
                    <a:lnTo>
                      <a:pt x="88" y="213"/>
                    </a:lnTo>
                    <a:lnTo>
                      <a:pt x="100" y="216"/>
                    </a:lnTo>
                    <a:lnTo>
                      <a:pt x="88" y="230"/>
                    </a:lnTo>
                    <a:lnTo>
                      <a:pt x="108" y="251"/>
                    </a:lnTo>
                    <a:lnTo>
                      <a:pt x="136" y="346"/>
                    </a:lnTo>
                    <a:lnTo>
                      <a:pt x="106" y="383"/>
                    </a:lnTo>
                    <a:lnTo>
                      <a:pt x="140" y="450"/>
                    </a:lnTo>
                    <a:lnTo>
                      <a:pt x="170" y="466"/>
                    </a:lnTo>
                    <a:lnTo>
                      <a:pt x="205" y="501"/>
                    </a:lnTo>
                    <a:lnTo>
                      <a:pt x="288" y="553"/>
                    </a:lnTo>
                    <a:lnTo>
                      <a:pt x="335" y="560"/>
                    </a:lnTo>
                    <a:lnTo>
                      <a:pt x="362" y="578"/>
                    </a:lnTo>
                    <a:lnTo>
                      <a:pt x="372" y="610"/>
                    </a:lnTo>
                    <a:lnTo>
                      <a:pt x="380" y="598"/>
                    </a:lnTo>
                    <a:lnTo>
                      <a:pt x="432" y="585"/>
                    </a:lnTo>
                    <a:lnTo>
                      <a:pt x="420" y="565"/>
                    </a:lnTo>
                    <a:lnTo>
                      <a:pt x="435" y="548"/>
                    </a:lnTo>
                    <a:lnTo>
                      <a:pt x="460" y="558"/>
                    </a:lnTo>
                    <a:lnTo>
                      <a:pt x="480" y="556"/>
                    </a:lnTo>
                    <a:lnTo>
                      <a:pt x="493" y="563"/>
                    </a:lnTo>
                    <a:lnTo>
                      <a:pt x="503" y="550"/>
                    </a:lnTo>
                    <a:lnTo>
                      <a:pt x="515" y="540"/>
                    </a:lnTo>
                    <a:lnTo>
                      <a:pt x="515" y="518"/>
                    </a:lnTo>
                    <a:lnTo>
                      <a:pt x="533" y="503"/>
                    </a:lnTo>
                    <a:lnTo>
                      <a:pt x="532" y="481"/>
                    </a:lnTo>
                    <a:lnTo>
                      <a:pt x="510" y="475"/>
                    </a:lnTo>
                    <a:lnTo>
                      <a:pt x="463" y="481"/>
                    </a:lnTo>
                    <a:lnTo>
                      <a:pt x="447" y="515"/>
                    </a:lnTo>
                    <a:lnTo>
                      <a:pt x="430" y="528"/>
                    </a:lnTo>
                    <a:lnTo>
                      <a:pt x="395" y="516"/>
                    </a:lnTo>
                    <a:lnTo>
                      <a:pt x="368" y="516"/>
                    </a:lnTo>
                    <a:lnTo>
                      <a:pt x="318" y="488"/>
                    </a:lnTo>
                    <a:lnTo>
                      <a:pt x="303" y="471"/>
                    </a:lnTo>
                    <a:lnTo>
                      <a:pt x="315" y="433"/>
                    </a:lnTo>
                    <a:lnTo>
                      <a:pt x="297" y="403"/>
                    </a:lnTo>
                    <a:lnTo>
                      <a:pt x="307" y="366"/>
                    </a:lnTo>
                    <a:lnTo>
                      <a:pt x="327" y="351"/>
                    </a:lnTo>
                    <a:lnTo>
                      <a:pt x="335" y="328"/>
                    </a:lnTo>
                    <a:lnTo>
                      <a:pt x="303" y="296"/>
                    </a:lnTo>
                    <a:lnTo>
                      <a:pt x="277" y="215"/>
                    </a:lnTo>
                    <a:lnTo>
                      <a:pt x="238" y="216"/>
                    </a:lnTo>
                    <a:lnTo>
                      <a:pt x="221" y="195"/>
                    </a:lnTo>
                    <a:lnTo>
                      <a:pt x="220" y="156"/>
                    </a:lnTo>
                    <a:lnTo>
                      <a:pt x="201" y="126"/>
                    </a:lnTo>
                    <a:lnTo>
                      <a:pt x="168" y="116"/>
                    </a:lnTo>
                    <a:lnTo>
                      <a:pt x="165" y="126"/>
                    </a:lnTo>
                    <a:lnTo>
                      <a:pt x="98" y="96"/>
                    </a:lnTo>
                    <a:lnTo>
                      <a:pt x="65" y="33"/>
                    </a:lnTo>
                    <a:lnTo>
                      <a:pt x="11" y="0"/>
                    </a:lnTo>
                    <a:lnTo>
                      <a:pt x="11"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25" name="Freeform 164"/>
              <p:cNvSpPr>
                <a:spLocks noChangeAspect="1"/>
              </p:cNvSpPr>
              <p:nvPr/>
            </p:nvSpPr>
            <p:spPr bwMode="auto">
              <a:xfrm>
                <a:off x="879" y="2551"/>
                <a:ext cx="28" cy="39"/>
              </a:xfrm>
              <a:custGeom>
                <a:avLst/>
                <a:gdLst/>
                <a:ahLst/>
                <a:cxnLst>
                  <a:cxn ang="0">
                    <a:pos x="35" y="7"/>
                  </a:cxn>
                  <a:cxn ang="0">
                    <a:pos x="27" y="32"/>
                  </a:cxn>
                  <a:cxn ang="0">
                    <a:pos x="15" y="47"/>
                  </a:cxn>
                  <a:cxn ang="0">
                    <a:pos x="0" y="42"/>
                  </a:cxn>
                  <a:cxn ang="0">
                    <a:pos x="10" y="24"/>
                  </a:cxn>
                  <a:cxn ang="0">
                    <a:pos x="12" y="0"/>
                  </a:cxn>
                  <a:cxn ang="0">
                    <a:pos x="20" y="0"/>
                  </a:cxn>
                  <a:cxn ang="0">
                    <a:pos x="35" y="7"/>
                  </a:cxn>
                  <a:cxn ang="0">
                    <a:pos x="35" y="7"/>
                  </a:cxn>
                </a:cxnLst>
                <a:rect l="0" t="0" r="r" b="b"/>
                <a:pathLst>
                  <a:path w="35" h="47">
                    <a:moveTo>
                      <a:pt x="35" y="7"/>
                    </a:moveTo>
                    <a:lnTo>
                      <a:pt x="27" y="32"/>
                    </a:lnTo>
                    <a:lnTo>
                      <a:pt x="15" y="47"/>
                    </a:lnTo>
                    <a:lnTo>
                      <a:pt x="0" y="42"/>
                    </a:lnTo>
                    <a:lnTo>
                      <a:pt x="10" y="24"/>
                    </a:lnTo>
                    <a:lnTo>
                      <a:pt x="12" y="0"/>
                    </a:lnTo>
                    <a:lnTo>
                      <a:pt x="20" y="0"/>
                    </a:lnTo>
                    <a:lnTo>
                      <a:pt x="35" y="7"/>
                    </a:lnTo>
                    <a:lnTo>
                      <a:pt x="35"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26" name="Freeform 165"/>
              <p:cNvSpPr>
                <a:spLocks noChangeAspect="1"/>
              </p:cNvSpPr>
              <p:nvPr/>
            </p:nvSpPr>
            <p:spPr bwMode="auto">
              <a:xfrm>
                <a:off x="879" y="2551"/>
                <a:ext cx="28" cy="39"/>
              </a:xfrm>
              <a:custGeom>
                <a:avLst/>
                <a:gdLst/>
                <a:ahLst/>
                <a:cxnLst>
                  <a:cxn ang="0">
                    <a:pos x="35" y="7"/>
                  </a:cxn>
                  <a:cxn ang="0">
                    <a:pos x="27" y="32"/>
                  </a:cxn>
                  <a:cxn ang="0">
                    <a:pos x="15" y="47"/>
                  </a:cxn>
                  <a:cxn ang="0">
                    <a:pos x="0" y="42"/>
                  </a:cxn>
                  <a:cxn ang="0">
                    <a:pos x="10" y="24"/>
                  </a:cxn>
                  <a:cxn ang="0">
                    <a:pos x="12" y="0"/>
                  </a:cxn>
                  <a:cxn ang="0">
                    <a:pos x="20" y="0"/>
                  </a:cxn>
                  <a:cxn ang="0">
                    <a:pos x="35" y="7"/>
                  </a:cxn>
                  <a:cxn ang="0">
                    <a:pos x="35" y="7"/>
                  </a:cxn>
                </a:cxnLst>
                <a:rect l="0" t="0" r="r" b="b"/>
                <a:pathLst>
                  <a:path w="35" h="47">
                    <a:moveTo>
                      <a:pt x="35" y="7"/>
                    </a:moveTo>
                    <a:lnTo>
                      <a:pt x="27" y="32"/>
                    </a:lnTo>
                    <a:lnTo>
                      <a:pt x="15" y="47"/>
                    </a:lnTo>
                    <a:lnTo>
                      <a:pt x="0" y="42"/>
                    </a:lnTo>
                    <a:lnTo>
                      <a:pt x="10" y="24"/>
                    </a:lnTo>
                    <a:lnTo>
                      <a:pt x="12" y="0"/>
                    </a:lnTo>
                    <a:lnTo>
                      <a:pt x="20" y="0"/>
                    </a:lnTo>
                    <a:lnTo>
                      <a:pt x="35" y="7"/>
                    </a:lnTo>
                    <a:lnTo>
                      <a:pt x="35"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27" name="Freeform 166"/>
              <p:cNvSpPr>
                <a:spLocks noChangeAspect="1"/>
              </p:cNvSpPr>
              <p:nvPr/>
            </p:nvSpPr>
            <p:spPr bwMode="auto">
              <a:xfrm>
                <a:off x="805" y="2544"/>
                <a:ext cx="88" cy="80"/>
              </a:xfrm>
              <a:custGeom>
                <a:avLst/>
                <a:gdLst/>
                <a:ahLst/>
                <a:cxnLst>
                  <a:cxn ang="0">
                    <a:pos x="105" y="55"/>
                  </a:cxn>
                  <a:cxn ang="0">
                    <a:pos x="108" y="60"/>
                  </a:cxn>
                  <a:cxn ang="0">
                    <a:pos x="86" y="68"/>
                  </a:cxn>
                  <a:cxn ang="0">
                    <a:pos x="80" y="82"/>
                  </a:cxn>
                  <a:cxn ang="0">
                    <a:pos x="61" y="95"/>
                  </a:cxn>
                  <a:cxn ang="0">
                    <a:pos x="25" y="87"/>
                  </a:cxn>
                  <a:cxn ang="0">
                    <a:pos x="0" y="62"/>
                  </a:cxn>
                  <a:cxn ang="0">
                    <a:pos x="8" y="50"/>
                  </a:cxn>
                  <a:cxn ang="0">
                    <a:pos x="60" y="37"/>
                  </a:cxn>
                  <a:cxn ang="0">
                    <a:pos x="48" y="17"/>
                  </a:cxn>
                  <a:cxn ang="0">
                    <a:pos x="61" y="0"/>
                  </a:cxn>
                  <a:cxn ang="0">
                    <a:pos x="88" y="10"/>
                  </a:cxn>
                  <a:cxn ang="0">
                    <a:pos x="100" y="8"/>
                  </a:cxn>
                  <a:cxn ang="0">
                    <a:pos x="98" y="33"/>
                  </a:cxn>
                  <a:cxn ang="0">
                    <a:pos x="88" y="48"/>
                  </a:cxn>
                  <a:cxn ang="0">
                    <a:pos x="105" y="55"/>
                  </a:cxn>
                  <a:cxn ang="0">
                    <a:pos x="105" y="55"/>
                  </a:cxn>
                </a:cxnLst>
                <a:rect l="0" t="0" r="r" b="b"/>
                <a:pathLst>
                  <a:path w="108" h="95">
                    <a:moveTo>
                      <a:pt x="105" y="55"/>
                    </a:moveTo>
                    <a:lnTo>
                      <a:pt x="108" y="60"/>
                    </a:lnTo>
                    <a:lnTo>
                      <a:pt x="86" y="68"/>
                    </a:lnTo>
                    <a:lnTo>
                      <a:pt x="80" y="82"/>
                    </a:lnTo>
                    <a:lnTo>
                      <a:pt x="61" y="95"/>
                    </a:lnTo>
                    <a:lnTo>
                      <a:pt x="25" y="87"/>
                    </a:lnTo>
                    <a:lnTo>
                      <a:pt x="0" y="62"/>
                    </a:lnTo>
                    <a:lnTo>
                      <a:pt x="8" y="50"/>
                    </a:lnTo>
                    <a:lnTo>
                      <a:pt x="60" y="37"/>
                    </a:lnTo>
                    <a:lnTo>
                      <a:pt x="48" y="17"/>
                    </a:lnTo>
                    <a:lnTo>
                      <a:pt x="61" y="0"/>
                    </a:lnTo>
                    <a:lnTo>
                      <a:pt x="88" y="10"/>
                    </a:lnTo>
                    <a:lnTo>
                      <a:pt x="100" y="8"/>
                    </a:lnTo>
                    <a:lnTo>
                      <a:pt x="98" y="33"/>
                    </a:lnTo>
                    <a:lnTo>
                      <a:pt x="88" y="48"/>
                    </a:lnTo>
                    <a:lnTo>
                      <a:pt x="105" y="55"/>
                    </a:lnTo>
                    <a:lnTo>
                      <a:pt x="105" y="5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28" name="Freeform 167"/>
              <p:cNvSpPr>
                <a:spLocks noChangeAspect="1"/>
              </p:cNvSpPr>
              <p:nvPr/>
            </p:nvSpPr>
            <p:spPr bwMode="auto">
              <a:xfrm>
                <a:off x="805" y="2544"/>
                <a:ext cx="88" cy="80"/>
              </a:xfrm>
              <a:custGeom>
                <a:avLst/>
                <a:gdLst/>
                <a:ahLst/>
                <a:cxnLst>
                  <a:cxn ang="0">
                    <a:pos x="105" y="55"/>
                  </a:cxn>
                  <a:cxn ang="0">
                    <a:pos x="108" y="60"/>
                  </a:cxn>
                  <a:cxn ang="0">
                    <a:pos x="86" y="68"/>
                  </a:cxn>
                  <a:cxn ang="0">
                    <a:pos x="80" y="82"/>
                  </a:cxn>
                  <a:cxn ang="0">
                    <a:pos x="61" y="95"/>
                  </a:cxn>
                  <a:cxn ang="0">
                    <a:pos x="25" y="87"/>
                  </a:cxn>
                  <a:cxn ang="0">
                    <a:pos x="0" y="62"/>
                  </a:cxn>
                  <a:cxn ang="0">
                    <a:pos x="8" y="50"/>
                  </a:cxn>
                  <a:cxn ang="0">
                    <a:pos x="60" y="37"/>
                  </a:cxn>
                  <a:cxn ang="0">
                    <a:pos x="48" y="17"/>
                  </a:cxn>
                  <a:cxn ang="0">
                    <a:pos x="61" y="0"/>
                  </a:cxn>
                  <a:cxn ang="0">
                    <a:pos x="88" y="10"/>
                  </a:cxn>
                  <a:cxn ang="0">
                    <a:pos x="100" y="8"/>
                  </a:cxn>
                  <a:cxn ang="0">
                    <a:pos x="98" y="33"/>
                  </a:cxn>
                  <a:cxn ang="0">
                    <a:pos x="88" y="48"/>
                  </a:cxn>
                  <a:cxn ang="0">
                    <a:pos x="105" y="55"/>
                  </a:cxn>
                  <a:cxn ang="0">
                    <a:pos x="105" y="55"/>
                  </a:cxn>
                </a:cxnLst>
                <a:rect l="0" t="0" r="r" b="b"/>
                <a:pathLst>
                  <a:path w="108" h="95">
                    <a:moveTo>
                      <a:pt x="105" y="55"/>
                    </a:moveTo>
                    <a:lnTo>
                      <a:pt x="108" y="60"/>
                    </a:lnTo>
                    <a:lnTo>
                      <a:pt x="86" y="68"/>
                    </a:lnTo>
                    <a:lnTo>
                      <a:pt x="80" y="82"/>
                    </a:lnTo>
                    <a:lnTo>
                      <a:pt x="61" y="95"/>
                    </a:lnTo>
                    <a:lnTo>
                      <a:pt x="25" y="87"/>
                    </a:lnTo>
                    <a:lnTo>
                      <a:pt x="0" y="62"/>
                    </a:lnTo>
                    <a:lnTo>
                      <a:pt x="8" y="50"/>
                    </a:lnTo>
                    <a:lnTo>
                      <a:pt x="60" y="37"/>
                    </a:lnTo>
                    <a:lnTo>
                      <a:pt x="48" y="17"/>
                    </a:lnTo>
                    <a:lnTo>
                      <a:pt x="61" y="0"/>
                    </a:lnTo>
                    <a:lnTo>
                      <a:pt x="88" y="10"/>
                    </a:lnTo>
                    <a:lnTo>
                      <a:pt x="100" y="8"/>
                    </a:lnTo>
                    <a:lnTo>
                      <a:pt x="98" y="33"/>
                    </a:lnTo>
                    <a:lnTo>
                      <a:pt x="88" y="48"/>
                    </a:lnTo>
                    <a:lnTo>
                      <a:pt x="105" y="55"/>
                    </a:lnTo>
                    <a:lnTo>
                      <a:pt x="105" y="5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29" name="Freeform 168"/>
              <p:cNvSpPr>
                <a:spLocks noChangeAspect="1"/>
              </p:cNvSpPr>
              <p:nvPr/>
            </p:nvSpPr>
            <p:spPr bwMode="auto">
              <a:xfrm>
                <a:off x="870" y="2598"/>
                <a:ext cx="99" cy="54"/>
              </a:xfrm>
              <a:custGeom>
                <a:avLst/>
                <a:gdLst/>
                <a:ahLst/>
                <a:cxnLst>
                  <a:cxn ang="0">
                    <a:pos x="28" y="0"/>
                  </a:cxn>
                  <a:cxn ang="0">
                    <a:pos x="6" y="5"/>
                  </a:cxn>
                  <a:cxn ang="0">
                    <a:pos x="0" y="21"/>
                  </a:cxn>
                  <a:cxn ang="0">
                    <a:pos x="31" y="33"/>
                  </a:cxn>
                  <a:cxn ang="0">
                    <a:pos x="33" y="61"/>
                  </a:cxn>
                  <a:cxn ang="0">
                    <a:pos x="35" y="66"/>
                  </a:cxn>
                  <a:cxn ang="0">
                    <a:pos x="65" y="58"/>
                  </a:cxn>
                  <a:cxn ang="0">
                    <a:pos x="78" y="60"/>
                  </a:cxn>
                  <a:cxn ang="0">
                    <a:pos x="121" y="30"/>
                  </a:cxn>
                  <a:cxn ang="0">
                    <a:pos x="118" y="25"/>
                  </a:cxn>
                  <a:cxn ang="0">
                    <a:pos x="33" y="10"/>
                  </a:cxn>
                  <a:cxn ang="0">
                    <a:pos x="28" y="0"/>
                  </a:cxn>
                  <a:cxn ang="0">
                    <a:pos x="28" y="0"/>
                  </a:cxn>
                </a:cxnLst>
                <a:rect l="0" t="0" r="r" b="b"/>
                <a:pathLst>
                  <a:path w="121" h="66">
                    <a:moveTo>
                      <a:pt x="28" y="0"/>
                    </a:moveTo>
                    <a:lnTo>
                      <a:pt x="6" y="5"/>
                    </a:lnTo>
                    <a:lnTo>
                      <a:pt x="0" y="21"/>
                    </a:lnTo>
                    <a:lnTo>
                      <a:pt x="31" y="33"/>
                    </a:lnTo>
                    <a:lnTo>
                      <a:pt x="33" y="61"/>
                    </a:lnTo>
                    <a:lnTo>
                      <a:pt x="35" y="66"/>
                    </a:lnTo>
                    <a:lnTo>
                      <a:pt x="65" y="58"/>
                    </a:lnTo>
                    <a:lnTo>
                      <a:pt x="78" y="60"/>
                    </a:lnTo>
                    <a:lnTo>
                      <a:pt x="121" y="30"/>
                    </a:lnTo>
                    <a:lnTo>
                      <a:pt x="118" y="25"/>
                    </a:lnTo>
                    <a:lnTo>
                      <a:pt x="33" y="10"/>
                    </a:lnTo>
                    <a:lnTo>
                      <a:pt x="28" y="0"/>
                    </a:lnTo>
                    <a:lnTo>
                      <a:pt x="28"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30" name="Freeform 169"/>
              <p:cNvSpPr>
                <a:spLocks noChangeAspect="1"/>
              </p:cNvSpPr>
              <p:nvPr/>
            </p:nvSpPr>
            <p:spPr bwMode="auto">
              <a:xfrm>
                <a:off x="870" y="2598"/>
                <a:ext cx="99" cy="54"/>
              </a:xfrm>
              <a:custGeom>
                <a:avLst/>
                <a:gdLst/>
                <a:ahLst/>
                <a:cxnLst>
                  <a:cxn ang="0">
                    <a:pos x="28" y="0"/>
                  </a:cxn>
                  <a:cxn ang="0">
                    <a:pos x="6" y="5"/>
                  </a:cxn>
                  <a:cxn ang="0">
                    <a:pos x="0" y="21"/>
                  </a:cxn>
                  <a:cxn ang="0">
                    <a:pos x="31" y="33"/>
                  </a:cxn>
                  <a:cxn ang="0">
                    <a:pos x="33" y="61"/>
                  </a:cxn>
                  <a:cxn ang="0">
                    <a:pos x="35" y="66"/>
                  </a:cxn>
                  <a:cxn ang="0">
                    <a:pos x="65" y="58"/>
                  </a:cxn>
                  <a:cxn ang="0">
                    <a:pos x="78" y="60"/>
                  </a:cxn>
                  <a:cxn ang="0">
                    <a:pos x="121" y="30"/>
                  </a:cxn>
                  <a:cxn ang="0">
                    <a:pos x="118" y="25"/>
                  </a:cxn>
                  <a:cxn ang="0">
                    <a:pos x="33" y="10"/>
                  </a:cxn>
                  <a:cxn ang="0">
                    <a:pos x="28" y="0"/>
                  </a:cxn>
                  <a:cxn ang="0">
                    <a:pos x="28" y="0"/>
                  </a:cxn>
                </a:cxnLst>
                <a:rect l="0" t="0" r="r" b="b"/>
                <a:pathLst>
                  <a:path w="121" h="66">
                    <a:moveTo>
                      <a:pt x="28" y="0"/>
                    </a:moveTo>
                    <a:lnTo>
                      <a:pt x="6" y="5"/>
                    </a:lnTo>
                    <a:lnTo>
                      <a:pt x="0" y="21"/>
                    </a:lnTo>
                    <a:lnTo>
                      <a:pt x="31" y="33"/>
                    </a:lnTo>
                    <a:lnTo>
                      <a:pt x="33" y="61"/>
                    </a:lnTo>
                    <a:lnTo>
                      <a:pt x="35" y="66"/>
                    </a:lnTo>
                    <a:lnTo>
                      <a:pt x="65" y="58"/>
                    </a:lnTo>
                    <a:lnTo>
                      <a:pt x="78" y="60"/>
                    </a:lnTo>
                    <a:lnTo>
                      <a:pt x="121" y="30"/>
                    </a:lnTo>
                    <a:lnTo>
                      <a:pt x="118" y="25"/>
                    </a:lnTo>
                    <a:lnTo>
                      <a:pt x="33" y="10"/>
                    </a:lnTo>
                    <a:lnTo>
                      <a:pt x="28" y="0"/>
                    </a:lnTo>
                    <a:lnTo>
                      <a:pt x="28"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31" name="Freeform 170"/>
              <p:cNvSpPr>
                <a:spLocks noChangeAspect="1"/>
              </p:cNvSpPr>
              <p:nvPr/>
            </p:nvSpPr>
            <p:spPr bwMode="auto">
              <a:xfrm>
                <a:off x="853" y="2614"/>
                <a:ext cx="45" cy="34"/>
              </a:xfrm>
              <a:custGeom>
                <a:avLst/>
                <a:gdLst/>
                <a:ahLst/>
                <a:cxnLst>
                  <a:cxn ang="0">
                    <a:pos x="17" y="0"/>
                  </a:cxn>
                  <a:cxn ang="0">
                    <a:pos x="50" y="13"/>
                  </a:cxn>
                  <a:cxn ang="0">
                    <a:pos x="52" y="41"/>
                  </a:cxn>
                  <a:cxn ang="0">
                    <a:pos x="22" y="30"/>
                  </a:cxn>
                  <a:cxn ang="0">
                    <a:pos x="0" y="13"/>
                  </a:cxn>
                  <a:cxn ang="0">
                    <a:pos x="17" y="0"/>
                  </a:cxn>
                  <a:cxn ang="0">
                    <a:pos x="17" y="0"/>
                  </a:cxn>
                </a:cxnLst>
                <a:rect l="0" t="0" r="r" b="b"/>
                <a:pathLst>
                  <a:path w="52" h="41">
                    <a:moveTo>
                      <a:pt x="17" y="0"/>
                    </a:moveTo>
                    <a:lnTo>
                      <a:pt x="50" y="13"/>
                    </a:lnTo>
                    <a:lnTo>
                      <a:pt x="52" y="41"/>
                    </a:lnTo>
                    <a:lnTo>
                      <a:pt x="22" y="30"/>
                    </a:lnTo>
                    <a:lnTo>
                      <a:pt x="0" y="13"/>
                    </a:lnTo>
                    <a:lnTo>
                      <a:pt x="17" y="0"/>
                    </a:lnTo>
                    <a:lnTo>
                      <a:pt x="1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32" name="Freeform 171"/>
              <p:cNvSpPr>
                <a:spLocks noChangeAspect="1"/>
              </p:cNvSpPr>
              <p:nvPr/>
            </p:nvSpPr>
            <p:spPr bwMode="auto">
              <a:xfrm>
                <a:off x="853" y="2614"/>
                <a:ext cx="45" cy="34"/>
              </a:xfrm>
              <a:custGeom>
                <a:avLst/>
                <a:gdLst/>
                <a:ahLst/>
                <a:cxnLst>
                  <a:cxn ang="0">
                    <a:pos x="17" y="0"/>
                  </a:cxn>
                  <a:cxn ang="0">
                    <a:pos x="50" y="13"/>
                  </a:cxn>
                  <a:cxn ang="0">
                    <a:pos x="52" y="41"/>
                  </a:cxn>
                  <a:cxn ang="0">
                    <a:pos x="22" y="30"/>
                  </a:cxn>
                  <a:cxn ang="0">
                    <a:pos x="0" y="13"/>
                  </a:cxn>
                  <a:cxn ang="0">
                    <a:pos x="17" y="0"/>
                  </a:cxn>
                  <a:cxn ang="0">
                    <a:pos x="17" y="0"/>
                  </a:cxn>
                </a:cxnLst>
                <a:rect l="0" t="0" r="r" b="b"/>
                <a:pathLst>
                  <a:path w="52" h="41">
                    <a:moveTo>
                      <a:pt x="17" y="0"/>
                    </a:moveTo>
                    <a:lnTo>
                      <a:pt x="50" y="13"/>
                    </a:lnTo>
                    <a:lnTo>
                      <a:pt x="52" y="41"/>
                    </a:lnTo>
                    <a:lnTo>
                      <a:pt x="22" y="30"/>
                    </a:lnTo>
                    <a:lnTo>
                      <a:pt x="0" y="13"/>
                    </a:lnTo>
                    <a:lnTo>
                      <a:pt x="17" y="0"/>
                    </a:lnTo>
                    <a:lnTo>
                      <a:pt x="1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33" name="Freeform 172"/>
              <p:cNvSpPr>
                <a:spLocks noChangeAspect="1"/>
              </p:cNvSpPr>
              <p:nvPr/>
            </p:nvSpPr>
            <p:spPr bwMode="auto">
              <a:xfrm>
                <a:off x="901" y="2623"/>
                <a:ext cx="91" cy="87"/>
              </a:xfrm>
              <a:custGeom>
                <a:avLst/>
                <a:gdLst/>
                <a:ahLst/>
                <a:cxnLst>
                  <a:cxn ang="0">
                    <a:pos x="31" y="95"/>
                  </a:cxn>
                  <a:cxn ang="0">
                    <a:pos x="55" y="102"/>
                  </a:cxn>
                  <a:cxn ang="0">
                    <a:pos x="61" y="94"/>
                  </a:cxn>
                  <a:cxn ang="0">
                    <a:pos x="73" y="95"/>
                  </a:cxn>
                  <a:cxn ang="0">
                    <a:pos x="75" y="75"/>
                  </a:cxn>
                  <a:cxn ang="0">
                    <a:pos x="115" y="30"/>
                  </a:cxn>
                  <a:cxn ang="0">
                    <a:pos x="115" y="15"/>
                  </a:cxn>
                  <a:cxn ang="0">
                    <a:pos x="86" y="0"/>
                  </a:cxn>
                  <a:cxn ang="0">
                    <a:pos x="43" y="29"/>
                  </a:cxn>
                  <a:cxn ang="0">
                    <a:pos x="30" y="27"/>
                  </a:cxn>
                  <a:cxn ang="0">
                    <a:pos x="0" y="35"/>
                  </a:cxn>
                  <a:cxn ang="0">
                    <a:pos x="25" y="79"/>
                  </a:cxn>
                  <a:cxn ang="0">
                    <a:pos x="31" y="87"/>
                  </a:cxn>
                  <a:cxn ang="0">
                    <a:pos x="31" y="95"/>
                  </a:cxn>
                  <a:cxn ang="0">
                    <a:pos x="31" y="95"/>
                  </a:cxn>
                </a:cxnLst>
                <a:rect l="0" t="0" r="r" b="b"/>
                <a:pathLst>
                  <a:path w="115" h="102">
                    <a:moveTo>
                      <a:pt x="31" y="95"/>
                    </a:moveTo>
                    <a:lnTo>
                      <a:pt x="55" y="102"/>
                    </a:lnTo>
                    <a:lnTo>
                      <a:pt x="61" y="94"/>
                    </a:lnTo>
                    <a:lnTo>
                      <a:pt x="73" y="95"/>
                    </a:lnTo>
                    <a:lnTo>
                      <a:pt x="75" y="75"/>
                    </a:lnTo>
                    <a:lnTo>
                      <a:pt x="115" y="30"/>
                    </a:lnTo>
                    <a:lnTo>
                      <a:pt x="115" y="15"/>
                    </a:lnTo>
                    <a:lnTo>
                      <a:pt x="86" y="0"/>
                    </a:lnTo>
                    <a:lnTo>
                      <a:pt x="43" y="29"/>
                    </a:lnTo>
                    <a:lnTo>
                      <a:pt x="30" y="27"/>
                    </a:lnTo>
                    <a:lnTo>
                      <a:pt x="0" y="35"/>
                    </a:lnTo>
                    <a:lnTo>
                      <a:pt x="25" y="79"/>
                    </a:lnTo>
                    <a:lnTo>
                      <a:pt x="31" y="87"/>
                    </a:lnTo>
                    <a:lnTo>
                      <a:pt x="31" y="95"/>
                    </a:lnTo>
                    <a:lnTo>
                      <a:pt x="31" y="9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34" name="Freeform 173"/>
              <p:cNvSpPr>
                <a:spLocks noChangeAspect="1"/>
              </p:cNvSpPr>
              <p:nvPr/>
            </p:nvSpPr>
            <p:spPr bwMode="auto">
              <a:xfrm>
                <a:off x="901" y="2623"/>
                <a:ext cx="91" cy="87"/>
              </a:xfrm>
              <a:custGeom>
                <a:avLst/>
                <a:gdLst/>
                <a:ahLst/>
                <a:cxnLst>
                  <a:cxn ang="0">
                    <a:pos x="31" y="95"/>
                  </a:cxn>
                  <a:cxn ang="0">
                    <a:pos x="55" y="102"/>
                  </a:cxn>
                  <a:cxn ang="0">
                    <a:pos x="61" y="94"/>
                  </a:cxn>
                  <a:cxn ang="0">
                    <a:pos x="73" y="95"/>
                  </a:cxn>
                  <a:cxn ang="0">
                    <a:pos x="75" y="75"/>
                  </a:cxn>
                  <a:cxn ang="0">
                    <a:pos x="115" y="30"/>
                  </a:cxn>
                  <a:cxn ang="0">
                    <a:pos x="115" y="15"/>
                  </a:cxn>
                  <a:cxn ang="0">
                    <a:pos x="86" y="0"/>
                  </a:cxn>
                  <a:cxn ang="0">
                    <a:pos x="43" y="29"/>
                  </a:cxn>
                  <a:cxn ang="0">
                    <a:pos x="30" y="27"/>
                  </a:cxn>
                  <a:cxn ang="0">
                    <a:pos x="0" y="35"/>
                  </a:cxn>
                  <a:cxn ang="0">
                    <a:pos x="25" y="79"/>
                  </a:cxn>
                  <a:cxn ang="0">
                    <a:pos x="31" y="87"/>
                  </a:cxn>
                  <a:cxn ang="0">
                    <a:pos x="31" y="95"/>
                  </a:cxn>
                  <a:cxn ang="0">
                    <a:pos x="31" y="95"/>
                  </a:cxn>
                </a:cxnLst>
                <a:rect l="0" t="0" r="r" b="b"/>
                <a:pathLst>
                  <a:path w="115" h="102">
                    <a:moveTo>
                      <a:pt x="31" y="95"/>
                    </a:moveTo>
                    <a:lnTo>
                      <a:pt x="55" y="102"/>
                    </a:lnTo>
                    <a:lnTo>
                      <a:pt x="61" y="94"/>
                    </a:lnTo>
                    <a:lnTo>
                      <a:pt x="73" y="95"/>
                    </a:lnTo>
                    <a:lnTo>
                      <a:pt x="75" y="75"/>
                    </a:lnTo>
                    <a:lnTo>
                      <a:pt x="115" y="30"/>
                    </a:lnTo>
                    <a:lnTo>
                      <a:pt x="115" y="15"/>
                    </a:lnTo>
                    <a:lnTo>
                      <a:pt x="86" y="0"/>
                    </a:lnTo>
                    <a:lnTo>
                      <a:pt x="43" y="29"/>
                    </a:lnTo>
                    <a:lnTo>
                      <a:pt x="30" y="27"/>
                    </a:lnTo>
                    <a:lnTo>
                      <a:pt x="0" y="35"/>
                    </a:lnTo>
                    <a:lnTo>
                      <a:pt x="25" y="79"/>
                    </a:lnTo>
                    <a:lnTo>
                      <a:pt x="31" y="87"/>
                    </a:lnTo>
                    <a:lnTo>
                      <a:pt x="31" y="95"/>
                    </a:lnTo>
                    <a:lnTo>
                      <a:pt x="31" y="9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35" name="Freeform 174"/>
              <p:cNvSpPr>
                <a:spLocks noChangeAspect="1"/>
              </p:cNvSpPr>
              <p:nvPr/>
            </p:nvSpPr>
            <p:spPr bwMode="auto">
              <a:xfrm>
                <a:off x="923" y="2703"/>
                <a:ext cx="46" cy="60"/>
              </a:xfrm>
              <a:custGeom>
                <a:avLst/>
                <a:gdLst/>
                <a:ahLst/>
                <a:cxnLst>
                  <a:cxn ang="0">
                    <a:pos x="1" y="1"/>
                  </a:cxn>
                  <a:cxn ang="0">
                    <a:pos x="25" y="8"/>
                  </a:cxn>
                  <a:cxn ang="0">
                    <a:pos x="31" y="0"/>
                  </a:cxn>
                  <a:cxn ang="0">
                    <a:pos x="43" y="1"/>
                  </a:cxn>
                  <a:cxn ang="0">
                    <a:pos x="38" y="31"/>
                  </a:cxn>
                  <a:cxn ang="0">
                    <a:pos x="60" y="48"/>
                  </a:cxn>
                  <a:cxn ang="0">
                    <a:pos x="61" y="55"/>
                  </a:cxn>
                  <a:cxn ang="0">
                    <a:pos x="56" y="71"/>
                  </a:cxn>
                  <a:cxn ang="0">
                    <a:pos x="53" y="70"/>
                  </a:cxn>
                  <a:cxn ang="0">
                    <a:pos x="0" y="13"/>
                  </a:cxn>
                  <a:cxn ang="0">
                    <a:pos x="1" y="1"/>
                  </a:cxn>
                  <a:cxn ang="0">
                    <a:pos x="1" y="1"/>
                  </a:cxn>
                </a:cxnLst>
                <a:rect l="0" t="0" r="r" b="b"/>
                <a:pathLst>
                  <a:path w="61" h="71">
                    <a:moveTo>
                      <a:pt x="1" y="1"/>
                    </a:moveTo>
                    <a:lnTo>
                      <a:pt x="25" y="8"/>
                    </a:lnTo>
                    <a:lnTo>
                      <a:pt x="31" y="0"/>
                    </a:lnTo>
                    <a:lnTo>
                      <a:pt x="43" y="1"/>
                    </a:lnTo>
                    <a:lnTo>
                      <a:pt x="38" y="31"/>
                    </a:lnTo>
                    <a:lnTo>
                      <a:pt x="60" y="48"/>
                    </a:lnTo>
                    <a:lnTo>
                      <a:pt x="61" y="55"/>
                    </a:lnTo>
                    <a:lnTo>
                      <a:pt x="56" y="71"/>
                    </a:lnTo>
                    <a:lnTo>
                      <a:pt x="53" y="70"/>
                    </a:lnTo>
                    <a:lnTo>
                      <a:pt x="0" y="13"/>
                    </a:lnTo>
                    <a:lnTo>
                      <a:pt x="1" y="1"/>
                    </a:lnTo>
                    <a:lnTo>
                      <a:pt x="1" y="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36" name="Freeform 175"/>
              <p:cNvSpPr>
                <a:spLocks noChangeAspect="1"/>
              </p:cNvSpPr>
              <p:nvPr/>
            </p:nvSpPr>
            <p:spPr bwMode="auto">
              <a:xfrm>
                <a:off x="923" y="2703"/>
                <a:ext cx="46" cy="60"/>
              </a:xfrm>
              <a:custGeom>
                <a:avLst/>
                <a:gdLst/>
                <a:ahLst/>
                <a:cxnLst>
                  <a:cxn ang="0">
                    <a:pos x="1" y="1"/>
                  </a:cxn>
                  <a:cxn ang="0">
                    <a:pos x="25" y="8"/>
                  </a:cxn>
                  <a:cxn ang="0">
                    <a:pos x="31" y="0"/>
                  </a:cxn>
                  <a:cxn ang="0">
                    <a:pos x="43" y="1"/>
                  </a:cxn>
                  <a:cxn ang="0">
                    <a:pos x="38" y="31"/>
                  </a:cxn>
                  <a:cxn ang="0">
                    <a:pos x="60" y="48"/>
                  </a:cxn>
                  <a:cxn ang="0">
                    <a:pos x="61" y="55"/>
                  </a:cxn>
                  <a:cxn ang="0">
                    <a:pos x="56" y="71"/>
                  </a:cxn>
                  <a:cxn ang="0">
                    <a:pos x="53" y="70"/>
                  </a:cxn>
                  <a:cxn ang="0">
                    <a:pos x="0" y="13"/>
                  </a:cxn>
                  <a:cxn ang="0">
                    <a:pos x="1" y="1"/>
                  </a:cxn>
                  <a:cxn ang="0">
                    <a:pos x="1" y="1"/>
                  </a:cxn>
                </a:cxnLst>
                <a:rect l="0" t="0" r="r" b="b"/>
                <a:pathLst>
                  <a:path w="61" h="71">
                    <a:moveTo>
                      <a:pt x="1" y="1"/>
                    </a:moveTo>
                    <a:lnTo>
                      <a:pt x="25" y="8"/>
                    </a:lnTo>
                    <a:lnTo>
                      <a:pt x="31" y="0"/>
                    </a:lnTo>
                    <a:lnTo>
                      <a:pt x="43" y="1"/>
                    </a:lnTo>
                    <a:lnTo>
                      <a:pt x="38" y="31"/>
                    </a:lnTo>
                    <a:lnTo>
                      <a:pt x="60" y="48"/>
                    </a:lnTo>
                    <a:lnTo>
                      <a:pt x="61" y="55"/>
                    </a:lnTo>
                    <a:lnTo>
                      <a:pt x="56" y="71"/>
                    </a:lnTo>
                    <a:lnTo>
                      <a:pt x="53" y="70"/>
                    </a:lnTo>
                    <a:lnTo>
                      <a:pt x="0" y="13"/>
                    </a:lnTo>
                    <a:lnTo>
                      <a:pt x="1" y="1"/>
                    </a:lnTo>
                    <a:lnTo>
                      <a:pt x="1" y="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37" name="Freeform 176"/>
              <p:cNvSpPr>
                <a:spLocks noChangeAspect="1"/>
              </p:cNvSpPr>
              <p:nvPr/>
            </p:nvSpPr>
            <p:spPr bwMode="auto">
              <a:xfrm>
                <a:off x="969" y="2743"/>
                <a:ext cx="110" cy="64"/>
              </a:xfrm>
              <a:custGeom>
                <a:avLst/>
                <a:gdLst/>
                <a:ahLst/>
                <a:cxnLst>
                  <a:cxn ang="0">
                    <a:pos x="5" y="0"/>
                  </a:cxn>
                  <a:cxn ang="0">
                    <a:pos x="30" y="17"/>
                  </a:cxn>
                  <a:cxn ang="0">
                    <a:pos x="89" y="2"/>
                  </a:cxn>
                  <a:cxn ang="0">
                    <a:pos x="129" y="27"/>
                  </a:cxn>
                  <a:cxn ang="0">
                    <a:pos x="137" y="67"/>
                  </a:cxn>
                  <a:cxn ang="0">
                    <a:pos x="124" y="77"/>
                  </a:cxn>
                  <a:cxn ang="0">
                    <a:pos x="99" y="53"/>
                  </a:cxn>
                  <a:cxn ang="0">
                    <a:pos x="107" y="45"/>
                  </a:cxn>
                  <a:cxn ang="0">
                    <a:pos x="109" y="42"/>
                  </a:cxn>
                  <a:cxn ang="0">
                    <a:pos x="85" y="23"/>
                  </a:cxn>
                  <a:cxn ang="0">
                    <a:pos x="74" y="28"/>
                  </a:cxn>
                  <a:cxn ang="0">
                    <a:pos x="50" y="30"/>
                  </a:cxn>
                  <a:cxn ang="0">
                    <a:pos x="72" y="48"/>
                  </a:cxn>
                  <a:cxn ang="0">
                    <a:pos x="57" y="53"/>
                  </a:cxn>
                  <a:cxn ang="0">
                    <a:pos x="0" y="23"/>
                  </a:cxn>
                  <a:cxn ang="0">
                    <a:pos x="7" y="7"/>
                  </a:cxn>
                  <a:cxn ang="0">
                    <a:pos x="5" y="0"/>
                  </a:cxn>
                  <a:cxn ang="0">
                    <a:pos x="5" y="0"/>
                  </a:cxn>
                </a:cxnLst>
                <a:rect l="0" t="0" r="r" b="b"/>
                <a:pathLst>
                  <a:path w="137" h="77">
                    <a:moveTo>
                      <a:pt x="5" y="0"/>
                    </a:moveTo>
                    <a:lnTo>
                      <a:pt x="30" y="17"/>
                    </a:lnTo>
                    <a:lnTo>
                      <a:pt x="89" y="2"/>
                    </a:lnTo>
                    <a:lnTo>
                      <a:pt x="129" y="27"/>
                    </a:lnTo>
                    <a:lnTo>
                      <a:pt x="137" y="67"/>
                    </a:lnTo>
                    <a:lnTo>
                      <a:pt x="124" y="77"/>
                    </a:lnTo>
                    <a:lnTo>
                      <a:pt x="99" y="53"/>
                    </a:lnTo>
                    <a:lnTo>
                      <a:pt x="107" y="45"/>
                    </a:lnTo>
                    <a:lnTo>
                      <a:pt x="109" y="42"/>
                    </a:lnTo>
                    <a:lnTo>
                      <a:pt x="85" y="23"/>
                    </a:lnTo>
                    <a:lnTo>
                      <a:pt x="74" y="28"/>
                    </a:lnTo>
                    <a:lnTo>
                      <a:pt x="50" y="30"/>
                    </a:lnTo>
                    <a:lnTo>
                      <a:pt x="72" y="48"/>
                    </a:lnTo>
                    <a:lnTo>
                      <a:pt x="57" y="53"/>
                    </a:lnTo>
                    <a:lnTo>
                      <a:pt x="0" y="23"/>
                    </a:lnTo>
                    <a:lnTo>
                      <a:pt x="7" y="7"/>
                    </a:lnTo>
                    <a:lnTo>
                      <a:pt x="5" y="0"/>
                    </a:lnTo>
                    <a:lnTo>
                      <a:pt x="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38" name="Freeform 177"/>
              <p:cNvSpPr>
                <a:spLocks noChangeAspect="1"/>
              </p:cNvSpPr>
              <p:nvPr/>
            </p:nvSpPr>
            <p:spPr bwMode="auto">
              <a:xfrm>
                <a:off x="969" y="2743"/>
                <a:ext cx="110" cy="64"/>
              </a:xfrm>
              <a:custGeom>
                <a:avLst/>
                <a:gdLst/>
                <a:ahLst/>
                <a:cxnLst>
                  <a:cxn ang="0">
                    <a:pos x="5" y="0"/>
                  </a:cxn>
                  <a:cxn ang="0">
                    <a:pos x="30" y="17"/>
                  </a:cxn>
                  <a:cxn ang="0">
                    <a:pos x="89" y="2"/>
                  </a:cxn>
                  <a:cxn ang="0">
                    <a:pos x="129" y="27"/>
                  </a:cxn>
                  <a:cxn ang="0">
                    <a:pos x="137" y="67"/>
                  </a:cxn>
                  <a:cxn ang="0">
                    <a:pos x="124" y="77"/>
                  </a:cxn>
                  <a:cxn ang="0">
                    <a:pos x="99" y="53"/>
                  </a:cxn>
                  <a:cxn ang="0">
                    <a:pos x="107" y="45"/>
                  </a:cxn>
                  <a:cxn ang="0">
                    <a:pos x="109" y="42"/>
                  </a:cxn>
                  <a:cxn ang="0">
                    <a:pos x="85" y="23"/>
                  </a:cxn>
                  <a:cxn ang="0">
                    <a:pos x="74" y="28"/>
                  </a:cxn>
                  <a:cxn ang="0">
                    <a:pos x="50" y="30"/>
                  </a:cxn>
                  <a:cxn ang="0">
                    <a:pos x="72" y="48"/>
                  </a:cxn>
                  <a:cxn ang="0">
                    <a:pos x="57" y="53"/>
                  </a:cxn>
                  <a:cxn ang="0">
                    <a:pos x="0" y="23"/>
                  </a:cxn>
                  <a:cxn ang="0">
                    <a:pos x="7" y="7"/>
                  </a:cxn>
                  <a:cxn ang="0">
                    <a:pos x="5" y="0"/>
                  </a:cxn>
                  <a:cxn ang="0">
                    <a:pos x="5" y="0"/>
                  </a:cxn>
                </a:cxnLst>
                <a:rect l="0" t="0" r="r" b="b"/>
                <a:pathLst>
                  <a:path w="137" h="77">
                    <a:moveTo>
                      <a:pt x="5" y="0"/>
                    </a:moveTo>
                    <a:lnTo>
                      <a:pt x="30" y="17"/>
                    </a:lnTo>
                    <a:lnTo>
                      <a:pt x="89" y="2"/>
                    </a:lnTo>
                    <a:lnTo>
                      <a:pt x="129" y="27"/>
                    </a:lnTo>
                    <a:lnTo>
                      <a:pt x="137" y="67"/>
                    </a:lnTo>
                    <a:lnTo>
                      <a:pt x="124" y="77"/>
                    </a:lnTo>
                    <a:lnTo>
                      <a:pt x="99" y="53"/>
                    </a:lnTo>
                    <a:lnTo>
                      <a:pt x="107" y="45"/>
                    </a:lnTo>
                    <a:lnTo>
                      <a:pt x="109" y="42"/>
                    </a:lnTo>
                    <a:lnTo>
                      <a:pt x="85" y="23"/>
                    </a:lnTo>
                    <a:lnTo>
                      <a:pt x="74" y="28"/>
                    </a:lnTo>
                    <a:lnTo>
                      <a:pt x="50" y="30"/>
                    </a:lnTo>
                    <a:lnTo>
                      <a:pt x="72" y="48"/>
                    </a:lnTo>
                    <a:lnTo>
                      <a:pt x="57" y="53"/>
                    </a:lnTo>
                    <a:lnTo>
                      <a:pt x="0" y="23"/>
                    </a:lnTo>
                    <a:lnTo>
                      <a:pt x="7" y="7"/>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grpSp>
            <p:nvGrpSpPr>
              <p:cNvPr id="739" name="Group 178"/>
              <p:cNvGrpSpPr>
                <a:grpSpLocks noChangeAspect="1"/>
              </p:cNvGrpSpPr>
              <p:nvPr/>
            </p:nvGrpSpPr>
            <p:grpSpPr bwMode="auto">
              <a:xfrm>
                <a:off x="2149" y="2540"/>
                <a:ext cx="545" cy="444"/>
                <a:chOff x="1200" y="2133"/>
                <a:chExt cx="218" cy="268"/>
              </a:xfrm>
              <a:grpFill/>
            </p:grpSpPr>
            <p:sp>
              <p:nvSpPr>
                <p:cNvPr id="1054" name="Freeform 179"/>
                <p:cNvSpPr>
                  <a:spLocks noChangeAspect="1"/>
                </p:cNvSpPr>
                <p:nvPr/>
              </p:nvSpPr>
              <p:spPr bwMode="auto">
                <a:xfrm>
                  <a:off x="1211" y="2234"/>
                  <a:ext cx="70" cy="63"/>
                </a:xfrm>
                <a:custGeom>
                  <a:avLst/>
                  <a:gdLst/>
                  <a:ahLst/>
                  <a:cxnLst>
                    <a:cxn ang="0">
                      <a:pos x="90" y="5"/>
                    </a:cxn>
                    <a:cxn ang="0">
                      <a:pos x="164" y="0"/>
                    </a:cxn>
                    <a:cxn ang="0">
                      <a:pos x="157" y="18"/>
                    </a:cxn>
                    <a:cxn ang="0">
                      <a:pos x="105" y="23"/>
                    </a:cxn>
                    <a:cxn ang="0">
                      <a:pos x="94" y="70"/>
                    </a:cxn>
                    <a:cxn ang="0">
                      <a:pos x="70" y="75"/>
                    </a:cxn>
                    <a:cxn ang="0">
                      <a:pos x="65" y="108"/>
                    </a:cxn>
                    <a:cxn ang="0">
                      <a:pos x="3" y="116"/>
                    </a:cxn>
                    <a:cxn ang="0">
                      <a:pos x="0" y="106"/>
                    </a:cxn>
                    <a:cxn ang="0">
                      <a:pos x="62" y="26"/>
                    </a:cxn>
                    <a:cxn ang="0">
                      <a:pos x="90" y="5"/>
                    </a:cxn>
                    <a:cxn ang="0">
                      <a:pos x="90" y="5"/>
                    </a:cxn>
                  </a:cxnLst>
                  <a:rect l="0" t="0" r="r" b="b"/>
                  <a:pathLst>
                    <a:path w="164" h="116">
                      <a:moveTo>
                        <a:pt x="90" y="5"/>
                      </a:moveTo>
                      <a:lnTo>
                        <a:pt x="164" y="0"/>
                      </a:lnTo>
                      <a:lnTo>
                        <a:pt x="157" y="18"/>
                      </a:lnTo>
                      <a:lnTo>
                        <a:pt x="105" y="23"/>
                      </a:lnTo>
                      <a:lnTo>
                        <a:pt x="94" y="70"/>
                      </a:lnTo>
                      <a:lnTo>
                        <a:pt x="70" y="75"/>
                      </a:lnTo>
                      <a:lnTo>
                        <a:pt x="65" y="108"/>
                      </a:lnTo>
                      <a:lnTo>
                        <a:pt x="3" y="116"/>
                      </a:lnTo>
                      <a:lnTo>
                        <a:pt x="0" y="106"/>
                      </a:lnTo>
                      <a:lnTo>
                        <a:pt x="62" y="26"/>
                      </a:lnTo>
                      <a:lnTo>
                        <a:pt x="90" y="5"/>
                      </a:lnTo>
                      <a:lnTo>
                        <a:pt x="90"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55" name="Freeform 180"/>
                <p:cNvSpPr>
                  <a:spLocks noChangeAspect="1"/>
                </p:cNvSpPr>
                <p:nvPr/>
              </p:nvSpPr>
              <p:spPr bwMode="auto">
                <a:xfrm>
                  <a:off x="1211" y="2234"/>
                  <a:ext cx="70" cy="63"/>
                </a:xfrm>
                <a:custGeom>
                  <a:avLst/>
                  <a:gdLst/>
                  <a:ahLst/>
                  <a:cxnLst>
                    <a:cxn ang="0">
                      <a:pos x="90" y="5"/>
                    </a:cxn>
                    <a:cxn ang="0">
                      <a:pos x="164" y="0"/>
                    </a:cxn>
                    <a:cxn ang="0">
                      <a:pos x="157" y="18"/>
                    </a:cxn>
                    <a:cxn ang="0">
                      <a:pos x="105" y="23"/>
                    </a:cxn>
                    <a:cxn ang="0">
                      <a:pos x="94" y="70"/>
                    </a:cxn>
                    <a:cxn ang="0">
                      <a:pos x="70" y="75"/>
                    </a:cxn>
                    <a:cxn ang="0">
                      <a:pos x="65" y="108"/>
                    </a:cxn>
                    <a:cxn ang="0">
                      <a:pos x="3" y="116"/>
                    </a:cxn>
                    <a:cxn ang="0">
                      <a:pos x="0" y="106"/>
                    </a:cxn>
                    <a:cxn ang="0">
                      <a:pos x="62" y="26"/>
                    </a:cxn>
                    <a:cxn ang="0">
                      <a:pos x="90" y="5"/>
                    </a:cxn>
                    <a:cxn ang="0">
                      <a:pos x="90" y="5"/>
                    </a:cxn>
                  </a:cxnLst>
                  <a:rect l="0" t="0" r="r" b="b"/>
                  <a:pathLst>
                    <a:path w="164" h="116">
                      <a:moveTo>
                        <a:pt x="90" y="5"/>
                      </a:moveTo>
                      <a:lnTo>
                        <a:pt x="164" y="0"/>
                      </a:lnTo>
                      <a:lnTo>
                        <a:pt x="157" y="18"/>
                      </a:lnTo>
                      <a:lnTo>
                        <a:pt x="105" y="23"/>
                      </a:lnTo>
                      <a:lnTo>
                        <a:pt x="94" y="70"/>
                      </a:lnTo>
                      <a:lnTo>
                        <a:pt x="70" y="75"/>
                      </a:lnTo>
                      <a:lnTo>
                        <a:pt x="65" y="108"/>
                      </a:lnTo>
                      <a:lnTo>
                        <a:pt x="3" y="116"/>
                      </a:lnTo>
                      <a:lnTo>
                        <a:pt x="0" y="106"/>
                      </a:lnTo>
                      <a:lnTo>
                        <a:pt x="62" y="26"/>
                      </a:lnTo>
                      <a:lnTo>
                        <a:pt x="90" y="5"/>
                      </a:lnTo>
                      <a:lnTo>
                        <a:pt x="90"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56" name="Freeform 181"/>
                <p:cNvSpPr>
                  <a:spLocks noChangeAspect="1"/>
                </p:cNvSpPr>
                <p:nvPr/>
              </p:nvSpPr>
              <p:spPr bwMode="auto">
                <a:xfrm>
                  <a:off x="1249" y="2145"/>
                  <a:ext cx="93" cy="91"/>
                </a:xfrm>
                <a:custGeom>
                  <a:avLst/>
                  <a:gdLst/>
                  <a:ahLst/>
                  <a:cxnLst>
                    <a:cxn ang="0">
                      <a:pos x="0" y="167"/>
                    </a:cxn>
                    <a:cxn ang="0">
                      <a:pos x="71" y="112"/>
                    </a:cxn>
                    <a:cxn ang="0">
                      <a:pos x="73" y="90"/>
                    </a:cxn>
                    <a:cxn ang="0">
                      <a:pos x="101" y="53"/>
                    </a:cxn>
                    <a:cxn ang="0">
                      <a:pos x="145" y="28"/>
                    </a:cxn>
                    <a:cxn ang="0">
                      <a:pos x="158" y="0"/>
                    </a:cxn>
                    <a:cxn ang="0">
                      <a:pos x="195" y="18"/>
                    </a:cxn>
                    <a:cxn ang="0">
                      <a:pos x="218" y="15"/>
                    </a:cxn>
                    <a:cxn ang="0">
                      <a:pos x="216" y="65"/>
                    </a:cxn>
                    <a:cxn ang="0">
                      <a:pos x="191" y="70"/>
                    </a:cxn>
                    <a:cxn ang="0">
                      <a:pos x="143" y="115"/>
                    </a:cxn>
                    <a:cxn ang="0">
                      <a:pos x="96" y="125"/>
                    </a:cxn>
                    <a:cxn ang="0">
                      <a:pos x="75" y="162"/>
                    </a:cxn>
                    <a:cxn ang="0">
                      <a:pos x="3" y="167"/>
                    </a:cxn>
                    <a:cxn ang="0">
                      <a:pos x="0" y="167"/>
                    </a:cxn>
                    <a:cxn ang="0">
                      <a:pos x="0" y="167"/>
                    </a:cxn>
                  </a:cxnLst>
                  <a:rect l="0" t="0" r="r" b="b"/>
                  <a:pathLst>
                    <a:path w="218" h="167">
                      <a:moveTo>
                        <a:pt x="0" y="167"/>
                      </a:moveTo>
                      <a:lnTo>
                        <a:pt x="71" y="112"/>
                      </a:lnTo>
                      <a:lnTo>
                        <a:pt x="73" y="90"/>
                      </a:lnTo>
                      <a:lnTo>
                        <a:pt x="101" y="53"/>
                      </a:lnTo>
                      <a:lnTo>
                        <a:pt x="145" y="28"/>
                      </a:lnTo>
                      <a:lnTo>
                        <a:pt x="158" y="0"/>
                      </a:lnTo>
                      <a:lnTo>
                        <a:pt x="195" y="18"/>
                      </a:lnTo>
                      <a:lnTo>
                        <a:pt x="218" y="15"/>
                      </a:lnTo>
                      <a:lnTo>
                        <a:pt x="216" y="65"/>
                      </a:lnTo>
                      <a:lnTo>
                        <a:pt x="191" y="70"/>
                      </a:lnTo>
                      <a:lnTo>
                        <a:pt x="143" y="115"/>
                      </a:lnTo>
                      <a:lnTo>
                        <a:pt x="96" y="125"/>
                      </a:lnTo>
                      <a:lnTo>
                        <a:pt x="75" y="162"/>
                      </a:lnTo>
                      <a:lnTo>
                        <a:pt x="3" y="167"/>
                      </a:lnTo>
                      <a:lnTo>
                        <a:pt x="0" y="167"/>
                      </a:lnTo>
                      <a:lnTo>
                        <a:pt x="0" y="16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57" name="Freeform 182"/>
                <p:cNvSpPr>
                  <a:spLocks noChangeAspect="1"/>
                </p:cNvSpPr>
                <p:nvPr/>
              </p:nvSpPr>
              <p:spPr bwMode="auto">
                <a:xfrm>
                  <a:off x="1249" y="2145"/>
                  <a:ext cx="93" cy="91"/>
                </a:xfrm>
                <a:custGeom>
                  <a:avLst/>
                  <a:gdLst/>
                  <a:ahLst/>
                  <a:cxnLst>
                    <a:cxn ang="0">
                      <a:pos x="0" y="167"/>
                    </a:cxn>
                    <a:cxn ang="0">
                      <a:pos x="71" y="112"/>
                    </a:cxn>
                    <a:cxn ang="0">
                      <a:pos x="73" y="90"/>
                    </a:cxn>
                    <a:cxn ang="0">
                      <a:pos x="101" y="53"/>
                    </a:cxn>
                    <a:cxn ang="0">
                      <a:pos x="145" y="28"/>
                    </a:cxn>
                    <a:cxn ang="0">
                      <a:pos x="158" y="0"/>
                    </a:cxn>
                    <a:cxn ang="0">
                      <a:pos x="195" y="18"/>
                    </a:cxn>
                    <a:cxn ang="0">
                      <a:pos x="218" y="15"/>
                    </a:cxn>
                    <a:cxn ang="0">
                      <a:pos x="216" y="65"/>
                    </a:cxn>
                    <a:cxn ang="0">
                      <a:pos x="191" y="70"/>
                    </a:cxn>
                    <a:cxn ang="0">
                      <a:pos x="143" y="115"/>
                    </a:cxn>
                    <a:cxn ang="0">
                      <a:pos x="96" y="125"/>
                    </a:cxn>
                    <a:cxn ang="0">
                      <a:pos x="75" y="162"/>
                    </a:cxn>
                    <a:cxn ang="0">
                      <a:pos x="3" y="167"/>
                    </a:cxn>
                    <a:cxn ang="0">
                      <a:pos x="0" y="167"/>
                    </a:cxn>
                    <a:cxn ang="0">
                      <a:pos x="0" y="167"/>
                    </a:cxn>
                  </a:cxnLst>
                  <a:rect l="0" t="0" r="r" b="b"/>
                  <a:pathLst>
                    <a:path w="218" h="167">
                      <a:moveTo>
                        <a:pt x="0" y="167"/>
                      </a:moveTo>
                      <a:lnTo>
                        <a:pt x="71" y="112"/>
                      </a:lnTo>
                      <a:lnTo>
                        <a:pt x="73" y="90"/>
                      </a:lnTo>
                      <a:lnTo>
                        <a:pt x="101" y="53"/>
                      </a:lnTo>
                      <a:lnTo>
                        <a:pt x="145" y="28"/>
                      </a:lnTo>
                      <a:lnTo>
                        <a:pt x="158" y="0"/>
                      </a:lnTo>
                      <a:lnTo>
                        <a:pt x="195" y="18"/>
                      </a:lnTo>
                      <a:lnTo>
                        <a:pt x="218" y="15"/>
                      </a:lnTo>
                      <a:lnTo>
                        <a:pt x="216" y="65"/>
                      </a:lnTo>
                      <a:lnTo>
                        <a:pt x="191" y="70"/>
                      </a:lnTo>
                      <a:lnTo>
                        <a:pt x="143" y="115"/>
                      </a:lnTo>
                      <a:lnTo>
                        <a:pt x="96" y="125"/>
                      </a:lnTo>
                      <a:lnTo>
                        <a:pt x="75" y="162"/>
                      </a:lnTo>
                      <a:lnTo>
                        <a:pt x="3" y="167"/>
                      </a:lnTo>
                      <a:lnTo>
                        <a:pt x="0" y="167"/>
                      </a:lnTo>
                      <a:lnTo>
                        <a:pt x="0" y="16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58" name="Freeform 183"/>
                <p:cNvSpPr>
                  <a:spLocks noChangeAspect="1"/>
                </p:cNvSpPr>
                <p:nvPr/>
              </p:nvSpPr>
              <p:spPr bwMode="auto">
                <a:xfrm>
                  <a:off x="1209" y="2234"/>
                  <a:ext cx="95" cy="128"/>
                </a:xfrm>
                <a:custGeom>
                  <a:avLst/>
                  <a:gdLst/>
                  <a:ahLst/>
                  <a:cxnLst>
                    <a:cxn ang="0">
                      <a:pos x="169" y="0"/>
                    </a:cxn>
                    <a:cxn ang="0">
                      <a:pos x="224" y="41"/>
                    </a:cxn>
                    <a:cxn ang="0">
                      <a:pos x="195" y="40"/>
                    </a:cxn>
                    <a:cxn ang="0">
                      <a:pos x="182" y="191"/>
                    </a:cxn>
                    <a:cxn ang="0">
                      <a:pos x="200" y="191"/>
                    </a:cxn>
                    <a:cxn ang="0">
                      <a:pos x="199" y="213"/>
                    </a:cxn>
                    <a:cxn ang="0">
                      <a:pos x="135" y="215"/>
                    </a:cxn>
                    <a:cxn ang="0">
                      <a:pos x="129" y="203"/>
                    </a:cxn>
                    <a:cxn ang="0">
                      <a:pos x="120" y="223"/>
                    </a:cxn>
                    <a:cxn ang="0">
                      <a:pos x="97" y="225"/>
                    </a:cxn>
                    <a:cxn ang="0">
                      <a:pos x="92" y="213"/>
                    </a:cxn>
                    <a:cxn ang="0">
                      <a:pos x="87" y="233"/>
                    </a:cxn>
                    <a:cxn ang="0">
                      <a:pos x="73" y="233"/>
                    </a:cxn>
                    <a:cxn ang="0">
                      <a:pos x="35" y="200"/>
                    </a:cxn>
                    <a:cxn ang="0">
                      <a:pos x="20" y="210"/>
                    </a:cxn>
                    <a:cxn ang="0">
                      <a:pos x="0" y="210"/>
                    </a:cxn>
                    <a:cxn ang="0">
                      <a:pos x="10" y="193"/>
                    </a:cxn>
                    <a:cxn ang="0">
                      <a:pos x="8" y="145"/>
                    </a:cxn>
                    <a:cxn ang="0">
                      <a:pos x="15" y="131"/>
                    </a:cxn>
                    <a:cxn ang="0">
                      <a:pos x="10" y="116"/>
                    </a:cxn>
                    <a:cxn ang="0">
                      <a:pos x="70" y="108"/>
                    </a:cxn>
                    <a:cxn ang="0">
                      <a:pos x="75" y="75"/>
                    </a:cxn>
                    <a:cxn ang="0">
                      <a:pos x="99" y="70"/>
                    </a:cxn>
                    <a:cxn ang="0">
                      <a:pos x="110" y="23"/>
                    </a:cxn>
                    <a:cxn ang="0">
                      <a:pos x="162" y="18"/>
                    </a:cxn>
                    <a:cxn ang="0">
                      <a:pos x="169" y="0"/>
                    </a:cxn>
                    <a:cxn ang="0">
                      <a:pos x="169" y="0"/>
                    </a:cxn>
                  </a:cxnLst>
                  <a:rect l="0" t="0" r="r" b="b"/>
                  <a:pathLst>
                    <a:path w="224" h="233">
                      <a:moveTo>
                        <a:pt x="169" y="0"/>
                      </a:moveTo>
                      <a:lnTo>
                        <a:pt x="224" y="41"/>
                      </a:lnTo>
                      <a:lnTo>
                        <a:pt x="195" y="40"/>
                      </a:lnTo>
                      <a:lnTo>
                        <a:pt x="182" y="191"/>
                      </a:lnTo>
                      <a:lnTo>
                        <a:pt x="200" y="191"/>
                      </a:lnTo>
                      <a:lnTo>
                        <a:pt x="199" y="213"/>
                      </a:lnTo>
                      <a:lnTo>
                        <a:pt x="135" y="215"/>
                      </a:lnTo>
                      <a:lnTo>
                        <a:pt x="129" y="203"/>
                      </a:lnTo>
                      <a:lnTo>
                        <a:pt x="120" y="223"/>
                      </a:lnTo>
                      <a:lnTo>
                        <a:pt x="97" y="225"/>
                      </a:lnTo>
                      <a:lnTo>
                        <a:pt x="92" y="213"/>
                      </a:lnTo>
                      <a:lnTo>
                        <a:pt x="87" y="233"/>
                      </a:lnTo>
                      <a:lnTo>
                        <a:pt x="73" y="233"/>
                      </a:lnTo>
                      <a:lnTo>
                        <a:pt x="35" y="200"/>
                      </a:lnTo>
                      <a:lnTo>
                        <a:pt x="20" y="210"/>
                      </a:lnTo>
                      <a:lnTo>
                        <a:pt x="0" y="210"/>
                      </a:lnTo>
                      <a:lnTo>
                        <a:pt x="10" y="193"/>
                      </a:lnTo>
                      <a:lnTo>
                        <a:pt x="8" y="145"/>
                      </a:lnTo>
                      <a:lnTo>
                        <a:pt x="15" y="131"/>
                      </a:lnTo>
                      <a:lnTo>
                        <a:pt x="10" y="116"/>
                      </a:lnTo>
                      <a:lnTo>
                        <a:pt x="70" y="108"/>
                      </a:lnTo>
                      <a:lnTo>
                        <a:pt x="75" y="75"/>
                      </a:lnTo>
                      <a:lnTo>
                        <a:pt x="99" y="70"/>
                      </a:lnTo>
                      <a:lnTo>
                        <a:pt x="110" y="23"/>
                      </a:lnTo>
                      <a:lnTo>
                        <a:pt x="162" y="18"/>
                      </a:lnTo>
                      <a:lnTo>
                        <a:pt x="169" y="0"/>
                      </a:lnTo>
                      <a:lnTo>
                        <a:pt x="169"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59" name="Freeform 184"/>
                <p:cNvSpPr>
                  <a:spLocks noChangeAspect="1"/>
                </p:cNvSpPr>
                <p:nvPr/>
              </p:nvSpPr>
              <p:spPr bwMode="auto">
                <a:xfrm>
                  <a:off x="1209" y="2234"/>
                  <a:ext cx="95" cy="128"/>
                </a:xfrm>
                <a:custGeom>
                  <a:avLst/>
                  <a:gdLst/>
                  <a:ahLst/>
                  <a:cxnLst>
                    <a:cxn ang="0">
                      <a:pos x="169" y="0"/>
                    </a:cxn>
                    <a:cxn ang="0">
                      <a:pos x="224" y="41"/>
                    </a:cxn>
                    <a:cxn ang="0">
                      <a:pos x="195" y="40"/>
                    </a:cxn>
                    <a:cxn ang="0">
                      <a:pos x="182" y="191"/>
                    </a:cxn>
                    <a:cxn ang="0">
                      <a:pos x="200" y="191"/>
                    </a:cxn>
                    <a:cxn ang="0">
                      <a:pos x="199" y="213"/>
                    </a:cxn>
                    <a:cxn ang="0">
                      <a:pos x="135" y="215"/>
                    </a:cxn>
                    <a:cxn ang="0">
                      <a:pos x="129" y="203"/>
                    </a:cxn>
                    <a:cxn ang="0">
                      <a:pos x="120" y="223"/>
                    </a:cxn>
                    <a:cxn ang="0">
                      <a:pos x="97" y="225"/>
                    </a:cxn>
                    <a:cxn ang="0">
                      <a:pos x="92" y="213"/>
                    </a:cxn>
                    <a:cxn ang="0">
                      <a:pos x="87" y="233"/>
                    </a:cxn>
                    <a:cxn ang="0">
                      <a:pos x="73" y="233"/>
                    </a:cxn>
                    <a:cxn ang="0">
                      <a:pos x="35" y="200"/>
                    </a:cxn>
                    <a:cxn ang="0">
                      <a:pos x="20" y="210"/>
                    </a:cxn>
                    <a:cxn ang="0">
                      <a:pos x="0" y="210"/>
                    </a:cxn>
                    <a:cxn ang="0">
                      <a:pos x="10" y="193"/>
                    </a:cxn>
                    <a:cxn ang="0">
                      <a:pos x="8" y="145"/>
                    </a:cxn>
                    <a:cxn ang="0">
                      <a:pos x="15" y="131"/>
                    </a:cxn>
                    <a:cxn ang="0">
                      <a:pos x="10" y="116"/>
                    </a:cxn>
                    <a:cxn ang="0">
                      <a:pos x="70" y="108"/>
                    </a:cxn>
                    <a:cxn ang="0">
                      <a:pos x="75" y="75"/>
                    </a:cxn>
                    <a:cxn ang="0">
                      <a:pos x="99" y="70"/>
                    </a:cxn>
                    <a:cxn ang="0">
                      <a:pos x="110" y="23"/>
                    </a:cxn>
                    <a:cxn ang="0">
                      <a:pos x="162" y="18"/>
                    </a:cxn>
                    <a:cxn ang="0">
                      <a:pos x="169" y="0"/>
                    </a:cxn>
                    <a:cxn ang="0">
                      <a:pos x="169" y="0"/>
                    </a:cxn>
                  </a:cxnLst>
                  <a:rect l="0" t="0" r="r" b="b"/>
                  <a:pathLst>
                    <a:path w="224" h="233">
                      <a:moveTo>
                        <a:pt x="169" y="0"/>
                      </a:moveTo>
                      <a:lnTo>
                        <a:pt x="224" y="41"/>
                      </a:lnTo>
                      <a:lnTo>
                        <a:pt x="195" y="40"/>
                      </a:lnTo>
                      <a:lnTo>
                        <a:pt x="182" y="191"/>
                      </a:lnTo>
                      <a:lnTo>
                        <a:pt x="200" y="191"/>
                      </a:lnTo>
                      <a:lnTo>
                        <a:pt x="199" y="213"/>
                      </a:lnTo>
                      <a:lnTo>
                        <a:pt x="135" y="215"/>
                      </a:lnTo>
                      <a:lnTo>
                        <a:pt x="129" y="203"/>
                      </a:lnTo>
                      <a:lnTo>
                        <a:pt x="120" y="223"/>
                      </a:lnTo>
                      <a:lnTo>
                        <a:pt x="97" y="225"/>
                      </a:lnTo>
                      <a:lnTo>
                        <a:pt x="92" y="213"/>
                      </a:lnTo>
                      <a:lnTo>
                        <a:pt x="87" y="233"/>
                      </a:lnTo>
                      <a:lnTo>
                        <a:pt x="73" y="233"/>
                      </a:lnTo>
                      <a:lnTo>
                        <a:pt x="35" y="200"/>
                      </a:lnTo>
                      <a:lnTo>
                        <a:pt x="20" y="210"/>
                      </a:lnTo>
                      <a:lnTo>
                        <a:pt x="0" y="210"/>
                      </a:lnTo>
                      <a:lnTo>
                        <a:pt x="10" y="193"/>
                      </a:lnTo>
                      <a:lnTo>
                        <a:pt x="8" y="145"/>
                      </a:lnTo>
                      <a:lnTo>
                        <a:pt x="15" y="131"/>
                      </a:lnTo>
                      <a:lnTo>
                        <a:pt x="10" y="116"/>
                      </a:lnTo>
                      <a:lnTo>
                        <a:pt x="70" y="108"/>
                      </a:lnTo>
                      <a:lnTo>
                        <a:pt x="75" y="75"/>
                      </a:lnTo>
                      <a:lnTo>
                        <a:pt x="99" y="70"/>
                      </a:lnTo>
                      <a:lnTo>
                        <a:pt x="110" y="23"/>
                      </a:lnTo>
                      <a:lnTo>
                        <a:pt x="162" y="18"/>
                      </a:lnTo>
                      <a:lnTo>
                        <a:pt x="169" y="0"/>
                      </a:lnTo>
                      <a:lnTo>
                        <a:pt x="169"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60" name="Freeform 185"/>
                <p:cNvSpPr>
                  <a:spLocks noChangeAspect="1"/>
                </p:cNvSpPr>
                <p:nvPr/>
              </p:nvSpPr>
              <p:spPr bwMode="auto">
                <a:xfrm>
                  <a:off x="1281" y="2133"/>
                  <a:ext cx="137" cy="183"/>
                </a:xfrm>
                <a:custGeom>
                  <a:avLst/>
                  <a:gdLst/>
                  <a:ahLst/>
                  <a:cxnLst>
                    <a:cxn ang="0">
                      <a:pos x="0" y="184"/>
                    </a:cxn>
                    <a:cxn ang="0">
                      <a:pos x="165" y="309"/>
                    </a:cxn>
                    <a:cxn ang="0">
                      <a:pos x="175" y="312"/>
                    </a:cxn>
                    <a:cxn ang="0">
                      <a:pos x="176" y="327"/>
                    </a:cxn>
                    <a:cxn ang="0">
                      <a:pos x="188" y="334"/>
                    </a:cxn>
                    <a:cxn ang="0">
                      <a:pos x="321" y="257"/>
                    </a:cxn>
                    <a:cxn ang="0">
                      <a:pos x="303" y="242"/>
                    </a:cxn>
                    <a:cxn ang="0">
                      <a:pos x="285" y="202"/>
                    </a:cxn>
                    <a:cxn ang="0">
                      <a:pos x="296" y="174"/>
                    </a:cxn>
                    <a:cxn ang="0">
                      <a:pos x="295" y="129"/>
                    </a:cxn>
                    <a:cxn ang="0">
                      <a:pos x="301" y="120"/>
                    </a:cxn>
                    <a:cxn ang="0">
                      <a:pos x="271" y="55"/>
                    </a:cxn>
                    <a:cxn ang="0">
                      <a:pos x="285" y="42"/>
                    </a:cxn>
                    <a:cxn ang="0">
                      <a:pos x="290" y="0"/>
                    </a:cxn>
                    <a:cxn ang="0">
                      <a:pos x="246" y="5"/>
                    </a:cxn>
                    <a:cxn ang="0">
                      <a:pos x="215" y="2"/>
                    </a:cxn>
                    <a:cxn ang="0">
                      <a:pos x="143" y="35"/>
                    </a:cxn>
                    <a:cxn ang="0">
                      <a:pos x="141" y="85"/>
                    </a:cxn>
                    <a:cxn ang="0">
                      <a:pos x="116" y="92"/>
                    </a:cxn>
                    <a:cxn ang="0">
                      <a:pos x="68" y="137"/>
                    </a:cxn>
                    <a:cxn ang="0">
                      <a:pos x="21" y="147"/>
                    </a:cxn>
                    <a:cxn ang="0">
                      <a:pos x="0" y="184"/>
                    </a:cxn>
                    <a:cxn ang="0">
                      <a:pos x="0" y="184"/>
                    </a:cxn>
                  </a:cxnLst>
                  <a:rect l="0" t="0" r="r" b="b"/>
                  <a:pathLst>
                    <a:path w="321" h="334">
                      <a:moveTo>
                        <a:pt x="0" y="184"/>
                      </a:moveTo>
                      <a:lnTo>
                        <a:pt x="165" y="309"/>
                      </a:lnTo>
                      <a:lnTo>
                        <a:pt x="175" y="312"/>
                      </a:lnTo>
                      <a:lnTo>
                        <a:pt x="176" y="327"/>
                      </a:lnTo>
                      <a:lnTo>
                        <a:pt x="188" y="334"/>
                      </a:lnTo>
                      <a:lnTo>
                        <a:pt x="321" y="257"/>
                      </a:lnTo>
                      <a:lnTo>
                        <a:pt x="303" y="242"/>
                      </a:lnTo>
                      <a:lnTo>
                        <a:pt x="285" y="202"/>
                      </a:lnTo>
                      <a:lnTo>
                        <a:pt x="296" y="174"/>
                      </a:lnTo>
                      <a:lnTo>
                        <a:pt x="295" y="129"/>
                      </a:lnTo>
                      <a:lnTo>
                        <a:pt x="301" y="120"/>
                      </a:lnTo>
                      <a:lnTo>
                        <a:pt x="271" y="55"/>
                      </a:lnTo>
                      <a:lnTo>
                        <a:pt x="285" y="42"/>
                      </a:lnTo>
                      <a:lnTo>
                        <a:pt x="290" y="0"/>
                      </a:lnTo>
                      <a:lnTo>
                        <a:pt x="246" y="5"/>
                      </a:lnTo>
                      <a:lnTo>
                        <a:pt x="215" y="2"/>
                      </a:lnTo>
                      <a:lnTo>
                        <a:pt x="143" y="35"/>
                      </a:lnTo>
                      <a:lnTo>
                        <a:pt x="141" y="85"/>
                      </a:lnTo>
                      <a:lnTo>
                        <a:pt x="116" y="92"/>
                      </a:lnTo>
                      <a:lnTo>
                        <a:pt x="68" y="137"/>
                      </a:lnTo>
                      <a:lnTo>
                        <a:pt x="21" y="147"/>
                      </a:lnTo>
                      <a:lnTo>
                        <a:pt x="0" y="184"/>
                      </a:lnTo>
                      <a:lnTo>
                        <a:pt x="0" y="184"/>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61" name="Freeform 186"/>
                <p:cNvSpPr>
                  <a:spLocks noChangeAspect="1"/>
                </p:cNvSpPr>
                <p:nvPr/>
              </p:nvSpPr>
              <p:spPr bwMode="auto">
                <a:xfrm>
                  <a:off x="1281" y="2133"/>
                  <a:ext cx="137" cy="183"/>
                </a:xfrm>
                <a:custGeom>
                  <a:avLst/>
                  <a:gdLst/>
                  <a:ahLst/>
                  <a:cxnLst>
                    <a:cxn ang="0">
                      <a:pos x="0" y="184"/>
                    </a:cxn>
                    <a:cxn ang="0">
                      <a:pos x="165" y="309"/>
                    </a:cxn>
                    <a:cxn ang="0">
                      <a:pos x="175" y="312"/>
                    </a:cxn>
                    <a:cxn ang="0">
                      <a:pos x="176" y="327"/>
                    </a:cxn>
                    <a:cxn ang="0">
                      <a:pos x="188" y="334"/>
                    </a:cxn>
                    <a:cxn ang="0">
                      <a:pos x="321" y="257"/>
                    </a:cxn>
                    <a:cxn ang="0">
                      <a:pos x="303" y="242"/>
                    </a:cxn>
                    <a:cxn ang="0">
                      <a:pos x="285" y="202"/>
                    </a:cxn>
                    <a:cxn ang="0">
                      <a:pos x="296" y="174"/>
                    </a:cxn>
                    <a:cxn ang="0">
                      <a:pos x="295" y="129"/>
                    </a:cxn>
                    <a:cxn ang="0">
                      <a:pos x="301" y="120"/>
                    </a:cxn>
                    <a:cxn ang="0">
                      <a:pos x="271" y="55"/>
                    </a:cxn>
                    <a:cxn ang="0">
                      <a:pos x="285" y="42"/>
                    </a:cxn>
                    <a:cxn ang="0">
                      <a:pos x="290" y="0"/>
                    </a:cxn>
                    <a:cxn ang="0">
                      <a:pos x="246" y="5"/>
                    </a:cxn>
                    <a:cxn ang="0">
                      <a:pos x="215" y="2"/>
                    </a:cxn>
                    <a:cxn ang="0">
                      <a:pos x="143" y="35"/>
                    </a:cxn>
                    <a:cxn ang="0">
                      <a:pos x="141" y="85"/>
                    </a:cxn>
                    <a:cxn ang="0">
                      <a:pos x="116" y="92"/>
                    </a:cxn>
                    <a:cxn ang="0">
                      <a:pos x="68" y="137"/>
                    </a:cxn>
                    <a:cxn ang="0">
                      <a:pos x="21" y="147"/>
                    </a:cxn>
                    <a:cxn ang="0">
                      <a:pos x="0" y="184"/>
                    </a:cxn>
                    <a:cxn ang="0">
                      <a:pos x="0" y="184"/>
                    </a:cxn>
                  </a:cxnLst>
                  <a:rect l="0" t="0" r="r" b="b"/>
                  <a:pathLst>
                    <a:path w="321" h="334">
                      <a:moveTo>
                        <a:pt x="0" y="184"/>
                      </a:moveTo>
                      <a:lnTo>
                        <a:pt x="165" y="309"/>
                      </a:lnTo>
                      <a:lnTo>
                        <a:pt x="175" y="312"/>
                      </a:lnTo>
                      <a:lnTo>
                        <a:pt x="176" y="327"/>
                      </a:lnTo>
                      <a:lnTo>
                        <a:pt x="188" y="334"/>
                      </a:lnTo>
                      <a:lnTo>
                        <a:pt x="321" y="257"/>
                      </a:lnTo>
                      <a:lnTo>
                        <a:pt x="303" y="242"/>
                      </a:lnTo>
                      <a:lnTo>
                        <a:pt x="285" y="202"/>
                      </a:lnTo>
                      <a:lnTo>
                        <a:pt x="296" y="174"/>
                      </a:lnTo>
                      <a:lnTo>
                        <a:pt x="295" y="129"/>
                      </a:lnTo>
                      <a:lnTo>
                        <a:pt x="301" y="120"/>
                      </a:lnTo>
                      <a:lnTo>
                        <a:pt x="271" y="55"/>
                      </a:lnTo>
                      <a:lnTo>
                        <a:pt x="285" y="42"/>
                      </a:lnTo>
                      <a:lnTo>
                        <a:pt x="290" y="0"/>
                      </a:lnTo>
                      <a:lnTo>
                        <a:pt x="246" y="5"/>
                      </a:lnTo>
                      <a:lnTo>
                        <a:pt x="215" y="2"/>
                      </a:lnTo>
                      <a:lnTo>
                        <a:pt x="143" y="35"/>
                      </a:lnTo>
                      <a:lnTo>
                        <a:pt x="141" y="85"/>
                      </a:lnTo>
                      <a:lnTo>
                        <a:pt x="116" y="92"/>
                      </a:lnTo>
                      <a:lnTo>
                        <a:pt x="68" y="137"/>
                      </a:lnTo>
                      <a:lnTo>
                        <a:pt x="21" y="147"/>
                      </a:lnTo>
                      <a:lnTo>
                        <a:pt x="0" y="184"/>
                      </a:lnTo>
                      <a:lnTo>
                        <a:pt x="0" y="184"/>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62" name="Freeform 187"/>
                <p:cNvSpPr>
                  <a:spLocks noChangeAspect="1"/>
                </p:cNvSpPr>
                <p:nvPr/>
              </p:nvSpPr>
              <p:spPr bwMode="auto">
                <a:xfrm>
                  <a:off x="1202" y="2385"/>
                  <a:ext cx="25" cy="16"/>
                </a:xfrm>
                <a:custGeom>
                  <a:avLst/>
                  <a:gdLst/>
                  <a:ahLst/>
                  <a:cxnLst>
                    <a:cxn ang="0">
                      <a:pos x="57" y="0"/>
                    </a:cxn>
                    <a:cxn ang="0">
                      <a:pos x="59" y="11"/>
                    </a:cxn>
                    <a:cxn ang="0">
                      <a:pos x="35" y="13"/>
                    </a:cxn>
                    <a:cxn ang="0">
                      <a:pos x="30" y="30"/>
                    </a:cxn>
                    <a:cxn ang="0">
                      <a:pos x="0" y="3"/>
                    </a:cxn>
                    <a:cxn ang="0">
                      <a:pos x="57" y="0"/>
                    </a:cxn>
                    <a:cxn ang="0">
                      <a:pos x="57" y="0"/>
                    </a:cxn>
                  </a:cxnLst>
                  <a:rect l="0" t="0" r="r" b="b"/>
                  <a:pathLst>
                    <a:path w="59" h="30">
                      <a:moveTo>
                        <a:pt x="57" y="0"/>
                      </a:moveTo>
                      <a:lnTo>
                        <a:pt x="59" y="11"/>
                      </a:lnTo>
                      <a:lnTo>
                        <a:pt x="35" y="13"/>
                      </a:lnTo>
                      <a:lnTo>
                        <a:pt x="30" y="30"/>
                      </a:lnTo>
                      <a:lnTo>
                        <a:pt x="0" y="3"/>
                      </a:lnTo>
                      <a:lnTo>
                        <a:pt x="57" y="0"/>
                      </a:lnTo>
                      <a:lnTo>
                        <a:pt x="5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63" name="Freeform 188"/>
                <p:cNvSpPr>
                  <a:spLocks noChangeAspect="1"/>
                </p:cNvSpPr>
                <p:nvPr/>
              </p:nvSpPr>
              <p:spPr bwMode="auto">
                <a:xfrm>
                  <a:off x="1202" y="2385"/>
                  <a:ext cx="25" cy="16"/>
                </a:xfrm>
                <a:custGeom>
                  <a:avLst/>
                  <a:gdLst/>
                  <a:ahLst/>
                  <a:cxnLst>
                    <a:cxn ang="0">
                      <a:pos x="57" y="0"/>
                    </a:cxn>
                    <a:cxn ang="0">
                      <a:pos x="59" y="11"/>
                    </a:cxn>
                    <a:cxn ang="0">
                      <a:pos x="35" y="13"/>
                    </a:cxn>
                    <a:cxn ang="0">
                      <a:pos x="30" y="30"/>
                    </a:cxn>
                    <a:cxn ang="0">
                      <a:pos x="0" y="3"/>
                    </a:cxn>
                    <a:cxn ang="0">
                      <a:pos x="57" y="0"/>
                    </a:cxn>
                    <a:cxn ang="0">
                      <a:pos x="57" y="0"/>
                    </a:cxn>
                  </a:cxnLst>
                  <a:rect l="0" t="0" r="r" b="b"/>
                  <a:pathLst>
                    <a:path w="59" h="30">
                      <a:moveTo>
                        <a:pt x="57" y="0"/>
                      </a:moveTo>
                      <a:lnTo>
                        <a:pt x="59" y="11"/>
                      </a:lnTo>
                      <a:lnTo>
                        <a:pt x="35" y="13"/>
                      </a:lnTo>
                      <a:lnTo>
                        <a:pt x="30" y="30"/>
                      </a:lnTo>
                      <a:lnTo>
                        <a:pt x="0" y="3"/>
                      </a:lnTo>
                      <a:lnTo>
                        <a:pt x="57" y="0"/>
                      </a:lnTo>
                      <a:lnTo>
                        <a:pt x="5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64" name="Freeform 189"/>
                <p:cNvSpPr>
                  <a:spLocks noChangeAspect="1"/>
                </p:cNvSpPr>
                <p:nvPr/>
              </p:nvSpPr>
              <p:spPr bwMode="auto">
                <a:xfrm>
                  <a:off x="1200" y="2343"/>
                  <a:ext cx="40" cy="43"/>
                </a:xfrm>
                <a:custGeom>
                  <a:avLst/>
                  <a:gdLst/>
                  <a:ahLst/>
                  <a:cxnLst>
                    <a:cxn ang="0">
                      <a:pos x="2" y="47"/>
                    </a:cxn>
                    <a:cxn ang="0">
                      <a:pos x="0" y="35"/>
                    </a:cxn>
                    <a:cxn ang="0">
                      <a:pos x="22" y="7"/>
                    </a:cxn>
                    <a:cxn ang="0">
                      <a:pos x="37" y="12"/>
                    </a:cxn>
                    <a:cxn ang="0">
                      <a:pos x="55" y="0"/>
                    </a:cxn>
                    <a:cxn ang="0">
                      <a:pos x="93" y="35"/>
                    </a:cxn>
                    <a:cxn ang="0">
                      <a:pos x="87" y="73"/>
                    </a:cxn>
                    <a:cxn ang="0">
                      <a:pos x="3" y="80"/>
                    </a:cxn>
                    <a:cxn ang="0">
                      <a:pos x="3" y="70"/>
                    </a:cxn>
                    <a:cxn ang="0">
                      <a:pos x="68" y="48"/>
                    </a:cxn>
                    <a:cxn ang="0">
                      <a:pos x="2" y="47"/>
                    </a:cxn>
                    <a:cxn ang="0">
                      <a:pos x="2" y="47"/>
                    </a:cxn>
                  </a:cxnLst>
                  <a:rect l="0" t="0" r="r" b="b"/>
                  <a:pathLst>
                    <a:path w="93" h="80">
                      <a:moveTo>
                        <a:pt x="2" y="47"/>
                      </a:moveTo>
                      <a:lnTo>
                        <a:pt x="0" y="35"/>
                      </a:lnTo>
                      <a:lnTo>
                        <a:pt x="22" y="7"/>
                      </a:lnTo>
                      <a:lnTo>
                        <a:pt x="37" y="12"/>
                      </a:lnTo>
                      <a:lnTo>
                        <a:pt x="55" y="0"/>
                      </a:lnTo>
                      <a:lnTo>
                        <a:pt x="93" y="35"/>
                      </a:lnTo>
                      <a:lnTo>
                        <a:pt x="87" y="73"/>
                      </a:lnTo>
                      <a:lnTo>
                        <a:pt x="3" y="80"/>
                      </a:lnTo>
                      <a:lnTo>
                        <a:pt x="3" y="70"/>
                      </a:lnTo>
                      <a:lnTo>
                        <a:pt x="68" y="48"/>
                      </a:lnTo>
                      <a:lnTo>
                        <a:pt x="2" y="47"/>
                      </a:lnTo>
                      <a:lnTo>
                        <a:pt x="2" y="47"/>
                      </a:lnTo>
                      <a:close/>
                    </a:path>
                  </a:pathLst>
                </a:custGeom>
                <a:grpFill/>
                <a:ln w="6350">
                  <a:solidFill>
                    <a:schemeClr val="bg1"/>
                  </a:solidFill>
                  <a:round/>
                  <a:headEnd/>
                  <a:tailEnd/>
                </a:ln>
              </p:spPr>
              <p:txBody>
                <a:bodyPr/>
                <a:lstStyle/>
                <a:p>
                  <a:endParaRPr lang="de-DE" sz="1350">
                    <a:solidFill>
                      <a:srgbClr val="000000"/>
                    </a:solidFill>
                  </a:endParaRPr>
                </a:p>
              </p:txBody>
            </p:sp>
          </p:grpSp>
          <p:sp>
            <p:nvSpPr>
              <p:cNvPr id="740" name="Freeform 190"/>
              <p:cNvSpPr>
                <a:spLocks noChangeAspect="1"/>
              </p:cNvSpPr>
              <p:nvPr/>
            </p:nvSpPr>
            <p:spPr bwMode="auto">
              <a:xfrm>
                <a:off x="2129" y="2887"/>
                <a:ext cx="100" cy="83"/>
              </a:xfrm>
              <a:custGeom>
                <a:avLst/>
                <a:gdLst/>
                <a:ahLst/>
                <a:cxnLst>
                  <a:cxn ang="0">
                    <a:pos x="2" y="47"/>
                  </a:cxn>
                  <a:cxn ang="0">
                    <a:pos x="0" y="35"/>
                  </a:cxn>
                  <a:cxn ang="0">
                    <a:pos x="22" y="7"/>
                  </a:cxn>
                  <a:cxn ang="0">
                    <a:pos x="37" y="12"/>
                  </a:cxn>
                  <a:cxn ang="0">
                    <a:pos x="55" y="0"/>
                  </a:cxn>
                  <a:cxn ang="0">
                    <a:pos x="93" y="35"/>
                  </a:cxn>
                  <a:cxn ang="0">
                    <a:pos x="87" y="73"/>
                  </a:cxn>
                  <a:cxn ang="0">
                    <a:pos x="3" y="80"/>
                  </a:cxn>
                  <a:cxn ang="0">
                    <a:pos x="3" y="70"/>
                  </a:cxn>
                  <a:cxn ang="0">
                    <a:pos x="68" y="48"/>
                  </a:cxn>
                  <a:cxn ang="0">
                    <a:pos x="2" y="47"/>
                  </a:cxn>
                  <a:cxn ang="0">
                    <a:pos x="2" y="47"/>
                  </a:cxn>
                </a:cxnLst>
                <a:rect l="0" t="0" r="r" b="b"/>
                <a:pathLst>
                  <a:path w="93" h="80">
                    <a:moveTo>
                      <a:pt x="2" y="47"/>
                    </a:moveTo>
                    <a:lnTo>
                      <a:pt x="0" y="35"/>
                    </a:lnTo>
                    <a:lnTo>
                      <a:pt x="22" y="7"/>
                    </a:lnTo>
                    <a:lnTo>
                      <a:pt x="37" y="12"/>
                    </a:lnTo>
                    <a:lnTo>
                      <a:pt x="55" y="0"/>
                    </a:lnTo>
                    <a:lnTo>
                      <a:pt x="93" y="35"/>
                    </a:lnTo>
                    <a:lnTo>
                      <a:pt x="87" y="73"/>
                    </a:lnTo>
                    <a:lnTo>
                      <a:pt x="3" y="80"/>
                    </a:lnTo>
                    <a:lnTo>
                      <a:pt x="3" y="70"/>
                    </a:lnTo>
                    <a:lnTo>
                      <a:pt x="68" y="48"/>
                    </a:lnTo>
                    <a:lnTo>
                      <a:pt x="2" y="47"/>
                    </a:lnTo>
                    <a:lnTo>
                      <a:pt x="2" y="4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41" name="Freeform 191"/>
              <p:cNvSpPr>
                <a:spLocks noChangeAspect="1"/>
              </p:cNvSpPr>
              <p:nvPr/>
            </p:nvSpPr>
            <p:spPr bwMode="auto">
              <a:xfrm>
                <a:off x="2129" y="2936"/>
                <a:ext cx="75" cy="24"/>
              </a:xfrm>
              <a:custGeom>
                <a:avLst/>
                <a:gdLst/>
                <a:ahLst/>
                <a:cxnLst>
                  <a:cxn ang="0">
                    <a:pos x="0" y="0"/>
                  </a:cxn>
                  <a:cxn ang="0">
                    <a:pos x="68" y="1"/>
                  </a:cxn>
                  <a:cxn ang="0">
                    <a:pos x="2" y="21"/>
                  </a:cxn>
                  <a:cxn ang="0">
                    <a:pos x="0" y="0"/>
                  </a:cxn>
                  <a:cxn ang="0">
                    <a:pos x="0" y="0"/>
                  </a:cxn>
                </a:cxnLst>
                <a:rect l="0" t="0" r="r" b="b"/>
                <a:pathLst>
                  <a:path w="68" h="21">
                    <a:moveTo>
                      <a:pt x="0" y="0"/>
                    </a:moveTo>
                    <a:lnTo>
                      <a:pt x="68" y="1"/>
                    </a:lnTo>
                    <a:lnTo>
                      <a:pt x="2" y="21"/>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42" name="Freeform 192"/>
              <p:cNvSpPr>
                <a:spLocks noChangeAspect="1"/>
              </p:cNvSpPr>
              <p:nvPr/>
            </p:nvSpPr>
            <p:spPr bwMode="auto">
              <a:xfrm>
                <a:off x="2129" y="2936"/>
                <a:ext cx="75" cy="24"/>
              </a:xfrm>
              <a:custGeom>
                <a:avLst/>
                <a:gdLst/>
                <a:ahLst/>
                <a:cxnLst>
                  <a:cxn ang="0">
                    <a:pos x="0" y="0"/>
                  </a:cxn>
                  <a:cxn ang="0">
                    <a:pos x="68" y="1"/>
                  </a:cxn>
                  <a:cxn ang="0">
                    <a:pos x="2" y="21"/>
                  </a:cxn>
                  <a:cxn ang="0">
                    <a:pos x="0" y="0"/>
                  </a:cxn>
                  <a:cxn ang="0">
                    <a:pos x="0" y="0"/>
                  </a:cxn>
                </a:cxnLst>
                <a:rect l="0" t="0" r="r" b="b"/>
                <a:pathLst>
                  <a:path w="68" h="21">
                    <a:moveTo>
                      <a:pt x="0" y="0"/>
                    </a:moveTo>
                    <a:lnTo>
                      <a:pt x="68" y="1"/>
                    </a:lnTo>
                    <a:lnTo>
                      <a:pt x="2" y="21"/>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43" name="Freeform 193"/>
              <p:cNvSpPr>
                <a:spLocks noChangeAspect="1"/>
              </p:cNvSpPr>
              <p:nvPr/>
            </p:nvSpPr>
            <p:spPr bwMode="auto">
              <a:xfrm>
                <a:off x="2223" y="2717"/>
                <a:ext cx="320" cy="286"/>
              </a:xfrm>
              <a:custGeom>
                <a:avLst/>
                <a:gdLst/>
                <a:ahLst/>
                <a:cxnLst>
                  <a:cxn ang="0">
                    <a:pos x="0" y="233"/>
                  </a:cxn>
                  <a:cxn ang="0">
                    <a:pos x="2" y="240"/>
                  </a:cxn>
                  <a:cxn ang="0">
                    <a:pos x="55" y="245"/>
                  </a:cxn>
                  <a:cxn ang="0">
                    <a:pos x="69" y="261"/>
                  </a:cxn>
                  <a:cxn ang="0">
                    <a:pos x="75" y="261"/>
                  </a:cxn>
                  <a:cxn ang="0">
                    <a:pos x="80" y="268"/>
                  </a:cxn>
                  <a:cxn ang="0">
                    <a:pos x="110" y="266"/>
                  </a:cxn>
                  <a:cxn ang="0">
                    <a:pos x="142" y="226"/>
                  </a:cxn>
                  <a:cxn ang="0">
                    <a:pos x="167" y="220"/>
                  </a:cxn>
                  <a:cxn ang="0">
                    <a:pos x="170" y="210"/>
                  </a:cxn>
                  <a:cxn ang="0">
                    <a:pos x="230" y="186"/>
                  </a:cxn>
                  <a:cxn ang="0">
                    <a:pos x="277" y="166"/>
                  </a:cxn>
                  <a:cxn ang="0">
                    <a:pos x="295" y="110"/>
                  </a:cxn>
                  <a:cxn ang="0">
                    <a:pos x="279" y="100"/>
                  </a:cxn>
                  <a:cxn ang="0">
                    <a:pos x="279" y="88"/>
                  </a:cxn>
                  <a:cxn ang="0">
                    <a:pos x="157" y="0"/>
                  </a:cxn>
                  <a:cxn ang="0">
                    <a:pos x="130" y="0"/>
                  </a:cxn>
                  <a:cxn ang="0">
                    <a:pos x="114" y="153"/>
                  </a:cxn>
                  <a:cxn ang="0">
                    <a:pos x="135" y="151"/>
                  </a:cxn>
                  <a:cxn ang="0">
                    <a:pos x="134" y="173"/>
                  </a:cxn>
                  <a:cxn ang="0">
                    <a:pos x="70" y="175"/>
                  </a:cxn>
                  <a:cxn ang="0">
                    <a:pos x="64" y="163"/>
                  </a:cxn>
                  <a:cxn ang="0">
                    <a:pos x="57" y="180"/>
                  </a:cxn>
                  <a:cxn ang="0">
                    <a:pos x="32" y="185"/>
                  </a:cxn>
                  <a:cxn ang="0">
                    <a:pos x="27" y="173"/>
                  </a:cxn>
                  <a:cxn ang="0">
                    <a:pos x="22" y="193"/>
                  </a:cxn>
                  <a:cxn ang="0">
                    <a:pos x="8" y="193"/>
                  </a:cxn>
                  <a:cxn ang="0">
                    <a:pos x="0" y="233"/>
                  </a:cxn>
                  <a:cxn ang="0">
                    <a:pos x="0" y="233"/>
                  </a:cxn>
                </a:cxnLst>
                <a:rect l="0" t="0" r="r" b="b"/>
                <a:pathLst>
                  <a:path w="295" h="268">
                    <a:moveTo>
                      <a:pt x="0" y="233"/>
                    </a:moveTo>
                    <a:lnTo>
                      <a:pt x="2" y="240"/>
                    </a:lnTo>
                    <a:lnTo>
                      <a:pt x="55" y="245"/>
                    </a:lnTo>
                    <a:lnTo>
                      <a:pt x="69" y="261"/>
                    </a:lnTo>
                    <a:lnTo>
                      <a:pt x="75" y="261"/>
                    </a:lnTo>
                    <a:lnTo>
                      <a:pt x="80" y="268"/>
                    </a:lnTo>
                    <a:lnTo>
                      <a:pt x="110" y="266"/>
                    </a:lnTo>
                    <a:lnTo>
                      <a:pt x="142" y="226"/>
                    </a:lnTo>
                    <a:lnTo>
                      <a:pt x="167" y="220"/>
                    </a:lnTo>
                    <a:lnTo>
                      <a:pt x="170" y="210"/>
                    </a:lnTo>
                    <a:lnTo>
                      <a:pt x="230" y="186"/>
                    </a:lnTo>
                    <a:lnTo>
                      <a:pt x="277" y="166"/>
                    </a:lnTo>
                    <a:lnTo>
                      <a:pt x="295" y="110"/>
                    </a:lnTo>
                    <a:lnTo>
                      <a:pt x="279" y="100"/>
                    </a:lnTo>
                    <a:lnTo>
                      <a:pt x="279" y="88"/>
                    </a:lnTo>
                    <a:lnTo>
                      <a:pt x="157" y="0"/>
                    </a:lnTo>
                    <a:lnTo>
                      <a:pt x="130" y="0"/>
                    </a:lnTo>
                    <a:lnTo>
                      <a:pt x="114" y="153"/>
                    </a:lnTo>
                    <a:lnTo>
                      <a:pt x="135" y="151"/>
                    </a:lnTo>
                    <a:lnTo>
                      <a:pt x="134" y="173"/>
                    </a:lnTo>
                    <a:lnTo>
                      <a:pt x="70" y="175"/>
                    </a:lnTo>
                    <a:lnTo>
                      <a:pt x="64" y="163"/>
                    </a:lnTo>
                    <a:lnTo>
                      <a:pt x="57" y="180"/>
                    </a:lnTo>
                    <a:lnTo>
                      <a:pt x="32" y="185"/>
                    </a:lnTo>
                    <a:lnTo>
                      <a:pt x="27" y="173"/>
                    </a:lnTo>
                    <a:lnTo>
                      <a:pt x="22" y="193"/>
                    </a:lnTo>
                    <a:lnTo>
                      <a:pt x="8" y="193"/>
                    </a:lnTo>
                    <a:lnTo>
                      <a:pt x="0" y="233"/>
                    </a:lnTo>
                    <a:lnTo>
                      <a:pt x="0" y="23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44" name="Freeform 194"/>
              <p:cNvSpPr>
                <a:spLocks noChangeAspect="1"/>
              </p:cNvSpPr>
              <p:nvPr/>
            </p:nvSpPr>
            <p:spPr bwMode="auto">
              <a:xfrm>
                <a:off x="2223" y="2717"/>
                <a:ext cx="320" cy="286"/>
              </a:xfrm>
              <a:custGeom>
                <a:avLst/>
                <a:gdLst/>
                <a:ahLst/>
                <a:cxnLst>
                  <a:cxn ang="0">
                    <a:pos x="0" y="233"/>
                  </a:cxn>
                  <a:cxn ang="0">
                    <a:pos x="2" y="240"/>
                  </a:cxn>
                  <a:cxn ang="0">
                    <a:pos x="55" y="245"/>
                  </a:cxn>
                  <a:cxn ang="0">
                    <a:pos x="69" y="261"/>
                  </a:cxn>
                  <a:cxn ang="0">
                    <a:pos x="75" y="261"/>
                  </a:cxn>
                  <a:cxn ang="0">
                    <a:pos x="80" y="268"/>
                  </a:cxn>
                  <a:cxn ang="0">
                    <a:pos x="110" y="266"/>
                  </a:cxn>
                  <a:cxn ang="0">
                    <a:pos x="142" y="226"/>
                  </a:cxn>
                  <a:cxn ang="0">
                    <a:pos x="167" y="220"/>
                  </a:cxn>
                  <a:cxn ang="0">
                    <a:pos x="170" y="210"/>
                  </a:cxn>
                  <a:cxn ang="0">
                    <a:pos x="230" y="186"/>
                  </a:cxn>
                  <a:cxn ang="0">
                    <a:pos x="277" y="166"/>
                  </a:cxn>
                  <a:cxn ang="0">
                    <a:pos x="295" y="110"/>
                  </a:cxn>
                  <a:cxn ang="0">
                    <a:pos x="279" y="100"/>
                  </a:cxn>
                  <a:cxn ang="0">
                    <a:pos x="279" y="88"/>
                  </a:cxn>
                  <a:cxn ang="0">
                    <a:pos x="157" y="0"/>
                  </a:cxn>
                  <a:cxn ang="0">
                    <a:pos x="130" y="0"/>
                  </a:cxn>
                  <a:cxn ang="0">
                    <a:pos x="114" y="153"/>
                  </a:cxn>
                  <a:cxn ang="0">
                    <a:pos x="135" y="151"/>
                  </a:cxn>
                  <a:cxn ang="0">
                    <a:pos x="134" y="173"/>
                  </a:cxn>
                  <a:cxn ang="0">
                    <a:pos x="70" y="175"/>
                  </a:cxn>
                  <a:cxn ang="0">
                    <a:pos x="64" y="163"/>
                  </a:cxn>
                  <a:cxn ang="0">
                    <a:pos x="57" y="180"/>
                  </a:cxn>
                  <a:cxn ang="0">
                    <a:pos x="32" y="185"/>
                  </a:cxn>
                  <a:cxn ang="0">
                    <a:pos x="27" y="173"/>
                  </a:cxn>
                  <a:cxn ang="0">
                    <a:pos x="22" y="193"/>
                  </a:cxn>
                  <a:cxn ang="0">
                    <a:pos x="8" y="193"/>
                  </a:cxn>
                  <a:cxn ang="0">
                    <a:pos x="0" y="233"/>
                  </a:cxn>
                  <a:cxn ang="0">
                    <a:pos x="0" y="233"/>
                  </a:cxn>
                </a:cxnLst>
                <a:rect l="0" t="0" r="r" b="b"/>
                <a:pathLst>
                  <a:path w="295" h="268">
                    <a:moveTo>
                      <a:pt x="0" y="233"/>
                    </a:moveTo>
                    <a:lnTo>
                      <a:pt x="2" y="240"/>
                    </a:lnTo>
                    <a:lnTo>
                      <a:pt x="55" y="245"/>
                    </a:lnTo>
                    <a:lnTo>
                      <a:pt x="69" y="261"/>
                    </a:lnTo>
                    <a:lnTo>
                      <a:pt x="75" y="261"/>
                    </a:lnTo>
                    <a:lnTo>
                      <a:pt x="80" y="268"/>
                    </a:lnTo>
                    <a:lnTo>
                      <a:pt x="110" y="266"/>
                    </a:lnTo>
                    <a:lnTo>
                      <a:pt x="142" y="226"/>
                    </a:lnTo>
                    <a:lnTo>
                      <a:pt x="167" y="220"/>
                    </a:lnTo>
                    <a:lnTo>
                      <a:pt x="170" y="210"/>
                    </a:lnTo>
                    <a:lnTo>
                      <a:pt x="230" y="186"/>
                    </a:lnTo>
                    <a:lnTo>
                      <a:pt x="277" y="166"/>
                    </a:lnTo>
                    <a:lnTo>
                      <a:pt x="295" y="110"/>
                    </a:lnTo>
                    <a:lnTo>
                      <a:pt x="279" y="100"/>
                    </a:lnTo>
                    <a:lnTo>
                      <a:pt x="279" y="88"/>
                    </a:lnTo>
                    <a:lnTo>
                      <a:pt x="157" y="0"/>
                    </a:lnTo>
                    <a:lnTo>
                      <a:pt x="130" y="0"/>
                    </a:lnTo>
                    <a:lnTo>
                      <a:pt x="114" y="153"/>
                    </a:lnTo>
                    <a:lnTo>
                      <a:pt x="135" y="151"/>
                    </a:lnTo>
                    <a:lnTo>
                      <a:pt x="134" y="173"/>
                    </a:lnTo>
                    <a:lnTo>
                      <a:pt x="70" y="175"/>
                    </a:lnTo>
                    <a:lnTo>
                      <a:pt x="64" y="163"/>
                    </a:lnTo>
                    <a:lnTo>
                      <a:pt x="57" y="180"/>
                    </a:lnTo>
                    <a:lnTo>
                      <a:pt x="32" y="185"/>
                    </a:lnTo>
                    <a:lnTo>
                      <a:pt x="27" y="173"/>
                    </a:lnTo>
                    <a:lnTo>
                      <a:pt x="22" y="193"/>
                    </a:lnTo>
                    <a:lnTo>
                      <a:pt x="8" y="193"/>
                    </a:lnTo>
                    <a:lnTo>
                      <a:pt x="0" y="233"/>
                    </a:lnTo>
                    <a:lnTo>
                      <a:pt x="0" y="23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45" name="Freeform 195"/>
              <p:cNvSpPr>
                <a:spLocks noChangeAspect="1"/>
              </p:cNvSpPr>
              <p:nvPr/>
            </p:nvSpPr>
            <p:spPr bwMode="auto">
              <a:xfrm>
                <a:off x="2630" y="2473"/>
                <a:ext cx="74" cy="133"/>
              </a:xfrm>
              <a:custGeom>
                <a:avLst/>
                <a:gdLst/>
                <a:ahLst/>
                <a:cxnLst>
                  <a:cxn ang="0">
                    <a:pos x="19" y="6"/>
                  </a:cxn>
                  <a:cxn ang="0">
                    <a:pos x="14" y="48"/>
                  </a:cxn>
                  <a:cxn ang="0">
                    <a:pos x="0" y="61"/>
                  </a:cxn>
                  <a:cxn ang="0">
                    <a:pos x="30" y="126"/>
                  </a:cxn>
                  <a:cxn ang="0">
                    <a:pos x="69" y="75"/>
                  </a:cxn>
                  <a:cxn ang="0">
                    <a:pos x="49" y="61"/>
                  </a:cxn>
                  <a:cxn ang="0">
                    <a:pos x="70" y="30"/>
                  </a:cxn>
                  <a:cxn ang="0">
                    <a:pos x="52" y="0"/>
                  </a:cxn>
                  <a:cxn ang="0">
                    <a:pos x="19" y="6"/>
                  </a:cxn>
                  <a:cxn ang="0">
                    <a:pos x="19" y="6"/>
                  </a:cxn>
                </a:cxnLst>
                <a:rect l="0" t="0" r="r" b="b"/>
                <a:pathLst>
                  <a:path w="70" h="126">
                    <a:moveTo>
                      <a:pt x="19" y="6"/>
                    </a:moveTo>
                    <a:lnTo>
                      <a:pt x="14" y="48"/>
                    </a:lnTo>
                    <a:lnTo>
                      <a:pt x="0" y="61"/>
                    </a:lnTo>
                    <a:lnTo>
                      <a:pt x="30" y="126"/>
                    </a:lnTo>
                    <a:lnTo>
                      <a:pt x="69" y="75"/>
                    </a:lnTo>
                    <a:lnTo>
                      <a:pt x="49" y="61"/>
                    </a:lnTo>
                    <a:lnTo>
                      <a:pt x="70" y="30"/>
                    </a:lnTo>
                    <a:lnTo>
                      <a:pt x="52" y="0"/>
                    </a:lnTo>
                    <a:lnTo>
                      <a:pt x="19" y="6"/>
                    </a:lnTo>
                    <a:lnTo>
                      <a:pt x="19" y="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46" name="Freeform 196"/>
              <p:cNvSpPr>
                <a:spLocks noChangeAspect="1"/>
              </p:cNvSpPr>
              <p:nvPr/>
            </p:nvSpPr>
            <p:spPr bwMode="auto">
              <a:xfrm>
                <a:off x="2630" y="2473"/>
                <a:ext cx="74" cy="133"/>
              </a:xfrm>
              <a:custGeom>
                <a:avLst/>
                <a:gdLst/>
                <a:ahLst/>
                <a:cxnLst>
                  <a:cxn ang="0">
                    <a:pos x="19" y="6"/>
                  </a:cxn>
                  <a:cxn ang="0">
                    <a:pos x="14" y="48"/>
                  </a:cxn>
                  <a:cxn ang="0">
                    <a:pos x="0" y="61"/>
                  </a:cxn>
                  <a:cxn ang="0">
                    <a:pos x="30" y="126"/>
                  </a:cxn>
                  <a:cxn ang="0">
                    <a:pos x="69" y="75"/>
                  </a:cxn>
                  <a:cxn ang="0">
                    <a:pos x="49" y="61"/>
                  </a:cxn>
                  <a:cxn ang="0">
                    <a:pos x="70" y="30"/>
                  </a:cxn>
                  <a:cxn ang="0">
                    <a:pos x="52" y="0"/>
                  </a:cxn>
                  <a:cxn ang="0">
                    <a:pos x="19" y="6"/>
                  </a:cxn>
                  <a:cxn ang="0">
                    <a:pos x="19" y="6"/>
                  </a:cxn>
                </a:cxnLst>
                <a:rect l="0" t="0" r="r" b="b"/>
                <a:pathLst>
                  <a:path w="70" h="126">
                    <a:moveTo>
                      <a:pt x="19" y="6"/>
                    </a:moveTo>
                    <a:lnTo>
                      <a:pt x="14" y="48"/>
                    </a:lnTo>
                    <a:lnTo>
                      <a:pt x="0" y="61"/>
                    </a:lnTo>
                    <a:lnTo>
                      <a:pt x="30" y="126"/>
                    </a:lnTo>
                    <a:lnTo>
                      <a:pt x="69" y="75"/>
                    </a:lnTo>
                    <a:lnTo>
                      <a:pt x="49" y="61"/>
                    </a:lnTo>
                    <a:lnTo>
                      <a:pt x="70" y="30"/>
                    </a:lnTo>
                    <a:lnTo>
                      <a:pt x="52" y="0"/>
                    </a:lnTo>
                    <a:lnTo>
                      <a:pt x="19" y="6"/>
                    </a:lnTo>
                    <a:lnTo>
                      <a:pt x="19" y="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47" name="Freeform 197"/>
              <p:cNvSpPr>
                <a:spLocks noChangeAspect="1"/>
              </p:cNvSpPr>
              <p:nvPr/>
            </p:nvSpPr>
            <p:spPr bwMode="auto">
              <a:xfrm>
                <a:off x="2167" y="2966"/>
                <a:ext cx="148" cy="94"/>
              </a:xfrm>
              <a:custGeom>
                <a:avLst/>
                <a:gdLst/>
                <a:ahLst/>
                <a:cxnLst>
                  <a:cxn ang="0">
                    <a:pos x="0" y="33"/>
                  </a:cxn>
                  <a:cxn ang="0">
                    <a:pos x="5" y="15"/>
                  </a:cxn>
                  <a:cxn ang="0">
                    <a:pos x="29" y="13"/>
                  </a:cxn>
                  <a:cxn ang="0">
                    <a:pos x="27" y="2"/>
                  </a:cxn>
                  <a:cxn ang="0">
                    <a:pos x="52" y="0"/>
                  </a:cxn>
                  <a:cxn ang="0">
                    <a:pos x="54" y="7"/>
                  </a:cxn>
                  <a:cxn ang="0">
                    <a:pos x="107" y="12"/>
                  </a:cxn>
                  <a:cxn ang="0">
                    <a:pos x="121" y="28"/>
                  </a:cxn>
                  <a:cxn ang="0">
                    <a:pos x="127" y="28"/>
                  </a:cxn>
                  <a:cxn ang="0">
                    <a:pos x="136" y="43"/>
                  </a:cxn>
                  <a:cxn ang="0">
                    <a:pos x="117" y="43"/>
                  </a:cxn>
                  <a:cxn ang="0">
                    <a:pos x="127" y="77"/>
                  </a:cxn>
                  <a:cxn ang="0">
                    <a:pos x="104" y="73"/>
                  </a:cxn>
                  <a:cxn ang="0">
                    <a:pos x="107" y="82"/>
                  </a:cxn>
                  <a:cxn ang="0">
                    <a:pos x="97" y="87"/>
                  </a:cxn>
                  <a:cxn ang="0">
                    <a:pos x="89" y="73"/>
                  </a:cxn>
                  <a:cxn ang="0">
                    <a:pos x="82" y="73"/>
                  </a:cxn>
                  <a:cxn ang="0">
                    <a:pos x="60" y="37"/>
                  </a:cxn>
                  <a:cxn ang="0">
                    <a:pos x="27" y="65"/>
                  </a:cxn>
                  <a:cxn ang="0">
                    <a:pos x="22" y="53"/>
                  </a:cxn>
                  <a:cxn ang="0">
                    <a:pos x="0" y="33"/>
                  </a:cxn>
                  <a:cxn ang="0">
                    <a:pos x="0" y="33"/>
                  </a:cxn>
                </a:cxnLst>
                <a:rect l="0" t="0" r="r" b="b"/>
                <a:pathLst>
                  <a:path w="136" h="87">
                    <a:moveTo>
                      <a:pt x="0" y="33"/>
                    </a:moveTo>
                    <a:lnTo>
                      <a:pt x="5" y="15"/>
                    </a:lnTo>
                    <a:lnTo>
                      <a:pt x="29" y="13"/>
                    </a:lnTo>
                    <a:lnTo>
                      <a:pt x="27" y="2"/>
                    </a:lnTo>
                    <a:lnTo>
                      <a:pt x="52" y="0"/>
                    </a:lnTo>
                    <a:lnTo>
                      <a:pt x="54" y="7"/>
                    </a:lnTo>
                    <a:lnTo>
                      <a:pt x="107" y="12"/>
                    </a:lnTo>
                    <a:lnTo>
                      <a:pt x="121" y="28"/>
                    </a:lnTo>
                    <a:lnTo>
                      <a:pt x="127" y="28"/>
                    </a:lnTo>
                    <a:lnTo>
                      <a:pt x="136" y="43"/>
                    </a:lnTo>
                    <a:lnTo>
                      <a:pt x="117" y="43"/>
                    </a:lnTo>
                    <a:lnTo>
                      <a:pt x="127" y="77"/>
                    </a:lnTo>
                    <a:lnTo>
                      <a:pt x="104" y="73"/>
                    </a:lnTo>
                    <a:lnTo>
                      <a:pt x="107" y="82"/>
                    </a:lnTo>
                    <a:lnTo>
                      <a:pt x="97" y="87"/>
                    </a:lnTo>
                    <a:lnTo>
                      <a:pt x="89" y="73"/>
                    </a:lnTo>
                    <a:lnTo>
                      <a:pt x="82" y="73"/>
                    </a:lnTo>
                    <a:lnTo>
                      <a:pt x="60" y="37"/>
                    </a:lnTo>
                    <a:lnTo>
                      <a:pt x="27" y="65"/>
                    </a:lnTo>
                    <a:lnTo>
                      <a:pt x="22" y="53"/>
                    </a:lnTo>
                    <a:lnTo>
                      <a:pt x="0" y="33"/>
                    </a:lnTo>
                    <a:lnTo>
                      <a:pt x="0" y="3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48" name="Freeform 198"/>
              <p:cNvSpPr>
                <a:spLocks noChangeAspect="1"/>
              </p:cNvSpPr>
              <p:nvPr/>
            </p:nvSpPr>
            <p:spPr bwMode="auto">
              <a:xfrm>
                <a:off x="2167" y="2966"/>
                <a:ext cx="148" cy="94"/>
              </a:xfrm>
              <a:custGeom>
                <a:avLst/>
                <a:gdLst/>
                <a:ahLst/>
                <a:cxnLst>
                  <a:cxn ang="0">
                    <a:pos x="0" y="33"/>
                  </a:cxn>
                  <a:cxn ang="0">
                    <a:pos x="5" y="15"/>
                  </a:cxn>
                  <a:cxn ang="0">
                    <a:pos x="29" y="13"/>
                  </a:cxn>
                  <a:cxn ang="0">
                    <a:pos x="27" y="2"/>
                  </a:cxn>
                  <a:cxn ang="0">
                    <a:pos x="52" y="0"/>
                  </a:cxn>
                  <a:cxn ang="0">
                    <a:pos x="54" y="7"/>
                  </a:cxn>
                  <a:cxn ang="0">
                    <a:pos x="107" y="12"/>
                  </a:cxn>
                  <a:cxn ang="0">
                    <a:pos x="121" y="28"/>
                  </a:cxn>
                  <a:cxn ang="0">
                    <a:pos x="127" y="28"/>
                  </a:cxn>
                  <a:cxn ang="0">
                    <a:pos x="136" y="43"/>
                  </a:cxn>
                  <a:cxn ang="0">
                    <a:pos x="117" y="43"/>
                  </a:cxn>
                  <a:cxn ang="0">
                    <a:pos x="127" y="77"/>
                  </a:cxn>
                  <a:cxn ang="0">
                    <a:pos x="104" y="73"/>
                  </a:cxn>
                  <a:cxn ang="0">
                    <a:pos x="107" y="82"/>
                  </a:cxn>
                  <a:cxn ang="0">
                    <a:pos x="97" y="87"/>
                  </a:cxn>
                  <a:cxn ang="0">
                    <a:pos x="89" y="73"/>
                  </a:cxn>
                  <a:cxn ang="0">
                    <a:pos x="82" y="73"/>
                  </a:cxn>
                  <a:cxn ang="0">
                    <a:pos x="60" y="37"/>
                  </a:cxn>
                  <a:cxn ang="0">
                    <a:pos x="27" y="65"/>
                  </a:cxn>
                  <a:cxn ang="0">
                    <a:pos x="22" y="53"/>
                  </a:cxn>
                  <a:cxn ang="0">
                    <a:pos x="0" y="33"/>
                  </a:cxn>
                  <a:cxn ang="0">
                    <a:pos x="0" y="33"/>
                  </a:cxn>
                </a:cxnLst>
                <a:rect l="0" t="0" r="r" b="b"/>
                <a:pathLst>
                  <a:path w="136" h="87">
                    <a:moveTo>
                      <a:pt x="0" y="33"/>
                    </a:moveTo>
                    <a:lnTo>
                      <a:pt x="5" y="15"/>
                    </a:lnTo>
                    <a:lnTo>
                      <a:pt x="29" y="13"/>
                    </a:lnTo>
                    <a:lnTo>
                      <a:pt x="27" y="2"/>
                    </a:lnTo>
                    <a:lnTo>
                      <a:pt x="52" y="0"/>
                    </a:lnTo>
                    <a:lnTo>
                      <a:pt x="54" y="7"/>
                    </a:lnTo>
                    <a:lnTo>
                      <a:pt x="107" y="12"/>
                    </a:lnTo>
                    <a:lnTo>
                      <a:pt x="121" y="28"/>
                    </a:lnTo>
                    <a:lnTo>
                      <a:pt x="127" y="28"/>
                    </a:lnTo>
                    <a:lnTo>
                      <a:pt x="136" y="43"/>
                    </a:lnTo>
                    <a:lnTo>
                      <a:pt x="117" y="43"/>
                    </a:lnTo>
                    <a:lnTo>
                      <a:pt x="127" y="77"/>
                    </a:lnTo>
                    <a:lnTo>
                      <a:pt x="104" y="73"/>
                    </a:lnTo>
                    <a:lnTo>
                      <a:pt x="107" y="82"/>
                    </a:lnTo>
                    <a:lnTo>
                      <a:pt x="97" y="87"/>
                    </a:lnTo>
                    <a:lnTo>
                      <a:pt x="89" y="73"/>
                    </a:lnTo>
                    <a:lnTo>
                      <a:pt x="82" y="73"/>
                    </a:lnTo>
                    <a:lnTo>
                      <a:pt x="60" y="37"/>
                    </a:lnTo>
                    <a:lnTo>
                      <a:pt x="27" y="65"/>
                    </a:lnTo>
                    <a:lnTo>
                      <a:pt x="22" y="53"/>
                    </a:lnTo>
                    <a:lnTo>
                      <a:pt x="0" y="33"/>
                    </a:lnTo>
                    <a:lnTo>
                      <a:pt x="0" y="3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49" name="Freeform 199"/>
              <p:cNvSpPr>
                <a:spLocks noChangeAspect="1"/>
              </p:cNvSpPr>
              <p:nvPr/>
            </p:nvSpPr>
            <p:spPr bwMode="auto">
              <a:xfrm>
                <a:off x="2193" y="3005"/>
                <a:ext cx="62" cy="73"/>
              </a:xfrm>
              <a:custGeom>
                <a:avLst/>
                <a:gdLst/>
                <a:ahLst/>
                <a:cxnLst>
                  <a:cxn ang="0">
                    <a:pos x="0" y="28"/>
                  </a:cxn>
                  <a:cxn ang="0">
                    <a:pos x="15" y="58"/>
                  </a:cxn>
                  <a:cxn ang="0">
                    <a:pos x="30" y="68"/>
                  </a:cxn>
                  <a:cxn ang="0">
                    <a:pos x="55" y="36"/>
                  </a:cxn>
                  <a:cxn ang="0">
                    <a:pos x="33" y="0"/>
                  </a:cxn>
                  <a:cxn ang="0">
                    <a:pos x="0" y="28"/>
                  </a:cxn>
                  <a:cxn ang="0">
                    <a:pos x="0" y="28"/>
                  </a:cxn>
                </a:cxnLst>
                <a:rect l="0" t="0" r="r" b="b"/>
                <a:pathLst>
                  <a:path w="55" h="68">
                    <a:moveTo>
                      <a:pt x="0" y="28"/>
                    </a:moveTo>
                    <a:lnTo>
                      <a:pt x="15" y="58"/>
                    </a:lnTo>
                    <a:lnTo>
                      <a:pt x="30" y="68"/>
                    </a:lnTo>
                    <a:lnTo>
                      <a:pt x="55" y="36"/>
                    </a:lnTo>
                    <a:lnTo>
                      <a:pt x="33" y="0"/>
                    </a:lnTo>
                    <a:lnTo>
                      <a:pt x="0" y="28"/>
                    </a:lnTo>
                    <a:lnTo>
                      <a:pt x="0" y="2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50" name="Freeform 200"/>
              <p:cNvSpPr>
                <a:spLocks noChangeAspect="1"/>
              </p:cNvSpPr>
              <p:nvPr/>
            </p:nvSpPr>
            <p:spPr bwMode="auto">
              <a:xfrm>
                <a:off x="2193" y="3005"/>
                <a:ext cx="62" cy="73"/>
              </a:xfrm>
              <a:custGeom>
                <a:avLst/>
                <a:gdLst/>
                <a:ahLst/>
                <a:cxnLst>
                  <a:cxn ang="0">
                    <a:pos x="0" y="28"/>
                  </a:cxn>
                  <a:cxn ang="0">
                    <a:pos x="15" y="58"/>
                  </a:cxn>
                  <a:cxn ang="0">
                    <a:pos x="30" y="68"/>
                  </a:cxn>
                  <a:cxn ang="0">
                    <a:pos x="55" y="36"/>
                  </a:cxn>
                  <a:cxn ang="0">
                    <a:pos x="33" y="0"/>
                  </a:cxn>
                  <a:cxn ang="0">
                    <a:pos x="0" y="28"/>
                  </a:cxn>
                  <a:cxn ang="0">
                    <a:pos x="0" y="28"/>
                  </a:cxn>
                </a:cxnLst>
                <a:rect l="0" t="0" r="r" b="b"/>
                <a:pathLst>
                  <a:path w="55" h="68">
                    <a:moveTo>
                      <a:pt x="0" y="28"/>
                    </a:moveTo>
                    <a:lnTo>
                      <a:pt x="15" y="58"/>
                    </a:lnTo>
                    <a:lnTo>
                      <a:pt x="30" y="68"/>
                    </a:lnTo>
                    <a:lnTo>
                      <a:pt x="55" y="36"/>
                    </a:lnTo>
                    <a:lnTo>
                      <a:pt x="33" y="0"/>
                    </a:lnTo>
                    <a:lnTo>
                      <a:pt x="0" y="28"/>
                    </a:lnTo>
                    <a:lnTo>
                      <a:pt x="0" y="2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51" name="Freeform 201"/>
              <p:cNvSpPr>
                <a:spLocks noChangeAspect="1"/>
              </p:cNvSpPr>
              <p:nvPr/>
            </p:nvSpPr>
            <p:spPr bwMode="auto">
              <a:xfrm>
                <a:off x="2228" y="3043"/>
                <a:ext cx="76" cy="79"/>
              </a:xfrm>
              <a:custGeom>
                <a:avLst/>
                <a:gdLst/>
                <a:ahLst/>
                <a:cxnLst>
                  <a:cxn ang="0">
                    <a:pos x="0" y="32"/>
                  </a:cxn>
                  <a:cxn ang="0">
                    <a:pos x="69" y="72"/>
                  </a:cxn>
                  <a:cxn ang="0">
                    <a:pos x="70" y="50"/>
                  </a:cxn>
                  <a:cxn ang="0">
                    <a:pos x="57" y="35"/>
                  </a:cxn>
                  <a:cxn ang="0">
                    <a:pos x="65" y="24"/>
                  </a:cxn>
                  <a:cxn ang="0">
                    <a:pos x="50" y="9"/>
                  </a:cxn>
                  <a:cxn ang="0">
                    <a:pos x="40" y="14"/>
                  </a:cxn>
                  <a:cxn ang="0">
                    <a:pos x="32" y="0"/>
                  </a:cxn>
                  <a:cxn ang="0">
                    <a:pos x="25" y="0"/>
                  </a:cxn>
                  <a:cxn ang="0">
                    <a:pos x="0" y="32"/>
                  </a:cxn>
                  <a:cxn ang="0">
                    <a:pos x="0" y="32"/>
                  </a:cxn>
                </a:cxnLst>
                <a:rect l="0" t="0" r="r" b="b"/>
                <a:pathLst>
                  <a:path w="70" h="72">
                    <a:moveTo>
                      <a:pt x="0" y="32"/>
                    </a:moveTo>
                    <a:lnTo>
                      <a:pt x="69" y="72"/>
                    </a:lnTo>
                    <a:lnTo>
                      <a:pt x="70" y="50"/>
                    </a:lnTo>
                    <a:lnTo>
                      <a:pt x="57" y="35"/>
                    </a:lnTo>
                    <a:lnTo>
                      <a:pt x="65" y="24"/>
                    </a:lnTo>
                    <a:lnTo>
                      <a:pt x="50" y="9"/>
                    </a:lnTo>
                    <a:lnTo>
                      <a:pt x="40" y="14"/>
                    </a:lnTo>
                    <a:lnTo>
                      <a:pt x="32" y="0"/>
                    </a:lnTo>
                    <a:lnTo>
                      <a:pt x="25" y="0"/>
                    </a:lnTo>
                    <a:lnTo>
                      <a:pt x="0" y="32"/>
                    </a:lnTo>
                    <a:lnTo>
                      <a:pt x="0" y="3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52" name="Freeform 202"/>
              <p:cNvSpPr>
                <a:spLocks noChangeAspect="1"/>
              </p:cNvSpPr>
              <p:nvPr/>
            </p:nvSpPr>
            <p:spPr bwMode="auto">
              <a:xfrm>
                <a:off x="2228" y="3043"/>
                <a:ext cx="76" cy="79"/>
              </a:xfrm>
              <a:custGeom>
                <a:avLst/>
                <a:gdLst/>
                <a:ahLst/>
                <a:cxnLst>
                  <a:cxn ang="0">
                    <a:pos x="0" y="32"/>
                  </a:cxn>
                  <a:cxn ang="0">
                    <a:pos x="69" y="72"/>
                  </a:cxn>
                  <a:cxn ang="0">
                    <a:pos x="70" y="50"/>
                  </a:cxn>
                  <a:cxn ang="0">
                    <a:pos x="57" y="35"/>
                  </a:cxn>
                  <a:cxn ang="0">
                    <a:pos x="65" y="24"/>
                  </a:cxn>
                  <a:cxn ang="0">
                    <a:pos x="50" y="9"/>
                  </a:cxn>
                  <a:cxn ang="0">
                    <a:pos x="40" y="14"/>
                  </a:cxn>
                  <a:cxn ang="0">
                    <a:pos x="32" y="0"/>
                  </a:cxn>
                  <a:cxn ang="0">
                    <a:pos x="25" y="0"/>
                  </a:cxn>
                  <a:cxn ang="0">
                    <a:pos x="0" y="32"/>
                  </a:cxn>
                  <a:cxn ang="0">
                    <a:pos x="0" y="32"/>
                  </a:cxn>
                </a:cxnLst>
                <a:rect l="0" t="0" r="r" b="b"/>
                <a:pathLst>
                  <a:path w="70" h="72">
                    <a:moveTo>
                      <a:pt x="0" y="32"/>
                    </a:moveTo>
                    <a:lnTo>
                      <a:pt x="69" y="72"/>
                    </a:lnTo>
                    <a:lnTo>
                      <a:pt x="70" y="50"/>
                    </a:lnTo>
                    <a:lnTo>
                      <a:pt x="57" y="35"/>
                    </a:lnTo>
                    <a:lnTo>
                      <a:pt x="65" y="24"/>
                    </a:lnTo>
                    <a:lnTo>
                      <a:pt x="50" y="9"/>
                    </a:lnTo>
                    <a:lnTo>
                      <a:pt x="40" y="14"/>
                    </a:lnTo>
                    <a:lnTo>
                      <a:pt x="32" y="0"/>
                    </a:lnTo>
                    <a:lnTo>
                      <a:pt x="25" y="0"/>
                    </a:lnTo>
                    <a:lnTo>
                      <a:pt x="0" y="32"/>
                    </a:lnTo>
                    <a:lnTo>
                      <a:pt x="0" y="3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53" name="Freeform 203"/>
              <p:cNvSpPr>
                <a:spLocks noChangeAspect="1"/>
              </p:cNvSpPr>
              <p:nvPr/>
            </p:nvSpPr>
            <p:spPr bwMode="auto">
              <a:xfrm>
                <a:off x="2283" y="3000"/>
                <a:ext cx="129" cy="122"/>
              </a:xfrm>
              <a:custGeom>
                <a:avLst/>
                <a:gdLst/>
                <a:ahLst/>
                <a:cxnLst>
                  <a:cxn ang="0">
                    <a:pos x="18" y="112"/>
                  </a:cxn>
                  <a:cxn ang="0">
                    <a:pos x="71" y="102"/>
                  </a:cxn>
                  <a:cxn ang="0">
                    <a:pos x="121" y="110"/>
                  </a:cxn>
                  <a:cxn ang="0">
                    <a:pos x="101" y="60"/>
                  </a:cxn>
                  <a:cxn ang="0">
                    <a:pos x="116" y="40"/>
                  </a:cxn>
                  <a:cxn ang="0">
                    <a:pos x="115" y="30"/>
                  </a:cxn>
                  <a:cxn ang="0">
                    <a:pos x="103" y="15"/>
                  </a:cxn>
                  <a:cxn ang="0">
                    <a:pos x="71" y="19"/>
                  </a:cxn>
                  <a:cxn ang="0">
                    <a:pos x="56" y="0"/>
                  </a:cxn>
                  <a:cxn ang="0">
                    <a:pos x="26" y="2"/>
                  </a:cxn>
                  <a:cxn ang="0">
                    <a:pos x="30" y="10"/>
                  </a:cxn>
                  <a:cxn ang="0">
                    <a:pos x="11" y="10"/>
                  </a:cxn>
                  <a:cxn ang="0">
                    <a:pos x="21" y="42"/>
                  </a:cxn>
                  <a:cxn ang="0">
                    <a:pos x="0" y="40"/>
                  </a:cxn>
                  <a:cxn ang="0">
                    <a:pos x="0" y="49"/>
                  </a:cxn>
                  <a:cxn ang="0">
                    <a:pos x="16" y="64"/>
                  </a:cxn>
                  <a:cxn ang="0">
                    <a:pos x="8" y="75"/>
                  </a:cxn>
                  <a:cxn ang="0">
                    <a:pos x="21" y="90"/>
                  </a:cxn>
                  <a:cxn ang="0">
                    <a:pos x="18" y="105"/>
                  </a:cxn>
                  <a:cxn ang="0">
                    <a:pos x="18" y="112"/>
                  </a:cxn>
                  <a:cxn ang="0">
                    <a:pos x="18" y="112"/>
                  </a:cxn>
                </a:cxnLst>
                <a:rect l="0" t="0" r="r" b="b"/>
                <a:pathLst>
                  <a:path w="121" h="112">
                    <a:moveTo>
                      <a:pt x="18" y="112"/>
                    </a:moveTo>
                    <a:lnTo>
                      <a:pt x="71" y="102"/>
                    </a:lnTo>
                    <a:lnTo>
                      <a:pt x="121" y="110"/>
                    </a:lnTo>
                    <a:lnTo>
                      <a:pt x="101" y="60"/>
                    </a:lnTo>
                    <a:lnTo>
                      <a:pt x="116" y="40"/>
                    </a:lnTo>
                    <a:lnTo>
                      <a:pt x="115" y="30"/>
                    </a:lnTo>
                    <a:lnTo>
                      <a:pt x="103" y="15"/>
                    </a:lnTo>
                    <a:lnTo>
                      <a:pt x="71" y="19"/>
                    </a:lnTo>
                    <a:lnTo>
                      <a:pt x="56" y="0"/>
                    </a:lnTo>
                    <a:lnTo>
                      <a:pt x="26" y="2"/>
                    </a:lnTo>
                    <a:lnTo>
                      <a:pt x="30" y="10"/>
                    </a:lnTo>
                    <a:lnTo>
                      <a:pt x="11" y="10"/>
                    </a:lnTo>
                    <a:lnTo>
                      <a:pt x="21" y="42"/>
                    </a:lnTo>
                    <a:lnTo>
                      <a:pt x="0" y="40"/>
                    </a:lnTo>
                    <a:lnTo>
                      <a:pt x="0" y="49"/>
                    </a:lnTo>
                    <a:lnTo>
                      <a:pt x="16" y="64"/>
                    </a:lnTo>
                    <a:lnTo>
                      <a:pt x="8" y="75"/>
                    </a:lnTo>
                    <a:lnTo>
                      <a:pt x="21" y="90"/>
                    </a:lnTo>
                    <a:lnTo>
                      <a:pt x="18" y="105"/>
                    </a:lnTo>
                    <a:lnTo>
                      <a:pt x="18" y="112"/>
                    </a:lnTo>
                    <a:lnTo>
                      <a:pt x="18" y="11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54" name="Freeform 204"/>
              <p:cNvSpPr>
                <a:spLocks noChangeAspect="1"/>
              </p:cNvSpPr>
              <p:nvPr/>
            </p:nvSpPr>
            <p:spPr bwMode="auto">
              <a:xfrm>
                <a:off x="2283" y="3000"/>
                <a:ext cx="129" cy="122"/>
              </a:xfrm>
              <a:custGeom>
                <a:avLst/>
                <a:gdLst/>
                <a:ahLst/>
                <a:cxnLst>
                  <a:cxn ang="0">
                    <a:pos x="18" y="112"/>
                  </a:cxn>
                  <a:cxn ang="0">
                    <a:pos x="71" y="102"/>
                  </a:cxn>
                  <a:cxn ang="0">
                    <a:pos x="121" y="110"/>
                  </a:cxn>
                  <a:cxn ang="0">
                    <a:pos x="101" y="60"/>
                  </a:cxn>
                  <a:cxn ang="0">
                    <a:pos x="116" y="40"/>
                  </a:cxn>
                  <a:cxn ang="0">
                    <a:pos x="115" y="30"/>
                  </a:cxn>
                  <a:cxn ang="0">
                    <a:pos x="103" y="15"/>
                  </a:cxn>
                  <a:cxn ang="0">
                    <a:pos x="71" y="19"/>
                  </a:cxn>
                  <a:cxn ang="0">
                    <a:pos x="56" y="0"/>
                  </a:cxn>
                  <a:cxn ang="0">
                    <a:pos x="26" y="2"/>
                  </a:cxn>
                  <a:cxn ang="0">
                    <a:pos x="30" y="10"/>
                  </a:cxn>
                  <a:cxn ang="0">
                    <a:pos x="11" y="10"/>
                  </a:cxn>
                  <a:cxn ang="0">
                    <a:pos x="21" y="42"/>
                  </a:cxn>
                  <a:cxn ang="0">
                    <a:pos x="0" y="40"/>
                  </a:cxn>
                  <a:cxn ang="0">
                    <a:pos x="0" y="49"/>
                  </a:cxn>
                  <a:cxn ang="0">
                    <a:pos x="16" y="64"/>
                  </a:cxn>
                  <a:cxn ang="0">
                    <a:pos x="8" y="75"/>
                  </a:cxn>
                  <a:cxn ang="0">
                    <a:pos x="21" y="90"/>
                  </a:cxn>
                  <a:cxn ang="0">
                    <a:pos x="18" y="105"/>
                  </a:cxn>
                  <a:cxn ang="0">
                    <a:pos x="18" y="112"/>
                  </a:cxn>
                  <a:cxn ang="0">
                    <a:pos x="18" y="112"/>
                  </a:cxn>
                </a:cxnLst>
                <a:rect l="0" t="0" r="r" b="b"/>
                <a:pathLst>
                  <a:path w="121" h="112">
                    <a:moveTo>
                      <a:pt x="18" y="112"/>
                    </a:moveTo>
                    <a:lnTo>
                      <a:pt x="71" y="102"/>
                    </a:lnTo>
                    <a:lnTo>
                      <a:pt x="121" y="110"/>
                    </a:lnTo>
                    <a:lnTo>
                      <a:pt x="101" y="60"/>
                    </a:lnTo>
                    <a:lnTo>
                      <a:pt x="116" y="40"/>
                    </a:lnTo>
                    <a:lnTo>
                      <a:pt x="115" y="30"/>
                    </a:lnTo>
                    <a:lnTo>
                      <a:pt x="103" y="15"/>
                    </a:lnTo>
                    <a:lnTo>
                      <a:pt x="71" y="19"/>
                    </a:lnTo>
                    <a:lnTo>
                      <a:pt x="56" y="0"/>
                    </a:lnTo>
                    <a:lnTo>
                      <a:pt x="26" y="2"/>
                    </a:lnTo>
                    <a:lnTo>
                      <a:pt x="30" y="10"/>
                    </a:lnTo>
                    <a:lnTo>
                      <a:pt x="11" y="10"/>
                    </a:lnTo>
                    <a:lnTo>
                      <a:pt x="21" y="42"/>
                    </a:lnTo>
                    <a:lnTo>
                      <a:pt x="0" y="40"/>
                    </a:lnTo>
                    <a:lnTo>
                      <a:pt x="0" y="49"/>
                    </a:lnTo>
                    <a:lnTo>
                      <a:pt x="16" y="64"/>
                    </a:lnTo>
                    <a:lnTo>
                      <a:pt x="8" y="75"/>
                    </a:lnTo>
                    <a:lnTo>
                      <a:pt x="21" y="90"/>
                    </a:lnTo>
                    <a:lnTo>
                      <a:pt x="18" y="105"/>
                    </a:lnTo>
                    <a:lnTo>
                      <a:pt x="18" y="112"/>
                    </a:lnTo>
                    <a:lnTo>
                      <a:pt x="18" y="11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55" name="Freeform 205"/>
              <p:cNvSpPr>
                <a:spLocks noChangeAspect="1"/>
              </p:cNvSpPr>
              <p:nvPr/>
            </p:nvSpPr>
            <p:spPr bwMode="auto">
              <a:xfrm>
                <a:off x="2341" y="2916"/>
                <a:ext cx="167" cy="126"/>
              </a:xfrm>
              <a:custGeom>
                <a:avLst/>
                <a:gdLst/>
                <a:ahLst/>
                <a:cxnLst>
                  <a:cxn ang="0">
                    <a:pos x="120" y="0"/>
                  </a:cxn>
                  <a:cxn ang="0">
                    <a:pos x="154" y="50"/>
                  </a:cxn>
                  <a:cxn ang="0">
                    <a:pos x="142" y="67"/>
                  </a:cxn>
                  <a:cxn ang="0">
                    <a:pos x="79" y="74"/>
                  </a:cxn>
                  <a:cxn ang="0">
                    <a:pos x="60" y="69"/>
                  </a:cxn>
                  <a:cxn ang="0">
                    <a:pos x="60" y="119"/>
                  </a:cxn>
                  <a:cxn ang="0">
                    <a:pos x="54" y="105"/>
                  </a:cxn>
                  <a:cxn ang="0">
                    <a:pos x="47" y="95"/>
                  </a:cxn>
                  <a:cxn ang="0">
                    <a:pos x="15" y="99"/>
                  </a:cxn>
                  <a:cxn ang="0">
                    <a:pos x="0" y="80"/>
                  </a:cxn>
                  <a:cxn ang="0">
                    <a:pos x="32" y="40"/>
                  </a:cxn>
                  <a:cxn ang="0">
                    <a:pos x="59" y="34"/>
                  </a:cxn>
                  <a:cxn ang="0">
                    <a:pos x="60" y="24"/>
                  </a:cxn>
                  <a:cxn ang="0">
                    <a:pos x="120" y="0"/>
                  </a:cxn>
                  <a:cxn ang="0">
                    <a:pos x="120" y="0"/>
                  </a:cxn>
                </a:cxnLst>
                <a:rect l="0" t="0" r="r" b="b"/>
                <a:pathLst>
                  <a:path w="154" h="119">
                    <a:moveTo>
                      <a:pt x="120" y="0"/>
                    </a:moveTo>
                    <a:lnTo>
                      <a:pt x="154" y="50"/>
                    </a:lnTo>
                    <a:lnTo>
                      <a:pt x="142" y="67"/>
                    </a:lnTo>
                    <a:lnTo>
                      <a:pt x="79" y="74"/>
                    </a:lnTo>
                    <a:lnTo>
                      <a:pt x="60" y="69"/>
                    </a:lnTo>
                    <a:lnTo>
                      <a:pt x="60" y="119"/>
                    </a:lnTo>
                    <a:lnTo>
                      <a:pt x="54" y="105"/>
                    </a:lnTo>
                    <a:lnTo>
                      <a:pt x="47" y="95"/>
                    </a:lnTo>
                    <a:lnTo>
                      <a:pt x="15" y="99"/>
                    </a:lnTo>
                    <a:lnTo>
                      <a:pt x="0" y="80"/>
                    </a:lnTo>
                    <a:lnTo>
                      <a:pt x="32" y="40"/>
                    </a:lnTo>
                    <a:lnTo>
                      <a:pt x="59" y="34"/>
                    </a:lnTo>
                    <a:lnTo>
                      <a:pt x="60" y="24"/>
                    </a:lnTo>
                    <a:lnTo>
                      <a:pt x="120" y="0"/>
                    </a:lnTo>
                    <a:lnTo>
                      <a:pt x="12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56" name="Freeform 206"/>
              <p:cNvSpPr>
                <a:spLocks noChangeAspect="1"/>
              </p:cNvSpPr>
              <p:nvPr/>
            </p:nvSpPr>
            <p:spPr bwMode="auto">
              <a:xfrm>
                <a:off x="2341" y="2916"/>
                <a:ext cx="167" cy="126"/>
              </a:xfrm>
              <a:custGeom>
                <a:avLst/>
                <a:gdLst/>
                <a:ahLst/>
                <a:cxnLst>
                  <a:cxn ang="0">
                    <a:pos x="120" y="0"/>
                  </a:cxn>
                  <a:cxn ang="0">
                    <a:pos x="154" y="50"/>
                  </a:cxn>
                  <a:cxn ang="0">
                    <a:pos x="142" y="67"/>
                  </a:cxn>
                  <a:cxn ang="0">
                    <a:pos x="79" y="74"/>
                  </a:cxn>
                  <a:cxn ang="0">
                    <a:pos x="60" y="69"/>
                  </a:cxn>
                  <a:cxn ang="0">
                    <a:pos x="60" y="119"/>
                  </a:cxn>
                  <a:cxn ang="0">
                    <a:pos x="54" y="105"/>
                  </a:cxn>
                  <a:cxn ang="0">
                    <a:pos x="47" y="95"/>
                  </a:cxn>
                  <a:cxn ang="0">
                    <a:pos x="15" y="99"/>
                  </a:cxn>
                  <a:cxn ang="0">
                    <a:pos x="0" y="80"/>
                  </a:cxn>
                  <a:cxn ang="0">
                    <a:pos x="32" y="40"/>
                  </a:cxn>
                  <a:cxn ang="0">
                    <a:pos x="59" y="34"/>
                  </a:cxn>
                  <a:cxn ang="0">
                    <a:pos x="60" y="24"/>
                  </a:cxn>
                  <a:cxn ang="0">
                    <a:pos x="120" y="0"/>
                  </a:cxn>
                  <a:cxn ang="0">
                    <a:pos x="120" y="0"/>
                  </a:cxn>
                </a:cxnLst>
                <a:rect l="0" t="0" r="r" b="b"/>
                <a:pathLst>
                  <a:path w="154" h="119">
                    <a:moveTo>
                      <a:pt x="120" y="0"/>
                    </a:moveTo>
                    <a:lnTo>
                      <a:pt x="154" y="50"/>
                    </a:lnTo>
                    <a:lnTo>
                      <a:pt x="142" y="67"/>
                    </a:lnTo>
                    <a:lnTo>
                      <a:pt x="79" y="74"/>
                    </a:lnTo>
                    <a:lnTo>
                      <a:pt x="60" y="69"/>
                    </a:lnTo>
                    <a:lnTo>
                      <a:pt x="60" y="119"/>
                    </a:lnTo>
                    <a:lnTo>
                      <a:pt x="54" y="105"/>
                    </a:lnTo>
                    <a:lnTo>
                      <a:pt x="47" y="95"/>
                    </a:lnTo>
                    <a:lnTo>
                      <a:pt x="15" y="99"/>
                    </a:lnTo>
                    <a:lnTo>
                      <a:pt x="0" y="80"/>
                    </a:lnTo>
                    <a:lnTo>
                      <a:pt x="32" y="40"/>
                    </a:lnTo>
                    <a:lnTo>
                      <a:pt x="59" y="34"/>
                    </a:lnTo>
                    <a:lnTo>
                      <a:pt x="60" y="24"/>
                    </a:lnTo>
                    <a:lnTo>
                      <a:pt x="120" y="0"/>
                    </a:lnTo>
                    <a:lnTo>
                      <a:pt x="12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57" name="Freeform 207"/>
              <p:cNvSpPr>
                <a:spLocks noChangeAspect="1"/>
              </p:cNvSpPr>
              <p:nvPr/>
            </p:nvSpPr>
            <p:spPr bwMode="auto">
              <a:xfrm>
                <a:off x="2390" y="2991"/>
                <a:ext cx="66" cy="128"/>
              </a:xfrm>
              <a:custGeom>
                <a:avLst/>
                <a:gdLst/>
                <a:ahLst/>
                <a:cxnLst>
                  <a:cxn ang="0">
                    <a:pos x="52" y="3"/>
                  </a:cxn>
                  <a:cxn ang="0">
                    <a:pos x="60" y="101"/>
                  </a:cxn>
                  <a:cxn ang="0">
                    <a:pos x="20" y="121"/>
                  </a:cxn>
                  <a:cxn ang="0">
                    <a:pos x="0" y="71"/>
                  </a:cxn>
                  <a:cxn ang="0">
                    <a:pos x="15" y="51"/>
                  </a:cxn>
                  <a:cxn ang="0">
                    <a:pos x="15" y="0"/>
                  </a:cxn>
                  <a:cxn ang="0">
                    <a:pos x="34" y="5"/>
                  </a:cxn>
                  <a:cxn ang="0">
                    <a:pos x="52" y="3"/>
                  </a:cxn>
                  <a:cxn ang="0">
                    <a:pos x="52" y="3"/>
                  </a:cxn>
                </a:cxnLst>
                <a:rect l="0" t="0" r="r" b="b"/>
                <a:pathLst>
                  <a:path w="60" h="121">
                    <a:moveTo>
                      <a:pt x="52" y="3"/>
                    </a:moveTo>
                    <a:lnTo>
                      <a:pt x="60" y="101"/>
                    </a:lnTo>
                    <a:lnTo>
                      <a:pt x="20" y="121"/>
                    </a:lnTo>
                    <a:lnTo>
                      <a:pt x="0" y="71"/>
                    </a:lnTo>
                    <a:lnTo>
                      <a:pt x="15" y="51"/>
                    </a:lnTo>
                    <a:lnTo>
                      <a:pt x="15" y="0"/>
                    </a:lnTo>
                    <a:lnTo>
                      <a:pt x="34" y="5"/>
                    </a:lnTo>
                    <a:lnTo>
                      <a:pt x="52" y="3"/>
                    </a:lnTo>
                    <a:lnTo>
                      <a:pt x="52"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58" name="Freeform 208"/>
              <p:cNvSpPr>
                <a:spLocks noChangeAspect="1"/>
              </p:cNvSpPr>
              <p:nvPr/>
            </p:nvSpPr>
            <p:spPr bwMode="auto">
              <a:xfrm>
                <a:off x="2390" y="2991"/>
                <a:ext cx="66" cy="128"/>
              </a:xfrm>
              <a:custGeom>
                <a:avLst/>
                <a:gdLst/>
                <a:ahLst/>
                <a:cxnLst>
                  <a:cxn ang="0">
                    <a:pos x="52" y="3"/>
                  </a:cxn>
                  <a:cxn ang="0">
                    <a:pos x="60" y="101"/>
                  </a:cxn>
                  <a:cxn ang="0">
                    <a:pos x="20" y="121"/>
                  </a:cxn>
                  <a:cxn ang="0">
                    <a:pos x="0" y="71"/>
                  </a:cxn>
                  <a:cxn ang="0">
                    <a:pos x="15" y="51"/>
                  </a:cxn>
                  <a:cxn ang="0">
                    <a:pos x="15" y="0"/>
                  </a:cxn>
                  <a:cxn ang="0">
                    <a:pos x="34" y="5"/>
                  </a:cxn>
                  <a:cxn ang="0">
                    <a:pos x="52" y="3"/>
                  </a:cxn>
                  <a:cxn ang="0">
                    <a:pos x="52" y="3"/>
                  </a:cxn>
                </a:cxnLst>
                <a:rect l="0" t="0" r="r" b="b"/>
                <a:pathLst>
                  <a:path w="60" h="121">
                    <a:moveTo>
                      <a:pt x="52" y="3"/>
                    </a:moveTo>
                    <a:lnTo>
                      <a:pt x="60" y="101"/>
                    </a:lnTo>
                    <a:lnTo>
                      <a:pt x="20" y="121"/>
                    </a:lnTo>
                    <a:lnTo>
                      <a:pt x="0" y="71"/>
                    </a:lnTo>
                    <a:lnTo>
                      <a:pt x="15" y="51"/>
                    </a:lnTo>
                    <a:lnTo>
                      <a:pt x="15" y="0"/>
                    </a:lnTo>
                    <a:lnTo>
                      <a:pt x="34" y="5"/>
                    </a:lnTo>
                    <a:lnTo>
                      <a:pt x="52" y="3"/>
                    </a:lnTo>
                    <a:lnTo>
                      <a:pt x="52"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59" name="Freeform 209"/>
              <p:cNvSpPr>
                <a:spLocks noChangeAspect="1"/>
              </p:cNvSpPr>
              <p:nvPr/>
            </p:nvSpPr>
            <p:spPr bwMode="auto">
              <a:xfrm>
                <a:off x="2449" y="2991"/>
                <a:ext cx="37" cy="106"/>
              </a:xfrm>
              <a:custGeom>
                <a:avLst/>
                <a:gdLst/>
                <a:ahLst/>
                <a:cxnLst>
                  <a:cxn ang="0">
                    <a:pos x="0" y="3"/>
                  </a:cxn>
                  <a:cxn ang="0">
                    <a:pos x="8" y="101"/>
                  </a:cxn>
                  <a:cxn ang="0">
                    <a:pos x="28" y="93"/>
                  </a:cxn>
                  <a:cxn ang="0">
                    <a:pos x="25" y="40"/>
                  </a:cxn>
                  <a:cxn ang="0">
                    <a:pos x="35" y="25"/>
                  </a:cxn>
                  <a:cxn ang="0">
                    <a:pos x="30" y="0"/>
                  </a:cxn>
                  <a:cxn ang="0">
                    <a:pos x="0" y="3"/>
                  </a:cxn>
                  <a:cxn ang="0">
                    <a:pos x="0" y="3"/>
                  </a:cxn>
                </a:cxnLst>
                <a:rect l="0" t="0" r="r" b="b"/>
                <a:pathLst>
                  <a:path w="35" h="101">
                    <a:moveTo>
                      <a:pt x="0" y="3"/>
                    </a:moveTo>
                    <a:lnTo>
                      <a:pt x="8" y="101"/>
                    </a:lnTo>
                    <a:lnTo>
                      <a:pt x="28" y="93"/>
                    </a:lnTo>
                    <a:lnTo>
                      <a:pt x="25" y="40"/>
                    </a:lnTo>
                    <a:lnTo>
                      <a:pt x="35" y="25"/>
                    </a:lnTo>
                    <a:lnTo>
                      <a:pt x="30" y="0"/>
                    </a:lnTo>
                    <a:lnTo>
                      <a:pt x="0" y="3"/>
                    </a:lnTo>
                    <a:lnTo>
                      <a:pt x="0"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60" name="Freeform 210"/>
              <p:cNvSpPr>
                <a:spLocks noChangeAspect="1"/>
              </p:cNvSpPr>
              <p:nvPr/>
            </p:nvSpPr>
            <p:spPr bwMode="auto">
              <a:xfrm>
                <a:off x="2449" y="2991"/>
                <a:ext cx="37" cy="106"/>
              </a:xfrm>
              <a:custGeom>
                <a:avLst/>
                <a:gdLst/>
                <a:ahLst/>
                <a:cxnLst>
                  <a:cxn ang="0">
                    <a:pos x="0" y="3"/>
                  </a:cxn>
                  <a:cxn ang="0">
                    <a:pos x="8" y="101"/>
                  </a:cxn>
                  <a:cxn ang="0">
                    <a:pos x="28" y="93"/>
                  </a:cxn>
                  <a:cxn ang="0">
                    <a:pos x="25" y="40"/>
                  </a:cxn>
                  <a:cxn ang="0">
                    <a:pos x="35" y="25"/>
                  </a:cxn>
                  <a:cxn ang="0">
                    <a:pos x="30" y="0"/>
                  </a:cxn>
                  <a:cxn ang="0">
                    <a:pos x="0" y="3"/>
                  </a:cxn>
                  <a:cxn ang="0">
                    <a:pos x="0" y="3"/>
                  </a:cxn>
                </a:cxnLst>
                <a:rect l="0" t="0" r="r" b="b"/>
                <a:pathLst>
                  <a:path w="35" h="101">
                    <a:moveTo>
                      <a:pt x="0" y="3"/>
                    </a:moveTo>
                    <a:lnTo>
                      <a:pt x="8" y="101"/>
                    </a:lnTo>
                    <a:lnTo>
                      <a:pt x="28" y="93"/>
                    </a:lnTo>
                    <a:lnTo>
                      <a:pt x="25" y="40"/>
                    </a:lnTo>
                    <a:lnTo>
                      <a:pt x="35" y="25"/>
                    </a:lnTo>
                    <a:lnTo>
                      <a:pt x="30" y="0"/>
                    </a:lnTo>
                    <a:lnTo>
                      <a:pt x="0" y="3"/>
                    </a:lnTo>
                    <a:lnTo>
                      <a:pt x="0"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61" name="Freeform 211"/>
              <p:cNvSpPr>
                <a:spLocks noChangeAspect="1"/>
              </p:cNvSpPr>
              <p:nvPr/>
            </p:nvSpPr>
            <p:spPr bwMode="auto">
              <a:xfrm>
                <a:off x="2476" y="2969"/>
                <a:ext cx="62" cy="119"/>
              </a:xfrm>
              <a:custGeom>
                <a:avLst/>
                <a:gdLst/>
                <a:ahLst/>
                <a:cxnLst>
                  <a:cxn ang="0">
                    <a:pos x="7" y="20"/>
                  </a:cxn>
                  <a:cxn ang="0">
                    <a:pos x="8" y="45"/>
                  </a:cxn>
                  <a:cxn ang="0">
                    <a:pos x="0" y="60"/>
                  </a:cxn>
                  <a:cxn ang="0">
                    <a:pos x="3" y="113"/>
                  </a:cxn>
                  <a:cxn ang="0">
                    <a:pos x="33" y="105"/>
                  </a:cxn>
                  <a:cxn ang="0">
                    <a:pos x="32" y="55"/>
                  </a:cxn>
                  <a:cxn ang="0">
                    <a:pos x="50" y="38"/>
                  </a:cxn>
                  <a:cxn ang="0">
                    <a:pos x="58" y="23"/>
                  </a:cxn>
                  <a:cxn ang="0">
                    <a:pos x="53" y="0"/>
                  </a:cxn>
                  <a:cxn ang="0">
                    <a:pos x="32" y="1"/>
                  </a:cxn>
                  <a:cxn ang="0">
                    <a:pos x="23" y="10"/>
                  </a:cxn>
                  <a:cxn ang="0">
                    <a:pos x="7" y="20"/>
                  </a:cxn>
                  <a:cxn ang="0">
                    <a:pos x="7" y="20"/>
                  </a:cxn>
                </a:cxnLst>
                <a:rect l="0" t="0" r="r" b="b"/>
                <a:pathLst>
                  <a:path w="58" h="113">
                    <a:moveTo>
                      <a:pt x="7" y="20"/>
                    </a:moveTo>
                    <a:lnTo>
                      <a:pt x="8" y="45"/>
                    </a:lnTo>
                    <a:lnTo>
                      <a:pt x="0" y="60"/>
                    </a:lnTo>
                    <a:lnTo>
                      <a:pt x="3" y="113"/>
                    </a:lnTo>
                    <a:lnTo>
                      <a:pt x="33" y="105"/>
                    </a:lnTo>
                    <a:lnTo>
                      <a:pt x="32" y="55"/>
                    </a:lnTo>
                    <a:lnTo>
                      <a:pt x="50" y="38"/>
                    </a:lnTo>
                    <a:lnTo>
                      <a:pt x="58" y="23"/>
                    </a:lnTo>
                    <a:lnTo>
                      <a:pt x="53" y="0"/>
                    </a:lnTo>
                    <a:lnTo>
                      <a:pt x="32" y="1"/>
                    </a:lnTo>
                    <a:lnTo>
                      <a:pt x="23" y="10"/>
                    </a:lnTo>
                    <a:lnTo>
                      <a:pt x="7" y="20"/>
                    </a:lnTo>
                    <a:lnTo>
                      <a:pt x="7" y="2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62" name="Freeform 212"/>
              <p:cNvSpPr>
                <a:spLocks noChangeAspect="1"/>
              </p:cNvSpPr>
              <p:nvPr/>
            </p:nvSpPr>
            <p:spPr bwMode="auto">
              <a:xfrm>
                <a:off x="2476" y="2969"/>
                <a:ext cx="62" cy="119"/>
              </a:xfrm>
              <a:custGeom>
                <a:avLst/>
                <a:gdLst/>
                <a:ahLst/>
                <a:cxnLst>
                  <a:cxn ang="0">
                    <a:pos x="7" y="20"/>
                  </a:cxn>
                  <a:cxn ang="0">
                    <a:pos x="8" y="45"/>
                  </a:cxn>
                  <a:cxn ang="0">
                    <a:pos x="0" y="60"/>
                  </a:cxn>
                  <a:cxn ang="0">
                    <a:pos x="3" y="113"/>
                  </a:cxn>
                  <a:cxn ang="0">
                    <a:pos x="33" y="105"/>
                  </a:cxn>
                  <a:cxn ang="0">
                    <a:pos x="32" y="55"/>
                  </a:cxn>
                  <a:cxn ang="0">
                    <a:pos x="50" y="38"/>
                  </a:cxn>
                  <a:cxn ang="0">
                    <a:pos x="58" y="23"/>
                  </a:cxn>
                  <a:cxn ang="0">
                    <a:pos x="53" y="0"/>
                  </a:cxn>
                  <a:cxn ang="0">
                    <a:pos x="32" y="1"/>
                  </a:cxn>
                  <a:cxn ang="0">
                    <a:pos x="23" y="10"/>
                  </a:cxn>
                  <a:cxn ang="0">
                    <a:pos x="7" y="20"/>
                  </a:cxn>
                  <a:cxn ang="0">
                    <a:pos x="7" y="20"/>
                  </a:cxn>
                </a:cxnLst>
                <a:rect l="0" t="0" r="r" b="b"/>
                <a:pathLst>
                  <a:path w="58" h="113">
                    <a:moveTo>
                      <a:pt x="7" y="20"/>
                    </a:moveTo>
                    <a:lnTo>
                      <a:pt x="8" y="45"/>
                    </a:lnTo>
                    <a:lnTo>
                      <a:pt x="0" y="60"/>
                    </a:lnTo>
                    <a:lnTo>
                      <a:pt x="3" y="113"/>
                    </a:lnTo>
                    <a:lnTo>
                      <a:pt x="33" y="105"/>
                    </a:lnTo>
                    <a:lnTo>
                      <a:pt x="32" y="55"/>
                    </a:lnTo>
                    <a:lnTo>
                      <a:pt x="50" y="38"/>
                    </a:lnTo>
                    <a:lnTo>
                      <a:pt x="58" y="23"/>
                    </a:lnTo>
                    <a:lnTo>
                      <a:pt x="53" y="0"/>
                    </a:lnTo>
                    <a:lnTo>
                      <a:pt x="32" y="1"/>
                    </a:lnTo>
                    <a:lnTo>
                      <a:pt x="23" y="10"/>
                    </a:lnTo>
                    <a:lnTo>
                      <a:pt x="7" y="20"/>
                    </a:lnTo>
                    <a:lnTo>
                      <a:pt x="7" y="2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63" name="Freeform 213"/>
              <p:cNvSpPr>
                <a:spLocks noChangeAspect="1"/>
              </p:cNvSpPr>
              <p:nvPr/>
            </p:nvSpPr>
            <p:spPr bwMode="auto">
              <a:xfrm>
                <a:off x="2472" y="2743"/>
                <a:ext cx="299" cy="226"/>
              </a:xfrm>
              <a:custGeom>
                <a:avLst/>
                <a:gdLst/>
                <a:ahLst/>
                <a:cxnLst>
                  <a:cxn ang="0">
                    <a:pos x="0" y="163"/>
                  </a:cxn>
                  <a:cxn ang="0">
                    <a:pos x="34" y="213"/>
                  </a:cxn>
                  <a:cxn ang="0">
                    <a:pos x="55" y="212"/>
                  </a:cxn>
                  <a:cxn ang="0">
                    <a:pos x="69" y="182"/>
                  </a:cxn>
                  <a:cxn ang="0">
                    <a:pos x="102" y="172"/>
                  </a:cxn>
                  <a:cxn ang="0">
                    <a:pos x="114" y="188"/>
                  </a:cxn>
                  <a:cxn ang="0">
                    <a:pos x="130" y="188"/>
                  </a:cxn>
                  <a:cxn ang="0">
                    <a:pos x="149" y="195"/>
                  </a:cxn>
                  <a:cxn ang="0">
                    <a:pos x="179" y="180"/>
                  </a:cxn>
                  <a:cxn ang="0">
                    <a:pos x="199" y="192"/>
                  </a:cxn>
                  <a:cxn ang="0">
                    <a:pos x="230" y="173"/>
                  </a:cxn>
                  <a:cxn ang="0">
                    <a:pos x="230" y="158"/>
                  </a:cxn>
                  <a:cxn ang="0">
                    <a:pos x="275" y="107"/>
                  </a:cxn>
                  <a:cxn ang="0">
                    <a:pos x="275" y="65"/>
                  </a:cxn>
                  <a:cxn ang="0">
                    <a:pos x="264" y="50"/>
                  </a:cxn>
                  <a:cxn ang="0">
                    <a:pos x="267" y="0"/>
                  </a:cxn>
                  <a:cxn ang="0">
                    <a:pos x="245" y="18"/>
                  </a:cxn>
                  <a:cxn ang="0">
                    <a:pos x="195" y="10"/>
                  </a:cxn>
                  <a:cxn ang="0">
                    <a:pos x="65" y="85"/>
                  </a:cxn>
                  <a:cxn ang="0">
                    <a:pos x="47" y="143"/>
                  </a:cxn>
                  <a:cxn ang="0">
                    <a:pos x="0" y="163"/>
                  </a:cxn>
                  <a:cxn ang="0">
                    <a:pos x="0" y="163"/>
                  </a:cxn>
                </a:cxnLst>
                <a:rect l="0" t="0" r="r" b="b"/>
                <a:pathLst>
                  <a:path w="275" h="213">
                    <a:moveTo>
                      <a:pt x="0" y="163"/>
                    </a:moveTo>
                    <a:lnTo>
                      <a:pt x="34" y="213"/>
                    </a:lnTo>
                    <a:lnTo>
                      <a:pt x="55" y="212"/>
                    </a:lnTo>
                    <a:lnTo>
                      <a:pt x="69" y="182"/>
                    </a:lnTo>
                    <a:lnTo>
                      <a:pt x="102" y="172"/>
                    </a:lnTo>
                    <a:lnTo>
                      <a:pt x="114" y="188"/>
                    </a:lnTo>
                    <a:lnTo>
                      <a:pt x="130" y="188"/>
                    </a:lnTo>
                    <a:lnTo>
                      <a:pt x="149" y="195"/>
                    </a:lnTo>
                    <a:lnTo>
                      <a:pt x="179" y="180"/>
                    </a:lnTo>
                    <a:lnTo>
                      <a:pt x="199" y="192"/>
                    </a:lnTo>
                    <a:lnTo>
                      <a:pt x="230" y="173"/>
                    </a:lnTo>
                    <a:lnTo>
                      <a:pt x="230" y="158"/>
                    </a:lnTo>
                    <a:lnTo>
                      <a:pt x="275" y="107"/>
                    </a:lnTo>
                    <a:lnTo>
                      <a:pt x="275" y="65"/>
                    </a:lnTo>
                    <a:lnTo>
                      <a:pt x="264" y="50"/>
                    </a:lnTo>
                    <a:lnTo>
                      <a:pt x="267" y="0"/>
                    </a:lnTo>
                    <a:lnTo>
                      <a:pt x="245" y="18"/>
                    </a:lnTo>
                    <a:lnTo>
                      <a:pt x="195" y="10"/>
                    </a:lnTo>
                    <a:lnTo>
                      <a:pt x="65" y="85"/>
                    </a:lnTo>
                    <a:lnTo>
                      <a:pt x="47" y="143"/>
                    </a:lnTo>
                    <a:lnTo>
                      <a:pt x="0" y="163"/>
                    </a:lnTo>
                    <a:lnTo>
                      <a:pt x="0" y="16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64" name="Freeform 214"/>
              <p:cNvSpPr>
                <a:spLocks noChangeAspect="1"/>
              </p:cNvSpPr>
              <p:nvPr/>
            </p:nvSpPr>
            <p:spPr bwMode="auto">
              <a:xfrm>
                <a:off x="2472" y="2743"/>
                <a:ext cx="299" cy="226"/>
              </a:xfrm>
              <a:custGeom>
                <a:avLst/>
                <a:gdLst/>
                <a:ahLst/>
                <a:cxnLst>
                  <a:cxn ang="0">
                    <a:pos x="0" y="163"/>
                  </a:cxn>
                  <a:cxn ang="0">
                    <a:pos x="34" y="213"/>
                  </a:cxn>
                  <a:cxn ang="0">
                    <a:pos x="55" y="212"/>
                  </a:cxn>
                  <a:cxn ang="0">
                    <a:pos x="69" y="182"/>
                  </a:cxn>
                  <a:cxn ang="0">
                    <a:pos x="102" y="172"/>
                  </a:cxn>
                  <a:cxn ang="0">
                    <a:pos x="114" y="188"/>
                  </a:cxn>
                  <a:cxn ang="0">
                    <a:pos x="130" y="188"/>
                  </a:cxn>
                  <a:cxn ang="0">
                    <a:pos x="149" y="195"/>
                  </a:cxn>
                  <a:cxn ang="0">
                    <a:pos x="179" y="180"/>
                  </a:cxn>
                  <a:cxn ang="0">
                    <a:pos x="199" y="192"/>
                  </a:cxn>
                  <a:cxn ang="0">
                    <a:pos x="230" y="173"/>
                  </a:cxn>
                  <a:cxn ang="0">
                    <a:pos x="230" y="158"/>
                  </a:cxn>
                  <a:cxn ang="0">
                    <a:pos x="275" y="107"/>
                  </a:cxn>
                  <a:cxn ang="0">
                    <a:pos x="275" y="65"/>
                  </a:cxn>
                  <a:cxn ang="0">
                    <a:pos x="264" y="50"/>
                  </a:cxn>
                  <a:cxn ang="0">
                    <a:pos x="267" y="0"/>
                  </a:cxn>
                  <a:cxn ang="0">
                    <a:pos x="245" y="18"/>
                  </a:cxn>
                  <a:cxn ang="0">
                    <a:pos x="195" y="10"/>
                  </a:cxn>
                  <a:cxn ang="0">
                    <a:pos x="65" y="85"/>
                  </a:cxn>
                  <a:cxn ang="0">
                    <a:pos x="47" y="143"/>
                  </a:cxn>
                  <a:cxn ang="0">
                    <a:pos x="0" y="163"/>
                  </a:cxn>
                  <a:cxn ang="0">
                    <a:pos x="0" y="163"/>
                  </a:cxn>
                </a:cxnLst>
                <a:rect l="0" t="0" r="r" b="b"/>
                <a:pathLst>
                  <a:path w="275" h="213">
                    <a:moveTo>
                      <a:pt x="0" y="163"/>
                    </a:moveTo>
                    <a:lnTo>
                      <a:pt x="34" y="213"/>
                    </a:lnTo>
                    <a:lnTo>
                      <a:pt x="55" y="212"/>
                    </a:lnTo>
                    <a:lnTo>
                      <a:pt x="69" y="182"/>
                    </a:lnTo>
                    <a:lnTo>
                      <a:pt x="102" y="172"/>
                    </a:lnTo>
                    <a:lnTo>
                      <a:pt x="114" y="188"/>
                    </a:lnTo>
                    <a:lnTo>
                      <a:pt x="130" y="188"/>
                    </a:lnTo>
                    <a:lnTo>
                      <a:pt x="149" y="195"/>
                    </a:lnTo>
                    <a:lnTo>
                      <a:pt x="179" y="180"/>
                    </a:lnTo>
                    <a:lnTo>
                      <a:pt x="199" y="192"/>
                    </a:lnTo>
                    <a:lnTo>
                      <a:pt x="230" y="173"/>
                    </a:lnTo>
                    <a:lnTo>
                      <a:pt x="230" y="158"/>
                    </a:lnTo>
                    <a:lnTo>
                      <a:pt x="275" y="107"/>
                    </a:lnTo>
                    <a:lnTo>
                      <a:pt x="275" y="65"/>
                    </a:lnTo>
                    <a:lnTo>
                      <a:pt x="264" y="50"/>
                    </a:lnTo>
                    <a:lnTo>
                      <a:pt x="267" y="0"/>
                    </a:lnTo>
                    <a:lnTo>
                      <a:pt x="245" y="18"/>
                    </a:lnTo>
                    <a:lnTo>
                      <a:pt x="195" y="10"/>
                    </a:lnTo>
                    <a:lnTo>
                      <a:pt x="65" y="85"/>
                    </a:lnTo>
                    <a:lnTo>
                      <a:pt x="47" y="143"/>
                    </a:lnTo>
                    <a:lnTo>
                      <a:pt x="0" y="163"/>
                    </a:lnTo>
                    <a:lnTo>
                      <a:pt x="0" y="16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65" name="Freeform 215"/>
              <p:cNvSpPr>
                <a:spLocks noChangeAspect="1"/>
              </p:cNvSpPr>
              <p:nvPr/>
            </p:nvSpPr>
            <p:spPr bwMode="auto">
              <a:xfrm>
                <a:off x="2644" y="2552"/>
                <a:ext cx="287" cy="271"/>
              </a:xfrm>
              <a:custGeom>
                <a:avLst/>
                <a:gdLst/>
                <a:ahLst/>
                <a:cxnLst>
                  <a:cxn ang="0">
                    <a:pos x="55" y="0"/>
                  </a:cxn>
                  <a:cxn ang="0">
                    <a:pos x="10" y="60"/>
                  </a:cxn>
                  <a:cxn ang="0">
                    <a:pos x="11" y="105"/>
                  </a:cxn>
                  <a:cxn ang="0">
                    <a:pos x="0" y="133"/>
                  </a:cxn>
                  <a:cxn ang="0">
                    <a:pos x="18" y="171"/>
                  </a:cxn>
                  <a:cxn ang="0">
                    <a:pos x="40" y="188"/>
                  </a:cxn>
                  <a:cxn ang="0">
                    <a:pos x="88" y="196"/>
                  </a:cxn>
                  <a:cxn ang="0">
                    <a:pos x="110" y="178"/>
                  </a:cxn>
                  <a:cxn ang="0">
                    <a:pos x="241" y="253"/>
                  </a:cxn>
                  <a:cxn ang="0">
                    <a:pos x="241" y="238"/>
                  </a:cxn>
                  <a:cxn ang="0">
                    <a:pos x="263" y="240"/>
                  </a:cxn>
                  <a:cxn ang="0">
                    <a:pos x="250" y="61"/>
                  </a:cxn>
                  <a:cxn ang="0">
                    <a:pos x="261" y="53"/>
                  </a:cxn>
                  <a:cxn ang="0">
                    <a:pos x="255" y="28"/>
                  </a:cxn>
                  <a:cxn ang="0">
                    <a:pos x="216" y="3"/>
                  </a:cxn>
                  <a:cxn ang="0">
                    <a:pos x="186" y="10"/>
                  </a:cxn>
                  <a:cxn ang="0">
                    <a:pos x="176" y="48"/>
                  </a:cxn>
                  <a:cxn ang="0">
                    <a:pos x="166" y="53"/>
                  </a:cxn>
                  <a:cxn ang="0">
                    <a:pos x="120" y="30"/>
                  </a:cxn>
                  <a:cxn ang="0">
                    <a:pos x="103" y="8"/>
                  </a:cxn>
                  <a:cxn ang="0">
                    <a:pos x="55" y="0"/>
                  </a:cxn>
                  <a:cxn ang="0">
                    <a:pos x="55" y="0"/>
                  </a:cxn>
                </a:cxnLst>
                <a:rect l="0" t="0" r="r" b="b"/>
                <a:pathLst>
                  <a:path w="263" h="253">
                    <a:moveTo>
                      <a:pt x="55" y="0"/>
                    </a:moveTo>
                    <a:lnTo>
                      <a:pt x="10" y="60"/>
                    </a:lnTo>
                    <a:lnTo>
                      <a:pt x="11" y="105"/>
                    </a:lnTo>
                    <a:lnTo>
                      <a:pt x="0" y="133"/>
                    </a:lnTo>
                    <a:lnTo>
                      <a:pt x="18" y="171"/>
                    </a:lnTo>
                    <a:lnTo>
                      <a:pt x="40" y="188"/>
                    </a:lnTo>
                    <a:lnTo>
                      <a:pt x="88" y="196"/>
                    </a:lnTo>
                    <a:lnTo>
                      <a:pt x="110" y="178"/>
                    </a:lnTo>
                    <a:lnTo>
                      <a:pt x="241" y="253"/>
                    </a:lnTo>
                    <a:lnTo>
                      <a:pt x="241" y="238"/>
                    </a:lnTo>
                    <a:lnTo>
                      <a:pt x="263" y="240"/>
                    </a:lnTo>
                    <a:lnTo>
                      <a:pt x="250" y="61"/>
                    </a:lnTo>
                    <a:lnTo>
                      <a:pt x="261" y="53"/>
                    </a:lnTo>
                    <a:lnTo>
                      <a:pt x="255" y="28"/>
                    </a:lnTo>
                    <a:lnTo>
                      <a:pt x="216" y="3"/>
                    </a:lnTo>
                    <a:lnTo>
                      <a:pt x="186" y="10"/>
                    </a:lnTo>
                    <a:lnTo>
                      <a:pt x="176" y="48"/>
                    </a:lnTo>
                    <a:lnTo>
                      <a:pt x="166" y="53"/>
                    </a:lnTo>
                    <a:lnTo>
                      <a:pt x="120" y="30"/>
                    </a:lnTo>
                    <a:lnTo>
                      <a:pt x="103" y="8"/>
                    </a:lnTo>
                    <a:lnTo>
                      <a:pt x="55" y="0"/>
                    </a:lnTo>
                    <a:lnTo>
                      <a:pt x="5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66" name="Freeform 216"/>
              <p:cNvSpPr>
                <a:spLocks noChangeAspect="1"/>
              </p:cNvSpPr>
              <p:nvPr/>
            </p:nvSpPr>
            <p:spPr bwMode="auto">
              <a:xfrm>
                <a:off x="2644" y="2552"/>
                <a:ext cx="287" cy="271"/>
              </a:xfrm>
              <a:custGeom>
                <a:avLst/>
                <a:gdLst/>
                <a:ahLst/>
                <a:cxnLst>
                  <a:cxn ang="0">
                    <a:pos x="55" y="0"/>
                  </a:cxn>
                  <a:cxn ang="0">
                    <a:pos x="10" y="60"/>
                  </a:cxn>
                  <a:cxn ang="0">
                    <a:pos x="11" y="105"/>
                  </a:cxn>
                  <a:cxn ang="0">
                    <a:pos x="0" y="133"/>
                  </a:cxn>
                  <a:cxn ang="0">
                    <a:pos x="18" y="171"/>
                  </a:cxn>
                  <a:cxn ang="0">
                    <a:pos x="40" y="188"/>
                  </a:cxn>
                  <a:cxn ang="0">
                    <a:pos x="88" y="196"/>
                  </a:cxn>
                  <a:cxn ang="0">
                    <a:pos x="110" y="178"/>
                  </a:cxn>
                  <a:cxn ang="0">
                    <a:pos x="241" y="253"/>
                  </a:cxn>
                  <a:cxn ang="0">
                    <a:pos x="241" y="238"/>
                  </a:cxn>
                  <a:cxn ang="0">
                    <a:pos x="263" y="240"/>
                  </a:cxn>
                  <a:cxn ang="0">
                    <a:pos x="250" y="61"/>
                  </a:cxn>
                  <a:cxn ang="0">
                    <a:pos x="261" y="53"/>
                  </a:cxn>
                  <a:cxn ang="0">
                    <a:pos x="255" y="28"/>
                  </a:cxn>
                  <a:cxn ang="0">
                    <a:pos x="216" y="3"/>
                  </a:cxn>
                  <a:cxn ang="0">
                    <a:pos x="186" y="10"/>
                  </a:cxn>
                  <a:cxn ang="0">
                    <a:pos x="176" y="48"/>
                  </a:cxn>
                  <a:cxn ang="0">
                    <a:pos x="166" y="53"/>
                  </a:cxn>
                  <a:cxn ang="0">
                    <a:pos x="120" y="30"/>
                  </a:cxn>
                  <a:cxn ang="0">
                    <a:pos x="103" y="8"/>
                  </a:cxn>
                  <a:cxn ang="0">
                    <a:pos x="55" y="0"/>
                  </a:cxn>
                  <a:cxn ang="0">
                    <a:pos x="55" y="0"/>
                  </a:cxn>
                </a:cxnLst>
                <a:rect l="0" t="0" r="r" b="b"/>
                <a:pathLst>
                  <a:path w="263" h="253">
                    <a:moveTo>
                      <a:pt x="55" y="0"/>
                    </a:moveTo>
                    <a:lnTo>
                      <a:pt x="10" y="60"/>
                    </a:lnTo>
                    <a:lnTo>
                      <a:pt x="11" y="105"/>
                    </a:lnTo>
                    <a:lnTo>
                      <a:pt x="0" y="133"/>
                    </a:lnTo>
                    <a:lnTo>
                      <a:pt x="18" y="171"/>
                    </a:lnTo>
                    <a:lnTo>
                      <a:pt x="40" y="188"/>
                    </a:lnTo>
                    <a:lnTo>
                      <a:pt x="88" y="196"/>
                    </a:lnTo>
                    <a:lnTo>
                      <a:pt x="110" y="178"/>
                    </a:lnTo>
                    <a:lnTo>
                      <a:pt x="241" y="253"/>
                    </a:lnTo>
                    <a:lnTo>
                      <a:pt x="241" y="238"/>
                    </a:lnTo>
                    <a:lnTo>
                      <a:pt x="263" y="240"/>
                    </a:lnTo>
                    <a:lnTo>
                      <a:pt x="250" y="61"/>
                    </a:lnTo>
                    <a:lnTo>
                      <a:pt x="261" y="53"/>
                    </a:lnTo>
                    <a:lnTo>
                      <a:pt x="255" y="28"/>
                    </a:lnTo>
                    <a:lnTo>
                      <a:pt x="216" y="3"/>
                    </a:lnTo>
                    <a:lnTo>
                      <a:pt x="186" y="10"/>
                    </a:lnTo>
                    <a:lnTo>
                      <a:pt x="176" y="48"/>
                    </a:lnTo>
                    <a:lnTo>
                      <a:pt x="166" y="53"/>
                    </a:lnTo>
                    <a:lnTo>
                      <a:pt x="120" y="30"/>
                    </a:lnTo>
                    <a:lnTo>
                      <a:pt x="103" y="8"/>
                    </a:lnTo>
                    <a:lnTo>
                      <a:pt x="55" y="0"/>
                    </a:lnTo>
                    <a:lnTo>
                      <a:pt x="5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67" name="Freeform 217"/>
              <p:cNvSpPr>
                <a:spLocks noChangeAspect="1"/>
              </p:cNvSpPr>
              <p:nvPr/>
            </p:nvSpPr>
            <p:spPr bwMode="auto">
              <a:xfrm>
                <a:off x="2508" y="2925"/>
                <a:ext cx="237" cy="198"/>
              </a:xfrm>
              <a:custGeom>
                <a:avLst/>
                <a:gdLst/>
                <a:ahLst/>
                <a:cxnLst>
                  <a:cxn ang="0">
                    <a:pos x="196" y="1"/>
                  </a:cxn>
                  <a:cxn ang="0">
                    <a:pos x="215" y="38"/>
                  </a:cxn>
                  <a:cxn ang="0">
                    <a:pos x="190" y="66"/>
                  </a:cxn>
                  <a:cxn ang="0">
                    <a:pos x="195" y="78"/>
                  </a:cxn>
                  <a:cxn ang="0">
                    <a:pos x="170" y="95"/>
                  </a:cxn>
                  <a:cxn ang="0">
                    <a:pos x="168" y="125"/>
                  </a:cxn>
                  <a:cxn ang="0">
                    <a:pos x="153" y="136"/>
                  </a:cxn>
                  <a:cxn ang="0">
                    <a:pos x="146" y="126"/>
                  </a:cxn>
                  <a:cxn ang="0">
                    <a:pos x="126" y="128"/>
                  </a:cxn>
                  <a:cxn ang="0">
                    <a:pos x="103" y="171"/>
                  </a:cxn>
                  <a:cxn ang="0">
                    <a:pos x="81" y="186"/>
                  </a:cxn>
                  <a:cxn ang="0">
                    <a:pos x="56" y="181"/>
                  </a:cxn>
                  <a:cxn ang="0">
                    <a:pos x="33" y="150"/>
                  </a:cxn>
                  <a:cxn ang="0">
                    <a:pos x="1" y="145"/>
                  </a:cxn>
                  <a:cxn ang="0">
                    <a:pos x="0" y="95"/>
                  </a:cxn>
                  <a:cxn ang="0">
                    <a:pos x="18" y="80"/>
                  </a:cxn>
                  <a:cxn ang="0">
                    <a:pos x="26" y="65"/>
                  </a:cxn>
                  <a:cxn ang="0">
                    <a:pos x="25" y="51"/>
                  </a:cxn>
                  <a:cxn ang="0">
                    <a:pos x="21" y="41"/>
                  </a:cxn>
                  <a:cxn ang="0">
                    <a:pos x="35" y="10"/>
                  </a:cxn>
                  <a:cxn ang="0">
                    <a:pos x="68" y="0"/>
                  </a:cxn>
                  <a:cxn ang="0">
                    <a:pos x="80" y="16"/>
                  </a:cxn>
                  <a:cxn ang="0">
                    <a:pos x="100" y="16"/>
                  </a:cxn>
                  <a:cxn ang="0">
                    <a:pos x="115" y="23"/>
                  </a:cxn>
                  <a:cxn ang="0">
                    <a:pos x="145" y="8"/>
                  </a:cxn>
                  <a:cxn ang="0">
                    <a:pos x="165" y="20"/>
                  </a:cxn>
                  <a:cxn ang="0">
                    <a:pos x="196" y="1"/>
                  </a:cxn>
                  <a:cxn ang="0">
                    <a:pos x="196" y="1"/>
                  </a:cxn>
                </a:cxnLst>
                <a:rect l="0" t="0" r="r" b="b"/>
                <a:pathLst>
                  <a:path w="215" h="186">
                    <a:moveTo>
                      <a:pt x="196" y="1"/>
                    </a:moveTo>
                    <a:lnTo>
                      <a:pt x="215" y="38"/>
                    </a:lnTo>
                    <a:lnTo>
                      <a:pt x="190" y="66"/>
                    </a:lnTo>
                    <a:lnTo>
                      <a:pt x="195" y="78"/>
                    </a:lnTo>
                    <a:lnTo>
                      <a:pt x="170" y="95"/>
                    </a:lnTo>
                    <a:lnTo>
                      <a:pt x="168" y="125"/>
                    </a:lnTo>
                    <a:lnTo>
                      <a:pt x="153" y="136"/>
                    </a:lnTo>
                    <a:lnTo>
                      <a:pt x="146" y="126"/>
                    </a:lnTo>
                    <a:lnTo>
                      <a:pt x="126" y="128"/>
                    </a:lnTo>
                    <a:lnTo>
                      <a:pt x="103" y="171"/>
                    </a:lnTo>
                    <a:lnTo>
                      <a:pt x="81" y="186"/>
                    </a:lnTo>
                    <a:lnTo>
                      <a:pt x="56" y="181"/>
                    </a:lnTo>
                    <a:lnTo>
                      <a:pt x="33" y="150"/>
                    </a:lnTo>
                    <a:lnTo>
                      <a:pt x="1" y="145"/>
                    </a:lnTo>
                    <a:lnTo>
                      <a:pt x="0" y="95"/>
                    </a:lnTo>
                    <a:lnTo>
                      <a:pt x="18" y="80"/>
                    </a:lnTo>
                    <a:lnTo>
                      <a:pt x="26" y="65"/>
                    </a:lnTo>
                    <a:lnTo>
                      <a:pt x="25" y="51"/>
                    </a:lnTo>
                    <a:lnTo>
                      <a:pt x="21" y="41"/>
                    </a:lnTo>
                    <a:lnTo>
                      <a:pt x="35" y="10"/>
                    </a:lnTo>
                    <a:lnTo>
                      <a:pt x="68" y="0"/>
                    </a:lnTo>
                    <a:lnTo>
                      <a:pt x="80" y="16"/>
                    </a:lnTo>
                    <a:lnTo>
                      <a:pt x="100" y="16"/>
                    </a:lnTo>
                    <a:lnTo>
                      <a:pt x="115" y="23"/>
                    </a:lnTo>
                    <a:lnTo>
                      <a:pt x="145" y="8"/>
                    </a:lnTo>
                    <a:lnTo>
                      <a:pt x="165" y="20"/>
                    </a:lnTo>
                    <a:lnTo>
                      <a:pt x="196" y="1"/>
                    </a:lnTo>
                    <a:lnTo>
                      <a:pt x="196" y="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68" name="Freeform 218"/>
              <p:cNvSpPr>
                <a:spLocks noChangeAspect="1"/>
              </p:cNvSpPr>
              <p:nvPr/>
            </p:nvSpPr>
            <p:spPr bwMode="auto">
              <a:xfrm>
                <a:off x="2508" y="2925"/>
                <a:ext cx="237" cy="198"/>
              </a:xfrm>
              <a:custGeom>
                <a:avLst/>
                <a:gdLst/>
                <a:ahLst/>
                <a:cxnLst>
                  <a:cxn ang="0">
                    <a:pos x="196" y="1"/>
                  </a:cxn>
                  <a:cxn ang="0">
                    <a:pos x="215" y="38"/>
                  </a:cxn>
                  <a:cxn ang="0">
                    <a:pos x="190" y="66"/>
                  </a:cxn>
                  <a:cxn ang="0">
                    <a:pos x="195" y="78"/>
                  </a:cxn>
                  <a:cxn ang="0">
                    <a:pos x="170" y="95"/>
                  </a:cxn>
                  <a:cxn ang="0">
                    <a:pos x="168" y="125"/>
                  </a:cxn>
                  <a:cxn ang="0">
                    <a:pos x="153" y="136"/>
                  </a:cxn>
                  <a:cxn ang="0">
                    <a:pos x="146" y="126"/>
                  </a:cxn>
                  <a:cxn ang="0">
                    <a:pos x="126" y="128"/>
                  </a:cxn>
                  <a:cxn ang="0">
                    <a:pos x="103" y="171"/>
                  </a:cxn>
                  <a:cxn ang="0">
                    <a:pos x="81" y="186"/>
                  </a:cxn>
                  <a:cxn ang="0">
                    <a:pos x="56" y="181"/>
                  </a:cxn>
                  <a:cxn ang="0">
                    <a:pos x="33" y="150"/>
                  </a:cxn>
                  <a:cxn ang="0">
                    <a:pos x="1" y="145"/>
                  </a:cxn>
                  <a:cxn ang="0">
                    <a:pos x="0" y="95"/>
                  </a:cxn>
                  <a:cxn ang="0">
                    <a:pos x="18" y="80"/>
                  </a:cxn>
                  <a:cxn ang="0">
                    <a:pos x="26" y="65"/>
                  </a:cxn>
                  <a:cxn ang="0">
                    <a:pos x="25" y="51"/>
                  </a:cxn>
                  <a:cxn ang="0">
                    <a:pos x="21" y="41"/>
                  </a:cxn>
                  <a:cxn ang="0">
                    <a:pos x="35" y="10"/>
                  </a:cxn>
                  <a:cxn ang="0">
                    <a:pos x="68" y="0"/>
                  </a:cxn>
                  <a:cxn ang="0">
                    <a:pos x="80" y="16"/>
                  </a:cxn>
                  <a:cxn ang="0">
                    <a:pos x="100" y="16"/>
                  </a:cxn>
                  <a:cxn ang="0">
                    <a:pos x="115" y="23"/>
                  </a:cxn>
                  <a:cxn ang="0">
                    <a:pos x="145" y="8"/>
                  </a:cxn>
                  <a:cxn ang="0">
                    <a:pos x="165" y="20"/>
                  </a:cxn>
                  <a:cxn ang="0">
                    <a:pos x="196" y="1"/>
                  </a:cxn>
                  <a:cxn ang="0">
                    <a:pos x="196" y="1"/>
                  </a:cxn>
                </a:cxnLst>
                <a:rect l="0" t="0" r="r" b="b"/>
                <a:pathLst>
                  <a:path w="215" h="186">
                    <a:moveTo>
                      <a:pt x="196" y="1"/>
                    </a:moveTo>
                    <a:lnTo>
                      <a:pt x="215" y="38"/>
                    </a:lnTo>
                    <a:lnTo>
                      <a:pt x="190" y="66"/>
                    </a:lnTo>
                    <a:lnTo>
                      <a:pt x="195" y="78"/>
                    </a:lnTo>
                    <a:lnTo>
                      <a:pt x="170" y="95"/>
                    </a:lnTo>
                    <a:lnTo>
                      <a:pt x="168" y="125"/>
                    </a:lnTo>
                    <a:lnTo>
                      <a:pt x="153" y="136"/>
                    </a:lnTo>
                    <a:lnTo>
                      <a:pt x="146" y="126"/>
                    </a:lnTo>
                    <a:lnTo>
                      <a:pt x="126" y="128"/>
                    </a:lnTo>
                    <a:lnTo>
                      <a:pt x="103" y="171"/>
                    </a:lnTo>
                    <a:lnTo>
                      <a:pt x="81" y="186"/>
                    </a:lnTo>
                    <a:lnTo>
                      <a:pt x="56" y="181"/>
                    </a:lnTo>
                    <a:lnTo>
                      <a:pt x="33" y="150"/>
                    </a:lnTo>
                    <a:lnTo>
                      <a:pt x="1" y="145"/>
                    </a:lnTo>
                    <a:lnTo>
                      <a:pt x="0" y="95"/>
                    </a:lnTo>
                    <a:lnTo>
                      <a:pt x="18" y="80"/>
                    </a:lnTo>
                    <a:lnTo>
                      <a:pt x="26" y="65"/>
                    </a:lnTo>
                    <a:lnTo>
                      <a:pt x="25" y="51"/>
                    </a:lnTo>
                    <a:lnTo>
                      <a:pt x="21" y="41"/>
                    </a:lnTo>
                    <a:lnTo>
                      <a:pt x="35" y="10"/>
                    </a:lnTo>
                    <a:lnTo>
                      <a:pt x="68" y="0"/>
                    </a:lnTo>
                    <a:lnTo>
                      <a:pt x="80" y="16"/>
                    </a:lnTo>
                    <a:lnTo>
                      <a:pt x="100" y="16"/>
                    </a:lnTo>
                    <a:lnTo>
                      <a:pt x="115" y="23"/>
                    </a:lnTo>
                    <a:lnTo>
                      <a:pt x="145" y="8"/>
                    </a:lnTo>
                    <a:lnTo>
                      <a:pt x="165" y="20"/>
                    </a:lnTo>
                    <a:lnTo>
                      <a:pt x="196" y="1"/>
                    </a:lnTo>
                    <a:lnTo>
                      <a:pt x="196" y="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69" name="Freeform 219"/>
              <p:cNvSpPr>
                <a:spLocks noChangeAspect="1"/>
              </p:cNvSpPr>
              <p:nvPr/>
            </p:nvSpPr>
            <p:spPr bwMode="auto">
              <a:xfrm>
                <a:off x="2723" y="2743"/>
                <a:ext cx="190" cy="328"/>
              </a:xfrm>
              <a:custGeom>
                <a:avLst/>
                <a:gdLst/>
                <a:ahLst/>
                <a:cxnLst>
                  <a:cxn ang="0">
                    <a:pos x="0" y="173"/>
                  </a:cxn>
                  <a:cxn ang="0">
                    <a:pos x="29" y="198"/>
                  </a:cxn>
                  <a:cxn ang="0">
                    <a:pos x="32" y="247"/>
                  </a:cxn>
                  <a:cxn ang="0">
                    <a:pos x="10" y="248"/>
                  </a:cxn>
                  <a:cxn ang="0">
                    <a:pos x="35" y="285"/>
                  </a:cxn>
                  <a:cxn ang="0">
                    <a:pos x="20" y="308"/>
                  </a:cxn>
                  <a:cxn ang="0">
                    <a:pos x="85" y="285"/>
                  </a:cxn>
                  <a:cxn ang="0">
                    <a:pos x="110" y="268"/>
                  </a:cxn>
                  <a:cxn ang="0">
                    <a:pos x="134" y="267"/>
                  </a:cxn>
                  <a:cxn ang="0">
                    <a:pos x="157" y="235"/>
                  </a:cxn>
                  <a:cxn ang="0">
                    <a:pos x="169" y="233"/>
                  </a:cxn>
                  <a:cxn ang="0">
                    <a:pos x="147" y="190"/>
                  </a:cxn>
                  <a:cxn ang="0">
                    <a:pos x="160" y="143"/>
                  </a:cxn>
                  <a:cxn ang="0">
                    <a:pos x="177" y="138"/>
                  </a:cxn>
                  <a:cxn ang="0">
                    <a:pos x="170" y="75"/>
                  </a:cxn>
                  <a:cxn ang="0">
                    <a:pos x="37" y="0"/>
                  </a:cxn>
                  <a:cxn ang="0">
                    <a:pos x="34" y="50"/>
                  </a:cxn>
                  <a:cxn ang="0">
                    <a:pos x="45" y="65"/>
                  </a:cxn>
                  <a:cxn ang="0">
                    <a:pos x="45" y="107"/>
                  </a:cxn>
                  <a:cxn ang="0">
                    <a:pos x="0" y="158"/>
                  </a:cxn>
                  <a:cxn ang="0">
                    <a:pos x="0" y="170"/>
                  </a:cxn>
                  <a:cxn ang="0">
                    <a:pos x="0" y="173"/>
                  </a:cxn>
                  <a:cxn ang="0">
                    <a:pos x="0" y="173"/>
                  </a:cxn>
                </a:cxnLst>
                <a:rect l="0" t="0" r="r" b="b"/>
                <a:pathLst>
                  <a:path w="177" h="308">
                    <a:moveTo>
                      <a:pt x="0" y="173"/>
                    </a:moveTo>
                    <a:lnTo>
                      <a:pt x="29" y="198"/>
                    </a:lnTo>
                    <a:lnTo>
                      <a:pt x="32" y="247"/>
                    </a:lnTo>
                    <a:lnTo>
                      <a:pt x="10" y="248"/>
                    </a:lnTo>
                    <a:lnTo>
                      <a:pt x="35" y="285"/>
                    </a:lnTo>
                    <a:lnTo>
                      <a:pt x="20" y="308"/>
                    </a:lnTo>
                    <a:lnTo>
                      <a:pt x="85" y="285"/>
                    </a:lnTo>
                    <a:lnTo>
                      <a:pt x="110" y="268"/>
                    </a:lnTo>
                    <a:lnTo>
                      <a:pt x="134" y="267"/>
                    </a:lnTo>
                    <a:lnTo>
                      <a:pt x="157" y="235"/>
                    </a:lnTo>
                    <a:lnTo>
                      <a:pt x="169" y="233"/>
                    </a:lnTo>
                    <a:lnTo>
                      <a:pt x="147" y="190"/>
                    </a:lnTo>
                    <a:lnTo>
                      <a:pt x="160" y="143"/>
                    </a:lnTo>
                    <a:lnTo>
                      <a:pt x="177" y="138"/>
                    </a:lnTo>
                    <a:lnTo>
                      <a:pt x="170" y="75"/>
                    </a:lnTo>
                    <a:lnTo>
                      <a:pt x="37" y="0"/>
                    </a:lnTo>
                    <a:lnTo>
                      <a:pt x="34" y="50"/>
                    </a:lnTo>
                    <a:lnTo>
                      <a:pt x="45" y="65"/>
                    </a:lnTo>
                    <a:lnTo>
                      <a:pt x="45" y="107"/>
                    </a:lnTo>
                    <a:lnTo>
                      <a:pt x="0" y="158"/>
                    </a:lnTo>
                    <a:lnTo>
                      <a:pt x="0" y="170"/>
                    </a:lnTo>
                    <a:lnTo>
                      <a:pt x="0" y="173"/>
                    </a:lnTo>
                    <a:lnTo>
                      <a:pt x="0" y="17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70" name="Freeform 220"/>
              <p:cNvSpPr>
                <a:spLocks noChangeAspect="1"/>
              </p:cNvSpPr>
              <p:nvPr/>
            </p:nvSpPr>
            <p:spPr bwMode="auto">
              <a:xfrm>
                <a:off x="2723" y="2743"/>
                <a:ext cx="190" cy="328"/>
              </a:xfrm>
              <a:custGeom>
                <a:avLst/>
                <a:gdLst/>
                <a:ahLst/>
                <a:cxnLst>
                  <a:cxn ang="0">
                    <a:pos x="0" y="173"/>
                  </a:cxn>
                  <a:cxn ang="0">
                    <a:pos x="29" y="198"/>
                  </a:cxn>
                  <a:cxn ang="0">
                    <a:pos x="32" y="247"/>
                  </a:cxn>
                  <a:cxn ang="0">
                    <a:pos x="10" y="248"/>
                  </a:cxn>
                  <a:cxn ang="0">
                    <a:pos x="35" y="285"/>
                  </a:cxn>
                  <a:cxn ang="0">
                    <a:pos x="20" y="308"/>
                  </a:cxn>
                  <a:cxn ang="0">
                    <a:pos x="85" y="285"/>
                  </a:cxn>
                  <a:cxn ang="0">
                    <a:pos x="110" y="268"/>
                  </a:cxn>
                  <a:cxn ang="0">
                    <a:pos x="134" y="267"/>
                  </a:cxn>
                  <a:cxn ang="0">
                    <a:pos x="157" y="235"/>
                  </a:cxn>
                  <a:cxn ang="0">
                    <a:pos x="169" y="233"/>
                  </a:cxn>
                  <a:cxn ang="0">
                    <a:pos x="147" y="190"/>
                  </a:cxn>
                  <a:cxn ang="0">
                    <a:pos x="160" y="143"/>
                  </a:cxn>
                  <a:cxn ang="0">
                    <a:pos x="177" y="138"/>
                  </a:cxn>
                  <a:cxn ang="0">
                    <a:pos x="170" y="75"/>
                  </a:cxn>
                  <a:cxn ang="0">
                    <a:pos x="37" y="0"/>
                  </a:cxn>
                  <a:cxn ang="0">
                    <a:pos x="34" y="50"/>
                  </a:cxn>
                  <a:cxn ang="0">
                    <a:pos x="45" y="65"/>
                  </a:cxn>
                  <a:cxn ang="0">
                    <a:pos x="45" y="107"/>
                  </a:cxn>
                  <a:cxn ang="0">
                    <a:pos x="0" y="158"/>
                  </a:cxn>
                  <a:cxn ang="0">
                    <a:pos x="0" y="170"/>
                  </a:cxn>
                  <a:cxn ang="0">
                    <a:pos x="0" y="173"/>
                  </a:cxn>
                  <a:cxn ang="0">
                    <a:pos x="0" y="173"/>
                  </a:cxn>
                </a:cxnLst>
                <a:rect l="0" t="0" r="r" b="b"/>
                <a:pathLst>
                  <a:path w="177" h="308">
                    <a:moveTo>
                      <a:pt x="0" y="173"/>
                    </a:moveTo>
                    <a:lnTo>
                      <a:pt x="29" y="198"/>
                    </a:lnTo>
                    <a:lnTo>
                      <a:pt x="32" y="247"/>
                    </a:lnTo>
                    <a:lnTo>
                      <a:pt x="10" y="248"/>
                    </a:lnTo>
                    <a:lnTo>
                      <a:pt x="35" y="285"/>
                    </a:lnTo>
                    <a:lnTo>
                      <a:pt x="20" y="308"/>
                    </a:lnTo>
                    <a:lnTo>
                      <a:pt x="85" y="285"/>
                    </a:lnTo>
                    <a:lnTo>
                      <a:pt x="110" y="268"/>
                    </a:lnTo>
                    <a:lnTo>
                      <a:pt x="134" y="267"/>
                    </a:lnTo>
                    <a:lnTo>
                      <a:pt x="157" y="235"/>
                    </a:lnTo>
                    <a:lnTo>
                      <a:pt x="169" y="233"/>
                    </a:lnTo>
                    <a:lnTo>
                      <a:pt x="147" y="190"/>
                    </a:lnTo>
                    <a:lnTo>
                      <a:pt x="160" y="143"/>
                    </a:lnTo>
                    <a:lnTo>
                      <a:pt x="177" y="138"/>
                    </a:lnTo>
                    <a:lnTo>
                      <a:pt x="170" y="75"/>
                    </a:lnTo>
                    <a:lnTo>
                      <a:pt x="37" y="0"/>
                    </a:lnTo>
                    <a:lnTo>
                      <a:pt x="34" y="50"/>
                    </a:lnTo>
                    <a:lnTo>
                      <a:pt x="45" y="65"/>
                    </a:lnTo>
                    <a:lnTo>
                      <a:pt x="45" y="107"/>
                    </a:lnTo>
                    <a:lnTo>
                      <a:pt x="0" y="158"/>
                    </a:lnTo>
                    <a:lnTo>
                      <a:pt x="0" y="170"/>
                    </a:lnTo>
                    <a:lnTo>
                      <a:pt x="0" y="173"/>
                    </a:lnTo>
                    <a:lnTo>
                      <a:pt x="0" y="17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71" name="Freeform 221"/>
              <p:cNvSpPr>
                <a:spLocks noChangeAspect="1"/>
              </p:cNvSpPr>
              <p:nvPr/>
            </p:nvSpPr>
            <p:spPr bwMode="auto">
              <a:xfrm>
                <a:off x="2916" y="2577"/>
                <a:ext cx="215" cy="192"/>
              </a:xfrm>
              <a:custGeom>
                <a:avLst/>
                <a:gdLst/>
                <a:ahLst/>
                <a:cxnLst>
                  <a:cxn ang="0">
                    <a:pos x="5" y="3"/>
                  </a:cxn>
                  <a:cxn ang="0">
                    <a:pos x="70" y="22"/>
                  </a:cxn>
                  <a:cxn ang="0">
                    <a:pos x="100" y="0"/>
                  </a:cxn>
                  <a:cxn ang="0">
                    <a:pos x="150" y="13"/>
                  </a:cxn>
                  <a:cxn ang="0">
                    <a:pos x="162" y="32"/>
                  </a:cxn>
                  <a:cxn ang="0">
                    <a:pos x="163" y="40"/>
                  </a:cxn>
                  <a:cxn ang="0">
                    <a:pos x="158" y="70"/>
                  </a:cxn>
                  <a:cxn ang="0">
                    <a:pos x="133" y="45"/>
                  </a:cxn>
                  <a:cxn ang="0">
                    <a:pos x="117" y="35"/>
                  </a:cxn>
                  <a:cxn ang="0">
                    <a:pos x="127" y="63"/>
                  </a:cxn>
                  <a:cxn ang="0">
                    <a:pos x="198" y="167"/>
                  </a:cxn>
                  <a:cxn ang="0">
                    <a:pos x="10" y="180"/>
                  </a:cxn>
                  <a:cxn ang="0">
                    <a:pos x="0" y="38"/>
                  </a:cxn>
                  <a:cxn ang="0">
                    <a:pos x="11" y="30"/>
                  </a:cxn>
                  <a:cxn ang="0">
                    <a:pos x="5" y="3"/>
                  </a:cxn>
                  <a:cxn ang="0">
                    <a:pos x="5" y="3"/>
                  </a:cxn>
                </a:cxnLst>
                <a:rect l="0" t="0" r="r" b="b"/>
                <a:pathLst>
                  <a:path w="198" h="180">
                    <a:moveTo>
                      <a:pt x="5" y="3"/>
                    </a:moveTo>
                    <a:lnTo>
                      <a:pt x="70" y="22"/>
                    </a:lnTo>
                    <a:lnTo>
                      <a:pt x="100" y="0"/>
                    </a:lnTo>
                    <a:lnTo>
                      <a:pt x="150" y="13"/>
                    </a:lnTo>
                    <a:lnTo>
                      <a:pt x="162" y="32"/>
                    </a:lnTo>
                    <a:lnTo>
                      <a:pt x="163" y="40"/>
                    </a:lnTo>
                    <a:lnTo>
                      <a:pt x="158" y="70"/>
                    </a:lnTo>
                    <a:lnTo>
                      <a:pt x="133" y="45"/>
                    </a:lnTo>
                    <a:lnTo>
                      <a:pt x="117" y="35"/>
                    </a:lnTo>
                    <a:lnTo>
                      <a:pt x="127" y="63"/>
                    </a:lnTo>
                    <a:lnTo>
                      <a:pt x="198" y="167"/>
                    </a:lnTo>
                    <a:lnTo>
                      <a:pt x="10" y="180"/>
                    </a:lnTo>
                    <a:lnTo>
                      <a:pt x="0" y="38"/>
                    </a:lnTo>
                    <a:lnTo>
                      <a:pt x="11" y="30"/>
                    </a:lnTo>
                    <a:lnTo>
                      <a:pt x="5" y="3"/>
                    </a:lnTo>
                    <a:lnTo>
                      <a:pt x="5"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72" name="Freeform 222"/>
              <p:cNvSpPr>
                <a:spLocks noChangeAspect="1"/>
              </p:cNvSpPr>
              <p:nvPr/>
            </p:nvSpPr>
            <p:spPr bwMode="auto">
              <a:xfrm>
                <a:off x="2916" y="2577"/>
                <a:ext cx="215" cy="192"/>
              </a:xfrm>
              <a:custGeom>
                <a:avLst/>
                <a:gdLst/>
                <a:ahLst/>
                <a:cxnLst>
                  <a:cxn ang="0">
                    <a:pos x="5" y="3"/>
                  </a:cxn>
                  <a:cxn ang="0">
                    <a:pos x="70" y="22"/>
                  </a:cxn>
                  <a:cxn ang="0">
                    <a:pos x="100" y="0"/>
                  </a:cxn>
                  <a:cxn ang="0">
                    <a:pos x="150" y="13"/>
                  </a:cxn>
                  <a:cxn ang="0">
                    <a:pos x="162" y="32"/>
                  </a:cxn>
                  <a:cxn ang="0">
                    <a:pos x="163" y="40"/>
                  </a:cxn>
                  <a:cxn ang="0">
                    <a:pos x="158" y="70"/>
                  </a:cxn>
                  <a:cxn ang="0">
                    <a:pos x="133" y="45"/>
                  </a:cxn>
                  <a:cxn ang="0">
                    <a:pos x="117" y="35"/>
                  </a:cxn>
                  <a:cxn ang="0">
                    <a:pos x="127" y="63"/>
                  </a:cxn>
                  <a:cxn ang="0">
                    <a:pos x="198" y="167"/>
                  </a:cxn>
                  <a:cxn ang="0">
                    <a:pos x="10" y="180"/>
                  </a:cxn>
                  <a:cxn ang="0">
                    <a:pos x="0" y="38"/>
                  </a:cxn>
                  <a:cxn ang="0">
                    <a:pos x="11" y="30"/>
                  </a:cxn>
                  <a:cxn ang="0">
                    <a:pos x="5" y="3"/>
                  </a:cxn>
                  <a:cxn ang="0">
                    <a:pos x="5" y="3"/>
                  </a:cxn>
                </a:cxnLst>
                <a:rect l="0" t="0" r="r" b="b"/>
                <a:pathLst>
                  <a:path w="198" h="180">
                    <a:moveTo>
                      <a:pt x="5" y="3"/>
                    </a:moveTo>
                    <a:lnTo>
                      <a:pt x="70" y="22"/>
                    </a:lnTo>
                    <a:lnTo>
                      <a:pt x="100" y="0"/>
                    </a:lnTo>
                    <a:lnTo>
                      <a:pt x="150" y="13"/>
                    </a:lnTo>
                    <a:lnTo>
                      <a:pt x="162" y="32"/>
                    </a:lnTo>
                    <a:lnTo>
                      <a:pt x="163" y="40"/>
                    </a:lnTo>
                    <a:lnTo>
                      <a:pt x="158" y="70"/>
                    </a:lnTo>
                    <a:lnTo>
                      <a:pt x="133" y="45"/>
                    </a:lnTo>
                    <a:lnTo>
                      <a:pt x="117" y="35"/>
                    </a:lnTo>
                    <a:lnTo>
                      <a:pt x="127" y="63"/>
                    </a:lnTo>
                    <a:lnTo>
                      <a:pt x="198" y="167"/>
                    </a:lnTo>
                    <a:lnTo>
                      <a:pt x="10" y="180"/>
                    </a:lnTo>
                    <a:lnTo>
                      <a:pt x="0" y="38"/>
                    </a:lnTo>
                    <a:lnTo>
                      <a:pt x="11" y="30"/>
                    </a:lnTo>
                    <a:lnTo>
                      <a:pt x="5" y="3"/>
                    </a:lnTo>
                    <a:lnTo>
                      <a:pt x="5"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73" name="Freeform 223"/>
              <p:cNvSpPr>
                <a:spLocks noChangeAspect="1"/>
              </p:cNvSpPr>
              <p:nvPr/>
            </p:nvSpPr>
            <p:spPr bwMode="auto">
              <a:xfrm>
                <a:off x="2620" y="2926"/>
                <a:ext cx="144" cy="233"/>
              </a:xfrm>
              <a:custGeom>
                <a:avLst/>
                <a:gdLst/>
                <a:ahLst/>
                <a:cxnLst>
                  <a:cxn ang="0">
                    <a:pos x="0" y="170"/>
                  </a:cxn>
                  <a:cxn ang="0">
                    <a:pos x="23" y="184"/>
                  </a:cxn>
                  <a:cxn ang="0">
                    <a:pos x="22" y="219"/>
                  </a:cxn>
                  <a:cxn ang="0">
                    <a:pos x="132" y="219"/>
                  </a:cxn>
                  <a:cxn ang="0">
                    <a:pos x="130" y="195"/>
                  </a:cxn>
                  <a:cxn ang="0">
                    <a:pos x="108" y="155"/>
                  </a:cxn>
                  <a:cxn ang="0">
                    <a:pos x="128" y="110"/>
                  </a:cxn>
                  <a:cxn ang="0">
                    <a:pos x="103" y="75"/>
                  </a:cxn>
                  <a:cxn ang="0">
                    <a:pos x="125" y="74"/>
                  </a:cxn>
                  <a:cxn ang="0">
                    <a:pos x="122" y="25"/>
                  </a:cxn>
                  <a:cxn ang="0">
                    <a:pos x="93" y="0"/>
                  </a:cxn>
                  <a:cxn ang="0">
                    <a:pos x="112" y="37"/>
                  </a:cxn>
                  <a:cxn ang="0">
                    <a:pos x="83" y="65"/>
                  </a:cxn>
                  <a:cxn ang="0">
                    <a:pos x="92" y="77"/>
                  </a:cxn>
                  <a:cxn ang="0">
                    <a:pos x="67" y="90"/>
                  </a:cxn>
                  <a:cxn ang="0">
                    <a:pos x="65" y="120"/>
                  </a:cxn>
                  <a:cxn ang="0">
                    <a:pos x="50" y="135"/>
                  </a:cxn>
                  <a:cxn ang="0">
                    <a:pos x="43" y="125"/>
                  </a:cxn>
                  <a:cxn ang="0">
                    <a:pos x="23" y="127"/>
                  </a:cxn>
                  <a:cxn ang="0">
                    <a:pos x="0" y="170"/>
                  </a:cxn>
                  <a:cxn ang="0">
                    <a:pos x="0" y="170"/>
                  </a:cxn>
                </a:cxnLst>
                <a:rect l="0" t="0" r="r" b="b"/>
                <a:pathLst>
                  <a:path w="132" h="219">
                    <a:moveTo>
                      <a:pt x="0" y="170"/>
                    </a:moveTo>
                    <a:lnTo>
                      <a:pt x="23" y="184"/>
                    </a:lnTo>
                    <a:lnTo>
                      <a:pt x="22" y="219"/>
                    </a:lnTo>
                    <a:lnTo>
                      <a:pt x="132" y="219"/>
                    </a:lnTo>
                    <a:lnTo>
                      <a:pt x="130" y="195"/>
                    </a:lnTo>
                    <a:lnTo>
                      <a:pt x="108" y="155"/>
                    </a:lnTo>
                    <a:lnTo>
                      <a:pt x="128" y="110"/>
                    </a:lnTo>
                    <a:lnTo>
                      <a:pt x="103" y="75"/>
                    </a:lnTo>
                    <a:lnTo>
                      <a:pt x="125" y="74"/>
                    </a:lnTo>
                    <a:lnTo>
                      <a:pt x="122" y="25"/>
                    </a:lnTo>
                    <a:lnTo>
                      <a:pt x="93" y="0"/>
                    </a:lnTo>
                    <a:lnTo>
                      <a:pt x="112" y="37"/>
                    </a:lnTo>
                    <a:lnTo>
                      <a:pt x="83" y="65"/>
                    </a:lnTo>
                    <a:lnTo>
                      <a:pt x="92" y="77"/>
                    </a:lnTo>
                    <a:lnTo>
                      <a:pt x="67" y="90"/>
                    </a:lnTo>
                    <a:lnTo>
                      <a:pt x="65" y="120"/>
                    </a:lnTo>
                    <a:lnTo>
                      <a:pt x="50" y="135"/>
                    </a:lnTo>
                    <a:lnTo>
                      <a:pt x="43" y="125"/>
                    </a:lnTo>
                    <a:lnTo>
                      <a:pt x="23" y="127"/>
                    </a:lnTo>
                    <a:lnTo>
                      <a:pt x="0" y="170"/>
                    </a:lnTo>
                    <a:lnTo>
                      <a:pt x="0" y="17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74" name="Freeform 224"/>
              <p:cNvSpPr>
                <a:spLocks noChangeAspect="1"/>
              </p:cNvSpPr>
              <p:nvPr/>
            </p:nvSpPr>
            <p:spPr bwMode="auto">
              <a:xfrm>
                <a:off x="2620" y="2926"/>
                <a:ext cx="144" cy="233"/>
              </a:xfrm>
              <a:custGeom>
                <a:avLst/>
                <a:gdLst/>
                <a:ahLst/>
                <a:cxnLst>
                  <a:cxn ang="0">
                    <a:pos x="0" y="170"/>
                  </a:cxn>
                  <a:cxn ang="0">
                    <a:pos x="23" y="184"/>
                  </a:cxn>
                  <a:cxn ang="0">
                    <a:pos x="22" y="219"/>
                  </a:cxn>
                  <a:cxn ang="0">
                    <a:pos x="132" y="219"/>
                  </a:cxn>
                  <a:cxn ang="0">
                    <a:pos x="130" y="195"/>
                  </a:cxn>
                  <a:cxn ang="0">
                    <a:pos x="108" y="155"/>
                  </a:cxn>
                  <a:cxn ang="0">
                    <a:pos x="128" y="110"/>
                  </a:cxn>
                  <a:cxn ang="0">
                    <a:pos x="103" y="75"/>
                  </a:cxn>
                  <a:cxn ang="0">
                    <a:pos x="125" y="74"/>
                  </a:cxn>
                  <a:cxn ang="0">
                    <a:pos x="122" y="25"/>
                  </a:cxn>
                  <a:cxn ang="0">
                    <a:pos x="93" y="0"/>
                  </a:cxn>
                  <a:cxn ang="0">
                    <a:pos x="112" y="37"/>
                  </a:cxn>
                  <a:cxn ang="0">
                    <a:pos x="83" y="65"/>
                  </a:cxn>
                  <a:cxn ang="0">
                    <a:pos x="92" y="77"/>
                  </a:cxn>
                  <a:cxn ang="0">
                    <a:pos x="67" y="90"/>
                  </a:cxn>
                  <a:cxn ang="0">
                    <a:pos x="65" y="120"/>
                  </a:cxn>
                  <a:cxn ang="0">
                    <a:pos x="50" y="135"/>
                  </a:cxn>
                  <a:cxn ang="0">
                    <a:pos x="43" y="125"/>
                  </a:cxn>
                  <a:cxn ang="0">
                    <a:pos x="23" y="127"/>
                  </a:cxn>
                  <a:cxn ang="0">
                    <a:pos x="0" y="170"/>
                  </a:cxn>
                  <a:cxn ang="0">
                    <a:pos x="0" y="170"/>
                  </a:cxn>
                </a:cxnLst>
                <a:rect l="0" t="0" r="r" b="b"/>
                <a:pathLst>
                  <a:path w="132" h="219">
                    <a:moveTo>
                      <a:pt x="0" y="170"/>
                    </a:moveTo>
                    <a:lnTo>
                      <a:pt x="23" y="184"/>
                    </a:lnTo>
                    <a:lnTo>
                      <a:pt x="22" y="219"/>
                    </a:lnTo>
                    <a:lnTo>
                      <a:pt x="132" y="219"/>
                    </a:lnTo>
                    <a:lnTo>
                      <a:pt x="130" y="195"/>
                    </a:lnTo>
                    <a:lnTo>
                      <a:pt x="108" y="155"/>
                    </a:lnTo>
                    <a:lnTo>
                      <a:pt x="128" y="110"/>
                    </a:lnTo>
                    <a:lnTo>
                      <a:pt x="103" y="75"/>
                    </a:lnTo>
                    <a:lnTo>
                      <a:pt x="125" y="74"/>
                    </a:lnTo>
                    <a:lnTo>
                      <a:pt x="122" y="25"/>
                    </a:lnTo>
                    <a:lnTo>
                      <a:pt x="93" y="0"/>
                    </a:lnTo>
                    <a:lnTo>
                      <a:pt x="112" y="37"/>
                    </a:lnTo>
                    <a:lnTo>
                      <a:pt x="83" y="65"/>
                    </a:lnTo>
                    <a:lnTo>
                      <a:pt x="92" y="77"/>
                    </a:lnTo>
                    <a:lnTo>
                      <a:pt x="67" y="90"/>
                    </a:lnTo>
                    <a:lnTo>
                      <a:pt x="65" y="120"/>
                    </a:lnTo>
                    <a:lnTo>
                      <a:pt x="50" y="135"/>
                    </a:lnTo>
                    <a:lnTo>
                      <a:pt x="43" y="125"/>
                    </a:lnTo>
                    <a:lnTo>
                      <a:pt x="23" y="127"/>
                    </a:lnTo>
                    <a:lnTo>
                      <a:pt x="0" y="170"/>
                    </a:lnTo>
                    <a:lnTo>
                      <a:pt x="0" y="17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75" name="Freeform 225"/>
              <p:cNvSpPr>
                <a:spLocks noChangeAspect="1"/>
              </p:cNvSpPr>
              <p:nvPr/>
            </p:nvSpPr>
            <p:spPr bwMode="auto">
              <a:xfrm>
                <a:off x="2883" y="2756"/>
                <a:ext cx="300" cy="367"/>
              </a:xfrm>
              <a:custGeom>
                <a:avLst/>
                <a:gdLst/>
                <a:ahLst/>
                <a:cxnLst>
                  <a:cxn ang="0">
                    <a:pos x="230" y="0"/>
                  </a:cxn>
                  <a:cxn ang="0">
                    <a:pos x="42" y="13"/>
                  </a:cxn>
                  <a:cxn ang="0">
                    <a:pos x="45" y="50"/>
                  </a:cxn>
                  <a:cxn ang="0">
                    <a:pos x="22" y="48"/>
                  </a:cxn>
                  <a:cxn ang="0">
                    <a:pos x="30" y="126"/>
                  </a:cxn>
                  <a:cxn ang="0">
                    <a:pos x="13" y="131"/>
                  </a:cxn>
                  <a:cxn ang="0">
                    <a:pos x="0" y="178"/>
                  </a:cxn>
                  <a:cxn ang="0">
                    <a:pos x="32" y="246"/>
                  </a:cxn>
                  <a:cxn ang="0">
                    <a:pos x="60" y="270"/>
                  </a:cxn>
                  <a:cxn ang="0">
                    <a:pos x="63" y="280"/>
                  </a:cxn>
                  <a:cxn ang="0">
                    <a:pos x="83" y="290"/>
                  </a:cxn>
                  <a:cxn ang="0">
                    <a:pos x="97" y="320"/>
                  </a:cxn>
                  <a:cxn ang="0">
                    <a:pos x="114" y="330"/>
                  </a:cxn>
                  <a:cxn ang="0">
                    <a:pos x="129" y="328"/>
                  </a:cxn>
                  <a:cxn ang="0">
                    <a:pos x="137" y="335"/>
                  </a:cxn>
                  <a:cxn ang="0">
                    <a:pos x="144" y="328"/>
                  </a:cxn>
                  <a:cxn ang="0">
                    <a:pos x="160" y="346"/>
                  </a:cxn>
                  <a:cxn ang="0">
                    <a:pos x="197" y="343"/>
                  </a:cxn>
                  <a:cxn ang="0">
                    <a:pos x="232" y="325"/>
                  </a:cxn>
                  <a:cxn ang="0">
                    <a:pos x="254" y="321"/>
                  </a:cxn>
                  <a:cxn ang="0">
                    <a:pos x="249" y="305"/>
                  </a:cxn>
                  <a:cxn ang="0">
                    <a:pos x="224" y="295"/>
                  </a:cxn>
                  <a:cxn ang="0">
                    <a:pos x="222" y="265"/>
                  </a:cxn>
                  <a:cxn ang="0">
                    <a:pos x="204" y="266"/>
                  </a:cxn>
                  <a:cxn ang="0">
                    <a:pos x="204" y="255"/>
                  </a:cxn>
                  <a:cxn ang="0">
                    <a:pos x="224" y="238"/>
                  </a:cxn>
                  <a:cxn ang="0">
                    <a:pos x="227" y="208"/>
                  </a:cxn>
                  <a:cxn ang="0">
                    <a:pos x="257" y="163"/>
                  </a:cxn>
                  <a:cxn ang="0">
                    <a:pos x="250" y="130"/>
                  </a:cxn>
                  <a:cxn ang="0">
                    <a:pos x="257" y="105"/>
                  </a:cxn>
                  <a:cxn ang="0">
                    <a:pos x="279" y="80"/>
                  </a:cxn>
                  <a:cxn ang="0">
                    <a:pos x="254" y="65"/>
                  </a:cxn>
                  <a:cxn ang="0">
                    <a:pos x="252" y="31"/>
                  </a:cxn>
                  <a:cxn ang="0">
                    <a:pos x="230" y="0"/>
                  </a:cxn>
                  <a:cxn ang="0">
                    <a:pos x="230" y="0"/>
                  </a:cxn>
                </a:cxnLst>
                <a:rect l="0" t="0" r="r" b="b"/>
                <a:pathLst>
                  <a:path w="279" h="346">
                    <a:moveTo>
                      <a:pt x="230" y="0"/>
                    </a:moveTo>
                    <a:lnTo>
                      <a:pt x="42" y="13"/>
                    </a:lnTo>
                    <a:lnTo>
                      <a:pt x="45" y="50"/>
                    </a:lnTo>
                    <a:lnTo>
                      <a:pt x="22" y="48"/>
                    </a:lnTo>
                    <a:lnTo>
                      <a:pt x="30" y="126"/>
                    </a:lnTo>
                    <a:lnTo>
                      <a:pt x="13" y="131"/>
                    </a:lnTo>
                    <a:lnTo>
                      <a:pt x="0" y="178"/>
                    </a:lnTo>
                    <a:lnTo>
                      <a:pt x="32" y="246"/>
                    </a:lnTo>
                    <a:lnTo>
                      <a:pt x="60" y="270"/>
                    </a:lnTo>
                    <a:lnTo>
                      <a:pt x="63" y="280"/>
                    </a:lnTo>
                    <a:lnTo>
                      <a:pt x="83" y="290"/>
                    </a:lnTo>
                    <a:lnTo>
                      <a:pt x="97" y="320"/>
                    </a:lnTo>
                    <a:lnTo>
                      <a:pt x="114" y="330"/>
                    </a:lnTo>
                    <a:lnTo>
                      <a:pt x="129" y="328"/>
                    </a:lnTo>
                    <a:lnTo>
                      <a:pt x="137" y="335"/>
                    </a:lnTo>
                    <a:lnTo>
                      <a:pt x="144" y="328"/>
                    </a:lnTo>
                    <a:lnTo>
                      <a:pt x="160" y="346"/>
                    </a:lnTo>
                    <a:lnTo>
                      <a:pt x="197" y="343"/>
                    </a:lnTo>
                    <a:lnTo>
                      <a:pt x="232" y="325"/>
                    </a:lnTo>
                    <a:lnTo>
                      <a:pt x="254" y="321"/>
                    </a:lnTo>
                    <a:lnTo>
                      <a:pt x="249" y="305"/>
                    </a:lnTo>
                    <a:lnTo>
                      <a:pt x="224" y="295"/>
                    </a:lnTo>
                    <a:lnTo>
                      <a:pt x="222" y="265"/>
                    </a:lnTo>
                    <a:lnTo>
                      <a:pt x="204" y="266"/>
                    </a:lnTo>
                    <a:lnTo>
                      <a:pt x="204" y="255"/>
                    </a:lnTo>
                    <a:lnTo>
                      <a:pt x="224" y="238"/>
                    </a:lnTo>
                    <a:lnTo>
                      <a:pt x="227" y="208"/>
                    </a:lnTo>
                    <a:lnTo>
                      <a:pt x="257" y="163"/>
                    </a:lnTo>
                    <a:lnTo>
                      <a:pt x="250" y="130"/>
                    </a:lnTo>
                    <a:lnTo>
                      <a:pt x="257" y="105"/>
                    </a:lnTo>
                    <a:lnTo>
                      <a:pt x="279" y="80"/>
                    </a:lnTo>
                    <a:lnTo>
                      <a:pt x="254" y="65"/>
                    </a:lnTo>
                    <a:lnTo>
                      <a:pt x="252" y="31"/>
                    </a:lnTo>
                    <a:lnTo>
                      <a:pt x="230" y="0"/>
                    </a:lnTo>
                    <a:lnTo>
                      <a:pt x="23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76" name="Freeform 226"/>
              <p:cNvSpPr>
                <a:spLocks noChangeAspect="1"/>
              </p:cNvSpPr>
              <p:nvPr/>
            </p:nvSpPr>
            <p:spPr bwMode="auto">
              <a:xfrm>
                <a:off x="2883" y="2756"/>
                <a:ext cx="300" cy="367"/>
              </a:xfrm>
              <a:custGeom>
                <a:avLst/>
                <a:gdLst/>
                <a:ahLst/>
                <a:cxnLst>
                  <a:cxn ang="0">
                    <a:pos x="230" y="0"/>
                  </a:cxn>
                  <a:cxn ang="0">
                    <a:pos x="42" y="13"/>
                  </a:cxn>
                  <a:cxn ang="0">
                    <a:pos x="45" y="50"/>
                  </a:cxn>
                  <a:cxn ang="0">
                    <a:pos x="22" y="48"/>
                  </a:cxn>
                  <a:cxn ang="0">
                    <a:pos x="30" y="126"/>
                  </a:cxn>
                  <a:cxn ang="0">
                    <a:pos x="13" y="131"/>
                  </a:cxn>
                  <a:cxn ang="0">
                    <a:pos x="0" y="178"/>
                  </a:cxn>
                  <a:cxn ang="0">
                    <a:pos x="32" y="246"/>
                  </a:cxn>
                  <a:cxn ang="0">
                    <a:pos x="60" y="270"/>
                  </a:cxn>
                  <a:cxn ang="0">
                    <a:pos x="63" y="280"/>
                  </a:cxn>
                  <a:cxn ang="0">
                    <a:pos x="83" y="290"/>
                  </a:cxn>
                  <a:cxn ang="0">
                    <a:pos x="97" y="320"/>
                  </a:cxn>
                  <a:cxn ang="0">
                    <a:pos x="114" y="330"/>
                  </a:cxn>
                  <a:cxn ang="0">
                    <a:pos x="129" y="328"/>
                  </a:cxn>
                  <a:cxn ang="0">
                    <a:pos x="137" y="335"/>
                  </a:cxn>
                  <a:cxn ang="0">
                    <a:pos x="144" y="328"/>
                  </a:cxn>
                  <a:cxn ang="0">
                    <a:pos x="160" y="346"/>
                  </a:cxn>
                  <a:cxn ang="0">
                    <a:pos x="197" y="343"/>
                  </a:cxn>
                  <a:cxn ang="0">
                    <a:pos x="232" y="325"/>
                  </a:cxn>
                  <a:cxn ang="0">
                    <a:pos x="254" y="321"/>
                  </a:cxn>
                  <a:cxn ang="0">
                    <a:pos x="249" y="305"/>
                  </a:cxn>
                  <a:cxn ang="0">
                    <a:pos x="224" y="295"/>
                  </a:cxn>
                  <a:cxn ang="0">
                    <a:pos x="222" y="265"/>
                  </a:cxn>
                  <a:cxn ang="0">
                    <a:pos x="204" y="266"/>
                  </a:cxn>
                  <a:cxn ang="0">
                    <a:pos x="204" y="255"/>
                  </a:cxn>
                  <a:cxn ang="0">
                    <a:pos x="224" y="238"/>
                  </a:cxn>
                  <a:cxn ang="0">
                    <a:pos x="227" y="208"/>
                  </a:cxn>
                  <a:cxn ang="0">
                    <a:pos x="257" y="163"/>
                  </a:cxn>
                  <a:cxn ang="0">
                    <a:pos x="250" y="130"/>
                  </a:cxn>
                  <a:cxn ang="0">
                    <a:pos x="257" y="105"/>
                  </a:cxn>
                  <a:cxn ang="0">
                    <a:pos x="279" y="80"/>
                  </a:cxn>
                  <a:cxn ang="0">
                    <a:pos x="254" y="65"/>
                  </a:cxn>
                  <a:cxn ang="0">
                    <a:pos x="252" y="31"/>
                  </a:cxn>
                  <a:cxn ang="0">
                    <a:pos x="230" y="0"/>
                  </a:cxn>
                  <a:cxn ang="0">
                    <a:pos x="230" y="0"/>
                  </a:cxn>
                </a:cxnLst>
                <a:rect l="0" t="0" r="r" b="b"/>
                <a:pathLst>
                  <a:path w="279" h="346">
                    <a:moveTo>
                      <a:pt x="230" y="0"/>
                    </a:moveTo>
                    <a:lnTo>
                      <a:pt x="42" y="13"/>
                    </a:lnTo>
                    <a:lnTo>
                      <a:pt x="45" y="50"/>
                    </a:lnTo>
                    <a:lnTo>
                      <a:pt x="22" y="48"/>
                    </a:lnTo>
                    <a:lnTo>
                      <a:pt x="30" y="126"/>
                    </a:lnTo>
                    <a:lnTo>
                      <a:pt x="13" y="131"/>
                    </a:lnTo>
                    <a:lnTo>
                      <a:pt x="0" y="178"/>
                    </a:lnTo>
                    <a:lnTo>
                      <a:pt x="32" y="246"/>
                    </a:lnTo>
                    <a:lnTo>
                      <a:pt x="60" y="270"/>
                    </a:lnTo>
                    <a:lnTo>
                      <a:pt x="63" y="280"/>
                    </a:lnTo>
                    <a:lnTo>
                      <a:pt x="83" y="290"/>
                    </a:lnTo>
                    <a:lnTo>
                      <a:pt x="97" y="320"/>
                    </a:lnTo>
                    <a:lnTo>
                      <a:pt x="114" y="330"/>
                    </a:lnTo>
                    <a:lnTo>
                      <a:pt x="129" y="328"/>
                    </a:lnTo>
                    <a:lnTo>
                      <a:pt x="137" y="335"/>
                    </a:lnTo>
                    <a:lnTo>
                      <a:pt x="144" y="328"/>
                    </a:lnTo>
                    <a:lnTo>
                      <a:pt x="160" y="346"/>
                    </a:lnTo>
                    <a:lnTo>
                      <a:pt x="197" y="343"/>
                    </a:lnTo>
                    <a:lnTo>
                      <a:pt x="232" y="325"/>
                    </a:lnTo>
                    <a:lnTo>
                      <a:pt x="254" y="321"/>
                    </a:lnTo>
                    <a:lnTo>
                      <a:pt x="249" y="305"/>
                    </a:lnTo>
                    <a:lnTo>
                      <a:pt x="224" y="295"/>
                    </a:lnTo>
                    <a:lnTo>
                      <a:pt x="222" y="265"/>
                    </a:lnTo>
                    <a:lnTo>
                      <a:pt x="204" y="266"/>
                    </a:lnTo>
                    <a:lnTo>
                      <a:pt x="204" y="255"/>
                    </a:lnTo>
                    <a:lnTo>
                      <a:pt x="224" y="238"/>
                    </a:lnTo>
                    <a:lnTo>
                      <a:pt x="227" y="208"/>
                    </a:lnTo>
                    <a:lnTo>
                      <a:pt x="257" y="163"/>
                    </a:lnTo>
                    <a:lnTo>
                      <a:pt x="250" y="130"/>
                    </a:lnTo>
                    <a:lnTo>
                      <a:pt x="257" y="105"/>
                    </a:lnTo>
                    <a:lnTo>
                      <a:pt x="279" y="80"/>
                    </a:lnTo>
                    <a:lnTo>
                      <a:pt x="254" y="65"/>
                    </a:lnTo>
                    <a:lnTo>
                      <a:pt x="252" y="31"/>
                    </a:lnTo>
                    <a:lnTo>
                      <a:pt x="230" y="0"/>
                    </a:lnTo>
                    <a:lnTo>
                      <a:pt x="23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77" name="Freeform 227"/>
              <p:cNvSpPr>
                <a:spLocks noChangeAspect="1"/>
              </p:cNvSpPr>
              <p:nvPr/>
            </p:nvSpPr>
            <p:spPr bwMode="auto">
              <a:xfrm>
                <a:off x="2739" y="2991"/>
                <a:ext cx="248" cy="147"/>
              </a:xfrm>
              <a:custGeom>
                <a:avLst/>
                <a:gdLst/>
                <a:ahLst/>
                <a:cxnLst>
                  <a:cxn ang="0">
                    <a:pos x="10" y="75"/>
                  </a:cxn>
                  <a:cxn ang="0">
                    <a:pos x="0" y="96"/>
                  </a:cxn>
                  <a:cxn ang="0">
                    <a:pos x="20" y="135"/>
                  </a:cxn>
                  <a:cxn ang="0">
                    <a:pos x="40" y="125"/>
                  </a:cxn>
                  <a:cxn ang="0">
                    <a:pos x="72" y="140"/>
                  </a:cxn>
                  <a:cxn ang="0">
                    <a:pos x="79" y="113"/>
                  </a:cxn>
                  <a:cxn ang="0">
                    <a:pos x="97" y="105"/>
                  </a:cxn>
                  <a:cxn ang="0">
                    <a:pos x="140" y="116"/>
                  </a:cxn>
                  <a:cxn ang="0">
                    <a:pos x="169" y="100"/>
                  </a:cxn>
                  <a:cxn ang="0">
                    <a:pos x="187" y="101"/>
                  </a:cxn>
                  <a:cxn ang="0">
                    <a:pos x="202" y="93"/>
                  </a:cxn>
                  <a:cxn ang="0">
                    <a:pos x="229" y="98"/>
                  </a:cxn>
                  <a:cxn ang="0">
                    <a:pos x="215" y="70"/>
                  </a:cxn>
                  <a:cxn ang="0">
                    <a:pos x="195" y="60"/>
                  </a:cxn>
                  <a:cxn ang="0">
                    <a:pos x="194" y="50"/>
                  </a:cxn>
                  <a:cxn ang="0">
                    <a:pos x="169" y="30"/>
                  </a:cxn>
                  <a:cxn ang="0">
                    <a:pos x="154" y="0"/>
                  </a:cxn>
                  <a:cxn ang="0">
                    <a:pos x="142" y="3"/>
                  </a:cxn>
                  <a:cxn ang="0">
                    <a:pos x="119" y="35"/>
                  </a:cxn>
                  <a:cxn ang="0">
                    <a:pos x="95" y="36"/>
                  </a:cxn>
                  <a:cxn ang="0">
                    <a:pos x="72" y="51"/>
                  </a:cxn>
                  <a:cxn ang="0">
                    <a:pos x="10" y="75"/>
                  </a:cxn>
                  <a:cxn ang="0">
                    <a:pos x="10" y="75"/>
                  </a:cxn>
                </a:cxnLst>
                <a:rect l="0" t="0" r="r" b="b"/>
                <a:pathLst>
                  <a:path w="229" h="140">
                    <a:moveTo>
                      <a:pt x="10" y="75"/>
                    </a:moveTo>
                    <a:lnTo>
                      <a:pt x="0" y="96"/>
                    </a:lnTo>
                    <a:lnTo>
                      <a:pt x="20" y="135"/>
                    </a:lnTo>
                    <a:lnTo>
                      <a:pt x="40" y="125"/>
                    </a:lnTo>
                    <a:lnTo>
                      <a:pt x="72" y="140"/>
                    </a:lnTo>
                    <a:lnTo>
                      <a:pt x="79" y="113"/>
                    </a:lnTo>
                    <a:lnTo>
                      <a:pt x="97" y="105"/>
                    </a:lnTo>
                    <a:lnTo>
                      <a:pt x="140" y="116"/>
                    </a:lnTo>
                    <a:lnTo>
                      <a:pt x="169" y="100"/>
                    </a:lnTo>
                    <a:lnTo>
                      <a:pt x="187" y="101"/>
                    </a:lnTo>
                    <a:lnTo>
                      <a:pt x="202" y="93"/>
                    </a:lnTo>
                    <a:lnTo>
                      <a:pt x="229" y="98"/>
                    </a:lnTo>
                    <a:lnTo>
                      <a:pt x="215" y="70"/>
                    </a:lnTo>
                    <a:lnTo>
                      <a:pt x="195" y="60"/>
                    </a:lnTo>
                    <a:lnTo>
                      <a:pt x="194" y="50"/>
                    </a:lnTo>
                    <a:lnTo>
                      <a:pt x="169" y="30"/>
                    </a:lnTo>
                    <a:lnTo>
                      <a:pt x="154" y="0"/>
                    </a:lnTo>
                    <a:lnTo>
                      <a:pt x="142" y="3"/>
                    </a:lnTo>
                    <a:lnTo>
                      <a:pt x="119" y="35"/>
                    </a:lnTo>
                    <a:lnTo>
                      <a:pt x="95" y="36"/>
                    </a:lnTo>
                    <a:lnTo>
                      <a:pt x="72" y="51"/>
                    </a:lnTo>
                    <a:lnTo>
                      <a:pt x="10" y="75"/>
                    </a:lnTo>
                    <a:lnTo>
                      <a:pt x="10" y="7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78" name="Freeform 228"/>
              <p:cNvSpPr>
                <a:spLocks noChangeAspect="1"/>
              </p:cNvSpPr>
              <p:nvPr/>
            </p:nvSpPr>
            <p:spPr bwMode="auto">
              <a:xfrm>
                <a:off x="2739" y="2991"/>
                <a:ext cx="248" cy="147"/>
              </a:xfrm>
              <a:custGeom>
                <a:avLst/>
                <a:gdLst/>
                <a:ahLst/>
                <a:cxnLst>
                  <a:cxn ang="0">
                    <a:pos x="10" y="75"/>
                  </a:cxn>
                  <a:cxn ang="0">
                    <a:pos x="0" y="96"/>
                  </a:cxn>
                  <a:cxn ang="0">
                    <a:pos x="20" y="135"/>
                  </a:cxn>
                  <a:cxn ang="0">
                    <a:pos x="40" y="125"/>
                  </a:cxn>
                  <a:cxn ang="0">
                    <a:pos x="72" y="140"/>
                  </a:cxn>
                  <a:cxn ang="0">
                    <a:pos x="79" y="113"/>
                  </a:cxn>
                  <a:cxn ang="0">
                    <a:pos x="97" y="105"/>
                  </a:cxn>
                  <a:cxn ang="0">
                    <a:pos x="140" y="116"/>
                  </a:cxn>
                  <a:cxn ang="0">
                    <a:pos x="169" y="100"/>
                  </a:cxn>
                  <a:cxn ang="0">
                    <a:pos x="187" y="101"/>
                  </a:cxn>
                  <a:cxn ang="0">
                    <a:pos x="202" y="93"/>
                  </a:cxn>
                  <a:cxn ang="0">
                    <a:pos x="229" y="98"/>
                  </a:cxn>
                  <a:cxn ang="0">
                    <a:pos x="215" y="70"/>
                  </a:cxn>
                  <a:cxn ang="0">
                    <a:pos x="195" y="60"/>
                  </a:cxn>
                  <a:cxn ang="0">
                    <a:pos x="194" y="50"/>
                  </a:cxn>
                  <a:cxn ang="0">
                    <a:pos x="169" y="30"/>
                  </a:cxn>
                  <a:cxn ang="0">
                    <a:pos x="154" y="0"/>
                  </a:cxn>
                  <a:cxn ang="0">
                    <a:pos x="142" y="3"/>
                  </a:cxn>
                  <a:cxn ang="0">
                    <a:pos x="119" y="35"/>
                  </a:cxn>
                  <a:cxn ang="0">
                    <a:pos x="95" y="36"/>
                  </a:cxn>
                  <a:cxn ang="0">
                    <a:pos x="72" y="51"/>
                  </a:cxn>
                  <a:cxn ang="0">
                    <a:pos x="10" y="75"/>
                  </a:cxn>
                  <a:cxn ang="0">
                    <a:pos x="10" y="75"/>
                  </a:cxn>
                </a:cxnLst>
                <a:rect l="0" t="0" r="r" b="b"/>
                <a:pathLst>
                  <a:path w="229" h="140">
                    <a:moveTo>
                      <a:pt x="10" y="75"/>
                    </a:moveTo>
                    <a:lnTo>
                      <a:pt x="0" y="96"/>
                    </a:lnTo>
                    <a:lnTo>
                      <a:pt x="20" y="135"/>
                    </a:lnTo>
                    <a:lnTo>
                      <a:pt x="40" y="125"/>
                    </a:lnTo>
                    <a:lnTo>
                      <a:pt x="72" y="140"/>
                    </a:lnTo>
                    <a:lnTo>
                      <a:pt x="79" y="113"/>
                    </a:lnTo>
                    <a:lnTo>
                      <a:pt x="97" y="105"/>
                    </a:lnTo>
                    <a:lnTo>
                      <a:pt x="140" y="116"/>
                    </a:lnTo>
                    <a:lnTo>
                      <a:pt x="169" y="100"/>
                    </a:lnTo>
                    <a:lnTo>
                      <a:pt x="187" y="101"/>
                    </a:lnTo>
                    <a:lnTo>
                      <a:pt x="202" y="93"/>
                    </a:lnTo>
                    <a:lnTo>
                      <a:pt x="229" y="98"/>
                    </a:lnTo>
                    <a:lnTo>
                      <a:pt x="215" y="70"/>
                    </a:lnTo>
                    <a:lnTo>
                      <a:pt x="195" y="60"/>
                    </a:lnTo>
                    <a:lnTo>
                      <a:pt x="194" y="50"/>
                    </a:lnTo>
                    <a:lnTo>
                      <a:pt x="169" y="30"/>
                    </a:lnTo>
                    <a:lnTo>
                      <a:pt x="154" y="0"/>
                    </a:lnTo>
                    <a:lnTo>
                      <a:pt x="142" y="3"/>
                    </a:lnTo>
                    <a:lnTo>
                      <a:pt x="119" y="35"/>
                    </a:lnTo>
                    <a:lnTo>
                      <a:pt x="95" y="36"/>
                    </a:lnTo>
                    <a:lnTo>
                      <a:pt x="72" y="51"/>
                    </a:lnTo>
                    <a:lnTo>
                      <a:pt x="10" y="75"/>
                    </a:lnTo>
                    <a:lnTo>
                      <a:pt x="10" y="7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79" name="Freeform 229"/>
              <p:cNvSpPr>
                <a:spLocks noChangeAspect="1"/>
              </p:cNvSpPr>
              <p:nvPr/>
            </p:nvSpPr>
            <p:spPr bwMode="auto">
              <a:xfrm>
                <a:off x="3105" y="2841"/>
                <a:ext cx="273" cy="282"/>
              </a:xfrm>
              <a:custGeom>
                <a:avLst/>
                <a:gdLst/>
                <a:ahLst/>
                <a:cxnLst>
                  <a:cxn ang="0">
                    <a:pos x="73" y="0"/>
                  </a:cxn>
                  <a:cxn ang="0">
                    <a:pos x="95" y="50"/>
                  </a:cxn>
                  <a:cxn ang="0">
                    <a:pos x="155" y="91"/>
                  </a:cxn>
                  <a:cxn ang="0">
                    <a:pos x="138" y="108"/>
                  </a:cxn>
                  <a:cxn ang="0">
                    <a:pos x="135" y="128"/>
                  </a:cxn>
                  <a:cxn ang="0">
                    <a:pos x="170" y="121"/>
                  </a:cxn>
                  <a:cxn ang="0">
                    <a:pos x="158" y="135"/>
                  </a:cxn>
                  <a:cxn ang="0">
                    <a:pos x="176" y="160"/>
                  </a:cxn>
                  <a:cxn ang="0">
                    <a:pos x="203" y="171"/>
                  </a:cxn>
                  <a:cxn ang="0">
                    <a:pos x="253" y="171"/>
                  </a:cxn>
                  <a:cxn ang="0">
                    <a:pos x="215" y="225"/>
                  </a:cxn>
                  <a:cxn ang="0">
                    <a:pos x="141" y="256"/>
                  </a:cxn>
                  <a:cxn ang="0">
                    <a:pos x="121" y="250"/>
                  </a:cxn>
                  <a:cxn ang="0">
                    <a:pos x="106" y="266"/>
                  </a:cxn>
                  <a:cxn ang="0">
                    <a:pos x="88" y="263"/>
                  </a:cxn>
                  <a:cxn ang="0">
                    <a:pos x="63" y="241"/>
                  </a:cxn>
                  <a:cxn ang="0">
                    <a:pos x="50" y="241"/>
                  </a:cxn>
                  <a:cxn ang="0">
                    <a:pos x="45" y="225"/>
                  </a:cxn>
                  <a:cxn ang="0">
                    <a:pos x="20" y="215"/>
                  </a:cxn>
                  <a:cxn ang="0">
                    <a:pos x="18" y="185"/>
                  </a:cxn>
                  <a:cxn ang="0">
                    <a:pos x="0" y="186"/>
                  </a:cxn>
                  <a:cxn ang="0">
                    <a:pos x="0" y="175"/>
                  </a:cxn>
                  <a:cxn ang="0">
                    <a:pos x="20" y="158"/>
                  </a:cxn>
                  <a:cxn ang="0">
                    <a:pos x="23" y="128"/>
                  </a:cxn>
                  <a:cxn ang="0">
                    <a:pos x="53" y="83"/>
                  </a:cxn>
                  <a:cxn ang="0">
                    <a:pos x="46" y="50"/>
                  </a:cxn>
                  <a:cxn ang="0">
                    <a:pos x="53" y="25"/>
                  </a:cxn>
                  <a:cxn ang="0">
                    <a:pos x="73" y="0"/>
                  </a:cxn>
                  <a:cxn ang="0">
                    <a:pos x="73" y="0"/>
                  </a:cxn>
                </a:cxnLst>
                <a:rect l="0" t="0" r="r" b="b"/>
                <a:pathLst>
                  <a:path w="253" h="266">
                    <a:moveTo>
                      <a:pt x="73" y="0"/>
                    </a:moveTo>
                    <a:lnTo>
                      <a:pt x="95" y="50"/>
                    </a:lnTo>
                    <a:lnTo>
                      <a:pt x="155" y="91"/>
                    </a:lnTo>
                    <a:lnTo>
                      <a:pt x="138" y="108"/>
                    </a:lnTo>
                    <a:lnTo>
                      <a:pt x="135" y="128"/>
                    </a:lnTo>
                    <a:lnTo>
                      <a:pt x="170" y="121"/>
                    </a:lnTo>
                    <a:lnTo>
                      <a:pt x="158" y="135"/>
                    </a:lnTo>
                    <a:lnTo>
                      <a:pt x="176" y="160"/>
                    </a:lnTo>
                    <a:lnTo>
                      <a:pt x="203" y="171"/>
                    </a:lnTo>
                    <a:lnTo>
                      <a:pt x="253" y="171"/>
                    </a:lnTo>
                    <a:lnTo>
                      <a:pt x="215" y="225"/>
                    </a:lnTo>
                    <a:lnTo>
                      <a:pt x="141" y="256"/>
                    </a:lnTo>
                    <a:lnTo>
                      <a:pt x="121" y="250"/>
                    </a:lnTo>
                    <a:lnTo>
                      <a:pt x="106" y="266"/>
                    </a:lnTo>
                    <a:lnTo>
                      <a:pt x="88" y="263"/>
                    </a:lnTo>
                    <a:lnTo>
                      <a:pt x="63" y="241"/>
                    </a:lnTo>
                    <a:lnTo>
                      <a:pt x="50" y="241"/>
                    </a:lnTo>
                    <a:lnTo>
                      <a:pt x="45" y="225"/>
                    </a:lnTo>
                    <a:lnTo>
                      <a:pt x="20" y="215"/>
                    </a:lnTo>
                    <a:lnTo>
                      <a:pt x="18" y="185"/>
                    </a:lnTo>
                    <a:lnTo>
                      <a:pt x="0" y="186"/>
                    </a:lnTo>
                    <a:lnTo>
                      <a:pt x="0" y="175"/>
                    </a:lnTo>
                    <a:lnTo>
                      <a:pt x="20" y="158"/>
                    </a:lnTo>
                    <a:lnTo>
                      <a:pt x="23" y="128"/>
                    </a:lnTo>
                    <a:lnTo>
                      <a:pt x="53" y="83"/>
                    </a:lnTo>
                    <a:lnTo>
                      <a:pt x="46" y="50"/>
                    </a:lnTo>
                    <a:lnTo>
                      <a:pt x="53" y="25"/>
                    </a:lnTo>
                    <a:lnTo>
                      <a:pt x="73" y="0"/>
                    </a:lnTo>
                    <a:lnTo>
                      <a:pt x="7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80" name="Freeform 230"/>
              <p:cNvSpPr>
                <a:spLocks noChangeAspect="1"/>
              </p:cNvSpPr>
              <p:nvPr/>
            </p:nvSpPr>
            <p:spPr bwMode="auto">
              <a:xfrm>
                <a:off x="3105" y="2841"/>
                <a:ext cx="273" cy="282"/>
              </a:xfrm>
              <a:custGeom>
                <a:avLst/>
                <a:gdLst/>
                <a:ahLst/>
                <a:cxnLst>
                  <a:cxn ang="0">
                    <a:pos x="73" y="0"/>
                  </a:cxn>
                  <a:cxn ang="0">
                    <a:pos x="95" y="50"/>
                  </a:cxn>
                  <a:cxn ang="0">
                    <a:pos x="155" y="91"/>
                  </a:cxn>
                  <a:cxn ang="0">
                    <a:pos x="138" y="108"/>
                  </a:cxn>
                  <a:cxn ang="0">
                    <a:pos x="135" y="128"/>
                  </a:cxn>
                  <a:cxn ang="0">
                    <a:pos x="170" y="121"/>
                  </a:cxn>
                  <a:cxn ang="0">
                    <a:pos x="158" y="135"/>
                  </a:cxn>
                  <a:cxn ang="0">
                    <a:pos x="176" y="160"/>
                  </a:cxn>
                  <a:cxn ang="0">
                    <a:pos x="203" y="171"/>
                  </a:cxn>
                  <a:cxn ang="0">
                    <a:pos x="253" y="171"/>
                  </a:cxn>
                  <a:cxn ang="0">
                    <a:pos x="215" y="225"/>
                  </a:cxn>
                  <a:cxn ang="0">
                    <a:pos x="141" y="256"/>
                  </a:cxn>
                  <a:cxn ang="0">
                    <a:pos x="121" y="250"/>
                  </a:cxn>
                  <a:cxn ang="0">
                    <a:pos x="106" y="266"/>
                  </a:cxn>
                  <a:cxn ang="0">
                    <a:pos x="88" y="263"/>
                  </a:cxn>
                  <a:cxn ang="0">
                    <a:pos x="63" y="241"/>
                  </a:cxn>
                  <a:cxn ang="0">
                    <a:pos x="50" y="241"/>
                  </a:cxn>
                  <a:cxn ang="0">
                    <a:pos x="45" y="225"/>
                  </a:cxn>
                  <a:cxn ang="0">
                    <a:pos x="20" y="215"/>
                  </a:cxn>
                  <a:cxn ang="0">
                    <a:pos x="18" y="185"/>
                  </a:cxn>
                  <a:cxn ang="0">
                    <a:pos x="0" y="186"/>
                  </a:cxn>
                  <a:cxn ang="0">
                    <a:pos x="0" y="175"/>
                  </a:cxn>
                  <a:cxn ang="0">
                    <a:pos x="20" y="158"/>
                  </a:cxn>
                  <a:cxn ang="0">
                    <a:pos x="23" y="128"/>
                  </a:cxn>
                  <a:cxn ang="0">
                    <a:pos x="53" y="83"/>
                  </a:cxn>
                  <a:cxn ang="0">
                    <a:pos x="46" y="50"/>
                  </a:cxn>
                  <a:cxn ang="0">
                    <a:pos x="53" y="25"/>
                  </a:cxn>
                  <a:cxn ang="0">
                    <a:pos x="73" y="0"/>
                  </a:cxn>
                  <a:cxn ang="0">
                    <a:pos x="73" y="0"/>
                  </a:cxn>
                </a:cxnLst>
                <a:rect l="0" t="0" r="r" b="b"/>
                <a:pathLst>
                  <a:path w="253" h="266">
                    <a:moveTo>
                      <a:pt x="73" y="0"/>
                    </a:moveTo>
                    <a:lnTo>
                      <a:pt x="95" y="50"/>
                    </a:lnTo>
                    <a:lnTo>
                      <a:pt x="155" y="91"/>
                    </a:lnTo>
                    <a:lnTo>
                      <a:pt x="138" y="108"/>
                    </a:lnTo>
                    <a:lnTo>
                      <a:pt x="135" y="128"/>
                    </a:lnTo>
                    <a:lnTo>
                      <a:pt x="170" y="121"/>
                    </a:lnTo>
                    <a:lnTo>
                      <a:pt x="158" y="135"/>
                    </a:lnTo>
                    <a:lnTo>
                      <a:pt x="176" y="160"/>
                    </a:lnTo>
                    <a:lnTo>
                      <a:pt x="203" y="171"/>
                    </a:lnTo>
                    <a:lnTo>
                      <a:pt x="253" y="171"/>
                    </a:lnTo>
                    <a:lnTo>
                      <a:pt x="215" y="225"/>
                    </a:lnTo>
                    <a:lnTo>
                      <a:pt x="141" y="256"/>
                    </a:lnTo>
                    <a:lnTo>
                      <a:pt x="121" y="250"/>
                    </a:lnTo>
                    <a:lnTo>
                      <a:pt x="106" y="266"/>
                    </a:lnTo>
                    <a:lnTo>
                      <a:pt x="88" y="263"/>
                    </a:lnTo>
                    <a:lnTo>
                      <a:pt x="63" y="241"/>
                    </a:lnTo>
                    <a:lnTo>
                      <a:pt x="50" y="241"/>
                    </a:lnTo>
                    <a:lnTo>
                      <a:pt x="45" y="225"/>
                    </a:lnTo>
                    <a:lnTo>
                      <a:pt x="20" y="215"/>
                    </a:lnTo>
                    <a:lnTo>
                      <a:pt x="18" y="185"/>
                    </a:lnTo>
                    <a:lnTo>
                      <a:pt x="0" y="186"/>
                    </a:lnTo>
                    <a:lnTo>
                      <a:pt x="0" y="175"/>
                    </a:lnTo>
                    <a:lnTo>
                      <a:pt x="20" y="158"/>
                    </a:lnTo>
                    <a:lnTo>
                      <a:pt x="23" y="128"/>
                    </a:lnTo>
                    <a:lnTo>
                      <a:pt x="53" y="83"/>
                    </a:lnTo>
                    <a:lnTo>
                      <a:pt x="46" y="50"/>
                    </a:lnTo>
                    <a:lnTo>
                      <a:pt x="53" y="25"/>
                    </a:lnTo>
                    <a:lnTo>
                      <a:pt x="73" y="0"/>
                    </a:lnTo>
                    <a:lnTo>
                      <a:pt x="7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81" name="Freeform 231"/>
              <p:cNvSpPr>
                <a:spLocks noChangeAspect="1"/>
              </p:cNvSpPr>
              <p:nvPr/>
            </p:nvSpPr>
            <p:spPr bwMode="auto">
              <a:xfrm>
                <a:off x="3250" y="2937"/>
                <a:ext cx="38" cy="40"/>
              </a:xfrm>
              <a:custGeom>
                <a:avLst/>
                <a:gdLst/>
                <a:ahLst/>
                <a:cxnLst>
                  <a:cxn ang="0">
                    <a:pos x="19" y="0"/>
                  </a:cxn>
                  <a:cxn ang="0">
                    <a:pos x="2" y="17"/>
                  </a:cxn>
                  <a:cxn ang="0">
                    <a:pos x="0" y="37"/>
                  </a:cxn>
                  <a:cxn ang="0">
                    <a:pos x="34" y="30"/>
                  </a:cxn>
                  <a:cxn ang="0">
                    <a:pos x="19" y="0"/>
                  </a:cxn>
                  <a:cxn ang="0">
                    <a:pos x="19" y="0"/>
                  </a:cxn>
                </a:cxnLst>
                <a:rect l="0" t="0" r="r" b="b"/>
                <a:pathLst>
                  <a:path w="34" h="37">
                    <a:moveTo>
                      <a:pt x="19" y="0"/>
                    </a:moveTo>
                    <a:lnTo>
                      <a:pt x="2" y="17"/>
                    </a:lnTo>
                    <a:lnTo>
                      <a:pt x="0" y="37"/>
                    </a:lnTo>
                    <a:lnTo>
                      <a:pt x="34" y="30"/>
                    </a:lnTo>
                    <a:lnTo>
                      <a:pt x="19" y="0"/>
                    </a:lnTo>
                    <a:lnTo>
                      <a:pt x="19"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82" name="Freeform 232"/>
              <p:cNvSpPr>
                <a:spLocks noChangeAspect="1"/>
              </p:cNvSpPr>
              <p:nvPr/>
            </p:nvSpPr>
            <p:spPr bwMode="auto">
              <a:xfrm>
                <a:off x="3250" y="2937"/>
                <a:ext cx="38" cy="40"/>
              </a:xfrm>
              <a:custGeom>
                <a:avLst/>
                <a:gdLst/>
                <a:ahLst/>
                <a:cxnLst>
                  <a:cxn ang="0">
                    <a:pos x="19" y="0"/>
                  </a:cxn>
                  <a:cxn ang="0">
                    <a:pos x="2" y="17"/>
                  </a:cxn>
                  <a:cxn ang="0">
                    <a:pos x="0" y="37"/>
                  </a:cxn>
                  <a:cxn ang="0">
                    <a:pos x="34" y="30"/>
                  </a:cxn>
                  <a:cxn ang="0">
                    <a:pos x="19" y="0"/>
                  </a:cxn>
                  <a:cxn ang="0">
                    <a:pos x="19" y="0"/>
                  </a:cxn>
                </a:cxnLst>
                <a:rect l="0" t="0" r="r" b="b"/>
                <a:pathLst>
                  <a:path w="34" h="37">
                    <a:moveTo>
                      <a:pt x="19" y="0"/>
                    </a:moveTo>
                    <a:lnTo>
                      <a:pt x="2" y="17"/>
                    </a:lnTo>
                    <a:lnTo>
                      <a:pt x="0" y="37"/>
                    </a:lnTo>
                    <a:lnTo>
                      <a:pt x="34" y="30"/>
                    </a:lnTo>
                    <a:lnTo>
                      <a:pt x="19" y="0"/>
                    </a:lnTo>
                    <a:lnTo>
                      <a:pt x="19"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83" name="Freeform 233"/>
              <p:cNvSpPr>
                <a:spLocks noChangeAspect="1"/>
              </p:cNvSpPr>
              <p:nvPr/>
            </p:nvSpPr>
            <p:spPr bwMode="auto">
              <a:xfrm>
                <a:off x="3244" y="2949"/>
                <a:ext cx="193" cy="266"/>
              </a:xfrm>
              <a:custGeom>
                <a:avLst/>
                <a:gdLst/>
                <a:ahLst/>
                <a:cxnLst>
                  <a:cxn ang="0">
                    <a:pos x="39" y="20"/>
                  </a:cxn>
                  <a:cxn ang="0">
                    <a:pos x="44" y="30"/>
                  </a:cxn>
                  <a:cxn ang="0">
                    <a:pos x="80" y="29"/>
                  </a:cxn>
                  <a:cxn ang="0">
                    <a:pos x="119" y="24"/>
                  </a:cxn>
                  <a:cxn ang="0">
                    <a:pos x="145" y="15"/>
                  </a:cxn>
                  <a:cxn ang="0">
                    <a:pos x="165" y="0"/>
                  </a:cxn>
                  <a:cxn ang="0">
                    <a:pos x="175" y="22"/>
                  </a:cxn>
                  <a:cxn ang="0">
                    <a:pos x="122" y="147"/>
                  </a:cxn>
                  <a:cxn ang="0">
                    <a:pos x="10" y="250"/>
                  </a:cxn>
                  <a:cxn ang="0">
                    <a:pos x="0" y="229"/>
                  </a:cxn>
                  <a:cxn ang="0">
                    <a:pos x="9" y="155"/>
                  </a:cxn>
                  <a:cxn ang="0">
                    <a:pos x="84" y="124"/>
                  </a:cxn>
                  <a:cxn ang="0">
                    <a:pos x="122" y="70"/>
                  </a:cxn>
                  <a:cxn ang="0">
                    <a:pos x="72" y="70"/>
                  </a:cxn>
                  <a:cxn ang="0">
                    <a:pos x="45" y="59"/>
                  </a:cxn>
                  <a:cxn ang="0">
                    <a:pos x="27" y="32"/>
                  </a:cxn>
                  <a:cxn ang="0">
                    <a:pos x="39" y="20"/>
                  </a:cxn>
                  <a:cxn ang="0">
                    <a:pos x="39" y="20"/>
                  </a:cxn>
                </a:cxnLst>
                <a:rect l="0" t="0" r="r" b="b"/>
                <a:pathLst>
                  <a:path w="175" h="250">
                    <a:moveTo>
                      <a:pt x="39" y="20"/>
                    </a:moveTo>
                    <a:lnTo>
                      <a:pt x="44" y="30"/>
                    </a:lnTo>
                    <a:lnTo>
                      <a:pt x="80" y="29"/>
                    </a:lnTo>
                    <a:lnTo>
                      <a:pt x="119" y="24"/>
                    </a:lnTo>
                    <a:lnTo>
                      <a:pt x="145" y="15"/>
                    </a:lnTo>
                    <a:lnTo>
                      <a:pt x="165" y="0"/>
                    </a:lnTo>
                    <a:lnTo>
                      <a:pt x="175" y="22"/>
                    </a:lnTo>
                    <a:lnTo>
                      <a:pt x="122" y="147"/>
                    </a:lnTo>
                    <a:lnTo>
                      <a:pt x="10" y="250"/>
                    </a:lnTo>
                    <a:lnTo>
                      <a:pt x="0" y="229"/>
                    </a:lnTo>
                    <a:lnTo>
                      <a:pt x="9" y="155"/>
                    </a:lnTo>
                    <a:lnTo>
                      <a:pt x="84" y="124"/>
                    </a:lnTo>
                    <a:lnTo>
                      <a:pt x="122" y="70"/>
                    </a:lnTo>
                    <a:lnTo>
                      <a:pt x="72" y="70"/>
                    </a:lnTo>
                    <a:lnTo>
                      <a:pt x="45" y="59"/>
                    </a:lnTo>
                    <a:lnTo>
                      <a:pt x="27" y="32"/>
                    </a:lnTo>
                    <a:lnTo>
                      <a:pt x="39" y="20"/>
                    </a:lnTo>
                    <a:lnTo>
                      <a:pt x="39" y="2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84" name="Freeform 234"/>
              <p:cNvSpPr>
                <a:spLocks noChangeAspect="1"/>
              </p:cNvSpPr>
              <p:nvPr/>
            </p:nvSpPr>
            <p:spPr bwMode="auto">
              <a:xfrm>
                <a:off x="3244" y="2949"/>
                <a:ext cx="193" cy="266"/>
              </a:xfrm>
              <a:custGeom>
                <a:avLst/>
                <a:gdLst/>
                <a:ahLst/>
                <a:cxnLst>
                  <a:cxn ang="0">
                    <a:pos x="39" y="20"/>
                  </a:cxn>
                  <a:cxn ang="0">
                    <a:pos x="44" y="30"/>
                  </a:cxn>
                  <a:cxn ang="0">
                    <a:pos x="80" y="29"/>
                  </a:cxn>
                  <a:cxn ang="0">
                    <a:pos x="119" y="24"/>
                  </a:cxn>
                  <a:cxn ang="0">
                    <a:pos x="145" y="15"/>
                  </a:cxn>
                  <a:cxn ang="0">
                    <a:pos x="165" y="0"/>
                  </a:cxn>
                  <a:cxn ang="0">
                    <a:pos x="175" y="22"/>
                  </a:cxn>
                  <a:cxn ang="0">
                    <a:pos x="122" y="147"/>
                  </a:cxn>
                  <a:cxn ang="0">
                    <a:pos x="10" y="250"/>
                  </a:cxn>
                  <a:cxn ang="0">
                    <a:pos x="0" y="229"/>
                  </a:cxn>
                  <a:cxn ang="0">
                    <a:pos x="9" y="155"/>
                  </a:cxn>
                  <a:cxn ang="0">
                    <a:pos x="84" y="124"/>
                  </a:cxn>
                  <a:cxn ang="0">
                    <a:pos x="122" y="70"/>
                  </a:cxn>
                  <a:cxn ang="0">
                    <a:pos x="72" y="70"/>
                  </a:cxn>
                  <a:cxn ang="0">
                    <a:pos x="45" y="59"/>
                  </a:cxn>
                  <a:cxn ang="0">
                    <a:pos x="27" y="32"/>
                  </a:cxn>
                  <a:cxn ang="0">
                    <a:pos x="39" y="20"/>
                  </a:cxn>
                  <a:cxn ang="0">
                    <a:pos x="39" y="20"/>
                  </a:cxn>
                </a:cxnLst>
                <a:rect l="0" t="0" r="r" b="b"/>
                <a:pathLst>
                  <a:path w="175" h="250">
                    <a:moveTo>
                      <a:pt x="39" y="20"/>
                    </a:moveTo>
                    <a:lnTo>
                      <a:pt x="44" y="30"/>
                    </a:lnTo>
                    <a:lnTo>
                      <a:pt x="80" y="29"/>
                    </a:lnTo>
                    <a:lnTo>
                      <a:pt x="119" y="24"/>
                    </a:lnTo>
                    <a:lnTo>
                      <a:pt x="145" y="15"/>
                    </a:lnTo>
                    <a:lnTo>
                      <a:pt x="165" y="0"/>
                    </a:lnTo>
                    <a:lnTo>
                      <a:pt x="175" y="22"/>
                    </a:lnTo>
                    <a:lnTo>
                      <a:pt x="122" y="147"/>
                    </a:lnTo>
                    <a:lnTo>
                      <a:pt x="10" y="250"/>
                    </a:lnTo>
                    <a:lnTo>
                      <a:pt x="0" y="229"/>
                    </a:lnTo>
                    <a:lnTo>
                      <a:pt x="9" y="155"/>
                    </a:lnTo>
                    <a:lnTo>
                      <a:pt x="84" y="124"/>
                    </a:lnTo>
                    <a:lnTo>
                      <a:pt x="122" y="70"/>
                    </a:lnTo>
                    <a:lnTo>
                      <a:pt x="72" y="70"/>
                    </a:lnTo>
                    <a:lnTo>
                      <a:pt x="45" y="59"/>
                    </a:lnTo>
                    <a:lnTo>
                      <a:pt x="27" y="32"/>
                    </a:lnTo>
                    <a:lnTo>
                      <a:pt x="39" y="20"/>
                    </a:lnTo>
                    <a:lnTo>
                      <a:pt x="39" y="2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85" name="Freeform 235"/>
              <p:cNvSpPr>
                <a:spLocks noChangeAspect="1"/>
              </p:cNvSpPr>
              <p:nvPr/>
            </p:nvSpPr>
            <p:spPr bwMode="auto">
              <a:xfrm>
                <a:off x="2639" y="3156"/>
                <a:ext cx="36" cy="25"/>
              </a:xfrm>
              <a:custGeom>
                <a:avLst/>
                <a:gdLst/>
                <a:ahLst/>
                <a:cxnLst>
                  <a:cxn ang="0">
                    <a:pos x="5" y="0"/>
                  </a:cxn>
                  <a:cxn ang="0">
                    <a:pos x="31" y="2"/>
                  </a:cxn>
                  <a:cxn ang="0">
                    <a:pos x="30" y="24"/>
                  </a:cxn>
                  <a:cxn ang="0">
                    <a:pos x="0" y="22"/>
                  </a:cxn>
                  <a:cxn ang="0">
                    <a:pos x="5" y="0"/>
                  </a:cxn>
                  <a:cxn ang="0">
                    <a:pos x="5" y="0"/>
                  </a:cxn>
                </a:cxnLst>
                <a:rect l="0" t="0" r="r" b="b"/>
                <a:pathLst>
                  <a:path w="31" h="24">
                    <a:moveTo>
                      <a:pt x="5" y="0"/>
                    </a:moveTo>
                    <a:lnTo>
                      <a:pt x="31" y="2"/>
                    </a:lnTo>
                    <a:lnTo>
                      <a:pt x="30" y="24"/>
                    </a:lnTo>
                    <a:lnTo>
                      <a:pt x="0" y="22"/>
                    </a:lnTo>
                    <a:lnTo>
                      <a:pt x="5" y="0"/>
                    </a:lnTo>
                    <a:lnTo>
                      <a:pt x="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86" name="Freeform 236"/>
              <p:cNvSpPr>
                <a:spLocks noChangeAspect="1"/>
              </p:cNvSpPr>
              <p:nvPr/>
            </p:nvSpPr>
            <p:spPr bwMode="auto">
              <a:xfrm>
                <a:off x="2639" y="3156"/>
                <a:ext cx="36" cy="25"/>
              </a:xfrm>
              <a:custGeom>
                <a:avLst/>
                <a:gdLst/>
                <a:ahLst/>
                <a:cxnLst>
                  <a:cxn ang="0">
                    <a:pos x="5" y="0"/>
                  </a:cxn>
                  <a:cxn ang="0">
                    <a:pos x="31" y="2"/>
                  </a:cxn>
                  <a:cxn ang="0">
                    <a:pos x="30" y="24"/>
                  </a:cxn>
                  <a:cxn ang="0">
                    <a:pos x="0" y="22"/>
                  </a:cxn>
                  <a:cxn ang="0">
                    <a:pos x="5" y="0"/>
                  </a:cxn>
                  <a:cxn ang="0">
                    <a:pos x="5" y="0"/>
                  </a:cxn>
                </a:cxnLst>
                <a:rect l="0" t="0" r="r" b="b"/>
                <a:pathLst>
                  <a:path w="31" h="24">
                    <a:moveTo>
                      <a:pt x="5" y="0"/>
                    </a:moveTo>
                    <a:lnTo>
                      <a:pt x="31" y="2"/>
                    </a:lnTo>
                    <a:lnTo>
                      <a:pt x="30" y="24"/>
                    </a:lnTo>
                    <a:lnTo>
                      <a:pt x="0" y="22"/>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87" name="Freeform 237"/>
              <p:cNvSpPr>
                <a:spLocks noChangeAspect="1"/>
              </p:cNvSpPr>
              <p:nvPr/>
            </p:nvSpPr>
            <p:spPr bwMode="auto">
              <a:xfrm>
                <a:off x="2628" y="3158"/>
                <a:ext cx="111" cy="136"/>
              </a:xfrm>
              <a:custGeom>
                <a:avLst/>
                <a:gdLst/>
                <a:ahLst/>
                <a:cxnLst>
                  <a:cxn ang="0">
                    <a:pos x="41" y="0"/>
                  </a:cxn>
                  <a:cxn ang="0">
                    <a:pos x="83" y="2"/>
                  </a:cxn>
                  <a:cxn ang="0">
                    <a:pos x="85" y="15"/>
                  </a:cxn>
                  <a:cxn ang="0">
                    <a:pos x="96" y="13"/>
                  </a:cxn>
                  <a:cxn ang="0">
                    <a:pos x="101" y="83"/>
                  </a:cxn>
                  <a:cxn ang="0">
                    <a:pos x="51" y="87"/>
                  </a:cxn>
                  <a:cxn ang="0">
                    <a:pos x="55" y="128"/>
                  </a:cxn>
                  <a:cxn ang="0">
                    <a:pos x="41" y="107"/>
                  </a:cxn>
                  <a:cxn ang="0">
                    <a:pos x="13" y="78"/>
                  </a:cxn>
                  <a:cxn ang="0">
                    <a:pos x="0" y="57"/>
                  </a:cxn>
                  <a:cxn ang="0">
                    <a:pos x="10" y="20"/>
                  </a:cxn>
                  <a:cxn ang="0">
                    <a:pos x="40" y="22"/>
                  </a:cxn>
                  <a:cxn ang="0">
                    <a:pos x="41" y="0"/>
                  </a:cxn>
                  <a:cxn ang="0">
                    <a:pos x="41" y="0"/>
                  </a:cxn>
                </a:cxnLst>
                <a:rect l="0" t="0" r="r" b="b"/>
                <a:pathLst>
                  <a:path w="101" h="128">
                    <a:moveTo>
                      <a:pt x="41" y="0"/>
                    </a:moveTo>
                    <a:lnTo>
                      <a:pt x="83" y="2"/>
                    </a:lnTo>
                    <a:lnTo>
                      <a:pt x="85" y="15"/>
                    </a:lnTo>
                    <a:lnTo>
                      <a:pt x="96" y="13"/>
                    </a:lnTo>
                    <a:lnTo>
                      <a:pt x="101" y="83"/>
                    </a:lnTo>
                    <a:lnTo>
                      <a:pt x="51" y="87"/>
                    </a:lnTo>
                    <a:lnTo>
                      <a:pt x="55" y="128"/>
                    </a:lnTo>
                    <a:lnTo>
                      <a:pt x="41" y="107"/>
                    </a:lnTo>
                    <a:lnTo>
                      <a:pt x="13" y="78"/>
                    </a:lnTo>
                    <a:lnTo>
                      <a:pt x="0" y="57"/>
                    </a:lnTo>
                    <a:lnTo>
                      <a:pt x="10" y="20"/>
                    </a:lnTo>
                    <a:lnTo>
                      <a:pt x="40" y="22"/>
                    </a:lnTo>
                    <a:lnTo>
                      <a:pt x="41" y="0"/>
                    </a:lnTo>
                    <a:lnTo>
                      <a:pt x="41"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91" name="Freeform 241"/>
              <p:cNvSpPr>
                <a:spLocks noChangeAspect="1"/>
              </p:cNvSpPr>
              <p:nvPr/>
            </p:nvSpPr>
            <p:spPr bwMode="auto">
              <a:xfrm>
                <a:off x="2686" y="3291"/>
                <a:ext cx="19" cy="24"/>
              </a:xfrm>
              <a:custGeom>
                <a:avLst/>
                <a:gdLst/>
                <a:ahLst/>
                <a:cxnLst>
                  <a:cxn ang="0">
                    <a:pos x="20" y="0"/>
                  </a:cxn>
                  <a:cxn ang="0">
                    <a:pos x="0" y="2"/>
                  </a:cxn>
                  <a:cxn ang="0">
                    <a:pos x="12" y="22"/>
                  </a:cxn>
                  <a:cxn ang="0">
                    <a:pos x="20" y="0"/>
                  </a:cxn>
                  <a:cxn ang="0">
                    <a:pos x="20" y="0"/>
                  </a:cxn>
                </a:cxnLst>
                <a:rect l="0" t="0" r="r" b="b"/>
                <a:pathLst>
                  <a:path w="20" h="22">
                    <a:moveTo>
                      <a:pt x="20" y="0"/>
                    </a:moveTo>
                    <a:lnTo>
                      <a:pt x="0" y="2"/>
                    </a:lnTo>
                    <a:lnTo>
                      <a:pt x="12" y="22"/>
                    </a:lnTo>
                    <a:lnTo>
                      <a:pt x="20" y="0"/>
                    </a:lnTo>
                    <a:lnTo>
                      <a:pt x="2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92" name="Freeform 242"/>
              <p:cNvSpPr>
                <a:spLocks noChangeAspect="1"/>
              </p:cNvSpPr>
              <p:nvPr/>
            </p:nvSpPr>
            <p:spPr bwMode="auto">
              <a:xfrm>
                <a:off x="2686" y="3291"/>
                <a:ext cx="19" cy="24"/>
              </a:xfrm>
              <a:custGeom>
                <a:avLst/>
                <a:gdLst/>
                <a:ahLst/>
                <a:cxnLst>
                  <a:cxn ang="0">
                    <a:pos x="20" y="0"/>
                  </a:cxn>
                  <a:cxn ang="0">
                    <a:pos x="0" y="2"/>
                  </a:cxn>
                  <a:cxn ang="0">
                    <a:pos x="12" y="22"/>
                  </a:cxn>
                  <a:cxn ang="0">
                    <a:pos x="20" y="0"/>
                  </a:cxn>
                  <a:cxn ang="0">
                    <a:pos x="20" y="0"/>
                  </a:cxn>
                </a:cxnLst>
                <a:rect l="0" t="0" r="r" b="b"/>
                <a:pathLst>
                  <a:path w="20" h="22">
                    <a:moveTo>
                      <a:pt x="20" y="0"/>
                    </a:moveTo>
                    <a:lnTo>
                      <a:pt x="0" y="2"/>
                    </a:lnTo>
                    <a:lnTo>
                      <a:pt x="12" y="22"/>
                    </a:lnTo>
                    <a:lnTo>
                      <a:pt x="20" y="0"/>
                    </a:lnTo>
                    <a:lnTo>
                      <a:pt x="2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93" name="Freeform 243"/>
              <p:cNvSpPr>
                <a:spLocks noChangeAspect="1"/>
              </p:cNvSpPr>
              <p:nvPr/>
            </p:nvSpPr>
            <p:spPr bwMode="auto">
              <a:xfrm>
                <a:off x="2700" y="3088"/>
                <a:ext cx="364" cy="364"/>
              </a:xfrm>
              <a:custGeom>
                <a:avLst/>
                <a:gdLst/>
                <a:ahLst/>
                <a:cxnLst>
                  <a:cxn ang="0">
                    <a:pos x="0" y="212"/>
                  </a:cxn>
                  <a:cxn ang="0">
                    <a:pos x="8" y="190"/>
                  </a:cxn>
                  <a:cxn ang="0">
                    <a:pos x="20" y="180"/>
                  </a:cxn>
                  <a:cxn ang="0">
                    <a:pos x="30" y="178"/>
                  </a:cxn>
                  <a:cxn ang="0">
                    <a:pos x="45" y="182"/>
                  </a:cxn>
                  <a:cxn ang="0">
                    <a:pos x="63" y="168"/>
                  </a:cxn>
                  <a:cxn ang="0">
                    <a:pos x="65" y="138"/>
                  </a:cxn>
                  <a:cxn ang="0">
                    <a:pos x="96" y="107"/>
                  </a:cxn>
                  <a:cxn ang="0">
                    <a:pos x="115" y="20"/>
                  </a:cxn>
                  <a:cxn ang="0">
                    <a:pos x="133" y="12"/>
                  </a:cxn>
                  <a:cxn ang="0">
                    <a:pos x="176" y="23"/>
                  </a:cxn>
                  <a:cxn ang="0">
                    <a:pos x="206" y="5"/>
                  </a:cxn>
                  <a:cxn ang="0">
                    <a:pos x="223" y="8"/>
                  </a:cxn>
                  <a:cxn ang="0">
                    <a:pos x="238" y="0"/>
                  </a:cxn>
                  <a:cxn ang="0">
                    <a:pos x="265" y="7"/>
                  </a:cxn>
                  <a:cxn ang="0">
                    <a:pos x="282" y="17"/>
                  </a:cxn>
                  <a:cxn ang="0">
                    <a:pos x="297" y="15"/>
                  </a:cxn>
                  <a:cxn ang="0">
                    <a:pos x="305" y="22"/>
                  </a:cxn>
                  <a:cxn ang="0">
                    <a:pos x="312" y="15"/>
                  </a:cxn>
                  <a:cxn ang="0">
                    <a:pos x="328" y="33"/>
                  </a:cxn>
                  <a:cxn ang="0">
                    <a:pos x="330" y="50"/>
                  </a:cxn>
                  <a:cxn ang="0">
                    <a:pos x="337" y="62"/>
                  </a:cxn>
                  <a:cxn ang="0">
                    <a:pos x="317" y="80"/>
                  </a:cxn>
                  <a:cxn ang="0">
                    <a:pos x="308" y="122"/>
                  </a:cxn>
                  <a:cxn ang="0">
                    <a:pos x="302" y="138"/>
                  </a:cxn>
                  <a:cxn ang="0">
                    <a:pos x="302" y="205"/>
                  </a:cxn>
                  <a:cxn ang="0">
                    <a:pos x="323" y="227"/>
                  </a:cxn>
                  <a:cxn ang="0">
                    <a:pos x="323" y="238"/>
                  </a:cxn>
                  <a:cxn ang="0">
                    <a:pos x="290" y="243"/>
                  </a:cxn>
                  <a:cxn ang="0">
                    <a:pos x="280" y="275"/>
                  </a:cxn>
                  <a:cxn ang="0">
                    <a:pos x="295" y="278"/>
                  </a:cxn>
                  <a:cxn ang="0">
                    <a:pos x="287" y="308"/>
                  </a:cxn>
                  <a:cxn ang="0">
                    <a:pos x="307" y="318"/>
                  </a:cxn>
                  <a:cxn ang="0">
                    <a:pos x="313" y="312"/>
                  </a:cxn>
                  <a:cxn ang="0">
                    <a:pos x="315" y="342"/>
                  </a:cxn>
                  <a:cxn ang="0">
                    <a:pos x="300" y="342"/>
                  </a:cxn>
                  <a:cxn ang="0">
                    <a:pos x="260" y="312"/>
                  </a:cxn>
                  <a:cxn ang="0">
                    <a:pos x="262" y="318"/>
                  </a:cxn>
                  <a:cxn ang="0">
                    <a:pos x="248" y="318"/>
                  </a:cxn>
                  <a:cxn ang="0">
                    <a:pos x="225" y="302"/>
                  </a:cxn>
                  <a:cxn ang="0">
                    <a:pos x="210" y="303"/>
                  </a:cxn>
                  <a:cxn ang="0">
                    <a:pos x="210" y="295"/>
                  </a:cxn>
                  <a:cxn ang="0">
                    <a:pos x="175" y="298"/>
                  </a:cxn>
                  <a:cxn ang="0">
                    <a:pos x="160" y="230"/>
                  </a:cxn>
                  <a:cxn ang="0">
                    <a:pos x="151" y="232"/>
                  </a:cxn>
                  <a:cxn ang="0">
                    <a:pos x="148" y="220"/>
                  </a:cxn>
                  <a:cxn ang="0">
                    <a:pos x="131" y="222"/>
                  </a:cxn>
                  <a:cxn ang="0">
                    <a:pos x="130" y="240"/>
                  </a:cxn>
                  <a:cxn ang="0">
                    <a:pos x="91" y="243"/>
                  </a:cxn>
                  <a:cxn ang="0">
                    <a:pos x="91" y="235"/>
                  </a:cxn>
                  <a:cxn ang="0">
                    <a:pos x="83" y="235"/>
                  </a:cxn>
                  <a:cxn ang="0">
                    <a:pos x="73" y="202"/>
                  </a:cxn>
                  <a:cxn ang="0">
                    <a:pos x="0" y="212"/>
                  </a:cxn>
                  <a:cxn ang="0">
                    <a:pos x="0" y="212"/>
                  </a:cxn>
                </a:cxnLst>
                <a:rect l="0" t="0" r="r" b="b"/>
                <a:pathLst>
                  <a:path w="337" h="342">
                    <a:moveTo>
                      <a:pt x="0" y="212"/>
                    </a:moveTo>
                    <a:lnTo>
                      <a:pt x="8" y="190"/>
                    </a:lnTo>
                    <a:lnTo>
                      <a:pt x="20" y="180"/>
                    </a:lnTo>
                    <a:lnTo>
                      <a:pt x="30" y="178"/>
                    </a:lnTo>
                    <a:lnTo>
                      <a:pt x="45" y="182"/>
                    </a:lnTo>
                    <a:lnTo>
                      <a:pt x="63" y="168"/>
                    </a:lnTo>
                    <a:lnTo>
                      <a:pt x="65" y="138"/>
                    </a:lnTo>
                    <a:lnTo>
                      <a:pt x="96" y="107"/>
                    </a:lnTo>
                    <a:lnTo>
                      <a:pt x="115" y="20"/>
                    </a:lnTo>
                    <a:lnTo>
                      <a:pt x="133" y="12"/>
                    </a:lnTo>
                    <a:lnTo>
                      <a:pt x="176" y="23"/>
                    </a:lnTo>
                    <a:lnTo>
                      <a:pt x="206" y="5"/>
                    </a:lnTo>
                    <a:lnTo>
                      <a:pt x="223" y="8"/>
                    </a:lnTo>
                    <a:lnTo>
                      <a:pt x="238" y="0"/>
                    </a:lnTo>
                    <a:lnTo>
                      <a:pt x="265" y="7"/>
                    </a:lnTo>
                    <a:lnTo>
                      <a:pt x="282" y="17"/>
                    </a:lnTo>
                    <a:lnTo>
                      <a:pt x="297" y="15"/>
                    </a:lnTo>
                    <a:lnTo>
                      <a:pt x="305" y="22"/>
                    </a:lnTo>
                    <a:lnTo>
                      <a:pt x="312" y="15"/>
                    </a:lnTo>
                    <a:lnTo>
                      <a:pt x="328" y="33"/>
                    </a:lnTo>
                    <a:lnTo>
                      <a:pt x="330" y="50"/>
                    </a:lnTo>
                    <a:lnTo>
                      <a:pt x="337" y="62"/>
                    </a:lnTo>
                    <a:lnTo>
                      <a:pt x="317" y="80"/>
                    </a:lnTo>
                    <a:lnTo>
                      <a:pt x="308" y="122"/>
                    </a:lnTo>
                    <a:lnTo>
                      <a:pt x="302" y="138"/>
                    </a:lnTo>
                    <a:lnTo>
                      <a:pt x="302" y="205"/>
                    </a:lnTo>
                    <a:lnTo>
                      <a:pt x="323" y="227"/>
                    </a:lnTo>
                    <a:lnTo>
                      <a:pt x="323" y="238"/>
                    </a:lnTo>
                    <a:lnTo>
                      <a:pt x="290" y="243"/>
                    </a:lnTo>
                    <a:lnTo>
                      <a:pt x="280" y="275"/>
                    </a:lnTo>
                    <a:lnTo>
                      <a:pt x="295" y="278"/>
                    </a:lnTo>
                    <a:lnTo>
                      <a:pt x="287" y="308"/>
                    </a:lnTo>
                    <a:lnTo>
                      <a:pt x="307" y="318"/>
                    </a:lnTo>
                    <a:lnTo>
                      <a:pt x="313" y="312"/>
                    </a:lnTo>
                    <a:lnTo>
                      <a:pt x="315" y="342"/>
                    </a:lnTo>
                    <a:lnTo>
                      <a:pt x="300" y="342"/>
                    </a:lnTo>
                    <a:lnTo>
                      <a:pt x="260" y="312"/>
                    </a:lnTo>
                    <a:lnTo>
                      <a:pt x="262" y="318"/>
                    </a:lnTo>
                    <a:lnTo>
                      <a:pt x="248" y="318"/>
                    </a:lnTo>
                    <a:lnTo>
                      <a:pt x="225" y="302"/>
                    </a:lnTo>
                    <a:lnTo>
                      <a:pt x="210" y="303"/>
                    </a:lnTo>
                    <a:lnTo>
                      <a:pt x="210" y="295"/>
                    </a:lnTo>
                    <a:lnTo>
                      <a:pt x="175" y="298"/>
                    </a:lnTo>
                    <a:lnTo>
                      <a:pt x="160" y="230"/>
                    </a:lnTo>
                    <a:lnTo>
                      <a:pt x="151" y="232"/>
                    </a:lnTo>
                    <a:lnTo>
                      <a:pt x="148" y="220"/>
                    </a:lnTo>
                    <a:lnTo>
                      <a:pt x="131" y="222"/>
                    </a:lnTo>
                    <a:lnTo>
                      <a:pt x="130" y="240"/>
                    </a:lnTo>
                    <a:lnTo>
                      <a:pt x="91" y="243"/>
                    </a:lnTo>
                    <a:lnTo>
                      <a:pt x="91" y="235"/>
                    </a:lnTo>
                    <a:lnTo>
                      <a:pt x="83" y="235"/>
                    </a:lnTo>
                    <a:lnTo>
                      <a:pt x="73" y="202"/>
                    </a:lnTo>
                    <a:lnTo>
                      <a:pt x="0" y="212"/>
                    </a:lnTo>
                    <a:lnTo>
                      <a:pt x="0" y="21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95" name="Freeform 245"/>
              <p:cNvSpPr>
                <a:spLocks noChangeAspect="1"/>
              </p:cNvSpPr>
              <p:nvPr/>
            </p:nvSpPr>
            <p:spPr bwMode="auto">
              <a:xfrm>
                <a:off x="3034" y="3106"/>
                <a:ext cx="101" cy="109"/>
              </a:xfrm>
              <a:custGeom>
                <a:avLst/>
                <a:gdLst/>
                <a:ahLst/>
                <a:cxnLst>
                  <a:cxn ang="0">
                    <a:pos x="78" y="0"/>
                  </a:cxn>
                  <a:cxn ang="0">
                    <a:pos x="92" y="45"/>
                  </a:cxn>
                  <a:cxn ang="0">
                    <a:pos x="77" y="65"/>
                  </a:cxn>
                  <a:cxn ang="0">
                    <a:pos x="72" y="70"/>
                  </a:cxn>
                  <a:cxn ang="0">
                    <a:pos x="68" y="91"/>
                  </a:cxn>
                  <a:cxn ang="0">
                    <a:pos x="0" y="101"/>
                  </a:cxn>
                  <a:cxn ang="0">
                    <a:pos x="7" y="63"/>
                  </a:cxn>
                  <a:cxn ang="0">
                    <a:pos x="27" y="45"/>
                  </a:cxn>
                  <a:cxn ang="0">
                    <a:pos x="20" y="33"/>
                  </a:cxn>
                  <a:cxn ang="0">
                    <a:pos x="18" y="16"/>
                  </a:cxn>
                  <a:cxn ang="0">
                    <a:pos x="57" y="11"/>
                  </a:cxn>
                  <a:cxn ang="0">
                    <a:pos x="78" y="0"/>
                  </a:cxn>
                  <a:cxn ang="0">
                    <a:pos x="78" y="0"/>
                  </a:cxn>
                </a:cxnLst>
                <a:rect l="0" t="0" r="r" b="b"/>
                <a:pathLst>
                  <a:path w="92" h="101">
                    <a:moveTo>
                      <a:pt x="78" y="0"/>
                    </a:moveTo>
                    <a:lnTo>
                      <a:pt x="92" y="45"/>
                    </a:lnTo>
                    <a:lnTo>
                      <a:pt x="77" y="65"/>
                    </a:lnTo>
                    <a:lnTo>
                      <a:pt x="72" y="70"/>
                    </a:lnTo>
                    <a:lnTo>
                      <a:pt x="68" y="91"/>
                    </a:lnTo>
                    <a:lnTo>
                      <a:pt x="0" y="101"/>
                    </a:lnTo>
                    <a:lnTo>
                      <a:pt x="7" y="63"/>
                    </a:lnTo>
                    <a:lnTo>
                      <a:pt x="27" y="45"/>
                    </a:lnTo>
                    <a:lnTo>
                      <a:pt x="20" y="33"/>
                    </a:lnTo>
                    <a:lnTo>
                      <a:pt x="18" y="16"/>
                    </a:lnTo>
                    <a:lnTo>
                      <a:pt x="57" y="11"/>
                    </a:lnTo>
                    <a:lnTo>
                      <a:pt x="78" y="0"/>
                    </a:lnTo>
                    <a:lnTo>
                      <a:pt x="78"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96" name="Freeform 246"/>
              <p:cNvSpPr>
                <a:spLocks noChangeAspect="1"/>
              </p:cNvSpPr>
              <p:nvPr/>
            </p:nvSpPr>
            <p:spPr bwMode="auto">
              <a:xfrm>
                <a:off x="3034" y="3106"/>
                <a:ext cx="101" cy="109"/>
              </a:xfrm>
              <a:custGeom>
                <a:avLst/>
                <a:gdLst/>
                <a:ahLst/>
                <a:cxnLst>
                  <a:cxn ang="0">
                    <a:pos x="78" y="0"/>
                  </a:cxn>
                  <a:cxn ang="0">
                    <a:pos x="92" y="45"/>
                  </a:cxn>
                  <a:cxn ang="0">
                    <a:pos x="77" y="65"/>
                  </a:cxn>
                  <a:cxn ang="0">
                    <a:pos x="72" y="70"/>
                  </a:cxn>
                  <a:cxn ang="0">
                    <a:pos x="68" y="91"/>
                  </a:cxn>
                  <a:cxn ang="0">
                    <a:pos x="0" y="101"/>
                  </a:cxn>
                  <a:cxn ang="0">
                    <a:pos x="7" y="63"/>
                  </a:cxn>
                  <a:cxn ang="0">
                    <a:pos x="27" y="45"/>
                  </a:cxn>
                  <a:cxn ang="0">
                    <a:pos x="20" y="33"/>
                  </a:cxn>
                  <a:cxn ang="0">
                    <a:pos x="18" y="16"/>
                  </a:cxn>
                  <a:cxn ang="0">
                    <a:pos x="57" y="11"/>
                  </a:cxn>
                  <a:cxn ang="0">
                    <a:pos x="78" y="0"/>
                  </a:cxn>
                  <a:cxn ang="0">
                    <a:pos x="78" y="0"/>
                  </a:cxn>
                </a:cxnLst>
                <a:rect l="0" t="0" r="r" b="b"/>
                <a:pathLst>
                  <a:path w="92" h="101">
                    <a:moveTo>
                      <a:pt x="78" y="0"/>
                    </a:moveTo>
                    <a:lnTo>
                      <a:pt x="92" y="45"/>
                    </a:lnTo>
                    <a:lnTo>
                      <a:pt x="77" y="65"/>
                    </a:lnTo>
                    <a:lnTo>
                      <a:pt x="72" y="70"/>
                    </a:lnTo>
                    <a:lnTo>
                      <a:pt x="68" y="91"/>
                    </a:lnTo>
                    <a:lnTo>
                      <a:pt x="0" y="101"/>
                    </a:lnTo>
                    <a:lnTo>
                      <a:pt x="7" y="63"/>
                    </a:lnTo>
                    <a:lnTo>
                      <a:pt x="27" y="45"/>
                    </a:lnTo>
                    <a:lnTo>
                      <a:pt x="20" y="33"/>
                    </a:lnTo>
                    <a:lnTo>
                      <a:pt x="18" y="16"/>
                    </a:lnTo>
                    <a:lnTo>
                      <a:pt x="57" y="11"/>
                    </a:lnTo>
                    <a:lnTo>
                      <a:pt x="78" y="0"/>
                    </a:lnTo>
                    <a:lnTo>
                      <a:pt x="78"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97" name="Freeform 247"/>
              <p:cNvSpPr>
                <a:spLocks noChangeAspect="1"/>
              </p:cNvSpPr>
              <p:nvPr/>
            </p:nvSpPr>
            <p:spPr bwMode="auto">
              <a:xfrm>
                <a:off x="3110" y="3097"/>
                <a:ext cx="150" cy="180"/>
              </a:xfrm>
              <a:custGeom>
                <a:avLst/>
                <a:gdLst/>
                <a:ahLst/>
                <a:cxnLst>
                  <a:cxn ang="0">
                    <a:pos x="0" y="100"/>
                  </a:cxn>
                  <a:cxn ang="0">
                    <a:pos x="39" y="117"/>
                  </a:cxn>
                  <a:cxn ang="0">
                    <a:pos x="64" y="142"/>
                  </a:cxn>
                  <a:cxn ang="0">
                    <a:pos x="80" y="149"/>
                  </a:cxn>
                  <a:cxn ang="0">
                    <a:pos x="92" y="167"/>
                  </a:cxn>
                  <a:cxn ang="0">
                    <a:pos x="104" y="170"/>
                  </a:cxn>
                  <a:cxn ang="0">
                    <a:pos x="137" y="110"/>
                  </a:cxn>
                  <a:cxn ang="0">
                    <a:pos x="125" y="85"/>
                  </a:cxn>
                  <a:cxn ang="0">
                    <a:pos x="135" y="15"/>
                  </a:cxn>
                  <a:cxn ang="0">
                    <a:pos x="115" y="9"/>
                  </a:cxn>
                  <a:cxn ang="0">
                    <a:pos x="100" y="25"/>
                  </a:cxn>
                  <a:cxn ang="0">
                    <a:pos x="82" y="22"/>
                  </a:cxn>
                  <a:cxn ang="0">
                    <a:pos x="59" y="0"/>
                  </a:cxn>
                  <a:cxn ang="0">
                    <a:pos x="20" y="4"/>
                  </a:cxn>
                  <a:cxn ang="0">
                    <a:pos x="12" y="9"/>
                  </a:cxn>
                  <a:cxn ang="0">
                    <a:pos x="24" y="54"/>
                  </a:cxn>
                  <a:cxn ang="0">
                    <a:pos x="10" y="72"/>
                  </a:cxn>
                  <a:cxn ang="0">
                    <a:pos x="4" y="77"/>
                  </a:cxn>
                  <a:cxn ang="0">
                    <a:pos x="0" y="100"/>
                  </a:cxn>
                  <a:cxn ang="0">
                    <a:pos x="0" y="100"/>
                  </a:cxn>
                </a:cxnLst>
                <a:rect l="0" t="0" r="r" b="b"/>
                <a:pathLst>
                  <a:path w="137" h="170">
                    <a:moveTo>
                      <a:pt x="0" y="100"/>
                    </a:moveTo>
                    <a:lnTo>
                      <a:pt x="39" y="117"/>
                    </a:lnTo>
                    <a:lnTo>
                      <a:pt x="64" y="142"/>
                    </a:lnTo>
                    <a:lnTo>
                      <a:pt x="80" y="149"/>
                    </a:lnTo>
                    <a:lnTo>
                      <a:pt x="92" y="167"/>
                    </a:lnTo>
                    <a:lnTo>
                      <a:pt x="104" y="170"/>
                    </a:lnTo>
                    <a:lnTo>
                      <a:pt x="137" y="110"/>
                    </a:lnTo>
                    <a:lnTo>
                      <a:pt x="125" y="85"/>
                    </a:lnTo>
                    <a:lnTo>
                      <a:pt x="135" y="15"/>
                    </a:lnTo>
                    <a:lnTo>
                      <a:pt x="115" y="9"/>
                    </a:lnTo>
                    <a:lnTo>
                      <a:pt x="100" y="25"/>
                    </a:lnTo>
                    <a:lnTo>
                      <a:pt x="82" y="22"/>
                    </a:lnTo>
                    <a:lnTo>
                      <a:pt x="59" y="0"/>
                    </a:lnTo>
                    <a:lnTo>
                      <a:pt x="20" y="4"/>
                    </a:lnTo>
                    <a:lnTo>
                      <a:pt x="12" y="9"/>
                    </a:lnTo>
                    <a:lnTo>
                      <a:pt x="24" y="54"/>
                    </a:lnTo>
                    <a:lnTo>
                      <a:pt x="10" y="72"/>
                    </a:lnTo>
                    <a:lnTo>
                      <a:pt x="4" y="77"/>
                    </a:lnTo>
                    <a:lnTo>
                      <a:pt x="0" y="100"/>
                    </a:lnTo>
                    <a:lnTo>
                      <a:pt x="0" y="10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798" name="Freeform 248"/>
              <p:cNvSpPr>
                <a:spLocks noChangeAspect="1"/>
              </p:cNvSpPr>
              <p:nvPr/>
            </p:nvSpPr>
            <p:spPr bwMode="auto">
              <a:xfrm>
                <a:off x="3110" y="3097"/>
                <a:ext cx="150" cy="180"/>
              </a:xfrm>
              <a:custGeom>
                <a:avLst/>
                <a:gdLst/>
                <a:ahLst/>
                <a:cxnLst>
                  <a:cxn ang="0">
                    <a:pos x="0" y="100"/>
                  </a:cxn>
                  <a:cxn ang="0">
                    <a:pos x="39" y="117"/>
                  </a:cxn>
                  <a:cxn ang="0">
                    <a:pos x="64" y="142"/>
                  </a:cxn>
                  <a:cxn ang="0">
                    <a:pos x="80" y="149"/>
                  </a:cxn>
                  <a:cxn ang="0">
                    <a:pos x="92" y="167"/>
                  </a:cxn>
                  <a:cxn ang="0">
                    <a:pos x="104" y="170"/>
                  </a:cxn>
                  <a:cxn ang="0">
                    <a:pos x="137" y="110"/>
                  </a:cxn>
                  <a:cxn ang="0">
                    <a:pos x="125" y="85"/>
                  </a:cxn>
                  <a:cxn ang="0">
                    <a:pos x="135" y="15"/>
                  </a:cxn>
                  <a:cxn ang="0">
                    <a:pos x="115" y="9"/>
                  </a:cxn>
                  <a:cxn ang="0">
                    <a:pos x="100" y="25"/>
                  </a:cxn>
                  <a:cxn ang="0">
                    <a:pos x="82" y="22"/>
                  </a:cxn>
                  <a:cxn ang="0">
                    <a:pos x="59" y="0"/>
                  </a:cxn>
                  <a:cxn ang="0">
                    <a:pos x="20" y="4"/>
                  </a:cxn>
                  <a:cxn ang="0">
                    <a:pos x="12" y="9"/>
                  </a:cxn>
                  <a:cxn ang="0">
                    <a:pos x="24" y="54"/>
                  </a:cxn>
                  <a:cxn ang="0">
                    <a:pos x="10" y="72"/>
                  </a:cxn>
                  <a:cxn ang="0">
                    <a:pos x="4" y="77"/>
                  </a:cxn>
                  <a:cxn ang="0">
                    <a:pos x="0" y="100"/>
                  </a:cxn>
                  <a:cxn ang="0">
                    <a:pos x="0" y="100"/>
                  </a:cxn>
                </a:cxnLst>
                <a:rect l="0" t="0" r="r" b="b"/>
                <a:pathLst>
                  <a:path w="137" h="170">
                    <a:moveTo>
                      <a:pt x="0" y="100"/>
                    </a:moveTo>
                    <a:lnTo>
                      <a:pt x="39" y="117"/>
                    </a:lnTo>
                    <a:lnTo>
                      <a:pt x="64" y="142"/>
                    </a:lnTo>
                    <a:lnTo>
                      <a:pt x="80" y="149"/>
                    </a:lnTo>
                    <a:lnTo>
                      <a:pt x="92" y="167"/>
                    </a:lnTo>
                    <a:lnTo>
                      <a:pt x="104" y="170"/>
                    </a:lnTo>
                    <a:lnTo>
                      <a:pt x="137" y="110"/>
                    </a:lnTo>
                    <a:lnTo>
                      <a:pt x="125" y="85"/>
                    </a:lnTo>
                    <a:lnTo>
                      <a:pt x="135" y="15"/>
                    </a:lnTo>
                    <a:lnTo>
                      <a:pt x="115" y="9"/>
                    </a:lnTo>
                    <a:lnTo>
                      <a:pt x="100" y="25"/>
                    </a:lnTo>
                    <a:lnTo>
                      <a:pt x="82" y="22"/>
                    </a:lnTo>
                    <a:lnTo>
                      <a:pt x="59" y="0"/>
                    </a:lnTo>
                    <a:lnTo>
                      <a:pt x="20" y="4"/>
                    </a:lnTo>
                    <a:lnTo>
                      <a:pt x="12" y="9"/>
                    </a:lnTo>
                    <a:lnTo>
                      <a:pt x="24" y="54"/>
                    </a:lnTo>
                    <a:lnTo>
                      <a:pt x="10" y="72"/>
                    </a:lnTo>
                    <a:lnTo>
                      <a:pt x="4" y="77"/>
                    </a:lnTo>
                    <a:lnTo>
                      <a:pt x="0" y="100"/>
                    </a:lnTo>
                    <a:lnTo>
                      <a:pt x="0" y="10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799" name="Freeform 249"/>
              <p:cNvSpPr>
                <a:spLocks noChangeAspect="1"/>
              </p:cNvSpPr>
              <p:nvPr/>
            </p:nvSpPr>
            <p:spPr bwMode="auto">
              <a:xfrm>
                <a:off x="3028" y="3204"/>
                <a:ext cx="212" cy="215"/>
              </a:xfrm>
              <a:custGeom>
                <a:avLst/>
                <a:gdLst/>
                <a:ahLst/>
                <a:cxnLst>
                  <a:cxn ang="0">
                    <a:pos x="33" y="7"/>
                  </a:cxn>
                  <a:cxn ang="0">
                    <a:pos x="25" y="30"/>
                  </a:cxn>
                  <a:cxn ang="0">
                    <a:pos x="35" y="45"/>
                  </a:cxn>
                  <a:cxn ang="0">
                    <a:pos x="0" y="85"/>
                  </a:cxn>
                  <a:cxn ang="0">
                    <a:pos x="0" y="97"/>
                  </a:cxn>
                  <a:cxn ang="0">
                    <a:pos x="21" y="119"/>
                  </a:cxn>
                  <a:cxn ang="0">
                    <a:pos x="21" y="130"/>
                  </a:cxn>
                  <a:cxn ang="0">
                    <a:pos x="68" y="154"/>
                  </a:cxn>
                  <a:cxn ang="0">
                    <a:pos x="86" y="202"/>
                  </a:cxn>
                  <a:cxn ang="0">
                    <a:pos x="98" y="194"/>
                  </a:cxn>
                  <a:cxn ang="0">
                    <a:pos x="140" y="197"/>
                  </a:cxn>
                  <a:cxn ang="0">
                    <a:pos x="146" y="185"/>
                  </a:cxn>
                  <a:cxn ang="0">
                    <a:pos x="195" y="182"/>
                  </a:cxn>
                  <a:cxn ang="0">
                    <a:pos x="186" y="160"/>
                  </a:cxn>
                  <a:cxn ang="0">
                    <a:pos x="185" y="107"/>
                  </a:cxn>
                  <a:cxn ang="0">
                    <a:pos x="178" y="99"/>
                  </a:cxn>
                  <a:cxn ang="0">
                    <a:pos x="180" y="69"/>
                  </a:cxn>
                  <a:cxn ang="0">
                    <a:pos x="168" y="67"/>
                  </a:cxn>
                  <a:cxn ang="0">
                    <a:pos x="156" y="49"/>
                  </a:cxn>
                  <a:cxn ang="0">
                    <a:pos x="140" y="44"/>
                  </a:cxn>
                  <a:cxn ang="0">
                    <a:pos x="115" y="17"/>
                  </a:cxn>
                  <a:cxn ang="0">
                    <a:pos x="76" y="0"/>
                  </a:cxn>
                  <a:cxn ang="0">
                    <a:pos x="33" y="7"/>
                  </a:cxn>
                  <a:cxn ang="0">
                    <a:pos x="33" y="7"/>
                  </a:cxn>
                </a:cxnLst>
                <a:rect l="0" t="0" r="r" b="b"/>
                <a:pathLst>
                  <a:path w="195" h="202">
                    <a:moveTo>
                      <a:pt x="33" y="7"/>
                    </a:moveTo>
                    <a:lnTo>
                      <a:pt x="25" y="30"/>
                    </a:lnTo>
                    <a:lnTo>
                      <a:pt x="35" y="45"/>
                    </a:lnTo>
                    <a:lnTo>
                      <a:pt x="0" y="85"/>
                    </a:lnTo>
                    <a:lnTo>
                      <a:pt x="0" y="97"/>
                    </a:lnTo>
                    <a:lnTo>
                      <a:pt x="21" y="119"/>
                    </a:lnTo>
                    <a:lnTo>
                      <a:pt x="21" y="130"/>
                    </a:lnTo>
                    <a:lnTo>
                      <a:pt x="68" y="154"/>
                    </a:lnTo>
                    <a:lnTo>
                      <a:pt x="86" y="202"/>
                    </a:lnTo>
                    <a:lnTo>
                      <a:pt x="98" y="194"/>
                    </a:lnTo>
                    <a:lnTo>
                      <a:pt x="140" y="197"/>
                    </a:lnTo>
                    <a:lnTo>
                      <a:pt x="146" y="185"/>
                    </a:lnTo>
                    <a:lnTo>
                      <a:pt x="195" y="182"/>
                    </a:lnTo>
                    <a:lnTo>
                      <a:pt x="186" y="160"/>
                    </a:lnTo>
                    <a:lnTo>
                      <a:pt x="185" y="107"/>
                    </a:lnTo>
                    <a:lnTo>
                      <a:pt x="178" y="99"/>
                    </a:lnTo>
                    <a:lnTo>
                      <a:pt x="180" y="69"/>
                    </a:lnTo>
                    <a:lnTo>
                      <a:pt x="168" y="67"/>
                    </a:lnTo>
                    <a:lnTo>
                      <a:pt x="156" y="49"/>
                    </a:lnTo>
                    <a:lnTo>
                      <a:pt x="140" y="44"/>
                    </a:lnTo>
                    <a:lnTo>
                      <a:pt x="115" y="17"/>
                    </a:lnTo>
                    <a:lnTo>
                      <a:pt x="76" y="0"/>
                    </a:lnTo>
                    <a:lnTo>
                      <a:pt x="33" y="7"/>
                    </a:lnTo>
                    <a:lnTo>
                      <a:pt x="33"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00" name="Freeform 250"/>
              <p:cNvSpPr>
                <a:spLocks noChangeAspect="1"/>
              </p:cNvSpPr>
              <p:nvPr/>
            </p:nvSpPr>
            <p:spPr bwMode="auto">
              <a:xfrm>
                <a:off x="3028" y="3204"/>
                <a:ext cx="212" cy="215"/>
              </a:xfrm>
              <a:custGeom>
                <a:avLst/>
                <a:gdLst/>
                <a:ahLst/>
                <a:cxnLst>
                  <a:cxn ang="0">
                    <a:pos x="33" y="7"/>
                  </a:cxn>
                  <a:cxn ang="0">
                    <a:pos x="25" y="30"/>
                  </a:cxn>
                  <a:cxn ang="0">
                    <a:pos x="35" y="45"/>
                  </a:cxn>
                  <a:cxn ang="0">
                    <a:pos x="0" y="85"/>
                  </a:cxn>
                  <a:cxn ang="0">
                    <a:pos x="0" y="97"/>
                  </a:cxn>
                  <a:cxn ang="0">
                    <a:pos x="21" y="119"/>
                  </a:cxn>
                  <a:cxn ang="0">
                    <a:pos x="21" y="130"/>
                  </a:cxn>
                  <a:cxn ang="0">
                    <a:pos x="68" y="154"/>
                  </a:cxn>
                  <a:cxn ang="0">
                    <a:pos x="86" y="202"/>
                  </a:cxn>
                  <a:cxn ang="0">
                    <a:pos x="98" y="194"/>
                  </a:cxn>
                  <a:cxn ang="0">
                    <a:pos x="140" y="197"/>
                  </a:cxn>
                  <a:cxn ang="0">
                    <a:pos x="146" y="185"/>
                  </a:cxn>
                  <a:cxn ang="0">
                    <a:pos x="195" y="182"/>
                  </a:cxn>
                  <a:cxn ang="0">
                    <a:pos x="186" y="160"/>
                  </a:cxn>
                  <a:cxn ang="0">
                    <a:pos x="185" y="107"/>
                  </a:cxn>
                  <a:cxn ang="0">
                    <a:pos x="178" y="99"/>
                  </a:cxn>
                  <a:cxn ang="0">
                    <a:pos x="180" y="69"/>
                  </a:cxn>
                  <a:cxn ang="0">
                    <a:pos x="168" y="67"/>
                  </a:cxn>
                  <a:cxn ang="0">
                    <a:pos x="156" y="49"/>
                  </a:cxn>
                  <a:cxn ang="0">
                    <a:pos x="140" y="44"/>
                  </a:cxn>
                  <a:cxn ang="0">
                    <a:pos x="115" y="17"/>
                  </a:cxn>
                  <a:cxn ang="0">
                    <a:pos x="76" y="0"/>
                  </a:cxn>
                  <a:cxn ang="0">
                    <a:pos x="33" y="7"/>
                  </a:cxn>
                  <a:cxn ang="0">
                    <a:pos x="33" y="7"/>
                  </a:cxn>
                </a:cxnLst>
                <a:rect l="0" t="0" r="r" b="b"/>
                <a:pathLst>
                  <a:path w="195" h="202">
                    <a:moveTo>
                      <a:pt x="33" y="7"/>
                    </a:moveTo>
                    <a:lnTo>
                      <a:pt x="25" y="30"/>
                    </a:lnTo>
                    <a:lnTo>
                      <a:pt x="35" y="45"/>
                    </a:lnTo>
                    <a:lnTo>
                      <a:pt x="0" y="85"/>
                    </a:lnTo>
                    <a:lnTo>
                      <a:pt x="0" y="97"/>
                    </a:lnTo>
                    <a:lnTo>
                      <a:pt x="21" y="119"/>
                    </a:lnTo>
                    <a:lnTo>
                      <a:pt x="21" y="130"/>
                    </a:lnTo>
                    <a:lnTo>
                      <a:pt x="68" y="154"/>
                    </a:lnTo>
                    <a:lnTo>
                      <a:pt x="86" y="202"/>
                    </a:lnTo>
                    <a:lnTo>
                      <a:pt x="98" y="194"/>
                    </a:lnTo>
                    <a:lnTo>
                      <a:pt x="140" y="197"/>
                    </a:lnTo>
                    <a:lnTo>
                      <a:pt x="146" y="185"/>
                    </a:lnTo>
                    <a:lnTo>
                      <a:pt x="195" y="182"/>
                    </a:lnTo>
                    <a:lnTo>
                      <a:pt x="186" y="160"/>
                    </a:lnTo>
                    <a:lnTo>
                      <a:pt x="185" y="107"/>
                    </a:lnTo>
                    <a:lnTo>
                      <a:pt x="178" y="99"/>
                    </a:lnTo>
                    <a:lnTo>
                      <a:pt x="180" y="69"/>
                    </a:lnTo>
                    <a:lnTo>
                      <a:pt x="168" y="67"/>
                    </a:lnTo>
                    <a:lnTo>
                      <a:pt x="156" y="49"/>
                    </a:lnTo>
                    <a:lnTo>
                      <a:pt x="140" y="44"/>
                    </a:lnTo>
                    <a:lnTo>
                      <a:pt x="115" y="17"/>
                    </a:lnTo>
                    <a:lnTo>
                      <a:pt x="76" y="0"/>
                    </a:lnTo>
                    <a:lnTo>
                      <a:pt x="33" y="7"/>
                    </a:lnTo>
                    <a:lnTo>
                      <a:pt x="33"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01" name="Freeform 251"/>
              <p:cNvSpPr>
                <a:spLocks noChangeAspect="1"/>
              </p:cNvSpPr>
              <p:nvPr/>
            </p:nvSpPr>
            <p:spPr bwMode="auto">
              <a:xfrm>
                <a:off x="3028" y="3243"/>
                <a:ext cx="36" cy="54"/>
              </a:xfrm>
              <a:custGeom>
                <a:avLst/>
                <a:gdLst/>
                <a:ahLst/>
                <a:cxnLst>
                  <a:cxn ang="0">
                    <a:pos x="0" y="50"/>
                  </a:cxn>
                  <a:cxn ang="0">
                    <a:pos x="35" y="8"/>
                  </a:cxn>
                  <a:cxn ang="0">
                    <a:pos x="31" y="3"/>
                  </a:cxn>
                  <a:cxn ang="0">
                    <a:pos x="18" y="0"/>
                  </a:cxn>
                  <a:cxn ang="0">
                    <a:pos x="0" y="8"/>
                  </a:cxn>
                  <a:cxn ang="0">
                    <a:pos x="0" y="50"/>
                  </a:cxn>
                  <a:cxn ang="0">
                    <a:pos x="0" y="50"/>
                  </a:cxn>
                </a:cxnLst>
                <a:rect l="0" t="0" r="r" b="b"/>
                <a:pathLst>
                  <a:path w="35" h="50">
                    <a:moveTo>
                      <a:pt x="0" y="50"/>
                    </a:moveTo>
                    <a:lnTo>
                      <a:pt x="35" y="8"/>
                    </a:lnTo>
                    <a:lnTo>
                      <a:pt x="31" y="3"/>
                    </a:lnTo>
                    <a:lnTo>
                      <a:pt x="18" y="0"/>
                    </a:lnTo>
                    <a:lnTo>
                      <a:pt x="0" y="8"/>
                    </a:lnTo>
                    <a:lnTo>
                      <a:pt x="0" y="50"/>
                    </a:lnTo>
                    <a:lnTo>
                      <a:pt x="0" y="5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02" name="Freeform 252"/>
              <p:cNvSpPr>
                <a:spLocks noChangeAspect="1"/>
              </p:cNvSpPr>
              <p:nvPr/>
            </p:nvSpPr>
            <p:spPr bwMode="auto">
              <a:xfrm>
                <a:off x="3028" y="3243"/>
                <a:ext cx="36" cy="54"/>
              </a:xfrm>
              <a:custGeom>
                <a:avLst/>
                <a:gdLst/>
                <a:ahLst/>
                <a:cxnLst>
                  <a:cxn ang="0">
                    <a:pos x="0" y="50"/>
                  </a:cxn>
                  <a:cxn ang="0">
                    <a:pos x="35" y="8"/>
                  </a:cxn>
                  <a:cxn ang="0">
                    <a:pos x="31" y="3"/>
                  </a:cxn>
                  <a:cxn ang="0">
                    <a:pos x="18" y="0"/>
                  </a:cxn>
                  <a:cxn ang="0">
                    <a:pos x="0" y="8"/>
                  </a:cxn>
                  <a:cxn ang="0">
                    <a:pos x="0" y="50"/>
                  </a:cxn>
                  <a:cxn ang="0">
                    <a:pos x="0" y="50"/>
                  </a:cxn>
                </a:cxnLst>
                <a:rect l="0" t="0" r="r" b="b"/>
                <a:pathLst>
                  <a:path w="35" h="50">
                    <a:moveTo>
                      <a:pt x="0" y="50"/>
                    </a:moveTo>
                    <a:lnTo>
                      <a:pt x="35" y="8"/>
                    </a:lnTo>
                    <a:lnTo>
                      <a:pt x="31" y="3"/>
                    </a:lnTo>
                    <a:lnTo>
                      <a:pt x="18" y="0"/>
                    </a:lnTo>
                    <a:lnTo>
                      <a:pt x="0" y="8"/>
                    </a:lnTo>
                    <a:lnTo>
                      <a:pt x="0" y="50"/>
                    </a:lnTo>
                    <a:lnTo>
                      <a:pt x="0" y="5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03" name="Freeform 253"/>
              <p:cNvSpPr>
                <a:spLocks noChangeAspect="1"/>
              </p:cNvSpPr>
              <p:nvPr/>
            </p:nvSpPr>
            <p:spPr bwMode="auto">
              <a:xfrm>
                <a:off x="3028" y="3211"/>
                <a:ext cx="35" cy="40"/>
              </a:xfrm>
              <a:custGeom>
                <a:avLst/>
                <a:gdLst/>
                <a:ahLst/>
                <a:cxnLst>
                  <a:cxn ang="0">
                    <a:pos x="0" y="23"/>
                  </a:cxn>
                  <a:cxn ang="0">
                    <a:pos x="0" y="38"/>
                  </a:cxn>
                  <a:cxn ang="0">
                    <a:pos x="18" y="30"/>
                  </a:cxn>
                  <a:cxn ang="0">
                    <a:pos x="31" y="33"/>
                  </a:cxn>
                  <a:cxn ang="0">
                    <a:pos x="25" y="23"/>
                  </a:cxn>
                  <a:cxn ang="0">
                    <a:pos x="33" y="0"/>
                  </a:cxn>
                  <a:cxn ang="0">
                    <a:pos x="6" y="3"/>
                  </a:cxn>
                  <a:cxn ang="0">
                    <a:pos x="0" y="23"/>
                  </a:cxn>
                  <a:cxn ang="0">
                    <a:pos x="0" y="23"/>
                  </a:cxn>
                </a:cxnLst>
                <a:rect l="0" t="0" r="r" b="b"/>
                <a:pathLst>
                  <a:path w="33" h="38">
                    <a:moveTo>
                      <a:pt x="0" y="23"/>
                    </a:moveTo>
                    <a:lnTo>
                      <a:pt x="0" y="38"/>
                    </a:lnTo>
                    <a:lnTo>
                      <a:pt x="18" y="30"/>
                    </a:lnTo>
                    <a:lnTo>
                      <a:pt x="31" y="33"/>
                    </a:lnTo>
                    <a:lnTo>
                      <a:pt x="25" y="23"/>
                    </a:lnTo>
                    <a:lnTo>
                      <a:pt x="33" y="0"/>
                    </a:lnTo>
                    <a:lnTo>
                      <a:pt x="6" y="3"/>
                    </a:lnTo>
                    <a:lnTo>
                      <a:pt x="0" y="23"/>
                    </a:lnTo>
                    <a:lnTo>
                      <a:pt x="0" y="2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04" name="Freeform 254"/>
              <p:cNvSpPr>
                <a:spLocks noChangeAspect="1"/>
              </p:cNvSpPr>
              <p:nvPr/>
            </p:nvSpPr>
            <p:spPr bwMode="auto">
              <a:xfrm>
                <a:off x="3028" y="3211"/>
                <a:ext cx="35" cy="40"/>
              </a:xfrm>
              <a:custGeom>
                <a:avLst/>
                <a:gdLst/>
                <a:ahLst/>
                <a:cxnLst>
                  <a:cxn ang="0">
                    <a:pos x="0" y="23"/>
                  </a:cxn>
                  <a:cxn ang="0">
                    <a:pos x="0" y="38"/>
                  </a:cxn>
                  <a:cxn ang="0">
                    <a:pos x="18" y="30"/>
                  </a:cxn>
                  <a:cxn ang="0">
                    <a:pos x="31" y="33"/>
                  </a:cxn>
                  <a:cxn ang="0">
                    <a:pos x="25" y="23"/>
                  </a:cxn>
                  <a:cxn ang="0">
                    <a:pos x="33" y="0"/>
                  </a:cxn>
                  <a:cxn ang="0">
                    <a:pos x="6" y="3"/>
                  </a:cxn>
                  <a:cxn ang="0">
                    <a:pos x="0" y="23"/>
                  </a:cxn>
                  <a:cxn ang="0">
                    <a:pos x="0" y="23"/>
                  </a:cxn>
                </a:cxnLst>
                <a:rect l="0" t="0" r="r" b="b"/>
                <a:pathLst>
                  <a:path w="33" h="38">
                    <a:moveTo>
                      <a:pt x="0" y="23"/>
                    </a:moveTo>
                    <a:lnTo>
                      <a:pt x="0" y="38"/>
                    </a:lnTo>
                    <a:lnTo>
                      <a:pt x="18" y="30"/>
                    </a:lnTo>
                    <a:lnTo>
                      <a:pt x="31" y="33"/>
                    </a:lnTo>
                    <a:lnTo>
                      <a:pt x="25" y="23"/>
                    </a:lnTo>
                    <a:lnTo>
                      <a:pt x="33" y="0"/>
                    </a:lnTo>
                    <a:lnTo>
                      <a:pt x="6" y="3"/>
                    </a:lnTo>
                    <a:lnTo>
                      <a:pt x="0" y="23"/>
                    </a:lnTo>
                    <a:lnTo>
                      <a:pt x="0" y="2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05" name="Freeform 255"/>
              <p:cNvSpPr>
                <a:spLocks noChangeAspect="1"/>
              </p:cNvSpPr>
              <p:nvPr/>
            </p:nvSpPr>
            <p:spPr bwMode="auto">
              <a:xfrm>
                <a:off x="2694" y="3304"/>
                <a:ext cx="234" cy="248"/>
              </a:xfrm>
              <a:custGeom>
                <a:avLst/>
                <a:gdLst/>
                <a:ahLst/>
                <a:cxnLst>
                  <a:cxn ang="0">
                    <a:pos x="5" y="10"/>
                  </a:cxn>
                  <a:cxn ang="0">
                    <a:pos x="25" y="43"/>
                  </a:cxn>
                  <a:cxn ang="0">
                    <a:pos x="15" y="66"/>
                  </a:cxn>
                  <a:cxn ang="0">
                    <a:pos x="20" y="90"/>
                  </a:cxn>
                  <a:cxn ang="0">
                    <a:pos x="31" y="95"/>
                  </a:cxn>
                  <a:cxn ang="0">
                    <a:pos x="30" y="121"/>
                  </a:cxn>
                  <a:cxn ang="0">
                    <a:pos x="5" y="153"/>
                  </a:cxn>
                  <a:cxn ang="0">
                    <a:pos x="0" y="188"/>
                  </a:cxn>
                  <a:cxn ang="0">
                    <a:pos x="0" y="225"/>
                  </a:cxn>
                  <a:cxn ang="0">
                    <a:pos x="25" y="208"/>
                  </a:cxn>
                  <a:cxn ang="0">
                    <a:pos x="41" y="223"/>
                  </a:cxn>
                  <a:cxn ang="0">
                    <a:pos x="116" y="210"/>
                  </a:cxn>
                  <a:cxn ang="0">
                    <a:pos x="161" y="233"/>
                  </a:cxn>
                  <a:cxn ang="0">
                    <a:pos x="196" y="223"/>
                  </a:cxn>
                  <a:cxn ang="0">
                    <a:pos x="176" y="206"/>
                  </a:cxn>
                  <a:cxn ang="0">
                    <a:pos x="176" y="138"/>
                  </a:cxn>
                  <a:cxn ang="0">
                    <a:pos x="206" y="133"/>
                  </a:cxn>
                  <a:cxn ang="0">
                    <a:pos x="203" y="113"/>
                  </a:cxn>
                  <a:cxn ang="0">
                    <a:pos x="216" y="113"/>
                  </a:cxn>
                  <a:cxn ang="0">
                    <a:pos x="215" y="93"/>
                  </a:cxn>
                  <a:cxn ang="0">
                    <a:pos x="180" y="96"/>
                  </a:cxn>
                  <a:cxn ang="0">
                    <a:pos x="165" y="28"/>
                  </a:cxn>
                  <a:cxn ang="0">
                    <a:pos x="156" y="30"/>
                  </a:cxn>
                  <a:cxn ang="0">
                    <a:pos x="153" y="18"/>
                  </a:cxn>
                  <a:cxn ang="0">
                    <a:pos x="136" y="20"/>
                  </a:cxn>
                  <a:cxn ang="0">
                    <a:pos x="135" y="38"/>
                  </a:cxn>
                  <a:cxn ang="0">
                    <a:pos x="96" y="41"/>
                  </a:cxn>
                  <a:cxn ang="0">
                    <a:pos x="96" y="33"/>
                  </a:cxn>
                  <a:cxn ang="0">
                    <a:pos x="88" y="33"/>
                  </a:cxn>
                  <a:cxn ang="0">
                    <a:pos x="78" y="0"/>
                  </a:cxn>
                  <a:cxn ang="0">
                    <a:pos x="5" y="10"/>
                  </a:cxn>
                  <a:cxn ang="0">
                    <a:pos x="5" y="10"/>
                  </a:cxn>
                </a:cxnLst>
                <a:rect l="0" t="0" r="r" b="b"/>
                <a:pathLst>
                  <a:path w="216" h="233">
                    <a:moveTo>
                      <a:pt x="5" y="10"/>
                    </a:moveTo>
                    <a:lnTo>
                      <a:pt x="25" y="43"/>
                    </a:lnTo>
                    <a:lnTo>
                      <a:pt x="15" y="66"/>
                    </a:lnTo>
                    <a:lnTo>
                      <a:pt x="20" y="90"/>
                    </a:lnTo>
                    <a:lnTo>
                      <a:pt x="31" y="95"/>
                    </a:lnTo>
                    <a:lnTo>
                      <a:pt x="30" y="121"/>
                    </a:lnTo>
                    <a:lnTo>
                      <a:pt x="5" y="153"/>
                    </a:lnTo>
                    <a:lnTo>
                      <a:pt x="0" y="188"/>
                    </a:lnTo>
                    <a:lnTo>
                      <a:pt x="0" y="225"/>
                    </a:lnTo>
                    <a:lnTo>
                      <a:pt x="25" y="208"/>
                    </a:lnTo>
                    <a:lnTo>
                      <a:pt x="41" y="223"/>
                    </a:lnTo>
                    <a:lnTo>
                      <a:pt x="116" y="210"/>
                    </a:lnTo>
                    <a:lnTo>
                      <a:pt x="161" y="233"/>
                    </a:lnTo>
                    <a:lnTo>
                      <a:pt x="196" y="223"/>
                    </a:lnTo>
                    <a:lnTo>
                      <a:pt x="176" y="206"/>
                    </a:lnTo>
                    <a:lnTo>
                      <a:pt x="176" y="138"/>
                    </a:lnTo>
                    <a:lnTo>
                      <a:pt x="206" y="133"/>
                    </a:lnTo>
                    <a:lnTo>
                      <a:pt x="203" y="113"/>
                    </a:lnTo>
                    <a:lnTo>
                      <a:pt x="216" y="113"/>
                    </a:lnTo>
                    <a:lnTo>
                      <a:pt x="215" y="93"/>
                    </a:lnTo>
                    <a:lnTo>
                      <a:pt x="180" y="96"/>
                    </a:lnTo>
                    <a:lnTo>
                      <a:pt x="165" y="28"/>
                    </a:lnTo>
                    <a:lnTo>
                      <a:pt x="156" y="30"/>
                    </a:lnTo>
                    <a:lnTo>
                      <a:pt x="153" y="18"/>
                    </a:lnTo>
                    <a:lnTo>
                      <a:pt x="136" y="20"/>
                    </a:lnTo>
                    <a:lnTo>
                      <a:pt x="135" y="38"/>
                    </a:lnTo>
                    <a:lnTo>
                      <a:pt x="96" y="41"/>
                    </a:lnTo>
                    <a:lnTo>
                      <a:pt x="96" y="33"/>
                    </a:lnTo>
                    <a:lnTo>
                      <a:pt x="88" y="33"/>
                    </a:lnTo>
                    <a:lnTo>
                      <a:pt x="78" y="0"/>
                    </a:lnTo>
                    <a:lnTo>
                      <a:pt x="5" y="10"/>
                    </a:lnTo>
                    <a:lnTo>
                      <a:pt x="5" y="1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07" name="Freeform 257"/>
              <p:cNvSpPr>
                <a:spLocks noChangeAspect="1"/>
              </p:cNvSpPr>
              <p:nvPr/>
            </p:nvSpPr>
            <p:spPr bwMode="auto">
              <a:xfrm>
                <a:off x="2885" y="3342"/>
                <a:ext cx="230" cy="201"/>
              </a:xfrm>
              <a:custGeom>
                <a:avLst/>
                <a:gdLst/>
                <a:ahLst/>
                <a:cxnLst>
                  <a:cxn ang="0">
                    <a:pos x="211" y="55"/>
                  </a:cxn>
                  <a:cxn ang="0">
                    <a:pos x="196" y="80"/>
                  </a:cxn>
                  <a:cxn ang="0">
                    <a:pos x="186" y="89"/>
                  </a:cxn>
                  <a:cxn ang="0">
                    <a:pos x="186" y="112"/>
                  </a:cxn>
                  <a:cxn ang="0">
                    <a:pos x="142" y="130"/>
                  </a:cxn>
                  <a:cxn ang="0">
                    <a:pos x="151" y="145"/>
                  </a:cxn>
                  <a:cxn ang="0">
                    <a:pos x="132" y="145"/>
                  </a:cxn>
                  <a:cxn ang="0">
                    <a:pos x="94" y="189"/>
                  </a:cxn>
                  <a:cxn ang="0">
                    <a:pos x="60" y="189"/>
                  </a:cxn>
                  <a:cxn ang="0">
                    <a:pos x="44" y="179"/>
                  </a:cxn>
                  <a:cxn ang="0">
                    <a:pos x="20" y="187"/>
                  </a:cxn>
                  <a:cxn ang="0">
                    <a:pos x="0" y="170"/>
                  </a:cxn>
                  <a:cxn ang="0">
                    <a:pos x="0" y="102"/>
                  </a:cxn>
                  <a:cxn ang="0">
                    <a:pos x="29" y="95"/>
                  </a:cxn>
                  <a:cxn ang="0">
                    <a:pos x="27" y="77"/>
                  </a:cxn>
                  <a:cxn ang="0">
                    <a:pos x="40" y="77"/>
                  </a:cxn>
                  <a:cxn ang="0">
                    <a:pos x="39" y="65"/>
                  </a:cxn>
                  <a:cxn ang="0">
                    <a:pos x="55" y="64"/>
                  </a:cxn>
                  <a:cxn ang="0">
                    <a:pos x="77" y="82"/>
                  </a:cxn>
                  <a:cxn ang="0">
                    <a:pos x="91" y="80"/>
                  </a:cxn>
                  <a:cxn ang="0">
                    <a:pos x="89" y="74"/>
                  </a:cxn>
                  <a:cxn ang="0">
                    <a:pos x="131" y="104"/>
                  </a:cxn>
                  <a:cxn ang="0">
                    <a:pos x="144" y="104"/>
                  </a:cxn>
                  <a:cxn ang="0">
                    <a:pos x="142" y="74"/>
                  </a:cxn>
                  <a:cxn ang="0">
                    <a:pos x="136" y="80"/>
                  </a:cxn>
                  <a:cxn ang="0">
                    <a:pos x="116" y="70"/>
                  </a:cxn>
                  <a:cxn ang="0">
                    <a:pos x="124" y="40"/>
                  </a:cxn>
                  <a:cxn ang="0">
                    <a:pos x="109" y="37"/>
                  </a:cxn>
                  <a:cxn ang="0">
                    <a:pos x="119" y="5"/>
                  </a:cxn>
                  <a:cxn ang="0">
                    <a:pos x="152" y="0"/>
                  </a:cxn>
                  <a:cxn ang="0">
                    <a:pos x="199" y="24"/>
                  </a:cxn>
                  <a:cxn ang="0">
                    <a:pos x="211" y="55"/>
                  </a:cxn>
                  <a:cxn ang="0">
                    <a:pos x="211" y="55"/>
                  </a:cxn>
                </a:cxnLst>
                <a:rect l="0" t="0" r="r" b="b"/>
                <a:pathLst>
                  <a:path w="211" h="189">
                    <a:moveTo>
                      <a:pt x="211" y="55"/>
                    </a:moveTo>
                    <a:lnTo>
                      <a:pt x="196" y="80"/>
                    </a:lnTo>
                    <a:lnTo>
                      <a:pt x="186" y="89"/>
                    </a:lnTo>
                    <a:lnTo>
                      <a:pt x="186" y="112"/>
                    </a:lnTo>
                    <a:lnTo>
                      <a:pt x="142" y="130"/>
                    </a:lnTo>
                    <a:lnTo>
                      <a:pt x="151" y="145"/>
                    </a:lnTo>
                    <a:lnTo>
                      <a:pt x="132" y="145"/>
                    </a:lnTo>
                    <a:lnTo>
                      <a:pt x="94" y="189"/>
                    </a:lnTo>
                    <a:lnTo>
                      <a:pt x="60" y="189"/>
                    </a:lnTo>
                    <a:lnTo>
                      <a:pt x="44" y="179"/>
                    </a:lnTo>
                    <a:lnTo>
                      <a:pt x="20" y="187"/>
                    </a:lnTo>
                    <a:lnTo>
                      <a:pt x="0" y="170"/>
                    </a:lnTo>
                    <a:lnTo>
                      <a:pt x="0" y="102"/>
                    </a:lnTo>
                    <a:lnTo>
                      <a:pt x="29" y="95"/>
                    </a:lnTo>
                    <a:lnTo>
                      <a:pt x="27" y="77"/>
                    </a:lnTo>
                    <a:lnTo>
                      <a:pt x="40" y="77"/>
                    </a:lnTo>
                    <a:lnTo>
                      <a:pt x="39" y="65"/>
                    </a:lnTo>
                    <a:lnTo>
                      <a:pt x="55" y="64"/>
                    </a:lnTo>
                    <a:lnTo>
                      <a:pt x="77" y="82"/>
                    </a:lnTo>
                    <a:lnTo>
                      <a:pt x="91" y="80"/>
                    </a:lnTo>
                    <a:lnTo>
                      <a:pt x="89" y="74"/>
                    </a:lnTo>
                    <a:lnTo>
                      <a:pt x="131" y="104"/>
                    </a:lnTo>
                    <a:lnTo>
                      <a:pt x="144" y="104"/>
                    </a:lnTo>
                    <a:lnTo>
                      <a:pt x="142" y="74"/>
                    </a:lnTo>
                    <a:lnTo>
                      <a:pt x="136" y="80"/>
                    </a:lnTo>
                    <a:lnTo>
                      <a:pt x="116" y="70"/>
                    </a:lnTo>
                    <a:lnTo>
                      <a:pt x="124" y="40"/>
                    </a:lnTo>
                    <a:lnTo>
                      <a:pt x="109" y="37"/>
                    </a:lnTo>
                    <a:lnTo>
                      <a:pt x="119" y="5"/>
                    </a:lnTo>
                    <a:lnTo>
                      <a:pt x="152" y="0"/>
                    </a:lnTo>
                    <a:lnTo>
                      <a:pt x="199" y="24"/>
                    </a:lnTo>
                    <a:lnTo>
                      <a:pt x="211" y="55"/>
                    </a:lnTo>
                    <a:lnTo>
                      <a:pt x="211" y="5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08" name="Freeform 258"/>
              <p:cNvSpPr>
                <a:spLocks noChangeAspect="1"/>
              </p:cNvSpPr>
              <p:nvPr/>
            </p:nvSpPr>
            <p:spPr bwMode="auto">
              <a:xfrm>
                <a:off x="2885" y="3342"/>
                <a:ext cx="230" cy="201"/>
              </a:xfrm>
              <a:custGeom>
                <a:avLst/>
                <a:gdLst/>
                <a:ahLst/>
                <a:cxnLst>
                  <a:cxn ang="0">
                    <a:pos x="211" y="55"/>
                  </a:cxn>
                  <a:cxn ang="0">
                    <a:pos x="196" y="80"/>
                  </a:cxn>
                  <a:cxn ang="0">
                    <a:pos x="186" y="89"/>
                  </a:cxn>
                  <a:cxn ang="0">
                    <a:pos x="186" y="112"/>
                  </a:cxn>
                  <a:cxn ang="0">
                    <a:pos x="142" y="130"/>
                  </a:cxn>
                  <a:cxn ang="0">
                    <a:pos x="151" y="145"/>
                  </a:cxn>
                  <a:cxn ang="0">
                    <a:pos x="132" y="145"/>
                  </a:cxn>
                  <a:cxn ang="0">
                    <a:pos x="94" y="189"/>
                  </a:cxn>
                  <a:cxn ang="0">
                    <a:pos x="60" y="189"/>
                  </a:cxn>
                  <a:cxn ang="0">
                    <a:pos x="44" y="179"/>
                  </a:cxn>
                  <a:cxn ang="0">
                    <a:pos x="20" y="187"/>
                  </a:cxn>
                  <a:cxn ang="0">
                    <a:pos x="0" y="170"/>
                  </a:cxn>
                  <a:cxn ang="0">
                    <a:pos x="0" y="102"/>
                  </a:cxn>
                  <a:cxn ang="0">
                    <a:pos x="29" y="95"/>
                  </a:cxn>
                  <a:cxn ang="0">
                    <a:pos x="27" y="77"/>
                  </a:cxn>
                  <a:cxn ang="0">
                    <a:pos x="40" y="77"/>
                  </a:cxn>
                  <a:cxn ang="0">
                    <a:pos x="39" y="65"/>
                  </a:cxn>
                  <a:cxn ang="0">
                    <a:pos x="55" y="64"/>
                  </a:cxn>
                  <a:cxn ang="0">
                    <a:pos x="77" y="82"/>
                  </a:cxn>
                  <a:cxn ang="0">
                    <a:pos x="91" y="80"/>
                  </a:cxn>
                  <a:cxn ang="0">
                    <a:pos x="89" y="74"/>
                  </a:cxn>
                  <a:cxn ang="0">
                    <a:pos x="131" y="104"/>
                  </a:cxn>
                  <a:cxn ang="0">
                    <a:pos x="144" y="104"/>
                  </a:cxn>
                  <a:cxn ang="0">
                    <a:pos x="142" y="74"/>
                  </a:cxn>
                  <a:cxn ang="0">
                    <a:pos x="136" y="80"/>
                  </a:cxn>
                  <a:cxn ang="0">
                    <a:pos x="116" y="70"/>
                  </a:cxn>
                  <a:cxn ang="0">
                    <a:pos x="124" y="40"/>
                  </a:cxn>
                  <a:cxn ang="0">
                    <a:pos x="109" y="37"/>
                  </a:cxn>
                  <a:cxn ang="0">
                    <a:pos x="119" y="5"/>
                  </a:cxn>
                  <a:cxn ang="0">
                    <a:pos x="152" y="0"/>
                  </a:cxn>
                  <a:cxn ang="0">
                    <a:pos x="199" y="24"/>
                  </a:cxn>
                  <a:cxn ang="0">
                    <a:pos x="211" y="55"/>
                  </a:cxn>
                  <a:cxn ang="0">
                    <a:pos x="211" y="55"/>
                  </a:cxn>
                </a:cxnLst>
                <a:rect l="0" t="0" r="r" b="b"/>
                <a:pathLst>
                  <a:path w="211" h="189">
                    <a:moveTo>
                      <a:pt x="211" y="55"/>
                    </a:moveTo>
                    <a:lnTo>
                      <a:pt x="196" y="80"/>
                    </a:lnTo>
                    <a:lnTo>
                      <a:pt x="186" y="89"/>
                    </a:lnTo>
                    <a:lnTo>
                      <a:pt x="186" y="112"/>
                    </a:lnTo>
                    <a:lnTo>
                      <a:pt x="142" y="130"/>
                    </a:lnTo>
                    <a:lnTo>
                      <a:pt x="151" y="145"/>
                    </a:lnTo>
                    <a:lnTo>
                      <a:pt x="132" y="145"/>
                    </a:lnTo>
                    <a:lnTo>
                      <a:pt x="94" y="189"/>
                    </a:lnTo>
                    <a:lnTo>
                      <a:pt x="60" y="189"/>
                    </a:lnTo>
                    <a:lnTo>
                      <a:pt x="44" y="179"/>
                    </a:lnTo>
                    <a:lnTo>
                      <a:pt x="20" y="187"/>
                    </a:lnTo>
                    <a:lnTo>
                      <a:pt x="0" y="170"/>
                    </a:lnTo>
                    <a:lnTo>
                      <a:pt x="0" y="102"/>
                    </a:lnTo>
                    <a:lnTo>
                      <a:pt x="29" y="95"/>
                    </a:lnTo>
                    <a:lnTo>
                      <a:pt x="27" y="77"/>
                    </a:lnTo>
                    <a:lnTo>
                      <a:pt x="40" y="77"/>
                    </a:lnTo>
                    <a:lnTo>
                      <a:pt x="39" y="65"/>
                    </a:lnTo>
                    <a:lnTo>
                      <a:pt x="55" y="64"/>
                    </a:lnTo>
                    <a:lnTo>
                      <a:pt x="77" y="82"/>
                    </a:lnTo>
                    <a:lnTo>
                      <a:pt x="91" y="80"/>
                    </a:lnTo>
                    <a:lnTo>
                      <a:pt x="89" y="74"/>
                    </a:lnTo>
                    <a:lnTo>
                      <a:pt x="131" y="104"/>
                    </a:lnTo>
                    <a:lnTo>
                      <a:pt x="144" y="104"/>
                    </a:lnTo>
                    <a:lnTo>
                      <a:pt x="142" y="74"/>
                    </a:lnTo>
                    <a:lnTo>
                      <a:pt x="136" y="80"/>
                    </a:lnTo>
                    <a:lnTo>
                      <a:pt x="116" y="70"/>
                    </a:lnTo>
                    <a:lnTo>
                      <a:pt x="124" y="40"/>
                    </a:lnTo>
                    <a:lnTo>
                      <a:pt x="109" y="37"/>
                    </a:lnTo>
                    <a:lnTo>
                      <a:pt x="119" y="5"/>
                    </a:lnTo>
                    <a:lnTo>
                      <a:pt x="152" y="0"/>
                    </a:lnTo>
                    <a:lnTo>
                      <a:pt x="199" y="24"/>
                    </a:lnTo>
                    <a:lnTo>
                      <a:pt x="211" y="55"/>
                    </a:lnTo>
                    <a:lnTo>
                      <a:pt x="211" y="5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09" name="Freeform 259"/>
              <p:cNvSpPr>
                <a:spLocks noChangeAspect="1"/>
              </p:cNvSpPr>
              <p:nvPr/>
            </p:nvSpPr>
            <p:spPr bwMode="auto">
              <a:xfrm>
                <a:off x="3084" y="3400"/>
                <a:ext cx="59" cy="131"/>
              </a:xfrm>
              <a:custGeom>
                <a:avLst/>
                <a:gdLst/>
                <a:ahLst/>
                <a:cxnLst>
                  <a:cxn ang="0">
                    <a:pos x="0" y="58"/>
                  </a:cxn>
                  <a:cxn ang="0">
                    <a:pos x="28" y="66"/>
                  </a:cxn>
                  <a:cxn ang="0">
                    <a:pos x="40" y="123"/>
                  </a:cxn>
                  <a:cxn ang="0">
                    <a:pos x="50" y="100"/>
                  </a:cxn>
                  <a:cxn ang="0">
                    <a:pos x="51" y="61"/>
                  </a:cxn>
                  <a:cxn ang="0">
                    <a:pos x="25" y="0"/>
                  </a:cxn>
                  <a:cxn ang="0">
                    <a:pos x="11" y="25"/>
                  </a:cxn>
                  <a:cxn ang="0">
                    <a:pos x="0" y="35"/>
                  </a:cxn>
                  <a:cxn ang="0">
                    <a:pos x="0" y="58"/>
                  </a:cxn>
                  <a:cxn ang="0">
                    <a:pos x="0" y="58"/>
                  </a:cxn>
                </a:cxnLst>
                <a:rect l="0" t="0" r="r" b="b"/>
                <a:pathLst>
                  <a:path w="51" h="123">
                    <a:moveTo>
                      <a:pt x="0" y="58"/>
                    </a:moveTo>
                    <a:lnTo>
                      <a:pt x="28" y="66"/>
                    </a:lnTo>
                    <a:lnTo>
                      <a:pt x="40" y="123"/>
                    </a:lnTo>
                    <a:lnTo>
                      <a:pt x="50" y="100"/>
                    </a:lnTo>
                    <a:lnTo>
                      <a:pt x="51" y="61"/>
                    </a:lnTo>
                    <a:lnTo>
                      <a:pt x="25" y="0"/>
                    </a:lnTo>
                    <a:lnTo>
                      <a:pt x="11" y="25"/>
                    </a:lnTo>
                    <a:lnTo>
                      <a:pt x="0" y="35"/>
                    </a:lnTo>
                    <a:lnTo>
                      <a:pt x="0" y="58"/>
                    </a:lnTo>
                    <a:lnTo>
                      <a:pt x="0" y="5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10" name="Freeform 260"/>
              <p:cNvSpPr>
                <a:spLocks noChangeAspect="1"/>
              </p:cNvSpPr>
              <p:nvPr/>
            </p:nvSpPr>
            <p:spPr bwMode="auto">
              <a:xfrm>
                <a:off x="3084" y="3400"/>
                <a:ext cx="59" cy="131"/>
              </a:xfrm>
              <a:custGeom>
                <a:avLst/>
                <a:gdLst/>
                <a:ahLst/>
                <a:cxnLst>
                  <a:cxn ang="0">
                    <a:pos x="0" y="58"/>
                  </a:cxn>
                  <a:cxn ang="0">
                    <a:pos x="28" y="66"/>
                  </a:cxn>
                  <a:cxn ang="0">
                    <a:pos x="40" y="123"/>
                  </a:cxn>
                  <a:cxn ang="0">
                    <a:pos x="50" y="100"/>
                  </a:cxn>
                  <a:cxn ang="0">
                    <a:pos x="51" y="61"/>
                  </a:cxn>
                  <a:cxn ang="0">
                    <a:pos x="25" y="0"/>
                  </a:cxn>
                  <a:cxn ang="0">
                    <a:pos x="11" y="25"/>
                  </a:cxn>
                  <a:cxn ang="0">
                    <a:pos x="0" y="35"/>
                  </a:cxn>
                  <a:cxn ang="0">
                    <a:pos x="0" y="58"/>
                  </a:cxn>
                  <a:cxn ang="0">
                    <a:pos x="0" y="58"/>
                  </a:cxn>
                </a:cxnLst>
                <a:rect l="0" t="0" r="r" b="b"/>
                <a:pathLst>
                  <a:path w="51" h="123">
                    <a:moveTo>
                      <a:pt x="0" y="58"/>
                    </a:moveTo>
                    <a:lnTo>
                      <a:pt x="28" y="66"/>
                    </a:lnTo>
                    <a:lnTo>
                      <a:pt x="40" y="123"/>
                    </a:lnTo>
                    <a:lnTo>
                      <a:pt x="50" y="100"/>
                    </a:lnTo>
                    <a:lnTo>
                      <a:pt x="51" y="61"/>
                    </a:lnTo>
                    <a:lnTo>
                      <a:pt x="25" y="0"/>
                    </a:lnTo>
                    <a:lnTo>
                      <a:pt x="11" y="25"/>
                    </a:lnTo>
                    <a:lnTo>
                      <a:pt x="0" y="35"/>
                    </a:lnTo>
                    <a:lnTo>
                      <a:pt x="0" y="58"/>
                    </a:lnTo>
                    <a:lnTo>
                      <a:pt x="0" y="5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11" name="Freeform 261"/>
              <p:cNvSpPr>
                <a:spLocks noChangeAspect="1"/>
              </p:cNvSpPr>
              <p:nvPr/>
            </p:nvSpPr>
            <p:spPr bwMode="auto">
              <a:xfrm>
                <a:off x="2694" y="3524"/>
                <a:ext cx="177" cy="249"/>
              </a:xfrm>
              <a:custGeom>
                <a:avLst/>
                <a:gdLst/>
                <a:ahLst/>
                <a:cxnLst>
                  <a:cxn ang="0">
                    <a:pos x="165" y="25"/>
                  </a:cxn>
                  <a:cxn ang="0">
                    <a:pos x="160" y="86"/>
                  </a:cxn>
                  <a:cxn ang="0">
                    <a:pos x="138" y="98"/>
                  </a:cxn>
                  <a:cxn ang="0">
                    <a:pos x="140" y="215"/>
                  </a:cxn>
                  <a:cxn ang="0">
                    <a:pos x="125" y="233"/>
                  </a:cxn>
                  <a:cxn ang="0">
                    <a:pos x="105" y="226"/>
                  </a:cxn>
                  <a:cxn ang="0">
                    <a:pos x="103" y="203"/>
                  </a:cxn>
                  <a:cxn ang="0">
                    <a:pos x="91" y="223"/>
                  </a:cxn>
                  <a:cxn ang="0">
                    <a:pos x="63" y="190"/>
                  </a:cxn>
                  <a:cxn ang="0">
                    <a:pos x="46" y="95"/>
                  </a:cxn>
                  <a:cxn ang="0">
                    <a:pos x="30" y="78"/>
                  </a:cxn>
                  <a:cxn ang="0">
                    <a:pos x="0" y="17"/>
                  </a:cxn>
                  <a:cxn ang="0">
                    <a:pos x="25" y="0"/>
                  </a:cxn>
                  <a:cxn ang="0">
                    <a:pos x="41" y="15"/>
                  </a:cxn>
                  <a:cxn ang="0">
                    <a:pos x="116" y="2"/>
                  </a:cxn>
                  <a:cxn ang="0">
                    <a:pos x="165" y="25"/>
                  </a:cxn>
                  <a:cxn ang="0">
                    <a:pos x="165" y="25"/>
                  </a:cxn>
                </a:cxnLst>
                <a:rect l="0" t="0" r="r" b="b"/>
                <a:pathLst>
                  <a:path w="165" h="233">
                    <a:moveTo>
                      <a:pt x="165" y="25"/>
                    </a:moveTo>
                    <a:lnTo>
                      <a:pt x="160" y="86"/>
                    </a:lnTo>
                    <a:lnTo>
                      <a:pt x="138" y="98"/>
                    </a:lnTo>
                    <a:lnTo>
                      <a:pt x="140" y="215"/>
                    </a:lnTo>
                    <a:lnTo>
                      <a:pt x="125" y="233"/>
                    </a:lnTo>
                    <a:lnTo>
                      <a:pt x="105" y="226"/>
                    </a:lnTo>
                    <a:lnTo>
                      <a:pt x="103" y="203"/>
                    </a:lnTo>
                    <a:lnTo>
                      <a:pt x="91" y="223"/>
                    </a:lnTo>
                    <a:lnTo>
                      <a:pt x="63" y="190"/>
                    </a:lnTo>
                    <a:lnTo>
                      <a:pt x="46" y="95"/>
                    </a:lnTo>
                    <a:lnTo>
                      <a:pt x="30" y="78"/>
                    </a:lnTo>
                    <a:lnTo>
                      <a:pt x="0" y="17"/>
                    </a:lnTo>
                    <a:lnTo>
                      <a:pt x="25" y="0"/>
                    </a:lnTo>
                    <a:lnTo>
                      <a:pt x="41" y="15"/>
                    </a:lnTo>
                    <a:lnTo>
                      <a:pt x="116" y="2"/>
                    </a:lnTo>
                    <a:lnTo>
                      <a:pt x="165" y="25"/>
                    </a:lnTo>
                    <a:lnTo>
                      <a:pt x="165" y="2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12" name="Freeform 262"/>
              <p:cNvSpPr>
                <a:spLocks noChangeAspect="1"/>
              </p:cNvSpPr>
              <p:nvPr/>
            </p:nvSpPr>
            <p:spPr bwMode="auto">
              <a:xfrm>
                <a:off x="2694" y="3524"/>
                <a:ext cx="177" cy="249"/>
              </a:xfrm>
              <a:custGeom>
                <a:avLst/>
                <a:gdLst/>
                <a:ahLst/>
                <a:cxnLst>
                  <a:cxn ang="0">
                    <a:pos x="165" y="25"/>
                  </a:cxn>
                  <a:cxn ang="0">
                    <a:pos x="160" y="86"/>
                  </a:cxn>
                  <a:cxn ang="0">
                    <a:pos x="138" y="98"/>
                  </a:cxn>
                  <a:cxn ang="0">
                    <a:pos x="140" y="215"/>
                  </a:cxn>
                  <a:cxn ang="0">
                    <a:pos x="125" y="233"/>
                  </a:cxn>
                  <a:cxn ang="0">
                    <a:pos x="105" y="226"/>
                  </a:cxn>
                  <a:cxn ang="0">
                    <a:pos x="103" y="203"/>
                  </a:cxn>
                  <a:cxn ang="0">
                    <a:pos x="91" y="223"/>
                  </a:cxn>
                  <a:cxn ang="0">
                    <a:pos x="63" y="190"/>
                  </a:cxn>
                  <a:cxn ang="0">
                    <a:pos x="46" y="95"/>
                  </a:cxn>
                  <a:cxn ang="0">
                    <a:pos x="30" y="78"/>
                  </a:cxn>
                  <a:cxn ang="0">
                    <a:pos x="0" y="17"/>
                  </a:cxn>
                  <a:cxn ang="0">
                    <a:pos x="25" y="0"/>
                  </a:cxn>
                  <a:cxn ang="0">
                    <a:pos x="41" y="15"/>
                  </a:cxn>
                  <a:cxn ang="0">
                    <a:pos x="116" y="2"/>
                  </a:cxn>
                  <a:cxn ang="0">
                    <a:pos x="165" y="25"/>
                  </a:cxn>
                  <a:cxn ang="0">
                    <a:pos x="165" y="25"/>
                  </a:cxn>
                </a:cxnLst>
                <a:rect l="0" t="0" r="r" b="b"/>
                <a:pathLst>
                  <a:path w="165" h="233">
                    <a:moveTo>
                      <a:pt x="165" y="25"/>
                    </a:moveTo>
                    <a:lnTo>
                      <a:pt x="160" y="86"/>
                    </a:lnTo>
                    <a:lnTo>
                      <a:pt x="138" y="98"/>
                    </a:lnTo>
                    <a:lnTo>
                      <a:pt x="140" y="215"/>
                    </a:lnTo>
                    <a:lnTo>
                      <a:pt x="125" y="233"/>
                    </a:lnTo>
                    <a:lnTo>
                      <a:pt x="105" y="226"/>
                    </a:lnTo>
                    <a:lnTo>
                      <a:pt x="103" y="203"/>
                    </a:lnTo>
                    <a:lnTo>
                      <a:pt x="91" y="223"/>
                    </a:lnTo>
                    <a:lnTo>
                      <a:pt x="63" y="190"/>
                    </a:lnTo>
                    <a:lnTo>
                      <a:pt x="46" y="95"/>
                    </a:lnTo>
                    <a:lnTo>
                      <a:pt x="30" y="78"/>
                    </a:lnTo>
                    <a:lnTo>
                      <a:pt x="0" y="17"/>
                    </a:lnTo>
                    <a:lnTo>
                      <a:pt x="25" y="0"/>
                    </a:lnTo>
                    <a:lnTo>
                      <a:pt x="41" y="15"/>
                    </a:lnTo>
                    <a:lnTo>
                      <a:pt x="116" y="2"/>
                    </a:lnTo>
                    <a:lnTo>
                      <a:pt x="165" y="25"/>
                    </a:lnTo>
                    <a:lnTo>
                      <a:pt x="165" y="2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13" name="Freeform 263"/>
              <p:cNvSpPr>
                <a:spLocks noChangeAspect="1"/>
              </p:cNvSpPr>
              <p:nvPr/>
            </p:nvSpPr>
            <p:spPr bwMode="auto">
              <a:xfrm>
                <a:off x="3038" y="3395"/>
                <a:ext cx="202" cy="327"/>
              </a:xfrm>
              <a:custGeom>
                <a:avLst/>
                <a:gdLst/>
                <a:ahLst/>
                <a:cxnLst>
                  <a:cxn ang="0">
                    <a:pos x="9" y="96"/>
                  </a:cxn>
                  <a:cxn ang="0">
                    <a:pos x="49" y="121"/>
                  </a:cxn>
                  <a:cxn ang="0">
                    <a:pos x="50" y="151"/>
                  </a:cxn>
                  <a:cxn ang="0">
                    <a:pos x="35" y="153"/>
                  </a:cxn>
                  <a:cxn ang="0">
                    <a:pos x="45" y="179"/>
                  </a:cxn>
                  <a:cxn ang="0">
                    <a:pos x="14" y="223"/>
                  </a:cxn>
                  <a:cxn ang="0">
                    <a:pos x="24" y="306"/>
                  </a:cxn>
                  <a:cxn ang="0">
                    <a:pos x="40" y="309"/>
                  </a:cxn>
                  <a:cxn ang="0">
                    <a:pos x="49" y="278"/>
                  </a:cxn>
                  <a:cxn ang="0">
                    <a:pos x="89" y="249"/>
                  </a:cxn>
                  <a:cxn ang="0">
                    <a:pos x="84" y="191"/>
                  </a:cxn>
                  <a:cxn ang="0">
                    <a:pos x="74" y="184"/>
                  </a:cxn>
                  <a:cxn ang="0">
                    <a:pos x="79" y="169"/>
                  </a:cxn>
                  <a:cxn ang="0">
                    <a:pos x="104" y="154"/>
                  </a:cxn>
                  <a:cxn ang="0">
                    <a:pos x="110" y="140"/>
                  </a:cxn>
                  <a:cxn ang="0">
                    <a:pos x="174" y="91"/>
                  </a:cxn>
                  <a:cxn ang="0">
                    <a:pos x="184" y="0"/>
                  </a:cxn>
                  <a:cxn ang="0">
                    <a:pos x="135" y="6"/>
                  </a:cxn>
                  <a:cxn ang="0">
                    <a:pos x="129" y="18"/>
                  </a:cxn>
                  <a:cxn ang="0">
                    <a:pos x="90" y="15"/>
                  </a:cxn>
                  <a:cxn ang="0">
                    <a:pos x="75" y="21"/>
                  </a:cxn>
                  <a:cxn ang="0">
                    <a:pos x="94" y="63"/>
                  </a:cxn>
                  <a:cxn ang="0">
                    <a:pos x="94" y="108"/>
                  </a:cxn>
                  <a:cxn ang="0">
                    <a:pos x="84" y="128"/>
                  </a:cxn>
                  <a:cxn ang="0">
                    <a:pos x="72" y="71"/>
                  </a:cxn>
                  <a:cxn ang="0">
                    <a:pos x="44" y="63"/>
                  </a:cxn>
                  <a:cxn ang="0">
                    <a:pos x="0" y="81"/>
                  </a:cxn>
                  <a:cxn ang="0">
                    <a:pos x="9" y="96"/>
                  </a:cxn>
                  <a:cxn ang="0">
                    <a:pos x="9" y="96"/>
                  </a:cxn>
                </a:cxnLst>
                <a:rect l="0" t="0" r="r" b="b"/>
                <a:pathLst>
                  <a:path w="184" h="309">
                    <a:moveTo>
                      <a:pt x="9" y="96"/>
                    </a:moveTo>
                    <a:lnTo>
                      <a:pt x="49" y="121"/>
                    </a:lnTo>
                    <a:lnTo>
                      <a:pt x="50" y="151"/>
                    </a:lnTo>
                    <a:lnTo>
                      <a:pt x="35" y="153"/>
                    </a:lnTo>
                    <a:lnTo>
                      <a:pt x="45" y="179"/>
                    </a:lnTo>
                    <a:lnTo>
                      <a:pt x="14" y="223"/>
                    </a:lnTo>
                    <a:lnTo>
                      <a:pt x="24" y="306"/>
                    </a:lnTo>
                    <a:lnTo>
                      <a:pt x="40" y="309"/>
                    </a:lnTo>
                    <a:lnTo>
                      <a:pt x="49" y="278"/>
                    </a:lnTo>
                    <a:lnTo>
                      <a:pt x="89" y="249"/>
                    </a:lnTo>
                    <a:lnTo>
                      <a:pt x="84" y="191"/>
                    </a:lnTo>
                    <a:lnTo>
                      <a:pt x="74" y="184"/>
                    </a:lnTo>
                    <a:lnTo>
                      <a:pt x="79" y="169"/>
                    </a:lnTo>
                    <a:lnTo>
                      <a:pt x="104" y="154"/>
                    </a:lnTo>
                    <a:lnTo>
                      <a:pt x="110" y="140"/>
                    </a:lnTo>
                    <a:lnTo>
                      <a:pt x="174" y="91"/>
                    </a:lnTo>
                    <a:lnTo>
                      <a:pt x="184" y="0"/>
                    </a:lnTo>
                    <a:lnTo>
                      <a:pt x="135" y="6"/>
                    </a:lnTo>
                    <a:lnTo>
                      <a:pt x="129" y="18"/>
                    </a:lnTo>
                    <a:lnTo>
                      <a:pt x="90" y="15"/>
                    </a:lnTo>
                    <a:lnTo>
                      <a:pt x="75" y="21"/>
                    </a:lnTo>
                    <a:lnTo>
                      <a:pt x="94" y="63"/>
                    </a:lnTo>
                    <a:lnTo>
                      <a:pt x="94" y="108"/>
                    </a:lnTo>
                    <a:lnTo>
                      <a:pt x="84" y="128"/>
                    </a:lnTo>
                    <a:lnTo>
                      <a:pt x="72" y="71"/>
                    </a:lnTo>
                    <a:lnTo>
                      <a:pt x="44" y="63"/>
                    </a:lnTo>
                    <a:lnTo>
                      <a:pt x="0" y="81"/>
                    </a:lnTo>
                    <a:lnTo>
                      <a:pt x="9" y="96"/>
                    </a:lnTo>
                    <a:lnTo>
                      <a:pt x="9" y="9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14" name="Freeform 264"/>
              <p:cNvSpPr>
                <a:spLocks noChangeAspect="1"/>
              </p:cNvSpPr>
              <p:nvPr/>
            </p:nvSpPr>
            <p:spPr bwMode="auto">
              <a:xfrm>
                <a:off x="3038" y="3395"/>
                <a:ext cx="202" cy="327"/>
              </a:xfrm>
              <a:custGeom>
                <a:avLst/>
                <a:gdLst/>
                <a:ahLst/>
                <a:cxnLst>
                  <a:cxn ang="0">
                    <a:pos x="9" y="96"/>
                  </a:cxn>
                  <a:cxn ang="0">
                    <a:pos x="49" y="121"/>
                  </a:cxn>
                  <a:cxn ang="0">
                    <a:pos x="50" y="151"/>
                  </a:cxn>
                  <a:cxn ang="0">
                    <a:pos x="35" y="153"/>
                  </a:cxn>
                  <a:cxn ang="0">
                    <a:pos x="45" y="179"/>
                  </a:cxn>
                  <a:cxn ang="0">
                    <a:pos x="14" y="223"/>
                  </a:cxn>
                  <a:cxn ang="0">
                    <a:pos x="24" y="306"/>
                  </a:cxn>
                  <a:cxn ang="0">
                    <a:pos x="40" y="309"/>
                  </a:cxn>
                  <a:cxn ang="0">
                    <a:pos x="49" y="278"/>
                  </a:cxn>
                  <a:cxn ang="0">
                    <a:pos x="89" y="249"/>
                  </a:cxn>
                  <a:cxn ang="0">
                    <a:pos x="84" y="191"/>
                  </a:cxn>
                  <a:cxn ang="0">
                    <a:pos x="74" y="184"/>
                  </a:cxn>
                  <a:cxn ang="0">
                    <a:pos x="79" y="169"/>
                  </a:cxn>
                  <a:cxn ang="0">
                    <a:pos x="104" y="154"/>
                  </a:cxn>
                  <a:cxn ang="0">
                    <a:pos x="110" y="140"/>
                  </a:cxn>
                  <a:cxn ang="0">
                    <a:pos x="174" y="91"/>
                  </a:cxn>
                  <a:cxn ang="0">
                    <a:pos x="184" y="0"/>
                  </a:cxn>
                  <a:cxn ang="0">
                    <a:pos x="135" y="6"/>
                  </a:cxn>
                  <a:cxn ang="0">
                    <a:pos x="129" y="18"/>
                  </a:cxn>
                  <a:cxn ang="0">
                    <a:pos x="90" y="15"/>
                  </a:cxn>
                  <a:cxn ang="0">
                    <a:pos x="75" y="21"/>
                  </a:cxn>
                  <a:cxn ang="0">
                    <a:pos x="94" y="63"/>
                  </a:cxn>
                  <a:cxn ang="0">
                    <a:pos x="94" y="108"/>
                  </a:cxn>
                  <a:cxn ang="0">
                    <a:pos x="84" y="128"/>
                  </a:cxn>
                  <a:cxn ang="0">
                    <a:pos x="72" y="71"/>
                  </a:cxn>
                  <a:cxn ang="0">
                    <a:pos x="44" y="63"/>
                  </a:cxn>
                  <a:cxn ang="0">
                    <a:pos x="0" y="81"/>
                  </a:cxn>
                  <a:cxn ang="0">
                    <a:pos x="9" y="96"/>
                  </a:cxn>
                  <a:cxn ang="0">
                    <a:pos x="9" y="96"/>
                  </a:cxn>
                </a:cxnLst>
                <a:rect l="0" t="0" r="r" b="b"/>
                <a:pathLst>
                  <a:path w="184" h="309">
                    <a:moveTo>
                      <a:pt x="9" y="96"/>
                    </a:moveTo>
                    <a:lnTo>
                      <a:pt x="49" y="121"/>
                    </a:lnTo>
                    <a:lnTo>
                      <a:pt x="50" y="151"/>
                    </a:lnTo>
                    <a:lnTo>
                      <a:pt x="35" y="153"/>
                    </a:lnTo>
                    <a:lnTo>
                      <a:pt x="45" y="179"/>
                    </a:lnTo>
                    <a:lnTo>
                      <a:pt x="14" y="223"/>
                    </a:lnTo>
                    <a:lnTo>
                      <a:pt x="24" y="306"/>
                    </a:lnTo>
                    <a:lnTo>
                      <a:pt x="40" y="309"/>
                    </a:lnTo>
                    <a:lnTo>
                      <a:pt x="49" y="278"/>
                    </a:lnTo>
                    <a:lnTo>
                      <a:pt x="89" y="249"/>
                    </a:lnTo>
                    <a:lnTo>
                      <a:pt x="84" y="191"/>
                    </a:lnTo>
                    <a:lnTo>
                      <a:pt x="74" y="184"/>
                    </a:lnTo>
                    <a:lnTo>
                      <a:pt x="79" y="169"/>
                    </a:lnTo>
                    <a:lnTo>
                      <a:pt x="104" y="154"/>
                    </a:lnTo>
                    <a:lnTo>
                      <a:pt x="110" y="140"/>
                    </a:lnTo>
                    <a:lnTo>
                      <a:pt x="174" y="91"/>
                    </a:lnTo>
                    <a:lnTo>
                      <a:pt x="184" y="0"/>
                    </a:lnTo>
                    <a:lnTo>
                      <a:pt x="135" y="6"/>
                    </a:lnTo>
                    <a:lnTo>
                      <a:pt x="129" y="18"/>
                    </a:lnTo>
                    <a:lnTo>
                      <a:pt x="90" y="15"/>
                    </a:lnTo>
                    <a:lnTo>
                      <a:pt x="75" y="21"/>
                    </a:lnTo>
                    <a:lnTo>
                      <a:pt x="94" y="63"/>
                    </a:lnTo>
                    <a:lnTo>
                      <a:pt x="94" y="108"/>
                    </a:lnTo>
                    <a:lnTo>
                      <a:pt x="84" y="128"/>
                    </a:lnTo>
                    <a:lnTo>
                      <a:pt x="72" y="71"/>
                    </a:lnTo>
                    <a:lnTo>
                      <a:pt x="44" y="63"/>
                    </a:lnTo>
                    <a:lnTo>
                      <a:pt x="0" y="81"/>
                    </a:lnTo>
                    <a:lnTo>
                      <a:pt x="9" y="96"/>
                    </a:lnTo>
                    <a:lnTo>
                      <a:pt x="9" y="9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15" name="Freeform 265"/>
              <p:cNvSpPr>
                <a:spLocks noChangeAspect="1"/>
              </p:cNvSpPr>
              <p:nvPr/>
            </p:nvSpPr>
            <p:spPr bwMode="auto">
              <a:xfrm>
                <a:off x="2949" y="3496"/>
                <a:ext cx="144" cy="136"/>
              </a:xfrm>
              <a:custGeom>
                <a:avLst/>
                <a:gdLst/>
                <a:ahLst/>
                <a:cxnLst>
                  <a:cxn ang="0">
                    <a:pos x="0" y="44"/>
                  </a:cxn>
                  <a:cxn ang="0">
                    <a:pos x="17" y="90"/>
                  </a:cxn>
                  <a:cxn ang="0">
                    <a:pos x="34" y="90"/>
                  </a:cxn>
                  <a:cxn ang="0">
                    <a:pos x="37" y="105"/>
                  </a:cxn>
                  <a:cxn ang="0">
                    <a:pos x="96" y="127"/>
                  </a:cxn>
                  <a:cxn ang="0">
                    <a:pos x="127" y="83"/>
                  </a:cxn>
                  <a:cxn ang="0">
                    <a:pos x="117" y="57"/>
                  </a:cxn>
                  <a:cxn ang="0">
                    <a:pos x="132" y="55"/>
                  </a:cxn>
                  <a:cxn ang="0">
                    <a:pos x="131" y="25"/>
                  </a:cxn>
                  <a:cxn ang="0">
                    <a:pos x="91" y="0"/>
                  </a:cxn>
                  <a:cxn ang="0">
                    <a:pos x="72" y="0"/>
                  </a:cxn>
                  <a:cxn ang="0">
                    <a:pos x="34" y="44"/>
                  </a:cxn>
                  <a:cxn ang="0">
                    <a:pos x="0" y="44"/>
                  </a:cxn>
                  <a:cxn ang="0">
                    <a:pos x="0" y="44"/>
                  </a:cxn>
                </a:cxnLst>
                <a:rect l="0" t="0" r="r" b="b"/>
                <a:pathLst>
                  <a:path w="132" h="127">
                    <a:moveTo>
                      <a:pt x="0" y="44"/>
                    </a:moveTo>
                    <a:lnTo>
                      <a:pt x="17" y="90"/>
                    </a:lnTo>
                    <a:lnTo>
                      <a:pt x="34" y="90"/>
                    </a:lnTo>
                    <a:lnTo>
                      <a:pt x="37" y="105"/>
                    </a:lnTo>
                    <a:lnTo>
                      <a:pt x="96" y="127"/>
                    </a:lnTo>
                    <a:lnTo>
                      <a:pt x="127" y="83"/>
                    </a:lnTo>
                    <a:lnTo>
                      <a:pt x="117" y="57"/>
                    </a:lnTo>
                    <a:lnTo>
                      <a:pt x="132" y="55"/>
                    </a:lnTo>
                    <a:lnTo>
                      <a:pt x="131" y="25"/>
                    </a:lnTo>
                    <a:lnTo>
                      <a:pt x="91" y="0"/>
                    </a:lnTo>
                    <a:lnTo>
                      <a:pt x="72" y="0"/>
                    </a:lnTo>
                    <a:lnTo>
                      <a:pt x="34" y="44"/>
                    </a:lnTo>
                    <a:lnTo>
                      <a:pt x="0" y="44"/>
                    </a:lnTo>
                    <a:lnTo>
                      <a:pt x="0" y="44"/>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16" name="Freeform 266"/>
              <p:cNvSpPr>
                <a:spLocks noChangeAspect="1"/>
              </p:cNvSpPr>
              <p:nvPr/>
            </p:nvSpPr>
            <p:spPr bwMode="auto">
              <a:xfrm>
                <a:off x="2949" y="3496"/>
                <a:ext cx="144" cy="136"/>
              </a:xfrm>
              <a:custGeom>
                <a:avLst/>
                <a:gdLst/>
                <a:ahLst/>
                <a:cxnLst>
                  <a:cxn ang="0">
                    <a:pos x="0" y="44"/>
                  </a:cxn>
                  <a:cxn ang="0">
                    <a:pos x="17" y="90"/>
                  </a:cxn>
                  <a:cxn ang="0">
                    <a:pos x="34" y="90"/>
                  </a:cxn>
                  <a:cxn ang="0">
                    <a:pos x="37" y="105"/>
                  </a:cxn>
                  <a:cxn ang="0">
                    <a:pos x="96" y="127"/>
                  </a:cxn>
                  <a:cxn ang="0">
                    <a:pos x="127" y="83"/>
                  </a:cxn>
                  <a:cxn ang="0">
                    <a:pos x="117" y="57"/>
                  </a:cxn>
                  <a:cxn ang="0">
                    <a:pos x="132" y="55"/>
                  </a:cxn>
                  <a:cxn ang="0">
                    <a:pos x="131" y="25"/>
                  </a:cxn>
                  <a:cxn ang="0">
                    <a:pos x="91" y="0"/>
                  </a:cxn>
                  <a:cxn ang="0">
                    <a:pos x="72" y="0"/>
                  </a:cxn>
                  <a:cxn ang="0">
                    <a:pos x="34" y="44"/>
                  </a:cxn>
                  <a:cxn ang="0">
                    <a:pos x="0" y="44"/>
                  </a:cxn>
                  <a:cxn ang="0">
                    <a:pos x="0" y="44"/>
                  </a:cxn>
                </a:cxnLst>
                <a:rect l="0" t="0" r="r" b="b"/>
                <a:pathLst>
                  <a:path w="132" h="127">
                    <a:moveTo>
                      <a:pt x="0" y="44"/>
                    </a:moveTo>
                    <a:lnTo>
                      <a:pt x="17" y="90"/>
                    </a:lnTo>
                    <a:lnTo>
                      <a:pt x="34" y="90"/>
                    </a:lnTo>
                    <a:lnTo>
                      <a:pt x="37" y="105"/>
                    </a:lnTo>
                    <a:lnTo>
                      <a:pt x="96" y="127"/>
                    </a:lnTo>
                    <a:lnTo>
                      <a:pt x="127" y="83"/>
                    </a:lnTo>
                    <a:lnTo>
                      <a:pt x="117" y="57"/>
                    </a:lnTo>
                    <a:lnTo>
                      <a:pt x="132" y="55"/>
                    </a:lnTo>
                    <a:lnTo>
                      <a:pt x="131" y="25"/>
                    </a:lnTo>
                    <a:lnTo>
                      <a:pt x="91" y="0"/>
                    </a:lnTo>
                    <a:lnTo>
                      <a:pt x="72" y="0"/>
                    </a:lnTo>
                    <a:lnTo>
                      <a:pt x="34" y="44"/>
                    </a:lnTo>
                    <a:lnTo>
                      <a:pt x="0" y="44"/>
                    </a:lnTo>
                    <a:lnTo>
                      <a:pt x="0" y="44"/>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17" name="Freeform 267"/>
              <p:cNvSpPr>
                <a:spLocks noChangeAspect="1"/>
              </p:cNvSpPr>
              <p:nvPr/>
            </p:nvSpPr>
            <p:spPr bwMode="auto">
              <a:xfrm>
                <a:off x="2846" y="3532"/>
                <a:ext cx="173" cy="193"/>
              </a:xfrm>
              <a:custGeom>
                <a:avLst/>
                <a:gdLst/>
                <a:ahLst/>
                <a:cxnLst>
                  <a:cxn ang="0">
                    <a:pos x="0" y="168"/>
                  </a:cxn>
                  <a:cxn ang="0">
                    <a:pos x="11" y="181"/>
                  </a:cxn>
                  <a:cxn ang="0">
                    <a:pos x="35" y="173"/>
                  </a:cxn>
                  <a:cxn ang="0">
                    <a:pos x="56" y="148"/>
                  </a:cxn>
                  <a:cxn ang="0">
                    <a:pos x="90" y="158"/>
                  </a:cxn>
                  <a:cxn ang="0">
                    <a:pos x="101" y="148"/>
                  </a:cxn>
                  <a:cxn ang="0">
                    <a:pos x="96" y="131"/>
                  </a:cxn>
                  <a:cxn ang="0">
                    <a:pos x="160" y="79"/>
                  </a:cxn>
                  <a:cxn ang="0">
                    <a:pos x="135" y="71"/>
                  </a:cxn>
                  <a:cxn ang="0">
                    <a:pos x="130" y="56"/>
                  </a:cxn>
                  <a:cxn ang="0">
                    <a:pos x="113" y="56"/>
                  </a:cxn>
                  <a:cxn ang="0">
                    <a:pos x="96" y="10"/>
                  </a:cxn>
                  <a:cxn ang="0">
                    <a:pos x="80" y="0"/>
                  </a:cxn>
                  <a:cxn ang="0">
                    <a:pos x="25" y="18"/>
                  </a:cxn>
                  <a:cxn ang="0">
                    <a:pos x="20" y="79"/>
                  </a:cxn>
                  <a:cxn ang="0">
                    <a:pos x="0" y="91"/>
                  </a:cxn>
                  <a:cxn ang="0">
                    <a:pos x="0" y="168"/>
                  </a:cxn>
                  <a:cxn ang="0">
                    <a:pos x="0" y="168"/>
                  </a:cxn>
                </a:cxnLst>
                <a:rect l="0" t="0" r="r" b="b"/>
                <a:pathLst>
                  <a:path w="160" h="181">
                    <a:moveTo>
                      <a:pt x="0" y="168"/>
                    </a:moveTo>
                    <a:lnTo>
                      <a:pt x="11" y="181"/>
                    </a:lnTo>
                    <a:lnTo>
                      <a:pt x="35" y="173"/>
                    </a:lnTo>
                    <a:lnTo>
                      <a:pt x="56" y="148"/>
                    </a:lnTo>
                    <a:lnTo>
                      <a:pt x="90" y="158"/>
                    </a:lnTo>
                    <a:lnTo>
                      <a:pt x="101" y="148"/>
                    </a:lnTo>
                    <a:lnTo>
                      <a:pt x="96" y="131"/>
                    </a:lnTo>
                    <a:lnTo>
                      <a:pt x="160" y="79"/>
                    </a:lnTo>
                    <a:lnTo>
                      <a:pt x="135" y="71"/>
                    </a:lnTo>
                    <a:lnTo>
                      <a:pt x="130" y="56"/>
                    </a:lnTo>
                    <a:lnTo>
                      <a:pt x="113" y="56"/>
                    </a:lnTo>
                    <a:lnTo>
                      <a:pt x="96" y="10"/>
                    </a:lnTo>
                    <a:lnTo>
                      <a:pt x="80" y="0"/>
                    </a:lnTo>
                    <a:lnTo>
                      <a:pt x="25" y="18"/>
                    </a:lnTo>
                    <a:lnTo>
                      <a:pt x="20" y="79"/>
                    </a:lnTo>
                    <a:lnTo>
                      <a:pt x="0" y="91"/>
                    </a:lnTo>
                    <a:lnTo>
                      <a:pt x="0" y="168"/>
                    </a:lnTo>
                    <a:lnTo>
                      <a:pt x="0" y="16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18" name="Freeform 268"/>
              <p:cNvSpPr>
                <a:spLocks noChangeAspect="1"/>
              </p:cNvSpPr>
              <p:nvPr/>
            </p:nvSpPr>
            <p:spPr bwMode="auto">
              <a:xfrm>
                <a:off x="2846" y="3532"/>
                <a:ext cx="173" cy="193"/>
              </a:xfrm>
              <a:custGeom>
                <a:avLst/>
                <a:gdLst/>
                <a:ahLst/>
                <a:cxnLst>
                  <a:cxn ang="0">
                    <a:pos x="0" y="168"/>
                  </a:cxn>
                  <a:cxn ang="0">
                    <a:pos x="11" y="181"/>
                  </a:cxn>
                  <a:cxn ang="0">
                    <a:pos x="35" y="173"/>
                  </a:cxn>
                  <a:cxn ang="0">
                    <a:pos x="56" y="148"/>
                  </a:cxn>
                  <a:cxn ang="0">
                    <a:pos x="90" y="158"/>
                  </a:cxn>
                  <a:cxn ang="0">
                    <a:pos x="101" y="148"/>
                  </a:cxn>
                  <a:cxn ang="0">
                    <a:pos x="96" y="131"/>
                  </a:cxn>
                  <a:cxn ang="0">
                    <a:pos x="160" y="79"/>
                  </a:cxn>
                  <a:cxn ang="0">
                    <a:pos x="135" y="71"/>
                  </a:cxn>
                  <a:cxn ang="0">
                    <a:pos x="130" y="56"/>
                  </a:cxn>
                  <a:cxn ang="0">
                    <a:pos x="113" y="56"/>
                  </a:cxn>
                  <a:cxn ang="0">
                    <a:pos x="96" y="10"/>
                  </a:cxn>
                  <a:cxn ang="0">
                    <a:pos x="80" y="0"/>
                  </a:cxn>
                  <a:cxn ang="0">
                    <a:pos x="25" y="18"/>
                  </a:cxn>
                  <a:cxn ang="0">
                    <a:pos x="20" y="79"/>
                  </a:cxn>
                  <a:cxn ang="0">
                    <a:pos x="0" y="91"/>
                  </a:cxn>
                  <a:cxn ang="0">
                    <a:pos x="0" y="168"/>
                  </a:cxn>
                  <a:cxn ang="0">
                    <a:pos x="0" y="168"/>
                  </a:cxn>
                </a:cxnLst>
                <a:rect l="0" t="0" r="r" b="b"/>
                <a:pathLst>
                  <a:path w="160" h="181">
                    <a:moveTo>
                      <a:pt x="0" y="168"/>
                    </a:moveTo>
                    <a:lnTo>
                      <a:pt x="11" y="181"/>
                    </a:lnTo>
                    <a:lnTo>
                      <a:pt x="35" y="173"/>
                    </a:lnTo>
                    <a:lnTo>
                      <a:pt x="56" y="148"/>
                    </a:lnTo>
                    <a:lnTo>
                      <a:pt x="90" y="158"/>
                    </a:lnTo>
                    <a:lnTo>
                      <a:pt x="101" y="148"/>
                    </a:lnTo>
                    <a:lnTo>
                      <a:pt x="96" y="131"/>
                    </a:lnTo>
                    <a:lnTo>
                      <a:pt x="160" y="79"/>
                    </a:lnTo>
                    <a:lnTo>
                      <a:pt x="135" y="71"/>
                    </a:lnTo>
                    <a:lnTo>
                      <a:pt x="130" y="56"/>
                    </a:lnTo>
                    <a:lnTo>
                      <a:pt x="113" y="56"/>
                    </a:lnTo>
                    <a:lnTo>
                      <a:pt x="96" y="10"/>
                    </a:lnTo>
                    <a:lnTo>
                      <a:pt x="80" y="0"/>
                    </a:lnTo>
                    <a:lnTo>
                      <a:pt x="25" y="18"/>
                    </a:lnTo>
                    <a:lnTo>
                      <a:pt x="20" y="79"/>
                    </a:lnTo>
                    <a:lnTo>
                      <a:pt x="0" y="91"/>
                    </a:lnTo>
                    <a:lnTo>
                      <a:pt x="0" y="168"/>
                    </a:lnTo>
                    <a:lnTo>
                      <a:pt x="0" y="16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19" name="Freeform 269"/>
              <p:cNvSpPr>
                <a:spLocks noChangeAspect="1"/>
              </p:cNvSpPr>
              <p:nvPr/>
            </p:nvSpPr>
            <p:spPr bwMode="auto">
              <a:xfrm>
                <a:off x="2791" y="3616"/>
                <a:ext cx="292" cy="280"/>
              </a:xfrm>
              <a:custGeom>
                <a:avLst/>
                <a:gdLst/>
                <a:ahLst/>
                <a:cxnLst>
                  <a:cxn ang="0">
                    <a:pos x="0" y="135"/>
                  </a:cxn>
                  <a:cxn ang="0">
                    <a:pos x="30" y="192"/>
                  </a:cxn>
                  <a:cxn ang="0">
                    <a:pos x="23" y="224"/>
                  </a:cxn>
                  <a:cxn ang="0">
                    <a:pos x="35" y="255"/>
                  </a:cxn>
                  <a:cxn ang="0">
                    <a:pos x="55" y="262"/>
                  </a:cxn>
                  <a:cxn ang="0">
                    <a:pos x="81" y="245"/>
                  </a:cxn>
                  <a:cxn ang="0">
                    <a:pos x="113" y="242"/>
                  </a:cxn>
                  <a:cxn ang="0">
                    <a:pos x="161" y="220"/>
                  </a:cxn>
                  <a:cxn ang="0">
                    <a:pos x="205" y="195"/>
                  </a:cxn>
                  <a:cxn ang="0">
                    <a:pos x="262" y="117"/>
                  </a:cxn>
                  <a:cxn ang="0">
                    <a:pos x="267" y="100"/>
                  </a:cxn>
                  <a:cxn ang="0">
                    <a:pos x="252" y="97"/>
                  </a:cxn>
                  <a:cxn ang="0">
                    <a:pos x="235" y="112"/>
                  </a:cxn>
                  <a:cxn ang="0">
                    <a:pos x="222" y="110"/>
                  </a:cxn>
                  <a:cxn ang="0">
                    <a:pos x="228" y="90"/>
                  </a:cxn>
                  <a:cxn ang="0">
                    <a:pos x="232" y="82"/>
                  </a:cxn>
                  <a:cxn ang="0">
                    <a:pos x="250" y="82"/>
                  </a:cxn>
                  <a:cxn ang="0">
                    <a:pos x="242" y="14"/>
                  </a:cxn>
                  <a:cxn ang="0">
                    <a:pos x="207" y="0"/>
                  </a:cxn>
                  <a:cxn ang="0">
                    <a:pos x="146" y="47"/>
                  </a:cxn>
                  <a:cxn ang="0">
                    <a:pos x="151" y="69"/>
                  </a:cxn>
                  <a:cxn ang="0">
                    <a:pos x="140" y="79"/>
                  </a:cxn>
                  <a:cxn ang="0">
                    <a:pos x="106" y="69"/>
                  </a:cxn>
                  <a:cxn ang="0">
                    <a:pos x="88" y="90"/>
                  </a:cxn>
                  <a:cxn ang="0">
                    <a:pos x="63" y="102"/>
                  </a:cxn>
                  <a:cxn ang="0">
                    <a:pos x="50" y="89"/>
                  </a:cxn>
                  <a:cxn ang="0">
                    <a:pos x="50" y="129"/>
                  </a:cxn>
                  <a:cxn ang="0">
                    <a:pos x="35" y="147"/>
                  </a:cxn>
                  <a:cxn ang="0">
                    <a:pos x="18" y="140"/>
                  </a:cxn>
                  <a:cxn ang="0">
                    <a:pos x="13" y="117"/>
                  </a:cxn>
                  <a:cxn ang="0">
                    <a:pos x="0" y="135"/>
                  </a:cxn>
                  <a:cxn ang="0">
                    <a:pos x="0" y="135"/>
                  </a:cxn>
                </a:cxnLst>
                <a:rect l="0" t="0" r="r" b="b"/>
                <a:pathLst>
                  <a:path w="267" h="262">
                    <a:moveTo>
                      <a:pt x="0" y="135"/>
                    </a:moveTo>
                    <a:lnTo>
                      <a:pt x="30" y="192"/>
                    </a:lnTo>
                    <a:lnTo>
                      <a:pt x="23" y="224"/>
                    </a:lnTo>
                    <a:lnTo>
                      <a:pt x="35" y="255"/>
                    </a:lnTo>
                    <a:lnTo>
                      <a:pt x="55" y="262"/>
                    </a:lnTo>
                    <a:lnTo>
                      <a:pt x="81" y="245"/>
                    </a:lnTo>
                    <a:lnTo>
                      <a:pt x="113" y="242"/>
                    </a:lnTo>
                    <a:lnTo>
                      <a:pt x="161" y="220"/>
                    </a:lnTo>
                    <a:lnTo>
                      <a:pt x="205" y="195"/>
                    </a:lnTo>
                    <a:lnTo>
                      <a:pt x="262" y="117"/>
                    </a:lnTo>
                    <a:lnTo>
                      <a:pt x="267" y="100"/>
                    </a:lnTo>
                    <a:lnTo>
                      <a:pt x="252" y="97"/>
                    </a:lnTo>
                    <a:lnTo>
                      <a:pt x="235" y="112"/>
                    </a:lnTo>
                    <a:lnTo>
                      <a:pt x="222" y="110"/>
                    </a:lnTo>
                    <a:lnTo>
                      <a:pt x="228" y="90"/>
                    </a:lnTo>
                    <a:lnTo>
                      <a:pt x="232" y="82"/>
                    </a:lnTo>
                    <a:lnTo>
                      <a:pt x="250" y="82"/>
                    </a:lnTo>
                    <a:lnTo>
                      <a:pt x="242" y="14"/>
                    </a:lnTo>
                    <a:lnTo>
                      <a:pt x="207" y="0"/>
                    </a:lnTo>
                    <a:lnTo>
                      <a:pt x="146" y="47"/>
                    </a:lnTo>
                    <a:lnTo>
                      <a:pt x="151" y="69"/>
                    </a:lnTo>
                    <a:lnTo>
                      <a:pt x="140" y="79"/>
                    </a:lnTo>
                    <a:lnTo>
                      <a:pt x="106" y="69"/>
                    </a:lnTo>
                    <a:lnTo>
                      <a:pt x="88" y="90"/>
                    </a:lnTo>
                    <a:lnTo>
                      <a:pt x="63" y="102"/>
                    </a:lnTo>
                    <a:lnTo>
                      <a:pt x="50" y="89"/>
                    </a:lnTo>
                    <a:lnTo>
                      <a:pt x="50" y="129"/>
                    </a:lnTo>
                    <a:lnTo>
                      <a:pt x="35" y="147"/>
                    </a:lnTo>
                    <a:lnTo>
                      <a:pt x="18" y="140"/>
                    </a:lnTo>
                    <a:lnTo>
                      <a:pt x="13" y="117"/>
                    </a:lnTo>
                    <a:lnTo>
                      <a:pt x="0" y="135"/>
                    </a:lnTo>
                    <a:lnTo>
                      <a:pt x="0" y="13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20" name="Freeform 270"/>
              <p:cNvSpPr>
                <a:spLocks noChangeAspect="1"/>
              </p:cNvSpPr>
              <p:nvPr/>
            </p:nvSpPr>
            <p:spPr bwMode="auto">
              <a:xfrm>
                <a:off x="2791" y="3616"/>
                <a:ext cx="292" cy="280"/>
              </a:xfrm>
              <a:custGeom>
                <a:avLst/>
                <a:gdLst/>
                <a:ahLst/>
                <a:cxnLst>
                  <a:cxn ang="0">
                    <a:pos x="0" y="135"/>
                  </a:cxn>
                  <a:cxn ang="0">
                    <a:pos x="30" y="192"/>
                  </a:cxn>
                  <a:cxn ang="0">
                    <a:pos x="23" y="224"/>
                  </a:cxn>
                  <a:cxn ang="0">
                    <a:pos x="35" y="255"/>
                  </a:cxn>
                  <a:cxn ang="0">
                    <a:pos x="55" y="262"/>
                  </a:cxn>
                  <a:cxn ang="0">
                    <a:pos x="81" y="245"/>
                  </a:cxn>
                  <a:cxn ang="0">
                    <a:pos x="113" y="242"/>
                  </a:cxn>
                  <a:cxn ang="0">
                    <a:pos x="161" y="220"/>
                  </a:cxn>
                  <a:cxn ang="0">
                    <a:pos x="205" y="195"/>
                  </a:cxn>
                  <a:cxn ang="0">
                    <a:pos x="262" y="117"/>
                  </a:cxn>
                  <a:cxn ang="0">
                    <a:pos x="267" y="100"/>
                  </a:cxn>
                  <a:cxn ang="0">
                    <a:pos x="252" y="97"/>
                  </a:cxn>
                  <a:cxn ang="0">
                    <a:pos x="235" y="112"/>
                  </a:cxn>
                  <a:cxn ang="0">
                    <a:pos x="222" y="110"/>
                  </a:cxn>
                  <a:cxn ang="0">
                    <a:pos x="228" y="90"/>
                  </a:cxn>
                  <a:cxn ang="0">
                    <a:pos x="232" y="82"/>
                  </a:cxn>
                  <a:cxn ang="0">
                    <a:pos x="250" y="82"/>
                  </a:cxn>
                  <a:cxn ang="0">
                    <a:pos x="242" y="14"/>
                  </a:cxn>
                  <a:cxn ang="0">
                    <a:pos x="207" y="0"/>
                  </a:cxn>
                  <a:cxn ang="0">
                    <a:pos x="146" y="47"/>
                  </a:cxn>
                  <a:cxn ang="0">
                    <a:pos x="151" y="69"/>
                  </a:cxn>
                  <a:cxn ang="0">
                    <a:pos x="140" y="79"/>
                  </a:cxn>
                  <a:cxn ang="0">
                    <a:pos x="106" y="69"/>
                  </a:cxn>
                  <a:cxn ang="0">
                    <a:pos x="88" y="90"/>
                  </a:cxn>
                  <a:cxn ang="0">
                    <a:pos x="63" y="102"/>
                  </a:cxn>
                  <a:cxn ang="0">
                    <a:pos x="50" y="89"/>
                  </a:cxn>
                  <a:cxn ang="0">
                    <a:pos x="50" y="129"/>
                  </a:cxn>
                  <a:cxn ang="0">
                    <a:pos x="35" y="147"/>
                  </a:cxn>
                  <a:cxn ang="0">
                    <a:pos x="18" y="140"/>
                  </a:cxn>
                  <a:cxn ang="0">
                    <a:pos x="13" y="117"/>
                  </a:cxn>
                  <a:cxn ang="0">
                    <a:pos x="0" y="135"/>
                  </a:cxn>
                  <a:cxn ang="0">
                    <a:pos x="0" y="135"/>
                  </a:cxn>
                </a:cxnLst>
                <a:rect l="0" t="0" r="r" b="b"/>
                <a:pathLst>
                  <a:path w="267" h="262">
                    <a:moveTo>
                      <a:pt x="0" y="135"/>
                    </a:moveTo>
                    <a:lnTo>
                      <a:pt x="30" y="192"/>
                    </a:lnTo>
                    <a:lnTo>
                      <a:pt x="23" y="224"/>
                    </a:lnTo>
                    <a:lnTo>
                      <a:pt x="35" y="255"/>
                    </a:lnTo>
                    <a:lnTo>
                      <a:pt x="55" y="262"/>
                    </a:lnTo>
                    <a:lnTo>
                      <a:pt x="81" y="245"/>
                    </a:lnTo>
                    <a:lnTo>
                      <a:pt x="113" y="242"/>
                    </a:lnTo>
                    <a:lnTo>
                      <a:pt x="161" y="220"/>
                    </a:lnTo>
                    <a:lnTo>
                      <a:pt x="205" y="195"/>
                    </a:lnTo>
                    <a:lnTo>
                      <a:pt x="262" y="117"/>
                    </a:lnTo>
                    <a:lnTo>
                      <a:pt x="267" y="100"/>
                    </a:lnTo>
                    <a:lnTo>
                      <a:pt x="252" y="97"/>
                    </a:lnTo>
                    <a:lnTo>
                      <a:pt x="235" y="112"/>
                    </a:lnTo>
                    <a:lnTo>
                      <a:pt x="222" y="110"/>
                    </a:lnTo>
                    <a:lnTo>
                      <a:pt x="228" y="90"/>
                    </a:lnTo>
                    <a:lnTo>
                      <a:pt x="232" y="82"/>
                    </a:lnTo>
                    <a:lnTo>
                      <a:pt x="250" y="82"/>
                    </a:lnTo>
                    <a:lnTo>
                      <a:pt x="242" y="14"/>
                    </a:lnTo>
                    <a:lnTo>
                      <a:pt x="207" y="0"/>
                    </a:lnTo>
                    <a:lnTo>
                      <a:pt x="146" y="47"/>
                    </a:lnTo>
                    <a:lnTo>
                      <a:pt x="151" y="69"/>
                    </a:lnTo>
                    <a:lnTo>
                      <a:pt x="140" y="79"/>
                    </a:lnTo>
                    <a:lnTo>
                      <a:pt x="106" y="69"/>
                    </a:lnTo>
                    <a:lnTo>
                      <a:pt x="88" y="90"/>
                    </a:lnTo>
                    <a:lnTo>
                      <a:pt x="63" y="102"/>
                    </a:lnTo>
                    <a:lnTo>
                      <a:pt x="50" y="89"/>
                    </a:lnTo>
                    <a:lnTo>
                      <a:pt x="50" y="129"/>
                    </a:lnTo>
                    <a:lnTo>
                      <a:pt x="35" y="147"/>
                    </a:lnTo>
                    <a:lnTo>
                      <a:pt x="18" y="140"/>
                    </a:lnTo>
                    <a:lnTo>
                      <a:pt x="13" y="117"/>
                    </a:lnTo>
                    <a:lnTo>
                      <a:pt x="0" y="135"/>
                    </a:lnTo>
                    <a:lnTo>
                      <a:pt x="0" y="13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21" name="Freeform 271"/>
              <p:cNvSpPr>
                <a:spLocks noChangeAspect="1"/>
              </p:cNvSpPr>
              <p:nvPr/>
            </p:nvSpPr>
            <p:spPr bwMode="auto">
              <a:xfrm>
                <a:off x="3032" y="3704"/>
                <a:ext cx="32" cy="32"/>
              </a:xfrm>
              <a:custGeom>
                <a:avLst/>
                <a:gdLst/>
                <a:ahLst/>
                <a:cxnLst>
                  <a:cxn ang="0">
                    <a:pos x="28" y="0"/>
                  </a:cxn>
                  <a:cxn ang="0">
                    <a:pos x="10" y="0"/>
                  </a:cxn>
                  <a:cxn ang="0">
                    <a:pos x="0" y="28"/>
                  </a:cxn>
                  <a:cxn ang="0">
                    <a:pos x="13" y="30"/>
                  </a:cxn>
                  <a:cxn ang="0">
                    <a:pos x="30" y="15"/>
                  </a:cxn>
                  <a:cxn ang="0">
                    <a:pos x="28" y="0"/>
                  </a:cxn>
                  <a:cxn ang="0">
                    <a:pos x="28" y="0"/>
                  </a:cxn>
                </a:cxnLst>
                <a:rect l="0" t="0" r="r" b="b"/>
                <a:pathLst>
                  <a:path w="30" h="30">
                    <a:moveTo>
                      <a:pt x="28" y="0"/>
                    </a:moveTo>
                    <a:lnTo>
                      <a:pt x="10" y="0"/>
                    </a:lnTo>
                    <a:lnTo>
                      <a:pt x="0" y="28"/>
                    </a:lnTo>
                    <a:lnTo>
                      <a:pt x="13" y="30"/>
                    </a:lnTo>
                    <a:lnTo>
                      <a:pt x="30" y="15"/>
                    </a:lnTo>
                    <a:lnTo>
                      <a:pt x="28" y="0"/>
                    </a:lnTo>
                    <a:lnTo>
                      <a:pt x="28"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22" name="Freeform 272"/>
              <p:cNvSpPr>
                <a:spLocks noChangeAspect="1"/>
              </p:cNvSpPr>
              <p:nvPr/>
            </p:nvSpPr>
            <p:spPr bwMode="auto">
              <a:xfrm>
                <a:off x="3032" y="3704"/>
                <a:ext cx="32" cy="32"/>
              </a:xfrm>
              <a:custGeom>
                <a:avLst/>
                <a:gdLst/>
                <a:ahLst/>
                <a:cxnLst>
                  <a:cxn ang="0">
                    <a:pos x="28" y="0"/>
                  </a:cxn>
                  <a:cxn ang="0">
                    <a:pos x="10" y="0"/>
                  </a:cxn>
                  <a:cxn ang="0">
                    <a:pos x="0" y="28"/>
                  </a:cxn>
                  <a:cxn ang="0">
                    <a:pos x="13" y="30"/>
                  </a:cxn>
                  <a:cxn ang="0">
                    <a:pos x="30" y="15"/>
                  </a:cxn>
                  <a:cxn ang="0">
                    <a:pos x="28" y="0"/>
                  </a:cxn>
                  <a:cxn ang="0">
                    <a:pos x="28" y="0"/>
                  </a:cxn>
                </a:cxnLst>
                <a:rect l="0" t="0" r="r" b="b"/>
                <a:pathLst>
                  <a:path w="30" h="30">
                    <a:moveTo>
                      <a:pt x="28" y="0"/>
                    </a:moveTo>
                    <a:lnTo>
                      <a:pt x="10" y="0"/>
                    </a:lnTo>
                    <a:lnTo>
                      <a:pt x="0" y="28"/>
                    </a:lnTo>
                    <a:lnTo>
                      <a:pt x="13" y="30"/>
                    </a:lnTo>
                    <a:lnTo>
                      <a:pt x="30" y="15"/>
                    </a:lnTo>
                    <a:lnTo>
                      <a:pt x="28" y="0"/>
                    </a:lnTo>
                    <a:lnTo>
                      <a:pt x="28"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23" name="Freeform 273"/>
              <p:cNvSpPr>
                <a:spLocks noChangeAspect="1"/>
              </p:cNvSpPr>
              <p:nvPr/>
            </p:nvSpPr>
            <p:spPr bwMode="auto">
              <a:xfrm>
                <a:off x="2973" y="3756"/>
                <a:ext cx="40" cy="42"/>
              </a:xfrm>
              <a:custGeom>
                <a:avLst/>
                <a:gdLst/>
                <a:ahLst/>
                <a:cxnLst>
                  <a:cxn ang="0">
                    <a:pos x="28" y="0"/>
                  </a:cxn>
                  <a:cxn ang="0">
                    <a:pos x="7" y="7"/>
                  </a:cxn>
                  <a:cxn ang="0">
                    <a:pos x="0" y="22"/>
                  </a:cxn>
                  <a:cxn ang="0">
                    <a:pos x="8" y="40"/>
                  </a:cxn>
                  <a:cxn ang="0">
                    <a:pos x="23" y="40"/>
                  </a:cxn>
                  <a:cxn ang="0">
                    <a:pos x="38" y="20"/>
                  </a:cxn>
                  <a:cxn ang="0">
                    <a:pos x="37" y="12"/>
                  </a:cxn>
                  <a:cxn ang="0">
                    <a:pos x="37" y="5"/>
                  </a:cxn>
                  <a:cxn ang="0">
                    <a:pos x="28" y="0"/>
                  </a:cxn>
                  <a:cxn ang="0">
                    <a:pos x="28" y="0"/>
                  </a:cxn>
                </a:cxnLst>
                <a:rect l="0" t="0" r="r" b="b"/>
                <a:pathLst>
                  <a:path w="38" h="40">
                    <a:moveTo>
                      <a:pt x="28" y="0"/>
                    </a:moveTo>
                    <a:lnTo>
                      <a:pt x="7" y="7"/>
                    </a:lnTo>
                    <a:lnTo>
                      <a:pt x="0" y="22"/>
                    </a:lnTo>
                    <a:lnTo>
                      <a:pt x="8" y="40"/>
                    </a:lnTo>
                    <a:lnTo>
                      <a:pt x="23" y="40"/>
                    </a:lnTo>
                    <a:lnTo>
                      <a:pt x="38" y="20"/>
                    </a:lnTo>
                    <a:lnTo>
                      <a:pt x="37" y="12"/>
                    </a:lnTo>
                    <a:lnTo>
                      <a:pt x="37" y="5"/>
                    </a:lnTo>
                    <a:lnTo>
                      <a:pt x="28" y="0"/>
                    </a:lnTo>
                    <a:lnTo>
                      <a:pt x="28"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24" name="Freeform 274"/>
              <p:cNvSpPr>
                <a:spLocks noChangeAspect="1"/>
              </p:cNvSpPr>
              <p:nvPr/>
            </p:nvSpPr>
            <p:spPr bwMode="auto">
              <a:xfrm>
                <a:off x="2973" y="3756"/>
                <a:ext cx="40" cy="42"/>
              </a:xfrm>
              <a:custGeom>
                <a:avLst/>
                <a:gdLst/>
                <a:ahLst/>
                <a:cxnLst>
                  <a:cxn ang="0">
                    <a:pos x="28" y="0"/>
                  </a:cxn>
                  <a:cxn ang="0">
                    <a:pos x="7" y="7"/>
                  </a:cxn>
                  <a:cxn ang="0">
                    <a:pos x="0" y="22"/>
                  </a:cxn>
                  <a:cxn ang="0">
                    <a:pos x="8" y="40"/>
                  </a:cxn>
                  <a:cxn ang="0">
                    <a:pos x="23" y="40"/>
                  </a:cxn>
                  <a:cxn ang="0">
                    <a:pos x="38" y="20"/>
                  </a:cxn>
                  <a:cxn ang="0">
                    <a:pos x="37" y="12"/>
                  </a:cxn>
                  <a:cxn ang="0">
                    <a:pos x="37" y="5"/>
                  </a:cxn>
                  <a:cxn ang="0">
                    <a:pos x="28" y="0"/>
                  </a:cxn>
                  <a:cxn ang="0">
                    <a:pos x="28" y="0"/>
                  </a:cxn>
                </a:cxnLst>
                <a:rect l="0" t="0" r="r" b="b"/>
                <a:pathLst>
                  <a:path w="38" h="40">
                    <a:moveTo>
                      <a:pt x="28" y="0"/>
                    </a:moveTo>
                    <a:lnTo>
                      <a:pt x="7" y="7"/>
                    </a:lnTo>
                    <a:lnTo>
                      <a:pt x="0" y="22"/>
                    </a:lnTo>
                    <a:lnTo>
                      <a:pt x="8" y="40"/>
                    </a:lnTo>
                    <a:lnTo>
                      <a:pt x="23" y="40"/>
                    </a:lnTo>
                    <a:lnTo>
                      <a:pt x="38" y="20"/>
                    </a:lnTo>
                    <a:lnTo>
                      <a:pt x="37" y="12"/>
                    </a:lnTo>
                    <a:lnTo>
                      <a:pt x="37" y="5"/>
                    </a:lnTo>
                    <a:lnTo>
                      <a:pt x="28" y="0"/>
                    </a:lnTo>
                    <a:lnTo>
                      <a:pt x="28"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25" name="Freeform 275"/>
              <p:cNvSpPr>
                <a:spLocks noChangeAspect="1"/>
              </p:cNvSpPr>
              <p:nvPr/>
            </p:nvSpPr>
            <p:spPr bwMode="auto">
              <a:xfrm>
                <a:off x="3275" y="3413"/>
                <a:ext cx="149" cy="271"/>
              </a:xfrm>
              <a:custGeom>
                <a:avLst/>
                <a:gdLst/>
                <a:ahLst/>
                <a:cxnLst>
                  <a:cxn ang="0">
                    <a:pos x="23" y="102"/>
                  </a:cxn>
                  <a:cxn ang="0">
                    <a:pos x="27" y="141"/>
                  </a:cxn>
                  <a:cxn ang="0">
                    <a:pos x="0" y="186"/>
                  </a:cxn>
                  <a:cxn ang="0">
                    <a:pos x="3" y="193"/>
                  </a:cxn>
                  <a:cxn ang="0">
                    <a:pos x="7" y="243"/>
                  </a:cxn>
                  <a:cxn ang="0">
                    <a:pos x="27" y="253"/>
                  </a:cxn>
                  <a:cxn ang="0">
                    <a:pos x="42" y="243"/>
                  </a:cxn>
                  <a:cxn ang="0">
                    <a:pos x="60" y="246"/>
                  </a:cxn>
                  <a:cxn ang="0">
                    <a:pos x="77" y="218"/>
                  </a:cxn>
                  <a:cxn ang="0">
                    <a:pos x="80" y="200"/>
                  </a:cxn>
                  <a:cxn ang="0">
                    <a:pos x="115" y="117"/>
                  </a:cxn>
                  <a:cxn ang="0">
                    <a:pos x="115" y="98"/>
                  </a:cxn>
                  <a:cxn ang="0">
                    <a:pos x="122" y="95"/>
                  </a:cxn>
                  <a:cxn ang="0">
                    <a:pos x="118" y="57"/>
                  </a:cxn>
                  <a:cxn ang="0">
                    <a:pos x="127" y="67"/>
                  </a:cxn>
                  <a:cxn ang="0">
                    <a:pos x="132" y="87"/>
                  </a:cxn>
                  <a:cxn ang="0">
                    <a:pos x="135" y="82"/>
                  </a:cxn>
                  <a:cxn ang="0">
                    <a:pos x="138" y="53"/>
                  </a:cxn>
                  <a:cxn ang="0">
                    <a:pos x="132" y="30"/>
                  </a:cxn>
                  <a:cxn ang="0">
                    <a:pos x="123" y="12"/>
                  </a:cxn>
                  <a:cxn ang="0">
                    <a:pos x="115" y="0"/>
                  </a:cxn>
                  <a:cxn ang="0">
                    <a:pos x="82" y="67"/>
                  </a:cxn>
                  <a:cxn ang="0">
                    <a:pos x="67" y="65"/>
                  </a:cxn>
                  <a:cxn ang="0">
                    <a:pos x="63" y="80"/>
                  </a:cxn>
                  <a:cxn ang="0">
                    <a:pos x="52" y="77"/>
                  </a:cxn>
                  <a:cxn ang="0">
                    <a:pos x="30" y="93"/>
                  </a:cxn>
                  <a:cxn ang="0">
                    <a:pos x="23" y="102"/>
                  </a:cxn>
                  <a:cxn ang="0">
                    <a:pos x="23" y="102"/>
                  </a:cxn>
                </a:cxnLst>
                <a:rect l="0" t="0" r="r" b="b"/>
                <a:pathLst>
                  <a:path w="138" h="253">
                    <a:moveTo>
                      <a:pt x="23" y="102"/>
                    </a:moveTo>
                    <a:lnTo>
                      <a:pt x="27" y="141"/>
                    </a:lnTo>
                    <a:lnTo>
                      <a:pt x="0" y="186"/>
                    </a:lnTo>
                    <a:lnTo>
                      <a:pt x="3" y="193"/>
                    </a:lnTo>
                    <a:lnTo>
                      <a:pt x="7" y="243"/>
                    </a:lnTo>
                    <a:lnTo>
                      <a:pt x="27" y="253"/>
                    </a:lnTo>
                    <a:lnTo>
                      <a:pt x="42" y="243"/>
                    </a:lnTo>
                    <a:lnTo>
                      <a:pt x="60" y="246"/>
                    </a:lnTo>
                    <a:lnTo>
                      <a:pt x="77" y="218"/>
                    </a:lnTo>
                    <a:lnTo>
                      <a:pt x="80" y="200"/>
                    </a:lnTo>
                    <a:lnTo>
                      <a:pt x="115" y="117"/>
                    </a:lnTo>
                    <a:lnTo>
                      <a:pt x="115" y="98"/>
                    </a:lnTo>
                    <a:lnTo>
                      <a:pt x="122" y="95"/>
                    </a:lnTo>
                    <a:lnTo>
                      <a:pt x="118" y="57"/>
                    </a:lnTo>
                    <a:lnTo>
                      <a:pt x="127" y="67"/>
                    </a:lnTo>
                    <a:lnTo>
                      <a:pt x="132" y="87"/>
                    </a:lnTo>
                    <a:lnTo>
                      <a:pt x="135" y="82"/>
                    </a:lnTo>
                    <a:lnTo>
                      <a:pt x="138" y="53"/>
                    </a:lnTo>
                    <a:lnTo>
                      <a:pt x="132" y="30"/>
                    </a:lnTo>
                    <a:lnTo>
                      <a:pt x="123" y="12"/>
                    </a:lnTo>
                    <a:lnTo>
                      <a:pt x="115" y="0"/>
                    </a:lnTo>
                    <a:lnTo>
                      <a:pt x="82" y="67"/>
                    </a:lnTo>
                    <a:lnTo>
                      <a:pt x="67" y="65"/>
                    </a:lnTo>
                    <a:lnTo>
                      <a:pt x="63" y="80"/>
                    </a:lnTo>
                    <a:lnTo>
                      <a:pt x="52" y="77"/>
                    </a:lnTo>
                    <a:lnTo>
                      <a:pt x="30" y="93"/>
                    </a:lnTo>
                    <a:lnTo>
                      <a:pt x="23" y="102"/>
                    </a:lnTo>
                    <a:lnTo>
                      <a:pt x="23" y="10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26" name="Freeform 276"/>
              <p:cNvSpPr>
                <a:spLocks noChangeAspect="1"/>
              </p:cNvSpPr>
              <p:nvPr/>
            </p:nvSpPr>
            <p:spPr bwMode="auto">
              <a:xfrm>
                <a:off x="3275" y="3413"/>
                <a:ext cx="149" cy="271"/>
              </a:xfrm>
              <a:custGeom>
                <a:avLst/>
                <a:gdLst/>
                <a:ahLst/>
                <a:cxnLst>
                  <a:cxn ang="0">
                    <a:pos x="23" y="102"/>
                  </a:cxn>
                  <a:cxn ang="0">
                    <a:pos x="27" y="141"/>
                  </a:cxn>
                  <a:cxn ang="0">
                    <a:pos x="0" y="186"/>
                  </a:cxn>
                  <a:cxn ang="0">
                    <a:pos x="3" y="193"/>
                  </a:cxn>
                  <a:cxn ang="0">
                    <a:pos x="7" y="243"/>
                  </a:cxn>
                  <a:cxn ang="0">
                    <a:pos x="27" y="253"/>
                  </a:cxn>
                  <a:cxn ang="0">
                    <a:pos x="42" y="243"/>
                  </a:cxn>
                  <a:cxn ang="0">
                    <a:pos x="60" y="246"/>
                  </a:cxn>
                  <a:cxn ang="0">
                    <a:pos x="77" y="218"/>
                  </a:cxn>
                  <a:cxn ang="0">
                    <a:pos x="80" y="200"/>
                  </a:cxn>
                  <a:cxn ang="0">
                    <a:pos x="115" y="117"/>
                  </a:cxn>
                  <a:cxn ang="0">
                    <a:pos x="115" y="98"/>
                  </a:cxn>
                  <a:cxn ang="0">
                    <a:pos x="122" y="95"/>
                  </a:cxn>
                  <a:cxn ang="0">
                    <a:pos x="118" y="57"/>
                  </a:cxn>
                  <a:cxn ang="0">
                    <a:pos x="127" y="67"/>
                  </a:cxn>
                  <a:cxn ang="0">
                    <a:pos x="132" y="87"/>
                  </a:cxn>
                  <a:cxn ang="0">
                    <a:pos x="135" y="82"/>
                  </a:cxn>
                  <a:cxn ang="0">
                    <a:pos x="138" y="53"/>
                  </a:cxn>
                  <a:cxn ang="0">
                    <a:pos x="132" y="30"/>
                  </a:cxn>
                  <a:cxn ang="0">
                    <a:pos x="123" y="12"/>
                  </a:cxn>
                  <a:cxn ang="0">
                    <a:pos x="115" y="0"/>
                  </a:cxn>
                  <a:cxn ang="0">
                    <a:pos x="82" y="67"/>
                  </a:cxn>
                  <a:cxn ang="0">
                    <a:pos x="67" y="65"/>
                  </a:cxn>
                  <a:cxn ang="0">
                    <a:pos x="63" y="80"/>
                  </a:cxn>
                  <a:cxn ang="0">
                    <a:pos x="52" y="77"/>
                  </a:cxn>
                  <a:cxn ang="0">
                    <a:pos x="30" y="93"/>
                  </a:cxn>
                  <a:cxn ang="0">
                    <a:pos x="23" y="102"/>
                  </a:cxn>
                  <a:cxn ang="0">
                    <a:pos x="23" y="102"/>
                  </a:cxn>
                </a:cxnLst>
                <a:rect l="0" t="0" r="r" b="b"/>
                <a:pathLst>
                  <a:path w="138" h="253">
                    <a:moveTo>
                      <a:pt x="23" y="102"/>
                    </a:moveTo>
                    <a:lnTo>
                      <a:pt x="27" y="141"/>
                    </a:lnTo>
                    <a:lnTo>
                      <a:pt x="0" y="186"/>
                    </a:lnTo>
                    <a:lnTo>
                      <a:pt x="3" y="193"/>
                    </a:lnTo>
                    <a:lnTo>
                      <a:pt x="7" y="243"/>
                    </a:lnTo>
                    <a:lnTo>
                      <a:pt x="27" y="253"/>
                    </a:lnTo>
                    <a:lnTo>
                      <a:pt x="42" y="243"/>
                    </a:lnTo>
                    <a:lnTo>
                      <a:pt x="60" y="246"/>
                    </a:lnTo>
                    <a:lnTo>
                      <a:pt x="77" y="218"/>
                    </a:lnTo>
                    <a:lnTo>
                      <a:pt x="80" y="200"/>
                    </a:lnTo>
                    <a:lnTo>
                      <a:pt x="115" y="117"/>
                    </a:lnTo>
                    <a:lnTo>
                      <a:pt x="115" y="98"/>
                    </a:lnTo>
                    <a:lnTo>
                      <a:pt x="122" y="95"/>
                    </a:lnTo>
                    <a:lnTo>
                      <a:pt x="118" y="57"/>
                    </a:lnTo>
                    <a:lnTo>
                      <a:pt x="127" y="67"/>
                    </a:lnTo>
                    <a:lnTo>
                      <a:pt x="132" y="87"/>
                    </a:lnTo>
                    <a:lnTo>
                      <a:pt x="135" y="82"/>
                    </a:lnTo>
                    <a:lnTo>
                      <a:pt x="138" y="53"/>
                    </a:lnTo>
                    <a:lnTo>
                      <a:pt x="132" y="30"/>
                    </a:lnTo>
                    <a:lnTo>
                      <a:pt x="123" y="12"/>
                    </a:lnTo>
                    <a:lnTo>
                      <a:pt x="115" y="0"/>
                    </a:lnTo>
                    <a:lnTo>
                      <a:pt x="82" y="67"/>
                    </a:lnTo>
                    <a:lnTo>
                      <a:pt x="67" y="65"/>
                    </a:lnTo>
                    <a:lnTo>
                      <a:pt x="63" y="80"/>
                    </a:lnTo>
                    <a:lnTo>
                      <a:pt x="52" y="77"/>
                    </a:lnTo>
                    <a:lnTo>
                      <a:pt x="30" y="93"/>
                    </a:lnTo>
                    <a:lnTo>
                      <a:pt x="23" y="102"/>
                    </a:lnTo>
                    <a:lnTo>
                      <a:pt x="23" y="10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27" name="Freeform 277"/>
              <p:cNvSpPr>
                <a:spLocks noChangeAspect="1"/>
              </p:cNvSpPr>
              <p:nvPr/>
            </p:nvSpPr>
            <p:spPr bwMode="auto">
              <a:xfrm>
                <a:off x="2491" y="1923"/>
                <a:ext cx="4" cy="15"/>
              </a:xfrm>
              <a:custGeom>
                <a:avLst/>
                <a:gdLst/>
                <a:ahLst/>
                <a:cxnLst>
                  <a:cxn ang="0">
                    <a:pos x="3" y="0"/>
                  </a:cxn>
                  <a:cxn ang="0">
                    <a:pos x="5" y="8"/>
                  </a:cxn>
                  <a:cxn ang="0">
                    <a:pos x="2" y="15"/>
                  </a:cxn>
                  <a:cxn ang="0">
                    <a:pos x="0" y="13"/>
                  </a:cxn>
                  <a:cxn ang="0">
                    <a:pos x="2" y="10"/>
                  </a:cxn>
                  <a:cxn ang="0">
                    <a:pos x="0" y="3"/>
                  </a:cxn>
                  <a:cxn ang="0">
                    <a:pos x="3" y="0"/>
                  </a:cxn>
                  <a:cxn ang="0">
                    <a:pos x="3" y="0"/>
                  </a:cxn>
                </a:cxnLst>
                <a:rect l="0" t="0" r="r" b="b"/>
                <a:pathLst>
                  <a:path w="5" h="15">
                    <a:moveTo>
                      <a:pt x="3" y="0"/>
                    </a:moveTo>
                    <a:lnTo>
                      <a:pt x="5" y="8"/>
                    </a:lnTo>
                    <a:lnTo>
                      <a:pt x="2" y="15"/>
                    </a:lnTo>
                    <a:lnTo>
                      <a:pt x="0" y="13"/>
                    </a:lnTo>
                    <a:lnTo>
                      <a:pt x="2" y="10"/>
                    </a:lnTo>
                    <a:lnTo>
                      <a:pt x="0" y="3"/>
                    </a:lnTo>
                    <a:lnTo>
                      <a:pt x="3" y="0"/>
                    </a:lnTo>
                    <a:lnTo>
                      <a:pt x="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28" name="Freeform 278"/>
              <p:cNvSpPr>
                <a:spLocks noChangeAspect="1"/>
              </p:cNvSpPr>
              <p:nvPr/>
            </p:nvSpPr>
            <p:spPr bwMode="auto">
              <a:xfrm>
                <a:off x="2482" y="1923"/>
                <a:ext cx="6" cy="10"/>
              </a:xfrm>
              <a:custGeom>
                <a:avLst/>
                <a:gdLst/>
                <a:ahLst/>
                <a:cxnLst>
                  <a:cxn ang="0">
                    <a:pos x="1" y="0"/>
                  </a:cxn>
                  <a:cxn ang="0">
                    <a:pos x="0" y="7"/>
                  </a:cxn>
                  <a:cxn ang="0">
                    <a:pos x="3" y="10"/>
                  </a:cxn>
                  <a:cxn ang="0">
                    <a:pos x="5" y="5"/>
                  </a:cxn>
                  <a:cxn ang="0">
                    <a:pos x="5" y="3"/>
                  </a:cxn>
                  <a:cxn ang="0">
                    <a:pos x="1" y="0"/>
                  </a:cxn>
                  <a:cxn ang="0">
                    <a:pos x="1" y="0"/>
                  </a:cxn>
                </a:cxnLst>
                <a:rect l="0" t="0" r="r" b="b"/>
                <a:pathLst>
                  <a:path w="5" h="10">
                    <a:moveTo>
                      <a:pt x="1" y="0"/>
                    </a:moveTo>
                    <a:lnTo>
                      <a:pt x="0" y="7"/>
                    </a:lnTo>
                    <a:lnTo>
                      <a:pt x="3" y="10"/>
                    </a:lnTo>
                    <a:lnTo>
                      <a:pt x="5" y="5"/>
                    </a:lnTo>
                    <a:lnTo>
                      <a:pt x="5" y="3"/>
                    </a:lnTo>
                    <a:lnTo>
                      <a:pt x="1" y="0"/>
                    </a:lnTo>
                    <a:lnTo>
                      <a:pt x="1"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29" name="Freeform 279"/>
              <p:cNvSpPr>
                <a:spLocks noChangeAspect="1"/>
              </p:cNvSpPr>
              <p:nvPr/>
            </p:nvSpPr>
            <p:spPr bwMode="auto">
              <a:xfrm>
                <a:off x="2486" y="1900"/>
                <a:ext cx="12" cy="15"/>
              </a:xfrm>
              <a:custGeom>
                <a:avLst/>
                <a:gdLst/>
                <a:ahLst/>
                <a:cxnLst>
                  <a:cxn ang="0">
                    <a:pos x="2" y="5"/>
                  </a:cxn>
                  <a:cxn ang="0">
                    <a:pos x="0" y="8"/>
                  </a:cxn>
                  <a:cxn ang="0">
                    <a:pos x="3" y="13"/>
                  </a:cxn>
                  <a:cxn ang="0">
                    <a:pos x="12" y="10"/>
                  </a:cxn>
                  <a:cxn ang="0">
                    <a:pos x="13" y="5"/>
                  </a:cxn>
                  <a:cxn ang="0">
                    <a:pos x="8" y="0"/>
                  </a:cxn>
                  <a:cxn ang="0">
                    <a:pos x="2" y="0"/>
                  </a:cxn>
                  <a:cxn ang="0">
                    <a:pos x="2" y="5"/>
                  </a:cxn>
                  <a:cxn ang="0">
                    <a:pos x="2" y="5"/>
                  </a:cxn>
                </a:cxnLst>
                <a:rect l="0" t="0" r="r" b="b"/>
                <a:pathLst>
                  <a:path w="13" h="13">
                    <a:moveTo>
                      <a:pt x="2" y="5"/>
                    </a:moveTo>
                    <a:lnTo>
                      <a:pt x="0" y="8"/>
                    </a:lnTo>
                    <a:lnTo>
                      <a:pt x="3" y="13"/>
                    </a:lnTo>
                    <a:lnTo>
                      <a:pt x="12" y="10"/>
                    </a:lnTo>
                    <a:lnTo>
                      <a:pt x="13" y="5"/>
                    </a:lnTo>
                    <a:lnTo>
                      <a:pt x="8" y="0"/>
                    </a:lnTo>
                    <a:lnTo>
                      <a:pt x="2" y="0"/>
                    </a:lnTo>
                    <a:lnTo>
                      <a:pt x="2" y="5"/>
                    </a:lnTo>
                    <a:lnTo>
                      <a:pt x="2"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30" name="Freeform 280"/>
              <p:cNvSpPr>
                <a:spLocks noChangeAspect="1"/>
              </p:cNvSpPr>
              <p:nvPr/>
            </p:nvSpPr>
            <p:spPr bwMode="auto">
              <a:xfrm>
                <a:off x="2486" y="1900"/>
                <a:ext cx="12" cy="15"/>
              </a:xfrm>
              <a:custGeom>
                <a:avLst/>
                <a:gdLst/>
                <a:ahLst/>
                <a:cxnLst>
                  <a:cxn ang="0">
                    <a:pos x="2" y="5"/>
                  </a:cxn>
                  <a:cxn ang="0">
                    <a:pos x="0" y="8"/>
                  </a:cxn>
                  <a:cxn ang="0">
                    <a:pos x="3" y="13"/>
                  </a:cxn>
                  <a:cxn ang="0">
                    <a:pos x="12" y="10"/>
                  </a:cxn>
                  <a:cxn ang="0">
                    <a:pos x="13" y="5"/>
                  </a:cxn>
                  <a:cxn ang="0">
                    <a:pos x="8" y="0"/>
                  </a:cxn>
                  <a:cxn ang="0">
                    <a:pos x="2" y="0"/>
                  </a:cxn>
                  <a:cxn ang="0">
                    <a:pos x="2" y="5"/>
                  </a:cxn>
                  <a:cxn ang="0">
                    <a:pos x="2" y="5"/>
                  </a:cxn>
                </a:cxnLst>
                <a:rect l="0" t="0" r="r" b="b"/>
                <a:pathLst>
                  <a:path w="13" h="13">
                    <a:moveTo>
                      <a:pt x="2" y="5"/>
                    </a:moveTo>
                    <a:lnTo>
                      <a:pt x="0" y="8"/>
                    </a:lnTo>
                    <a:lnTo>
                      <a:pt x="3" y="13"/>
                    </a:lnTo>
                    <a:lnTo>
                      <a:pt x="12" y="10"/>
                    </a:lnTo>
                    <a:lnTo>
                      <a:pt x="13" y="5"/>
                    </a:lnTo>
                    <a:lnTo>
                      <a:pt x="8" y="0"/>
                    </a:lnTo>
                    <a:lnTo>
                      <a:pt x="2" y="0"/>
                    </a:lnTo>
                    <a:lnTo>
                      <a:pt x="2" y="5"/>
                    </a:lnTo>
                    <a:lnTo>
                      <a:pt x="2"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31" name="Freeform 281"/>
              <p:cNvSpPr>
                <a:spLocks noChangeAspect="1"/>
              </p:cNvSpPr>
              <p:nvPr/>
            </p:nvSpPr>
            <p:spPr bwMode="auto">
              <a:xfrm>
                <a:off x="2538" y="1895"/>
                <a:ext cx="9" cy="5"/>
              </a:xfrm>
              <a:custGeom>
                <a:avLst/>
                <a:gdLst/>
                <a:ahLst/>
                <a:cxnLst>
                  <a:cxn ang="0">
                    <a:pos x="4" y="0"/>
                  </a:cxn>
                  <a:cxn ang="0">
                    <a:pos x="0" y="3"/>
                  </a:cxn>
                  <a:cxn ang="0">
                    <a:pos x="4" y="5"/>
                  </a:cxn>
                  <a:cxn ang="0">
                    <a:pos x="9" y="5"/>
                  </a:cxn>
                  <a:cxn ang="0">
                    <a:pos x="7" y="0"/>
                  </a:cxn>
                  <a:cxn ang="0">
                    <a:pos x="5" y="0"/>
                  </a:cxn>
                  <a:cxn ang="0">
                    <a:pos x="4" y="0"/>
                  </a:cxn>
                  <a:cxn ang="0">
                    <a:pos x="4" y="0"/>
                  </a:cxn>
                </a:cxnLst>
                <a:rect l="0" t="0" r="r" b="b"/>
                <a:pathLst>
                  <a:path w="9" h="5">
                    <a:moveTo>
                      <a:pt x="4" y="0"/>
                    </a:moveTo>
                    <a:lnTo>
                      <a:pt x="0" y="3"/>
                    </a:lnTo>
                    <a:lnTo>
                      <a:pt x="4" y="5"/>
                    </a:lnTo>
                    <a:lnTo>
                      <a:pt x="9" y="5"/>
                    </a:lnTo>
                    <a:lnTo>
                      <a:pt x="7" y="0"/>
                    </a:lnTo>
                    <a:lnTo>
                      <a:pt x="5" y="0"/>
                    </a:lnTo>
                    <a:lnTo>
                      <a:pt x="4" y="0"/>
                    </a:lnTo>
                    <a:lnTo>
                      <a:pt x="4"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32" name="Freeform 282"/>
              <p:cNvSpPr>
                <a:spLocks noChangeAspect="1"/>
              </p:cNvSpPr>
              <p:nvPr/>
            </p:nvSpPr>
            <p:spPr bwMode="auto">
              <a:xfrm>
                <a:off x="2467" y="1980"/>
                <a:ext cx="37" cy="35"/>
              </a:xfrm>
              <a:custGeom>
                <a:avLst/>
                <a:gdLst/>
                <a:ahLst/>
                <a:cxnLst>
                  <a:cxn ang="0">
                    <a:pos x="15" y="0"/>
                  </a:cxn>
                  <a:cxn ang="0">
                    <a:pos x="4" y="10"/>
                  </a:cxn>
                  <a:cxn ang="0">
                    <a:pos x="0" y="24"/>
                  </a:cxn>
                  <a:cxn ang="0">
                    <a:pos x="4" y="29"/>
                  </a:cxn>
                  <a:cxn ang="0">
                    <a:pos x="9" y="27"/>
                  </a:cxn>
                  <a:cxn ang="0">
                    <a:pos x="22" y="35"/>
                  </a:cxn>
                  <a:cxn ang="0">
                    <a:pos x="25" y="34"/>
                  </a:cxn>
                  <a:cxn ang="0">
                    <a:pos x="35" y="22"/>
                  </a:cxn>
                  <a:cxn ang="0">
                    <a:pos x="30" y="7"/>
                  </a:cxn>
                  <a:cxn ang="0">
                    <a:pos x="20" y="4"/>
                  </a:cxn>
                  <a:cxn ang="0">
                    <a:pos x="15" y="0"/>
                  </a:cxn>
                  <a:cxn ang="0">
                    <a:pos x="15" y="0"/>
                  </a:cxn>
                </a:cxnLst>
                <a:rect l="0" t="0" r="r" b="b"/>
                <a:pathLst>
                  <a:path w="35" h="35">
                    <a:moveTo>
                      <a:pt x="15" y="0"/>
                    </a:moveTo>
                    <a:lnTo>
                      <a:pt x="4" y="10"/>
                    </a:lnTo>
                    <a:lnTo>
                      <a:pt x="0" y="24"/>
                    </a:lnTo>
                    <a:lnTo>
                      <a:pt x="4" y="29"/>
                    </a:lnTo>
                    <a:lnTo>
                      <a:pt x="9" y="27"/>
                    </a:lnTo>
                    <a:lnTo>
                      <a:pt x="22" y="35"/>
                    </a:lnTo>
                    <a:lnTo>
                      <a:pt x="25" y="34"/>
                    </a:lnTo>
                    <a:lnTo>
                      <a:pt x="35" y="22"/>
                    </a:lnTo>
                    <a:lnTo>
                      <a:pt x="30" y="7"/>
                    </a:lnTo>
                    <a:lnTo>
                      <a:pt x="20" y="4"/>
                    </a:lnTo>
                    <a:lnTo>
                      <a:pt x="15" y="0"/>
                    </a:lnTo>
                    <a:lnTo>
                      <a:pt x="1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33" name="Freeform 283"/>
              <p:cNvSpPr>
                <a:spLocks noChangeAspect="1"/>
              </p:cNvSpPr>
              <p:nvPr/>
            </p:nvSpPr>
            <p:spPr bwMode="auto">
              <a:xfrm>
                <a:off x="2467" y="1980"/>
                <a:ext cx="37" cy="35"/>
              </a:xfrm>
              <a:custGeom>
                <a:avLst/>
                <a:gdLst/>
                <a:ahLst/>
                <a:cxnLst>
                  <a:cxn ang="0">
                    <a:pos x="15" y="0"/>
                  </a:cxn>
                  <a:cxn ang="0">
                    <a:pos x="4" y="10"/>
                  </a:cxn>
                  <a:cxn ang="0">
                    <a:pos x="0" y="24"/>
                  </a:cxn>
                  <a:cxn ang="0">
                    <a:pos x="4" y="29"/>
                  </a:cxn>
                  <a:cxn ang="0">
                    <a:pos x="9" y="27"/>
                  </a:cxn>
                  <a:cxn ang="0">
                    <a:pos x="22" y="35"/>
                  </a:cxn>
                  <a:cxn ang="0">
                    <a:pos x="25" y="34"/>
                  </a:cxn>
                  <a:cxn ang="0">
                    <a:pos x="35" y="22"/>
                  </a:cxn>
                  <a:cxn ang="0">
                    <a:pos x="30" y="7"/>
                  </a:cxn>
                  <a:cxn ang="0">
                    <a:pos x="20" y="4"/>
                  </a:cxn>
                  <a:cxn ang="0">
                    <a:pos x="15" y="0"/>
                  </a:cxn>
                  <a:cxn ang="0">
                    <a:pos x="15" y="0"/>
                  </a:cxn>
                </a:cxnLst>
                <a:rect l="0" t="0" r="r" b="b"/>
                <a:pathLst>
                  <a:path w="35" h="35">
                    <a:moveTo>
                      <a:pt x="15" y="0"/>
                    </a:moveTo>
                    <a:lnTo>
                      <a:pt x="4" y="10"/>
                    </a:lnTo>
                    <a:lnTo>
                      <a:pt x="0" y="24"/>
                    </a:lnTo>
                    <a:lnTo>
                      <a:pt x="4" y="29"/>
                    </a:lnTo>
                    <a:lnTo>
                      <a:pt x="9" y="27"/>
                    </a:lnTo>
                    <a:lnTo>
                      <a:pt x="22" y="35"/>
                    </a:lnTo>
                    <a:lnTo>
                      <a:pt x="25" y="34"/>
                    </a:lnTo>
                    <a:lnTo>
                      <a:pt x="35" y="22"/>
                    </a:lnTo>
                    <a:lnTo>
                      <a:pt x="30" y="7"/>
                    </a:lnTo>
                    <a:lnTo>
                      <a:pt x="20" y="4"/>
                    </a:lnTo>
                    <a:lnTo>
                      <a:pt x="15" y="0"/>
                    </a:lnTo>
                    <a:lnTo>
                      <a:pt x="1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34" name="Freeform 284"/>
              <p:cNvSpPr>
                <a:spLocks noChangeAspect="1"/>
              </p:cNvSpPr>
              <p:nvPr/>
            </p:nvSpPr>
            <p:spPr bwMode="auto">
              <a:xfrm>
                <a:off x="2427" y="1975"/>
                <a:ext cx="66" cy="87"/>
              </a:xfrm>
              <a:custGeom>
                <a:avLst/>
                <a:gdLst/>
                <a:ahLst/>
                <a:cxnLst>
                  <a:cxn ang="0">
                    <a:pos x="53" y="3"/>
                  </a:cxn>
                  <a:cxn ang="0">
                    <a:pos x="53" y="0"/>
                  </a:cxn>
                  <a:cxn ang="0">
                    <a:pos x="42" y="7"/>
                  </a:cxn>
                  <a:cxn ang="0">
                    <a:pos x="33" y="8"/>
                  </a:cxn>
                  <a:cxn ang="0">
                    <a:pos x="23" y="12"/>
                  </a:cxn>
                  <a:cxn ang="0">
                    <a:pos x="32" y="20"/>
                  </a:cxn>
                  <a:cxn ang="0">
                    <a:pos x="18" y="18"/>
                  </a:cxn>
                  <a:cxn ang="0">
                    <a:pos x="13" y="23"/>
                  </a:cxn>
                  <a:cxn ang="0">
                    <a:pos x="17" y="35"/>
                  </a:cxn>
                  <a:cxn ang="0">
                    <a:pos x="12" y="37"/>
                  </a:cxn>
                  <a:cxn ang="0">
                    <a:pos x="12" y="40"/>
                  </a:cxn>
                  <a:cxn ang="0">
                    <a:pos x="18" y="48"/>
                  </a:cxn>
                  <a:cxn ang="0">
                    <a:pos x="0" y="65"/>
                  </a:cxn>
                  <a:cxn ang="0">
                    <a:pos x="13" y="78"/>
                  </a:cxn>
                  <a:cxn ang="0">
                    <a:pos x="32" y="82"/>
                  </a:cxn>
                  <a:cxn ang="0">
                    <a:pos x="43" y="67"/>
                  </a:cxn>
                  <a:cxn ang="0">
                    <a:pos x="53" y="78"/>
                  </a:cxn>
                  <a:cxn ang="0">
                    <a:pos x="60" y="72"/>
                  </a:cxn>
                  <a:cxn ang="0">
                    <a:pos x="57" y="55"/>
                  </a:cxn>
                  <a:cxn ang="0">
                    <a:pos x="62" y="50"/>
                  </a:cxn>
                  <a:cxn ang="0">
                    <a:pos x="63" y="37"/>
                  </a:cxn>
                  <a:cxn ang="0">
                    <a:pos x="60" y="38"/>
                  </a:cxn>
                  <a:cxn ang="0">
                    <a:pos x="47" y="30"/>
                  </a:cxn>
                  <a:cxn ang="0">
                    <a:pos x="43" y="32"/>
                  </a:cxn>
                  <a:cxn ang="0">
                    <a:pos x="38" y="27"/>
                  </a:cxn>
                  <a:cxn ang="0">
                    <a:pos x="43" y="13"/>
                  </a:cxn>
                  <a:cxn ang="0">
                    <a:pos x="53" y="3"/>
                  </a:cxn>
                  <a:cxn ang="0">
                    <a:pos x="53" y="3"/>
                  </a:cxn>
                </a:cxnLst>
                <a:rect l="0" t="0" r="r" b="b"/>
                <a:pathLst>
                  <a:path w="63" h="82">
                    <a:moveTo>
                      <a:pt x="53" y="3"/>
                    </a:moveTo>
                    <a:lnTo>
                      <a:pt x="53" y="0"/>
                    </a:lnTo>
                    <a:lnTo>
                      <a:pt x="42" y="7"/>
                    </a:lnTo>
                    <a:lnTo>
                      <a:pt x="33" y="8"/>
                    </a:lnTo>
                    <a:lnTo>
                      <a:pt x="23" y="12"/>
                    </a:lnTo>
                    <a:lnTo>
                      <a:pt x="32" y="20"/>
                    </a:lnTo>
                    <a:lnTo>
                      <a:pt x="18" y="18"/>
                    </a:lnTo>
                    <a:lnTo>
                      <a:pt x="13" y="23"/>
                    </a:lnTo>
                    <a:lnTo>
                      <a:pt x="17" y="35"/>
                    </a:lnTo>
                    <a:lnTo>
                      <a:pt x="12" y="37"/>
                    </a:lnTo>
                    <a:lnTo>
                      <a:pt x="12" y="40"/>
                    </a:lnTo>
                    <a:lnTo>
                      <a:pt x="18" y="48"/>
                    </a:lnTo>
                    <a:lnTo>
                      <a:pt x="0" y="65"/>
                    </a:lnTo>
                    <a:lnTo>
                      <a:pt x="13" y="78"/>
                    </a:lnTo>
                    <a:lnTo>
                      <a:pt x="32" y="82"/>
                    </a:lnTo>
                    <a:lnTo>
                      <a:pt x="43" y="67"/>
                    </a:lnTo>
                    <a:lnTo>
                      <a:pt x="53" y="78"/>
                    </a:lnTo>
                    <a:lnTo>
                      <a:pt x="60" y="72"/>
                    </a:lnTo>
                    <a:lnTo>
                      <a:pt x="57" y="55"/>
                    </a:lnTo>
                    <a:lnTo>
                      <a:pt x="62" y="50"/>
                    </a:lnTo>
                    <a:lnTo>
                      <a:pt x="63" y="37"/>
                    </a:lnTo>
                    <a:lnTo>
                      <a:pt x="60" y="38"/>
                    </a:lnTo>
                    <a:lnTo>
                      <a:pt x="47" y="30"/>
                    </a:lnTo>
                    <a:lnTo>
                      <a:pt x="43" y="32"/>
                    </a:lnTo>
                    <a:lnTo>
                      <a:pt x="38" y="27"/>
                    </a:lnTo>
                    <a:lnTo>
                      <a:pt x="43" y="13"/>
                    </a:lnTo>
                    <a:lnTo>
                      <a:pt x="53" y="3"/>
                    </a:lnTo>
                    <a:lnTo>
                      <a:pt x="53"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35" name="Freeform 285"/>
              <p:cNvSpPr>
                <a:spLocks noChangeAspect="1"/>
              </p:cNvSpPr>
              <p:nvPr/>
            </p:nvSpPr>
            <p:spPr bwMode="auto">
              <a:xfrm>
                <a:off x="2427" y="1975"/>
                <a:ext cx="66" cy="87"/>
              </a:xfrm>
              <a:custGeom>
                <a:avLst/>
                <a:gdLst/>
                <a:ahLst/>
                <a:cxnLst>
                  <a:cxn ang="0">
                    <a:pos x="53" y="3"/>
                  </a:cxn>
                  <a:cxn ang="0">
                    <a:pos x="53" y="0"/>
                  </a:cxn>
                  <a:cxn ang="0">
                    <a:pos x="42" y="7"/>
                  </a:cxn>
                  <a:cxn ang="0">
                    <a:pos x="33" y="8"/>
                  </a:cxn>
                  <a:cxn ang="0">
                    <a:pos x="23" y="12"/>
                  </a:cxn>
                  <a:cxn ang="0">
                    <a:pos x="32" y="20"/>
                  </a:cxn>
                  <a:cxn ang="0">
                    <a:pos x="18" y="18"/>
                  </a:cxn>
                  <a:cxn ang="0">
                    <a:pos x="13" y="23"/>
                  </a:cxn>
                  <a:cxn ang="0">
                    <a:pos x="17" y="35"/>
                  </a:cxn>
                  <a:cxn ang="0">
                    <a:pos x="12" y="37"/>
                  </a:cxn>
                  <a:cxn ang="0">
                    <a:pos x="12" y="40"/>
                  </a:cxn>
                  <a:cxn ang="0">
                    <a:pos x="18" y="48"/>
                  </a:cxn>
                  <a:cxn ang="0">
                    <a:pos x="0" y="65"/>
                  </a:cxn>
                  <a:cxn ang="0">
                    <a:pos x="13" y="78"/>
                  </a:cxn>
                  <a:cxn ang="0">
                    <a:pos x="32" y="82"/>
                  </a:cxn>
                  <a:cxn ang="0">
                    <a:pos x="43" y="67"/>
                  </a:cxn>
                  <a:cxn ang="0">
                    <a:pos x="53" y="78"/>
                  </a:cxn>
                  <a:cxn ang="0">
                    <a:pos x="60" y="72"/>
                  </a:cxn>
                  <a:cxn ang="0">
                    <a:pos x="57" y="55"/>
                  </a:cxn>
                  <a:cxn ang="0">
                    <a:pos x="62" y="50"/>
                  </a:cxn>
                  <a:cxn ang="0">
                    <a:pos x="63" y="37"/>
                  </a:cxn>
                  <a:cxn ang="0">
                    <a:pos x="60" y="38"/>
                  </a:cxn>
                  <a:cxn ang="0">
                    <a:pos x="47" y="30"/>
                  </a:cxn>
                  <a:cxn ang="0">
                    <a:pos x="43" y="32"/>
                  </a:cxn>
                  <a:cxn ang="0">
                    <a:pos x="38" y="27"/>
                  </a:cxn>
                  <a:cxn ang="0">
                    <a:pos x="43" y="13"/>
                  </a:cxn>
                  <a:cxn ang="0">
                    <a:pos x="53" y="3"/>
                  </a:cxn>
                  <a:cxn ang="0">
                    <a:pos x="53" y="3"/>
                  </a:cxn>
                </a:cxnLst>
                <a:rect l="0" t="0" r="r" b="b"/>
                <a:pathLst>
                  <a:path w="63" h="82">
                    <a:moveTo>
                      <a:pt x="53" y="3"/>
                    </a:moveTo>
                    <a:lnTo>
                      <a:pt x="53" y="0"/>
                    </a:lnTo>
                    <a:lnTo>
                      <a:pt x="42" y="7"/>
                    </a:lnTo>
                    <a:lnTo>
                      <a:pt x="33" y="8"/>
                    </a:lnTo>
                    <a:lnTo>
                      <a:pt x="23" y="12"/>
                    </a:lnTo>
                    <a:lnTo>
                      <a:pt x="32" y="20"/>
                    </a:lnTo>
                    <a:lnTo>
                      <a:pt x="18" y="18"/>
                    </a:lnTo>
                    <a:lnTo>
                      <a:pt x="13" y="23"/>
                    </a:lnTo>
                    <a:lnTo>
                      <a:pt x="17" y="35"/>
                    </a:lnTo>
                    <a:lnTo>
                      <a:pt x="12" y="37"/>
                    </a:lnTo>
                    <a:lnTo>
                      <a:pt x="12" y="40"/>
                    </a:lnTo>
                    <a:lnTo>
                      <a:pt x="18" y="48"/>
                    </a:lnTo>
                    <a:lnTo>
                      <a:pt x="0" y="65"/>
                    </a:lnTo>
                    <a:lnTo>
                      <a:pt x="13" y="78"/>
                    </a:lnTo>
                    <a:lnTo>
                      <a:pt x="32" y="82"/>
                    </a:lnTo>
                    <a:lnTo>
                      <a:pt x="43" y="67"/>
                    </a:lnTo>
                    <a:lnTo>
                      <a:pt x="53" y="78"/>
                    </a:lnTo>
                    <a:lnTo>
                      <a:pt x="60" y="72"/>
                    </a:lnTo>
                    <a:lnTo>
                      <a:pt x="57" y="55"/>
                    </a:lnTo>
                    <a:lnTo>
                      <a:pt x="62" y="50"/>
                    </a:lnTo>
                    <a:lnTo>
                      <a:pt x="63" y="37"/>
                    </a:lnTo>
                    <a:lnTo>
                      <a:pt x="60" y="38"/>
                    </a:lnTo>
                    <a:lnTo>
                      <a:pt x="47" y="30"/>
                    </a:lnTo>
                    <a:lnTo>
                      <a:pt x="43" y="32"/>
                    </a:lnTo>
                    <a:lnTo>
                      <a:pt x="38" y="27"/>
                    </a:lnTo>
                    <a:lnTo>
                      <a:pt x="43" y="13"/>
                    </a:lnTo>
                    <a:lnTo>
                      <a:pt x="53" y="3"/>
                    </a:lnTo>
                    <a:lnTo>
                      <a:pt x="53"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36" name="Freeform 286"/>
              <p:cNvSpPr>
                <a:spLocks noChangeAspect="1"/>
              </p:cNvSpPr>
              <p:nvPr/>
            </p:nvSpPr>
            <p:spPr bwMode="auto">
              <a:xfrm>
                <a:off x="2501" y="2026"/>
                <a:ext cx="37" cy="49"/>
              </a:xfrm>
              <a:custGeom>
                <a:avLst/>
                <a:gdLst/>
                <a:ahLst/>
                <a:cxnLst>
                  <a:cxn ang="0">
                    <a:pos x="27" y="2"/>
                  </a:cxn>
                  <a:cxn ang="0">
                    <a:pos x="33" y="14"/>
                  </a:cxn>
                  <a:cxn ang="0">
                    <a:pos x="28" y="15"/>
                  </a:cxn>
                  <a:cxn ang="0">
                    <a:pos x="32" y="22"/>
                  </a:cxn>
                  <a:cxn ang="0">
                    <a:pos x="27" y="30"/>
                  </a:cxn>
                  <a:cxn ang="0">
                    <a:pos x="28" y="34"/>
                  </a:cxn>
                  <a:cxn ang="0">
                    <a:pos x="18" y="45"/>
                  </a:cxn>
                  <a:cxn ang="0">
                    <a:pos x="0" y="40"/>
                  </a:cxn>
                  <a:cxn ang="0">
                    <a:pos x="2" y="30"/>
                  </a:cxn>
                  <a:cxn ang="0">
                    <a:pos x="10" y="29"/>
                  </a:cxn>
                  <a:cxn ang="0">
                    <a:pos x="12" y="12"/>
                  </a:cxn>
                  <a:cxn ang="0">
                    <a:pos x="10" y="4"/>
                  </a:cxn>
                  <a:cxn ang="0">
                    <a:pos x="13" y="0"/>
                  </a:cxn>
                  <a:cxn ang="0">
                    <a:pos x="20" y="5"/>
                  </a:cxn>
                  <a:cxn ang="0">
                    <a:pos x="27" y="2"/>
                  </a:cxn>
                  <a:cxn ang="0">
                    <a:pos x="27" y="2"/>
                  </a:cxn>
                </a:cxnLst>
                <a:rect l="0" t="0" r="r" b="b"/>
                <a:pathLst>
                  <a:path w="33" h="45">
                    <a:moveTo>
                      <a:pt x="27" y="2"/>
                    </a:moveTo>
                    <a:lnTo>
                      <a:pt x="33" y="14"/>
                    </a:lnTo>
                    <a:lnTo>
                      <a:pt x="28" y="15"/>
                    </a:lnTo>
                    <a:lnTo>
                      <a:pt x="32" y="22"/>
                    </a:lnTo>
                    <a:lnTo>
                      <a:pt x="27" y="30"/>
                    </a:lnTo>
                    <a:lnTo>
                      <a:pt x="28" y="34"/>
                    </a:lnTo>
                    <a:lnTo>
                      <a:pt x="18" y="45"/>
                    </a:lnTo>
                    <a:lnTo>
                      <a:pt x="0" y="40"/>
                    </a:lnTo>
                    <a:lnTo>
                      <a:pt x="2" y="30"/>
                    </a:lnTo>
                    <a:lnTo>
                      <a:pt x="10" y="29"/>
                    </a:lnTo>
                    <a:lnTo>
                      <a:pt x="12" y="12"/>
                    </a:lnTo>
                    <a:lnTo>
                      <a:pt x="10" y="4"/>
                    </a:lnTo>
                    <a:lnTo>
                      <a:pt x="13" y="0"/>
                    </a:lnTo>
                    <a:lnTo>
                      <a:pt x="20" y="5"/>
                    </a:lnTo>
                    <a:lnTo>
                      <a:pt x="27" y="2"/>
                    </a:lnTo>
                    <a:lnTo>
                      <a:pt x="27" y="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37" name="Freeform 287"/>
              <p:cNvSpPr>
                <a:spLocks noChangeAspect="1"/>
              </p:cNvSpPr>
              <p:nvPr/>
            </p:nvSpPr>
            <p:spPr bwMode="auto">
              <a:xfrm>
                <a:off x="2501" y="2026"/>
                <a:ext cx="37" cy="49"/>
              </a:xfrm>
              <a:custGeom>
                <a:avLst/>
                <a:gdLst/>
                <a:ahLst/>
                <a:cxnLst>
                  <a:cxn ang="0">
                    <a:pos x="27" y="2"/>
                  </a:cxn>
                  <a:cxn ang="0">
                    <a:pos x="33" y="14"/>
                  </a:cxn>
                  <a:cxn ang="0">
                    <a:pos x="28" y="15"/>
                  </a:cxn>
                  <a:cxn ang="0">
                    <a:pos x="32" y="22"/>
                  </a:cxn>
                  <a:cxn ang="0">
                    <a:pos x="27" y="30"/>
                  </a:cxn>
                  <a:cxn ang="0">
                    <a:pos x="28" y="34"/>
                  </a:cxn>
                  <a:cxn ang="0">
                    <a:pos x="18" y="45"/>
                  </a:cxn>
                  <a:cxn ang="0">
                    <a:pos x="0" y="40"/>
                  </a:cxn>
                  <a:cxn ang="0">
                    <a:pos x="2" y="30"/>
                  </a:cxn>
                  <a:cxn ang="0">
                    <a:pos x="10" y="29"/>
                  </a:cxn>
                  <a:cxn ang="0">
                    <a:pos x="12" y="12"/>
                  </a:cxn>
                  <a:cxn ang="0">
                    <a:pos x="10" y="4"/>
                  </a:cxn>
                  <a:cxn ang="0">
                    <a:pos x="13" y="0"/>
                  </a:cxn>
                  <a:cxn ang="0">
                    <a:pos x="20" y="5"/>
                  </a:cxn>
                  <a:cxn ang="0">
                    <a:pos x="27" y="2"/>
                  </a:cxn>
                  <a:cxn ang="0">
                    <a:pos x="27" y="2"/>
                  </a:cxn>
                </a:cxnLst>
                <a:rect l="0" t="0" r="r" b="b"/>
                <a:pathLst>
                  <a:path w="33" h="45">
                    <a:moveTo>
                      <a:pt x="27" y="2"/>
                    </a:moveTo>
                    <a:lnTo>
                      <a:pt x="33" y="14"/>
                    </a:lnTo>
                    <a:lnTo>
                      <a:pt x="28" y="15"/>
                    </a:lnTo>
                    <a:lnTo>
                      <a:pt x="32" y="22"/>
                    </a:lnTo>
                    <a:lnTo>
                      <a:pt x="27" y="30"/>
                    </a:lnTo>
                    <a:lnTo>
                      <a:pt x="28" y="34"/>
                    </a:lnTo>
                    <a:lnTo>
                      <a:pt x="18" y="45"/>
                    </a:lnTo>
                    <a:lnTo>
                      <a:pt x="0" y="40"/>
                    </a:lnTo>
                    <a:lnTo>
                      <a:pt x="2" y="30"/>
                    </a:lnTo>
                    <a:lnTo>
                      <a:pt x="10" y="29"/>
                    </a:lnTo>
                    <a:lnTo>
                      <a:pt x="12" y="12"/>
                    </a:lnTo>
                    <a:lnTo>
                      <a:pt x="10" y="4"/>
                    </a:lnTo>
                    <a:lnTo>
                      <a:pt x="13" y="0"/>
                    </a:lnTo>
                    <a:lnTo>
                      <a:pt x="20" y="5"/>
                    </a:lnTo>
                    <a:lnTo>
                      <a:pt x="27" y="2"/>
                    </a:lnTo>
                    <a:lnTo>
                      <a:pt x="27" y="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38" name="Freeform 288"/>
              <p:cNvSpPr>
                <a:spLocks noChangeAspect="1"/>
              </p:cNvSpPr>
              <p:nvPr/>
            </p:nvSpPr>
            <p:spPr bwMode="auto">
              <a:xfrm>
                <a:off x="2493" y="1981"/>
                <a:ext cx="105" cy="120"/>
              </a:xfrm>
              <a:custGeom>
                <a:avLst/>
                <a:gdLst/>
                <a:ahLst/>
                <a:cxnLst>
                  <a:cxn ang="0">
                    <a:pos x="35" y="31"/>
                  </a:cxn>
                  <a:cxn ang="0">
                    <a:pos x="41" y="28"/>
                  </a:cxn>
                  <a:cxn ang="0">
                    <a:pos x="43" y="18"/>
                  </a:cxn>
                  <a:cxn ang="0">
                    <a:pos x="55" y="8"/>
                  </a:cxn>
                  <a:cxn ang="0">
                    <a:pos x="56" y="1"/>
                  </a:cxn>
                  <a:cxn ang="0">
                    <a:pos x="58" y="0"/>
                  </a:cxn>
                  <a:cxn ang="0">
                    <a:pos x="61" y="6"/>
                  </a:cxn>
                  <a:cxn ang="0">
                    <a:pos x="56" y="18"/>
                  </a:cxn>
                  <a:cxn ang="0">
                    <a:pos x="66" y="18"/>
                  </a:cxn>
                  <a:cxn ang="0">
                    <a:pos x="71" y="25"/>
                  </a:cxn>
                  <a:cxn ang="0">
                    <a:pos x="70" y="36"/>
                  </a:cxn>
                  <a:cxn ang="0">
                    <a:pos x="75" y="53"/>
                  </a:cxn>
                  <a:cxn ang="0">
                    <a:pos x="85" y="53"/>
                  </a:cxn>
                  <a:cxn ang="0">
                    <a:pos x="96" y="70"/>
                  </a:cxn>
                  <a:cxn ang="0">
                    <a:pos x="95" y="80"/>
                  </a:cxn>
                  <a:cxn ang="0">
                    <a:pos x="80" y="88"/>
                  </a:cxn>
                  <a:cxn ang="0">
                    <a:pos x="90" y="98"/>
                  </a:cxn>
                  <a:cxn ang="0">
                    <a:pos x="85" y="103"/>
                  </a:cxn>
                  <a:cxn ang="0">
                    <a:pos x="71" y="105"/>
                  </a:cxn>
                  <a:cxn ang="0">
                    <a:pos x="66" y="103"/>
                  </a:cxn>
                  <a:cxn ang="0">
                    <a:pos x="61" y="106"/>
                  </a:cxn>
                  <a:cxn ang="0">
                    <a:pos x="43" y="108"/>
                  </a:cxn>
                  <a:cxn ang="0">
                    <a:pos x="36" y="103"/>
                  </a:cxn>
                  <a:cxn ang="0">
                    <a:pos x="16" y="111"/>
                  </a:cxn>
                  <a:cxn ang="0">
                    <a:pos x="1" y="106"/>
                  </a:cxn>
                  <a:cxn ang="0">
                    <a:pos x="0" y="103"/>
                  </a:cxn>
                  <a:cxn ang="0">
                    <a:pos x="6" y="101"/>
                  </a:cxn>
                  <a:cxn ang="0">
                    <a:pos x="15" y="91"/>
                  </a:cxn>
                  <a:cxn ang="0">
                    <a:pos x="26" y="86"/>
                  </a:cxn>
                  <a:cxn ang="0">
                    <a:pos x="35" y="75"/>
                  </a:cxn>
                  <a:cxn ang="0">
                    <a:pos x="35" y="71"/>
                  </a:cxn>
                  <a:cxn ang="0">
                    <a:pos x="40" y="63"/>
                  </a:cxn>
                  <a:cxn ang="0">
                    <a:pos x="36" y="55"/>
                  </a:cxn>
                  <a:cxn ang="0">
                    <a:pos x="41" y="55"/>
                  </a:cxn>
                  <a:cxn ang="0">
                    <a:pos x="35" y="43"/>
                  </a:cxn>
                  <a:cxn ang="0">
                    <a:pos x="35" y="31"/>
                  </a:cxn>
                  <a:cxn ang="0">
                    <a:pos x="35" y="31"/>
                  </a:cxn>
                </a:cxnLst>
                <a:rect l="0" t="0" r="r" b="b"/>
                <a:pathLst>
                  <a:path w="96" h="111">
                    <a:moveTo>
                      <a:pt x="35" y="31"/>
                    </a:moveTo>
                    <a:lnTo>
                      <a:pt x="41" y="28"/>
                    </a:lnTo>
                    <a:lnTo>
                      <a:pt x="43" y="18"/>
                    </a:lnTo>
                    <a:lnTo>
                      <a:pt x="55" y="8"/>
                    </a:lnTo>
                    <a:lnTo>
                      <a:pt x="56" y="1"/>
                    </a:lnTo>
                    <a:lnTo>
                      <a:pt x="58" y="0"/>
                    </a:lnTo>
                    <a:lnTo>
                      <a:pt x="61" y="6"/>
                    </a:lnTo>
                    <a:lnTo>
                      <a:pt x="56" y="18"/>
                    </a:lnTo>
                    <a:lnTo>
                      <a:pt x="66" y="18"/>
                    </a:lnTo>
                    <a:lnTo>
                      <a:pt x="71" y="25"/>
                    </a:lnTo>
                    <a:lnTo>
                      <a:pt x="70" y="36"/>
                    </a:lnTo>
                    <a:lnTo>
                      <a:pt x="75" y="53"/>
                    </a:lnTo>
                    <a:lnTo>
                      <a:pt x="85" y="53"/>
                    </a:lnTo>
                    <a:lnTo>
                      <a:pt x="96" y="70"/>
                    </a:lnTo>
                    <a:lnTo>
                      <a:pt x="95" y="80"/>
                    </a:lnTo>
                    <a:lnTo>
                      <a:pt x="80" y="88"/>
                    </a:lnTo>
                    <a:lnTo>
                      <a:pt x="90" y="98"/>
                    </a:lnTo>
                    <a:lnTo>
                      <a:pt x="85" y="103"/>
                    </a:lnTo>
                    <a:lnTo>
                      <a:pt x="71" y="105"/>
                    </a:lnTo>
                    <a:lnTo>
                      <a:pt x="66" y="103"/>
                    </a:lnTo>
                    <a:lnTo>
                      <a:pt x="61" y="106"/>
                    </a:lnTo>
                    <a:lnTo>
                      <a:pt x="43" y="108"/>
                    </a:lnTo>
                    <a:lnTo>
                      <a:pt x="36" y="103"/>
                    </a:lnTo>
                    <a:lnTo>
                      <a:pt x="16" y="111"/>
                    </a:lnTo>
                    <a:lnTo>
                      <a:pt x="1" y="106"/>
                    </a:lnTo>
                    <a:lnTo>
                      <a:pt x="0" y="103"/>
                    </a:lnTo>
                    <a:lnTo>
                      <a:pt x="6" y="101"/>
                    </a:lnTo>
                    <a:lnTo>
                      <a:pt x="15" y="91"/>
                    </a:lnTo>
                    <a:lnTo>
                      <a:pt x="26" y="86"/>
                    </a:lnTo>
                    <a:lnTo>
                      <a:pt x="35" y="75"/>
                    </a:lnTo>
                    <a:lnTo>
                      <a:pt x="35" y="71"/>
                    </a:lnTo>
                    <a:lnTo>
                      <a:pt x="40" y="63"/>
                    </a:lnTo>
                    <a:lnTo>
                      <a:pt x="36" y="55"/>
                    </a:lnTo>
                    <a:lnTo>
                      <a:pt x="41" y="55"/>
                    </a:lnTo>
                    <a:lnTo>
                      <a:pt x="35" y="43"/>
                    </a:lnTo>
                    <a:lnTo>
                      <a:pt x="35" y="31"/>
                    </a:lnTo>
                    <a:lnTo>
                      <a:pt x="35" y="3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39" name="Freeform 289"/>
              <p:cNvSpPr>
                <a:spLocks noChangeAspect="1"/>
              </p:cNvSpPr>
              <p:nvPr/>
            </p:nvSpPr>
            <p:spPr bwMode="auto">
              <a:xfrm>
                <a:off x="2493" y="1981"/>
                <a:ext cx="105" cy="120"/>
              </a:xfrm>
              <a:custGeom>
                <a:avLst/>
                <a:gdLst/>
                <a:ahLst/>
                <a:cxnLst>
                  <a:cxn ang="0">
                    <a:pos x="35" y="31"/>
                  </a:cxn>
                  <a:cxn ang="0">
                    <a:pos x="41" y="28"/>
                  </a:cxn>
                  <a:cxn ang="0">
                    <a:pos x="43" y="18"/>
                  </a:cxn>
                  <a:cxn ang="0">
                    <a:pos x="55" y="8"/>
                  </a:cxn>
                  <a:cxn ang="0">
                    <a:pos x="56" y="1"/>
                  </a:cxn>
                  <a:cxn ang="0">
                    <a:pos x="58" y="0"/>
                  </a:cxn>
                  <a:cxn ang="0">
                    <a:pos x="61" y="6"/>
                  </a:cxn>
                  <a:cxn ang="0">
                    <a:pos x="56" y="18"/>
                  </a:cxn>
                  <a:cxn ang="0">
                    <a:pos x="66" y="18"/>
                  </a:cxn>
                  <a:cxn ang="0">
                    <a:pos x="71" y="25"/>
                  </a:cxn>
                  <a:cxn ang="0">
                    <a:pos x="70" y="36"/>
                  </a:cxn>
                  <a:cxn ang="0">
                    <a:pos x="75" y="53"/>
                  </a:cxn>
                  <a:cxn ang="0">
                    <a:pos x="85" y="53"/>
                  </a:cxn>
                  <a:cxn ang="0">
                    <a:pos x="96" y="70"/>
                  </a:cxn>
                  <a:cxn ang="0">
                    <a:pos x="95" y="80"/>
                  </a:cxn>
                  <a:cxn ang="0">
                    <a:pos x="80" y="88"/>
                  </a:cxn>
                  <a:cxn ang="0">
                    <a:pos x="90" y="98"/>
                  </a:cxn>
                  <a:cxn ang="0">
                    <a:pos x="85" y="103"/>
                  </a:cxn>
                  <a:cxn ang="0">
                    <a:pos x="71" y="105"/>
                  </a:cxn>
                  <a:cxn ang="0">
                    <a:pos x="66" y="103"/>
                  </a:cxn>
                  <a:cxn ang="0">
                    <a:pos x="61" y="106"/>
                  </a:cxn>
                  <a:cxn ang="0">
                    <a:pos x="43" y="108"/>
                  </a:cxn>
                  <a:cxn ang="0">
                    <a:pos x="36" y="103"/>
                  </a:cxn>
                  <a:cxn ang="0">
                    <a:pos x="16" y="111"/>
                  </a:cxn>
                  <a:cxn ang="0">
                    <a:pos x="1" y="106"/>
                  </a:cxn>
                  <a:cxn ang="0">
                    <a:pos x="0" y="103"/>
                  </a:cxn>
                  <a:cxn ang="0">
                    <a:pos x="6" y="101"/>
                  </a:cxn>
                  <a:cxn ang="0">
                    <a:pos x="15" y="91"/>
                  </a:cxn>
                  <a:cxn ang="0">
                    <a:pos x="26" y="86"/>
                  </a:cxn>
                  <a:cxn ang="0">
                    <a:pos x="35" y="75"/>
                  </a:cxn>
                  <a:cxn ang="0">
                    <a:pos x="35" y="71"/>
                  </a:cxn>
                  <a:cxn ang="0">
                    <a:pos x="40" y="63"/>
                  </a:cxn>
                  <a:cxn ang="0">
                    <a:pos x="36" y="55"/>
                  </a:cxn>
                  <a:cxn ang="0">
                    <a:pos x="41" y="55"/>
                  </a:cxn>
                  <a:cxn ang="0">
                    <a:pos x="35" y="43"/>
                  </a:cxn>
                  <a:cxn ang="0">
                    <a:pos x="35" y="31"/>
                  </a:cxn>
                  <a:cxn ang="0">
                    <a:pos x="35" y="31"/>
                  </a:cxn>
                </a:cxnLst>
                <a:rect l="0" t="0" r="r" b="b"/>
                <a:pathLst>
                  <a:path w="96" h="111">
                    <a:moveTo>
                      <a:pt x="35" y="31"/>
                    </a:moveTo>
                    <a:lnTo>
                      <a:pt x="41" y="28"/>
                    </a:lnTo>
                    <a:lnTo>
                      <a:pt x="43" y="18"/>
                    </a:lnTo>
                    <a:lnTo>
                      <a:pt x="55" y="8"/>
                    </a:lnTo>
                    <a:lnTo>
                      <a:pt x="56" y="1"/>
                    </a:lnTo>
                    <a:lnTo>
                      <a:pt x="58" y="0"/>
                    </a:lnTo>
                    <a:lnTo>
                      <a:pt x="61" y="6"/>
                    </a:lnTo>
                    <a:lnTo>
                      <a:pt x="56" y="18"/>
                    </a:lnTo>
                    <a:lnTo>
                      <a:pt x="66" y="18"/>
                    </a:lnTo>
                    <a:lnTo>
                      <a:pt x="71" y="25"/>
                    </a:lnTo>
                    <a:lnTo>
                      <a:pt x="70" y="36"/>
                    </a:lnTo>
                    <a:lnTo>
                      <a:pt x="75" y="53"/>
                    </a:lnTo>
                    <a:lnTo>
                      <a:pt x="85" y="53"/>
                    </a:lnTo>
                    <a:lnTo>
                      <a:pt x="96" y="70"/>
                    </a:lnTo>
                    <a:lnTo>
                      <a:pt x="95" y="80"/>
                    </a:lnTo>
                    <a:lnTo>
                      <a:pt x="80" y="88"/>
                    </a:lnTo>
                    <a:lnTo>
                      <a:pt x="90" y="98"/>
                    </a:lnTo>
                    <a:lnTo>
                      <a:pt x="85" y="103"/>
                    </a:lnTo>
                    <a:lnTo>
                      <a:pt x="71" y="105"/>
                    </a:lnTo>
                    <a:lnTo>
                      <a:pt x="66" y="103"/>
                    </a:lnTo>
                    <a:lnTo>
                      <a:pt x="61" y="106"/>
                    </a:lnTo>
                    <a:lnTo>
                      <a:pt x="43" y="108"/>
                    </a:lnTo>
                    <a:lnTo>
                      <a:pt x="36" y="103"/>
                    </a:lnTo>
                    <a:lnTo>
                      <a:pt x="16" y="111"/>
                    </a:lnTo>
                    <a:lnTo>
                      <a:pt x="1" y="106"/>
                    </a:lnTo>
                    <a:lnTo>
                      <a:pt x="0" y="103"/>
                    </a:lnTo>
                    <a:lnTo>
                      <a:pt x="6" y="101"/>
                    </a:lnTo>
                    <a:lnTo>
                      <a:pt x="15" y="91"/>
                    </a:lnTo>
                    <a:lnTo>
                      <a:pt x="26" y="86"/>
                    </a:lnTo>
                    <a:lnTo>
                      <a:pt x="35" y="75"/>
                    </a:lnTo>
                    <a:lnTo>
                      <a:pt x="35" y="71"/>
                    </a:lnTo>
                    <a:lnTo>
                      <a:pt x="40" y="63"/>
                    </a:lnTo>
                    <a:lnTo>
                      <a:pt x="36" y="55"/>
                    </a:lnTo>
                    <a:lnTo>
                      <a:pt x="41" y="55"/>
                    </a:lnTo>
                    <a:lnTo>
                      <a:pt x="35" y="43"/>
                    </a:lnTo>
                    <a:lnTo>
                      <a:pt x="35" y="31"/>
                    </a:lnTo>
                    <a:lnTo>
                      <a:pt x="35" y="3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40" name="Freeform 290"/>
              <p:cNvSpPr>
                <a:spLocks noChangeAspect="1"/>
              </p:cNvSpPr>
              <p:nvPr/>
            </p:nvSpPr>
            <p:spPr bwMode="auto">
              <a:xfrm>
                <a:off x="2496" y="1900"/>
                <a:ext cx="60" cy="115"/>
              </a:xfrm>
              <a:custGeom>
                <a:avLst/>
                <a:gdLst/>
                <a:ahLst/>
                <a:cxnLst>
                  <a:cxn ang="0">
                    <a:pos x="30" y="108"/>
                  </a:cxn>
                  <a:cxn ang="0">
                    <a:pos x="26" y="95"/>
                  </a:cxn>
                  <a:cxn ang="0">
                    <a:pos x="26" y="85"/>
                  </a:cxn>
                  <a:cxn ang="0">
                    <a:pos x="18" y="90"/>
                  </a:cxn>
                  <a:cxn ang="0">
                    <a:pos x="11" y="83"/>
                  </a:cxn>
                  <a:cxn ang="0">
                    <a:pos x="10" y="68"/>
                  </a:cxn>
                  <a:cxn ang="0">
                    <a:pos x="3" y="55"/>
                  </a:cxn>
                  <a:cxn ang="0">
                    <a:pos x="0" y="57"/>
                  </a:cxn>
                  <a:cxn ang="0">
                    <a:pos x="0" y="48"/>
                  </a:cxn>
                  <a:cxn ang="0">
                    <a:pos x="6" y="38"/>
                  </a:cxn>
                  <a:cxn ang="0">
                    <a:pos x="3" y="33"/>
                  </a:cxn>
                  <a:cxn ang="0">
                    <a:pos x="5" y="20"/>
                  </a:cxn>
                  <a:cxn ang="0">
                    <a:pos x="11" y="17"/>
                  </a:cxn>
                  <a:cxn ang="0">
                    <a:pos x="6" y="13"/>
                  </a:cxn>
                  <a:cxn ang="0">
                    <a:pos x="11" y="2"/>
                  </a:cxn>
                  <a:cxn ang="0">
                    <a:pos x="11" y="0"/>
                  </a:cxn>
                  <a:cxn ang="0">
                    <a:pos x="35" y="5"/>
                  </a:cxn>
                  <a:cxn ang="0">
                    <a:pos x="33" y="12"/>
                  </a:cxn>
                  <a:cxn ang="0">
                    <a:pos x="26" y="13"/>
                  </a:cxn>
                  <a:cxn ang="0">
                    <a:pos x="23" y="25"/>
                  </a:cxn>
                  <a:cxn ang="0">
                    <a:pos x="28" y="23"/>
                  </a:cxn>
                  <a:cxn ang="0">
                    <a:pos x="31" y="27"/>
                  </a:cxn>
                  <a:cxn ang="0">
                    <a:pos x="38" y="27"/>
                  </a:cxn>
                  <a:cxn ang="0">
                    <a:pos x="46" y="35"/>
                  </a:cxn>
                  <a:cxn ang="0">
                    <a:pos x="33" y="63"/>
                  </a:cxn>
                  <a:cxn ang="0">
                    <a:pos x="48" y="65"/>
                  </a:cxn>
                  <a:cxn ang="0">
                    <a:pos x="53" y="77"/>
                  </a:cxn>
                  <a:cxn ang="0">
                    <a:pos x="50" y="78"/>
                  </a:cxn>
                  <a:cxn ang="0">
                    <a:pos x="50" y="85"/>
                  </a:cxn>
                  <a:cxn ang="0">
                    <a:pos x="38" y="95"/>
                  </a:cxn>
                  <a:cxn ang="0">
                    <a:pos x="36" y="105"/>
                  </a:cxn>
                  <a:cxn ang="0">
                    <a:pos x="30" y="108"/>
                  </a:cxn>
                  <a:cxn ang="0">
                    <a:pos x="30" y="108"/>
                  </a:cxn>
                </a:cxnLst>
                <a:rect l="0" t="0" r="r" b="b"/>
                <a:pathLst>
                  <a:path w="53" h="108">
                    <a:moveTo>
                      <a:pt x="30" y="108"/>
                    </a:moveTo>
                    <a:lnTo>
                      <a:pt x="26" y="95"/>
                    </a:lnTo>
                    <a:lnTo>
                      <a:pt x="26" y="85"/>
                    </a:lnTo>
                    <a:lnTo>
                      <a:pt x="18" y="90"/>
                    </a:lnTo>
                    <a:lnTo>
                      <a:pt x="11" y="83"/>
                    </a:lnTo>
                    <a:lnTo>
                      <a:pt x="10" y="68"/>
                    </a:lnTo>
                    <a:lnTo>
                      <a:pt x="3" y="55"/>
                    </a:lnTo>
                    <a:lnTo>
                      <a:pt x="0" y="57"/>
                    </a:lnTo>
                    <a:lnTo>
                      <a:pt x="0" y="48"/>
                    </a:lnTo>
                    <a:lnTo>
                      <a:pt x="6" y="38"/>
                    </a:lnTo>
                    <a:lnTo>
                      <a:pt x="3" y="33"/>
                    </a:lnTo>
                    <a:lnTo>
                      <a:pt x="5" y="20"/>
                    </a:lnTo>
                    <a:lnTo>
                      <a:pt x="11" y="17"/>
                    </a:lnTo>
                    <a:lnTo>
                      <a:pt x="6" y="13"/>
                    </a:lnTo>
                    <a:lnTo>
                      <a:pt x="11" y="2"/>
                    </a:lnTo>
                    <a:lnTo>
                      <a:pt x="11" y="0"/>
                    </a:lnTo>
                    <a:lnTo>
                      <a:pt x="35" y="5"/>
                    </a:lnTo>
                    <a:lnTo>
                      <a:pt x="33" y="12"/>
                    </a:lnTo>
                    <a:lnTo>
                      <a:pt x="26" y="13"/>
                    </a:lnTo>
                    <a:lnTo>
                      <a:pt x="23" y="25"/>
                    </a:lnTo>
                    <a:lnTo>
                      <a:pt x="28" y="23"/>
                    </a:lnTo>
                    <a:lnTo>
                      <a:pt x="31" y="27"/>
                    </a:lnTo>
                    <a:lnTo>
                      <a:pt x="38" y="27"/>
                    </a:lnTo>
                    <a:lnTo>
                      <a:pt x="46" y="35"/>
                    </a:lnTo>
                    <a:lnTo>
                      <a:pt x="33" y="63"/>
                    </a:lnTo>
                    <a:lnTo>
                      <a:pt x="48" y="65"/>
                    </a:lnTo>
                    <a:lnTo>
                      <a:pt x="53" y="77"/>
                    </a:lnTo>
                    <a:lnTo>
                      <a:pt x="50" y="78"/>
                    </a:lnTo>
                    <a:lnTo>
                      <a:pt x="50" y="85"/>
                    </a:lnTo>
                    <a:lnTo>
                      <a:pt x="38" y="95"/>
                    </a:lnTo>
                    <a:lnTo>
                      <a:pt x="36" y="105"/>
                    </a:lnTo>
                    <a:lnTo>
                      <a:pt x="30" y="108"/>
                    </a:lnTo>
                    <a:lnTo>
                      <a:pt x="30" y="10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41" name="Freeform 291"/>
              <p:cNvSpPr>
                <a:spLocks noChangeAspect="1"/>
              </p:cNvSpPr>
              <p:nvPr/>
            </p:nvSpPr>
            <p:spPr bwMode="auto">
              <a:xfrm>
                <a:off x="2496" y="1900"/>
                <a:ext cx="60" cy="115"/>
              </a:xfrm>
              <a:custGeom>
                <a:avLst/>
                <a:gdLst/>
                <a:ahLst/>
                <a:cxnLst>
                  <a:cxn ang="0">
                    <a:pos x="30" y="108"/>
                  </a:cxn>
                  <a:cxn ang="0">
                    <a:pos x="26" y="95"/>
                  </a:cxn>
                  <a:cxn ang="0">
                    <a:pos x="26" y="85"/>
                  </a:cxn>
                  <a:cxn ang="0">
                    <a:pos x="18" y="90"/>
                  </a:cxn>
                  <a:cxn ang="0">
                    <a:pos x="11" y="83"/>
                  </a:cxn>
                  <a:cxn ang="0">
                    <a:pos x="10" y="68"/>
                  </a:cxn>
                  <a:cxn ang="0">
                    <a:pos x="3" y="55"/>
                  </a:cxn>
                  <a:cxn ang="0">
                    <a:pos x="0" y="57"/>
                  </a:cxn>
                  <a:cxn ang="0">
                    <a:pos x="0" y="48"/>
                  </a:cxn>
                  <a:cxn ang="0">
                    <a:pos x="6" y="38"/>
                  </a:cxn>
                  <a:cxn ang="0">
                    <a:pos x="3" y="33"/>
                  </a:cxn>
                  <a:cxn ang="0">
                    <a:pos x="5" y="20"/>
                  </a:cxn>
                  <a:cxn ang="0">
                    <a:pos x="11" y="17"/>
                  </a:cxn>
                  <a:cxn ang="0">
                    <a:pos x="6" y="13"/>
                  </a:cxn>
                  <a:cxn ang="0">
                    <a:pos x="11" y="2"/>
                  </a:cxn>
                  <a:cxn ang="0">
                    <a:pos x="11" y="0"/>
                  </a:cxn>
                  <a:cxn ang="0">
                    <a:pos x="35" y="5"/>
                  </a:cxn>
                  <a:cxn ang="0">
                    <a:pos x="33" y="12"/>
                  </a:cxn>
                  <a:cxn ang="0">
                    <a:pos x="26" y="13"/>
                  </a:cxn>
                  <a:cxn ang="0">
                    <a:pos x="23" y="25"/>
                  </a:cxn>
                  <a:cxn ang="0">
                    <a:pos x="28" y="23"/>
                  </a:cxn>
                  <a:cxn ang="0">
                    <a:pos x="31" y="27"/>
                  </a:cxn>
                  <a:cxn ang="0">
                    <a:pos x="38" y="27"/>
                  </a:cxn>
                  <a:cxn ang="0">
                    <a:pos x="46" y="35"/>
                  </a:cxn>
                  <a:cxn ang="0">
                    <a:pos x="33" y="63"/>
                  </a:cxn>
                  <a:cxn ang="0">
                    <a:pos x="48" y="65"/>
                  </a:cxn>
                  <a:cxn ang="0">
                    <a:pos x="53" y="77"/>
                  </a:cxn>
                  <a:cxn ang="0">
                    <a:pos x="50" y="78"/>
                  </a:cxn>
                  <a:cxn ang="0">
                    <a:pos x="50" y="85"/>
                  </a:cxn>
                  <a:cxn ang="0">
                    <a:pos x="38" y="95"/>
                  </a:cxn>
                  <a:cxn ang="0">
                    <a:pos x="36" y="105"/>
                  </a:cxn>
                  <a:cxn ang="0">
                    <a:pos x="30" y="108"/>
                  </a:cxn>
                  <a:cxn ang="0">
                    <a:pos x="30" y="108"/>
                  </a:cxn>
                </a:cxnLst>
                <a:rect l="0" t="0" r="r" b="b"/>
                <a:pathLst>
                  <a:path w="53" h="108">
                    <a:moveTo>
                      <a:pt x="30" y="108"/>
                    </a:moveTo>
                    <a:lnTo>
                      <a:pt x="26" y="95"/>
                    </a:lnTo>
                    <a:lnTo>
                      <a:pt x="26" y="85"/>
                    </a:lnTo>
                    <a:lnTo>
                      <a:pt x="18" y="90"/>
                    </a:lnTo>
                    <a:lnTo>
                      <a:pt x="11" y="83"/>
                    </a:lnTo>
                    <a:lnTo>
                      <a:pt x="10" y="68"/>
                    </a:lnTo>
                    <a:lnTo>
                      <a:pt x="3" y="55"/>
                    </a:lnTo>
                    <a:lnTo>
                      <a:pt x="0" y="57"/>
                    </a:lnTo>
                    <a:lnTo>
                      <a:pt x="0" y="48"/>
                    </a:lnTo>
                    <a:lnTo>
                      <a:pt x="6" y="38"/>
                    </a:lnTo>
                    <a:lnTo>
                      <a:pt x="3" y="33"/>
                    </a:lnTo>
                    <a:lnTo>
                      <a:pt x="5" y="20"/>
                    </a:lnTo>
                    <a:lnTo>
                      <a:pt x="11" y="17"/>
                    </a:lnTo>
                    <a:lnTo>
                      <a:pt x="6" y="13"/>
                    </a:lnTo>
                    <a:lnTo>
                      <a:pt x="11" y="2"/>
                    </a:lnTo>
                    <a:lnTo>
                      <a:pt x="11" y="0"/>
                    </a:lnTo>
                    <a:lnTo>
                      <a:pt x="35" y="5"/>
                    </a:lnTo>
                    <a:lnTo>
                      <a:pt x="33" y="12"/>
                    </a:lnTo>
                    <a:lnTo>
                      <a:pt x="26" y="13"/>
                    </a:lnTo>
                    <a:lnTo>
                      <a:pt x="23" y="25"/>
                    </a:lnTo>
                    <a:lnTo>
                      <a:pt x="28" y="23"/>
                    </a:lnTo>
                    <a:lnTo>
                      <a:pt x="31" y="27"/>
                    </a:lnTo>
                    <a:lnTo>
                      <a:pt x="38" y="27"/>
                    </a:lnTo>
                    <a:lnTo>
                      <a:pt x="46" y="35"/>
                    </a:lnTo>
                    <a:lnTo>
                      <a:pt x="33" y="63"/>
                    </a:lnTo>
                    <a:lnTo>
                      <a:pt x="48" y="65"/>
                    </a:lnTo>
                    <a:lnTo>
                      <a:pt x="53" y="77"/>
                    </a:lnTo>
                    <a:lnTo>
                      <a:pt x="50" y="78"/>
                    </a:lnTo>
                    <a:lnTo>
                      <a:pt x="50" y="85"/>
                    </a:lnTo>
                    <a:lnTo>
                      <a:pt x="38" y="95"/>
                    </a:lnTo>
                    <a:lnTo>
                      <a:pt x="36" y="105"/>
                    </a:lnTo>
                    <a:lnTo>
                      <a:pt x="30" y="108"/>
                    </a:lnTo>
                    <a:lnTo>
                      <a:pt x="30" y="10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42" name="Freeform 292"/>
              <p:cNvSpPr>
                <a:spLocks noChangeAspect="1"/>
              </p:cNvSpPr>
              <p:nvPr/>
            </p:nvSpPr>
            <p:spPr bwMode="auto">
              <a:xfrm>
                <a:off x="3740" y="2036"/>
                <a:ext cx="946" cy="761"/>
              </a:xfrm>
              <a:custGeom>
                <a:avLst/>
                <a:gdLst/>
                <a:ahLst/>
                <a:cxnLst>
                  <a:cxn ang="0">
                    <a:pos x="68" y="432"/>
                  </a:cxn>
                  <a:cxn ang="0">
                    <a:pos x="73" y="477"/>
                  </a:cxn>
                  <a:cxn ang="0">
                    <a:pos x="93" y="525"/>
                  </a:cxn>
                  <a:cxn ang="0">
                    <a:pos x="176" y="568"/>
                  </a:cxn>
                  <a:cxn ang="0">
                    <a:pos x="243" y="580"/>
                  </a:cxn>
                  <a:cxn ang="0">
                    <a:pos x="330" y="555"/>
                  </a:cxn>
                  <a:cxn ang="0">
                    <a:pos x="396" y="580"/>
                  </a:cxn>
                  <a:cxn ang="0">
                    <a:pos x="425" y="652"/>
                  </a:cxn>
                  <a:cxn ang="0">
                    <a:pos x="470" y="688"/>
                  </a:cxn>
                  <a:cxn ang="0">
                    <a:pos x="523" y="685"/>
                  </a:cxn>
                  <a:cxn ang="0">
                    <a:pos x="566" y="715"/>
                  </a:cxn>
                  <a:cxn ang="0">
                    <a:pos x="615" y="690"/>
                  </a:cxn>
                  <a:cxn ang="0">
                    <a:pos x="677" y="658"/>
                  </a:cxn>
                  <a:cxn ang="0">
                    <a:pos x="723" y="598"/>
                  </a:cxn>
                  <a:cxn ang="0">
                    <a:pos x="743" y="537"/>
                  </a:cxn>
                  <a:cxn ang="0">
                    <a:pos x="718" y="513"/>
                  </a:cxn>
                  <a:cxn ang="0">
                    <a:pos x="723" y="477"/>
                  </a:cxn>
                  <a:cxn ang="0">
                    <a:pos x="688" y="422"/>
                  </a:cxn>
                  <a:cxn ang="0">
                    <a:pos x="693" y="373"/>
                  </a:cxn>
                  <a:cxn ang="0">
                    <a:pos x="652" y="367"/>
                  </a:cxn>
                  <a:cxn ang="0">
                    <a:pos x="700" y="307"/>
                  </a:cxn>
                  <a:cxn ang="0">
                    <a:pos x="707" y="343"/>
                  </a:cxn>
                  <a:cxn ang="0">
                    <a:pos x="768" y="300"/>
                  </a:cxn>
                  <a:cxn ang="0">
                    <a:pos x="803" y="258"/>
                  </a:cxn>
                  <a:cxn ang="0">
                    <a:pos x="828" y="215"/>
                  </a:cxn>
                  <a:cxn ang="0">
                    <a:pos x="870" y="148"/>
                  </a:cxn>
                  <a:cxn ang="0">
                    <a:pos x="798" y="123"/>
                  </a:cxn>
                  <a:cxn ang="0">
                    <a:pos x="748" y="98"/>
                  </a:cxn>
                  <a:cxn ang="0">
                    <a:pos x="682" y="0"/>
                  </a:cxn>
                  <a:cxn ang="0">
                    <a:pos x="626" y="45"/>
                  </a:cxn>
                  <a:cxn ang="0">
                    <a:pos x="585" y="117"/>
                  </a:cxn>
                  <a:cxn ang="0">
                    <a:pos x="626" y="142"/>
                  </a:cxn>
                  <a:cxn ang="0">
                    <a:pos x="638" y="183"/>
                  </a:cxn>
                  <a:cxn ang="0">
                    <a:pos x="541" y="233"/>
                  </a:cxn>
                  <a:cxn ang="0">
                    <a:pos x="450" y="300"/>
                  </a:cxn>
                  <a:cxn ang="0">
                    <a:pos x="371" y="282"/>
                  </a:cxn>
                  <a:cxn ang="0">
                    <a:pos x="256" y="245"/>
                  </a:cxn>
                  <a:cxn ang="0">
                    <a:pos x="213" y="178"/>
                  </a:cxn>
                  <a:cxn ang="0">
                    <a:pos x="158" y="183"/>
                  </a:cxn>
                  <a:cxn ang="0">
                    <a:pos x="115" y="238"/>
                  </a:cxn>
                  <a:cxn ang="0">
                    <a:pos x="98" y="288"/>
                  </a:cxn>
                  <a:cxn ang="0">
                    <a:pos x="30" y="330"/>
                  </a:cxn>
                  <a:cxn ang="0">
                    <a:pos x="21" y="393"/>
                  </a:cxn>
                </a:cxnLst>
                <a:rect l="0" t="0" r="r" b="b"/>
                <a:pathLst>
                  <a:path w="870" h="715">
                    <a:moveTo>
                      <a:pt x="21" y="393"/>
                    </a:moveTo>
                    <a:lnTo>
                      <a:pt x="36" y="428"/>
                    </a:lnTo>
                    <a:lnTo>
                      <a:pt x="68" y="432"/>
                    </a:lnTo>
                    <a:lnTo>
                      <a:pt x="90" y="418"/>
                    </a:lnTo>
                    <a:lnTo>
                      <a:pt x="90" y="443"/>
                    </a:lnTo>
                    <a:lnTo>
                      <a:pt x="73" y="477"/>
                    </a:lnTo>
                    <a:lnTo>
                      <a:pt x="71" y="488"/>
                    </a:lnTo>
                    <a:lnTo>
                      <a:pt x="81" y="517"/>
                    </a:lnTo>
                    <a:lnTo>
                      <a:pt x="93" y="525"/>
                    </a:lnTo>
                    <a:lnTo>
                      <a:pt x="108" y="530"/>
                    </a:lnTo>
                    <a:lnTo>
                      <a:pt x="146" y="543"/>
                    </a:lnTo>
                    <a:lnTo>
                      <a:pt x="176" y="568"/>
                    </a:lnTo>
                    <a:lnTo>
                      <a:pt x="206" y="562"/>
                    </a:lnTo>
                    <a:lnTo>
                      <a:pt x="213" y="580"/>
                    </a:lnTo>
                    <a:lnTo>
                      <a:pt x="243" y="580"/>
                    </a:lnTo>
                    <a:lnTo>
                      <a:pt x="275" y="580"/>
                    </a:lnTo>
                    <a:lnTo>
                      <a:pt x="305" y="575"/>
                    </a:lnTo>
                    <a:lnTo>
                      <a:pt x="330" y="555"/>
                    </a:lnTo>
                    <a:lnTo>
                      <a:pt x="353" y="555"/>
                    </a:lnTo>
                    <a:lnTo>
                      <a:pt x="353" y="568"/>
                    </a:lnTo>
                    <a:lnTo>
                      <a:pt x="396" y="580"/>
                    </a:lnTo>
                    <a:lnTo>
                      <a:pt x="410" y="610"/>
                    </a:lnTo>
                    <a:lnTo>
                      <a:pt x="410" y="633"/>
                    </a:lnTo>
                    <a:lnTo>
                      <a:pt x="425" y="652"/>
                    </a:lnTo>
                    <a:lnTo>
                      <a:pt x="450" y="655"/>
                    </a:lnTo>
                    <a:lnTo>
                      <a:pt x="455" y="685"/>
                    </a:lnTo>
                    <a:lnTo>
                      <a:pt x="470" y="688"/>
                    </a:lnTo>
                    <a:lnTo>
                      <a:pt x="503" y="670"/>
                    </a:lnTo>
                    <a:lnTo>
                      <a:pt x="521" y="672"/>
                    </a:lnTo>
                    <a:lnTo>
                      <a:pt x="523" y="685"/>
                    </a:lnTo>
                    <a:lnTo>
                      <a:pt x="536" y="695"/>
                    </a:lnTo>
                    <a:lnTo>
                      <a:pt x="560" y="690"/>
                    </a:lnTo>
                    <a:lnTo>
                      <a:pt x="566" y="715"/>
                    </a:lnTo>
                    <a:lnTo>
                      <a:pt x="585" y="715"/>
                    </a:lnTo>
                    <a:lnTo>
                      <a:pt x="585" y="695"/>
                    </a:lnTo>
                    <a:lnTo>
                      <a:pt x="615" y="690"/>
                    </a:lnTo>
                    <a:lnTo>
                      <a:pt x="626" y="672"/>
                    </a:lnTo>
                    <a:lnTo>
                      <a:pt x="645" y="678"/>
                    </a:lnTo>
                    <a:lnTo>
                      <a:pt x="677" y="658"/>
                    </a:lnTo>
                    <a:lnTo>
                      <a:pt x="712" y="617"/>
                    </a:lnTo>
                    <a:lnTo>
                      <a:pt x="712" y="605"/>
                    </a:lnTo>
                    <a:lnTo>
                      <a:pt x="723" y="598"/>
                    </a:lnTo>
                    <a:lnTo>
                      <a:pt x="732" y="575"/>
                    </a:lnTo>
                    <a:lnTo>
                      <a:pt x="743" y="543"/>
                    </a:lnTo>
                    <a:lnTo>
                      <a:pt x="743" y="537"/>
                    </a:lnTo>
                    <a:lnTo>
                      <a:pt x="723" y="543"/>
                    </a:lnTo>
                    <a:lnTo>
                      <a:pt x="712" y="525"/>
                    </a:lnTo>
                    <a:lnTo>
                      <a:pt x="718" y="513"/>
                    </a:lnTo>
                    <a:lnTo>
                      <a:pt x="707" y="495"/>
                    </a:lnTo>
                    <a:lnTo>
                      <a:pt x="732" y="495"/>
                    </a:lnTo>
                    <a:lnTo>
                      <a:pt x="723" y="477"/>
                    </a:lnTo>
                    <a:lnTo>
                      <a:pt x="707" y="445"/>
                    </a:lnTo>
                    <a:lnTo>
                      <a:pt x="688" y="433"/>
                    </a:lnTo>
                    <a:lnTo>
                      <a:pt x="688" y="422"/>
                    </a:lnTo>
                    <a:lnTo>
                      <a:pt x="718" y="392"/>
                    </a:lnTo>
                    <a:lnTo>
                      <a:pt x="700" y="378"/>
                    </a:lnTo>
                    <a:lnTo>
                      <a:pt x="693" y="373"/>
                    </a:lnTo>
                    <a:lnTo>
                      <a:pt x="682" y="392"/>
                    </a:lnTo>
                    <a:lnTo>
                      <a:pt x="663" y="378"/>
                    </a:lnTo>
                    <a:lnTo>
                      <a:pt x="652" y="367"/>
                    </a:lnTo>
                    <a:lnTo>
                      <a:pt x="652" y="348"/>
                    </a:lnTo>
                    <a:lnTo>
                      <a:pt x="682" y="330"/>
                    </a:lnTo>
                    <a:lnTo>
                      <a:pt x="700" y="307"/>
                    </a:lnTo>
                    <a:lnTo>
                      <a:pt x="707" y="313"/>
                    </a:lnTo>
                    <a:lnTo>
                      <a:pt x="707" y="330"/>
                    </a:lnTo>
                    <a:lnTo>
                      <a:pt x="707" y="343"/>
                    </a:lnTo>
                    <a:lnTo>
                      <a:pt x="732" y="330"/>
                    </a:lnTo>
                    <a:lnTo>
                      <a:pt x="748" y="325"/>
                    </a:lnTo>
                    <a:lnTo>
                      <a:pt x="768" y="300"/>
                    </a:lnTo>
                    <a:lnTo>
                      <a:pt x="778" y="288"/>
                    </a:lnTo>
                    <a:lnTo>
                      <a:pt x="798" y="275"/>
                    </a:lnTo>
                    <a:lnTo>
                      <a:pt x="803" y="258"/>
                    </a:lnTo>
                    <a:lnTo>
                      <a:pt x="822" y="238"/>
                    </a:lnTo>
                    <a:lnTo>
                      <a:pt x="822" y="227"/>
                    </a:lnTo>
                    <a:lnTo>
                      <a:pt x="828" y="215"/>
                    </a:lnTo>
                    <a:lnTo>
                      <a:pt x="833" y="190"/>
                    </a:lnTo>
                    <a:lnTo>
                      <a:pt x="852" y="197"/>
                    </a:lnTo>
                    <a:lnTo>
                      <a:pt x="870" y="148"/>
                    </a:lnTo>
                    <a:lnTo>
                      <a:pt x="858" y="117"/>
                    </a:lnTo>
                    <a:lnTo>
                      <a:pt x="830" y="135"/>
                    </a:lnTo>
                    <a:lnTo>
                      <a:pt x="798" y="123"/>
                    </a:lnTo>
                    <a:lnTo>
                      <a:pt x="798" y="112"/>
                    </a:lnTo>
                    <a:lnTo>
                      <a:pt x="778" y="98"/>
                    </a:lnTo>
                    <a:lnTo>
                      <a:pt x="748" y="98"/>
                    </a:lnTo>
                    <a:lnTo>
                      <a:pt x="712" y="57"/>
                    </a:lnTo>
                    <a:lnTo>
                      <a:pt x="707" y="20"/>
                    </a:lnTo>
                    <a:lnTo>
                      <a:pt x="682" y="0"/>
                    </a:lnTo>
                    <a:lnTo>
                      <a:pt x="615" y="27"/>
                    </a:lnTo>
                    <a:lnTo>
                      <a:pt x="633" y="32"/>
                    </a:lnTo>
                    <a:lnTo>
                      <a:pt x="626" y="45"/>
                    </a:lnTo>
                    <a:lnTo>
                      <a:pt x="626" y="87"/>
                    </a:lnTo>
                    <a:lnTo>
                      <a:pt x="596" y="105"/>
                    </a:lnTo>
                    <a:lnTo>
                      <a:pt x="585" y="117"/>
                    </a:lnTo>
                    <a:lnTo>
                      <a:pt x="585" y="148"/>
                    </a:lnTo>
                    <a:lnTo>
                      <a:pt x="615" y="148"/>
                    </a:lnTo>
                    <a:lnTo>
                      <a:pt x="626" y="142"/>
                    </a:lnTo>
                    <a:lnTo>
                      <a:pt x="638" y="160"/>
                    </a:lnTo>
                    <a:lnTo>
                      <a:pt x="638" y="172"/>
                    </a:lnTo>
                    <a:lnTo>
                      <a:pt x="638" y="183"/>
                    </a:lnTo>
                    <a:lnTo>
                      <a:pt x="621" y="183"/>
                    </a:lnTo>
                    <a:lnTo>
                      <a:pt x="585" y="220"/>
                    </a:lnTo>
                    <a:lnTo>
                      <a:pt x="541" y="233"/>
                    </a:lnTo>
                    <a:lnTo>
                      <a:pt x="541" y="258"/>
                    </a:lnTo>
                    <a:lnTo>
                      <a:pt x="511" y="282"/>
                    </a:lnTo>
                    <a:lnTo>
                      <a:pt x="450" y="300"/>
                    </a:lnTo>
                    <a:lnTo>
                      <a:pt x="438" y="307"/>
                    </a:lnTo>
                    <a:lnTo>
                      <a:pt x="383" y="288"/>
                    </a:lnTo>
                    <a:lnTo>
                      <a:pt x="371" y="282"/>
                    </a:lnTo>
                    <a:lnTo>
                      <a:pt x="330" y="282"/>
                    </a:lnTo>
                    <a:lnTo>
                      <a:pt x="286" y="245"/>
                    </a:lnTo>
                    <a:lnTo>
                      <a:pt x="256" y="245"/>
                    </a:lnTo>
                    <a:lnTo>
                      <a:pt x="226" y="233"/>
                    </a:lnTo>
                    <a:lnTo>
                      <a:pt x="226" y="197"/>
                    </a:lnTo>
                    <a:lnTo>
                      <a:pt x="213" y="178"/>
                    </a:lnTo>
                    <a:lnTo>
                      <a:pt x="183" y="172"/>
                    </a:lnTo>
                    <a:lnTo>
                      <a:pt x="170" y="160"/>
                    </a:lnTo>
                    <a:lnTo>
                      <a:pt x="158" y="183"/>
                    </a:lnTo>
                    <a:lnTo>
                      <a:pt x="121" y="197"/>
                    </a:lnTo>
                    <a:lnTo>
                      <a:pt x="103" y="220"/>
                    </a:lnTo>
                    <a:lnTo>
                      <a:pt x="115" y="238"/>
                    </a:lnTo>
                    <a:lnTo>
                      <a:pt x="78" y="245"/>
                    </a:lnTo>
                    <a:lnTo>
                      <a:pt x="98" y="270"/>
                    </a:lnTo>
                    <a:lnTo>
                      <a:pt x="98" y="288"/>
                    </a:lnTo>
                    <a:lnTo>
                      <a:pt x="73" y="313"/>
                    </a:lnTo>
                    <a:lnTo>
                      <a:pt x="55" y="330"/>
                    </a:lnTo>
                    <a:lnTo>
                      <a:pt x="30" y="330"/>
                    </a:lnTo>
                    <a:lnTo>
                      <a:pt x="0" y="355"/>
                    </a:lnTo>
                    <a:lnTo>
                      <a:pt x="21" y="393"/>
                    </a:lnTo>
                    <a:lnTo>
                      <a:pt x="21" y="39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43" name="Freeform 293"/>
              <p:cNvSpPr>
                <a:spLocks noChangeAspect="1"/>
              </p:cNvSpPr>
              <p:nvPr/>
            </p:nvSpPr>
            <p:spPr bwMode="auto">
              <a:xfrm>
                <a:off x="3740" y="2036"/>
                <a:ext cx="946" cy="761"/>
              </a:xfrm>
              <a:custGeom>
                <a:avLst/>
                <a:gdLst/>
                <a:ahLst/>
                <a:cxnLst>
                  <a:cxn ang="0">
                    <a:pos x="68" y="432"/>
                  </a:cxn>
                  <a:cxn ang="0">
                    <a:pos x="73" y="477"/>
                  </a:cxn>
                  <a:cxn ang="0">
                    <a:pos x="93" y="525"/>
                  </a:cxn>
                  <a:cxn ang="0">
                    <a:pos x="176" y="568"/>
                  </a:cxn>
                  <a:cxn ang="0">
                    <a:pos x="243" y="580"/>
                  </a:cxn>
                  <a:cxn ang="0">
                    <a:pos x="330" y="555"/>
                  </a:cxn>
                  <a:cxn ang="0">
                    <a:pos x="396" y="580"/>
                  </a:cxn>
                  <a:cxn ang="0">
                    <a:pos x="425" y="652"/>
                  </a:cxn>
                  <a:cxn ang="0">
                    <a:pos x="470" y="688"/>
                  </a:cxn>
                  <a:cxn ang="0">
                    <a:pos x="523" y="685"/>
                  </a:cxn>
                  <a:cxn ang="0">
                    <a:pos x="566" y="715"/>
                  </a:cxn>
                  <a:cxn ang="0">
                    <a:pos x="615" y="690"/>
                  </a:cxn>
                  <a:cxn ang="0">
                    <a:pos x="677" y="658"/>
                  </a:cxn>
                  <a:cxn ang="0">
                    <a:pos x="723" y="598"/>
                  </a:cxn>
                  <a:cxn ang="0">
                    <a:pos x="743" y="537"/>
                  </a:cxn>
                  <a:cxn ang="0">
                    <a:pos x="718" y="513"/>
                  </a:cxn>
                  <a:cxn ang="0">
                    <a:pos x="723" y="477"/>
                  </a:cxn>
                  <a:cxn ang="0">
                    <a:pos x="688" y="422"/>
                  </a:cxn>
                  <a:cxn ang="0">
                    <a:pos x="693" y="373"/>
                  </a:cxn>
                  <a:cxn ang="0">
                    <a:pos x="652" y="367"/>
                  </a:cxn>
                  <a:cxn ang="0">
                    <a:pos x="700" y="307"/>
                  </a:cxn>
                  <a:cxn ang="0">
                    <a:pos x="707" y="343"/>
                  </a:cxn>
                  <a:cxn ang="0">
                    <a:pos x="768" y="300"/>
                  </a:cxn>
                  <a:cxn ang="0">
                    <a:pos x="803" y="258"/>
                  </a:cxn>
                  <a:cxn ang="0">
                    <a:pos x="828" y="215"/>
                  </a:cxn>
                  <a:cxn ang="0">
                    <a:pos x="870" y="148"/>
                  </a:cxn>
                  <a:cxn ang="0">
                    <a:pos x="798" y="123"/>
                  </a:cxn>
                  <a:cxn ang="0">
                    <a:pos x="748" y="98"/>
                  </a:cxn>
                  <a:cxn ang="0">
                    <a:pos x="682" y="0"/>
                  </a:cxn>
                  <a:cxn ang="0">
                    <a:pos x="626" y="45"/>
                  </a:cxn>
                  <a:cxn ang="0">
                    <a:pos x="585" y="117"/>
                  </a:cxn>
                  <a:cxn ang="0">
                    <a:pos x="626" y="142"/>
                  </a:cxn>
                  <a:cxn ang="0">
                    <a:pos x="638" y="183"/>
                  </a:cxn>
                  <a:cxn ang="0">
                    <a:pos x="541" y="233"/>
                  </a:cxn>
                  <a:cxn ang="0">
                    <a:pos x="450" y="300"/>
                  </a:cxn>
                  <a:cxn ang="0">
                    <a:pos x="371" y="282"/>
                  </a:cxn>
                  <a:cxn ang="0">
                    <a:pos x="256" y="245"/>
                  </a:cxn>
                  <a:cxn ang="0">
                    <a:pos x="213" y="178"/>
                  </a:cxn>
                  <a:cxn ang="0">
                    <a:pos x="158" y="183"/>
                  </a:cxn>
                  <a:cxn ang="0">
                    <a:pos x="115" y="238"/>
                  </a:cxn>
                  <a:cxn ang="0">
                    <a:pos x="98" y="288"/>
                  </a:cxn>
                  <a:cxn ang="0">
                    <a:pos x="30" y="330"/>
                  </a:cxn>
                  <a:cxn ang="0">
                    <a:pos x="21" y="393"/>
                  </a:cxn>
                </a:cxnLst>
                <a:rect l="0" t="0" r="r" b="b"/>
                <a:pathLst>
                  <a:path w="870" h="715">
                    <a:moveTo>
                      <a:pt x="21" y="393"/>
                    </a:moveTo>
                    <a:lnTo>
                      <a:pt x="36" y="428"/>
                    </a:lnTo>
                    <a:lnTo>
                      <a:pt x="68" y="432"/>
                    </a:lnTo>
                    <a:lnTo>
                      <a:pt x="90" y="418"/>
                    </a:lnTo>
                    <a:lnTo>
                      <a:pt x="90" y="443"/>
                    </a:lnTo>
                    <a:lnTo>
                      <a:pt x="73" y="477"/>
                    </a:lnTo>
                    <a:lnTo>
                      <a:pt x="71" y="488"/>
                    </a:lnTo>
                    <a:lnTo>
                      <a:pt x="81" y="517"/>
                    </a:lnTo>
                    <a:lnTo>
                      <a:pt x="93" y="525"/>
                    </a:lnTo>
                    <a:lnTo>
                      <a:pt x="108" y="530"/>
                    </a:lnTo>
                    <a:lnTo>
                      <a:pt x="146" y="543"/>
                    </a:lnTo>
                    <a:lnTo>
                      <a:pt x="176" y="568"/>
                    </a:lnTo>
                    <a:lnTo>
                      <a:pt x="206" y="562"/>
                    </a:lnTo>
                    <a:lnTo>
                      <a:pt x="213" y="580"/>
                    </a:lnTo>
                    <a:lnTo>
                      <a:pt x="243" y="580"/>
                    </a:lnTo>
                    <a:lnTo>
                      <a:pt x="275" y="580"/>
                    </a:lnTo>
                    <a:lnTo>
                      <a:pt x="305" y="575"/>
                    </a:lnTo>
                    <a:lnTo>
                      <a:pt x="330" y="555"/>
                    </a:lnTo>
                    <a:lnTo>
                      <a:pt x="353" y="555"/>
                    </a:lnTo>
                    <a:lnTo>
                      <a:pt x="353" y="568"/>
                    </a:lnTo>
                    <a:lnTo>
                      <a:pt x="396" y="580"/>
                    </a:lnTo>
                    <a:lnTo>
                      <a:pt x="410" y="610"/>
                    </a:lnTo>
                    <a:lnTo>
                      <a:pt x="410" y="633"/>
                    </a:lnTo>
                    <a:lnTo>
                      <a:pt x="425" y="652"/>
                    </a:lnTo>
                    <a:lnTo>
                      <a:pt x="450" y="655"/>
                    </a:lnTo>
                    <a:lnTo>
                      <a:pt x="455" y="685"/>
                    </a:lnTo>
                    <a:lnTo>
                      <a:pt x="470" y="688"/>
                    </a:lnTo>
                    <a:lnTo>
                      <a:pt x="503" y="670"/>
                    </a:lnTo>
                    <a:lnTo>
                      <a:pt x="521" y="672"/>
                    </a:lnTo>
                    <a:lnTo>
                      <a:pt x="523" y="685"/>
                    </a:lnTo>
                    <a:lnTo>
                      <a:pt x="536" y="695"/>
                    </a:lnTo>
                    <a:lnTo>
                      <a:pt x="560" y="690"/>
                    </a:lnTo>
                    <a:lnTo>
                      <a:pt x="566" y="715"/>
                    </a:lnTo>
                    <a:lnTo>
                      <a:pt x="585" y="715"/>
                    </a:lnTo>
                    <a:lnTo>
                      <a:pt x="585" y="695"/>
                    </a:lnTo>
                    <a:lnTo>
                      <a:pt x="615" y="690"/>
                    </a:lnTo>
                    <a:lnTo>
                      <a:pt x="626" y="672"/>
                    </a:lnTo>
                    <a:lnTo>
                      <a:pt x="645" y="678"/>
                    </a:lnTo>
                    <a:lnTo>
                      <a:pt x="677" y="658"/>
                    </a:lnTo>
                    <a:lnTo>
                      <a:pt x="712" y="617"/>
                    </a:lnTo>
                    <a:lnTo>
                      <a:pt x="712" y="605"/>
                    </a:lnTo>
                    <a:lnTo>
                      <a:pt x="723" y="598"/>
                    </a:lnTo>
                    <a:lnTo>
                      <a:pt x="732" y="575"/>
                    </a:lnTo>
                    <a:lnTo>
                      <a:pt x="743" y="543"/>
                    </a:lnTo>
                    <a:lnTo>
                      <a:pt x="743" y="537"/>
                    </a:lnTo>
                    <a:lnTo>
                      <a:pt x="723" y="543"/>
                    </a:lnTo>
                    <a:lnTo>
                      <a:pt x="712" y="525"/>
                    </a:lnTo>
                    <a:lnTo>
                      <a:pt x="718" y="513"/>
                    </a:lnTo>
                    <a:lnTo>
                      <a:pt x="707" y="495"/>
                    </a:lnTo>
                    <a:lnTo>
                      <a:pt x="732" y="495"/>
                    </a:lnTo>
                    <a:lnTo>
                      <a:pt x="723" y="477"/>
                    </a:lnTo>
                    <a:lnTo>
                      <a:pt x="707" y="445"/>
                    </a:lnTo>
                    <a:lnTo>
                      <a:pt x="688" y="433"/>
                    </a:lnTo>
                    <a:lnTo>
                      <a:pt x="688" y="422"/>
                    </a:lnTo>
                    <a:lnTo>
                      <a:pt x="718" y="392"/>
                    </a:lnTo>
                    <a:lnTo>
                      <a:pt x="700" y="378"/>
                    </a:lnTo>
                    <a:lnTo>
                      <a:pt x="693" y="373"/>
                    </a:lnTo>
                    <a:lnTo>
                      <a:pt x="682" y="392"/>
                    </a:lnTo>
                    <a:lnTo>
                      <a:pt x="663" y="378"/>
                    </a:lnTo>
                    <a:lnTo>
                      <a:pt x="652" y="367"/>
                    </a:lnTo>
                    <a:lnTo>
                      <a:pt x="652" y="348"/>
                    </a:lnTo>
                    <a:lnTo>
                      <a:pt x="682" y="330"/>
                    </a:lnTo>
                    <a:lnTo>
                      <a:pt x="700" y="307"/>
                    </a:lnTo>
                    <a:lnTo>
                      <a:pt x="707" y="313"/>
                    </a:lnTo>
                    <a:lnTo>
                      <a:pt x="707" y="330"/>
                    </a:lnTo>
                    <a:lnTo>
                      <a:pt x="707" y="343"/>
                    </a:lnTo>
                    <a:lnTo>
                      <a:pt x="732" y="330"/>
                    </a:lnTo>
                    <a:lnTo>
                      <a:pt x="748" y="325"/>
                    </a:lnTo>
                    <a:lnTo>
                      <a:pt x="768" y="300"/>
                    </a:lnTo>
                    <a:lnTo>
                      <a:pt x="778" y="288"/>
                    </a:lnTo>
                    <a:lnTo>
                      <a:pt x="798" y="275"/>
                    </a:lnTo>
                    <a:lnTo>
                      <a:pt x="803" y="258"/>
                    </a:lnTo>
                    <a:lnTo>
                      <a:pt x="822" y="238"/>
                    </a:lnTo>
                    <a:lnTo>
                      <a:pt x="822" y="227"/>
                    </a:lnTo>
                    <a:lnTo>
                      <a:pt x="828" y="215"/>
                    </a:lnTo>
                    <a:lnTo>
                      <a:pt x="833" y="190"/>
                    </a:lnTo>
                    <a:lnTo>
                      <a:pt x="852" y="197"/>
                    </a:lnTo>
                    <a:lnTo>
                      <a:pt x="870" y="148"/>
                    </a:lnTo>
                    <a:lnTo>
                      <a:pt x="858" y="117"/>
                    </a:lnTo>
                    <a:lnTo>
                      <a:pt x="830" y="135"/>
                    </a:lnTo>
                    <a:lnTo>
                      <a:pt x="798" y="123"/>
                    </a:lnTo>
                    <a:lnTo>
                      <a:pt x="798" y="112"/>
                    </a:lnTo>
                    <a:lnTo>
                      <a:pt x="778" y="98"/>
                    </a:lnTo>
                    <a:lnTo>
                      <a:pt x="748" y="98"/>
                    </a:lnTo>
                    <a:lnTo>
                      <a:pt x="712" y="57"/>
                    </a:lnTo>
                    <a:lnTo>
                      <a:pt x="707" y="20"/>
                    </a:lnTo>
                    <a:lnTo>
                      <a:pt x="682" y="0"/>
                    </a:lnTo>
                    <a:lnTo>
                      <a:pt x="615" y="27"/>
                    </a:lnTo>
                    <a:lnTo>
                      <a:pt x="633" y="32"/>
                    </a:lnTo>
                    <a:lnTo>
                      <a:pt x="626" y="45"/>
                    </a:lnTo>
                    <a:lnTo>
                      <a:pt x="626" y="87"/>
                    </a:lnTo>
                    <a:lnTo>
                      <a:pt x="596" y="105"/>
                    </a:lnTo>
                    <a:lnTo>
                      <a:pt x="585" y="117"/>
                    </a:lnTo>
                    <a:lnTo>
                      <a:pt x="585" y="148"/>
                    </a:lnTo>
                    <a:lnTo>
                      <a:pt x="615" y="148"/>
                    </a:lnTo>
                    <a:lnTo>
                      <a:pt x="626" y="142"/>
                    </a:lnTo>
                    <a:lnTo>
                      <a:pt x="638" y="160"/>
                    </a:lnTo>
                    <a:lnTo>
                      <a:pt x="638" y="172"/>
                    </a:lnTo>
                    <a:lnTo>
                      <a:pt x="638" y="183"/>
                    </a:lnTo>
                    <a:lnTo>
                      <a:pt x="621" y="183"/>
                    </a:lnTo>
                    <a:lnTo>
                      <a:pt x="585" y="220"/>
                    </a:lnTo>
                    <a:lnTo>
                      <a:pt x="541" y="233"/>
                    </a:lnTo>
                    <a:lnTo>
                      <a:pt x="541" y="258"/>
                    </a:lnTo>
                    <a:lnTo>
                      <a:pt x="511" y="282"/>
                    </a:lnTo>
                    <a:lnTo>
                      <a:pt x="450" y="300"/>
                    </a:lnTo>
                    <a:lnTo>
                      <a:pt x="438" y="307"/>
                    </a:lnTo>
                    <a:lnTo>
                      <a:pt x="383" y="288"/>
                    </a:lnTo>
                    <a:lnTo>
                      <a:pt x="371" y="282"/>
                    </a:lnTo>
                    <a:lnTo>
                      <a:pt x="330" y="282"/>
                    </a:lnTo>
                    <a:lnTo>
                      <a:pt x="286" y="245"/>
                    </a:lnTo>
                    <a:lnTo>
                      <a:pt x="256" y="245"/>
                    </a:lnTo>
                    <a:lnTo>
                      <a:pt x="226" y="233"/>
                    </a:lnTo>
                    <a:lnTo>
                      <a:pt x="226" y="197"/>
                    </a:lnTo>
                    <a:lnTo>
                      <a:pt x="213" y="178"/>
                    </a:lnTo>
                    <a:lnTo>
                      <a:pt x="183" y="172"/>
                    </a:lnTo>
                    <a:lnTo>
                      <a:pt x="170" y="160"/>
                    </a:lnTo>
                    <a:lnTo>
                      <a:pt x="158" y="183"/>
                    </a:lnTo>
                    <a:lnTo>
                      <a:pt x="121" y="197"/>
                    </a:lnTo>
                    <a:lnTo>
                      <a:pt x="103" y="220"/>
                    </a:lnTo>
                    <a:lnTo>
                      <a:pt x="115" y="238"/>
                    </a:lnTo>
                    <a:lnTo>
                      <a:pt x="78" y="245"/>
                    </a:lnTo>
                    <a:lnTo>
                      <a:pt x="98" y="270"/>
                    </a:lnTo>
                    <a:lnTo>
                      <a:pt x="98" y="288"/>
                    </a:lnTo>
                    <a:lnTo>
                      <a:pt x="73" y="313"/>
                    </a:lnTo>
                    <a:lnTo>
                      <a:pt x="55" y="330"/>
                    </a:lnTo>
                    <a:lnTo>
                      <a:pt x="30" y="330"/>
                    </a:lnTo>
                    <a:lnTo>
                      <a:pt x="0" y="355"/>
                    </a:lnTo>
                    <a:lnTo>
                      <a:pt x="21" y="393"/>
                    </a:lnTo>
                    <a:lnTo>
                      <a:pt x="21" y="39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44" name="Freeform 294"/>
              <p:cNvSpPr>
                <a:spLocks noChangeAspect="1"/>
              </p:cNvSpPr>
              <p:nvPr/>
            </p:nvSpPr>
            <p:spPr bwMode="auto">
              <a:xfrm>
                <a:off x="3924" y="2119"/>
                <a:ext cx="511" cy="239"/>
              </a:xfrm>
              <a:custGeom>
                <a:avLst/>
                <a:gdLst/>
                <a:ahLst/>
                <a:cxnLst>
                  <a:cxn ang="0">
                    <a:pos x="0" y="72"/>
                  </a:cxn>
                  <a:cxn ang="0">
                    <a:pos x="28" y="57"/>
                  </a:cxn>
                  <a:cxn ang="0">
                    <a:pos x="73" y="27"/>
                  </a:cxn>
                  <a:cxn ang="0">
                    <a:pos x="88" y="25"/>
                  </a:cxn>
                  <a:cxn ang="0">
                    <a:pos x="123" y="48"/>
                  </a:cxn>
                  <a:cxn ang="0">
                    <a:pos x="143" y="43"/>
                  </a:cxn>
                  <a:cxn ang="0">
                    <a:pos x="167" y="0"/>
                  </a:cxn>
                  <a:cxn ang="0">
                    <a:pos x="192" y="0"/>
                  </a:cxn>
                  <a:cxn ang="0">
                    <a:pos x="215" y="37"/>
                  </a:cxn>
                  <a:cxn ang="0">
                    <a:pos x="233" y="37"/>
                  </a:cxn>
                  <a:cxn ang="0">
                    <a:pos x="268" y="22"/>
                  </a:cxn>
                  <a:cxn ang="0">
                    <a:pos x="300" y="43"/>
                  </a:cxn>
                  <a:cxn ang="0">
                    <a:pos x="362" y="37"/>
                  </a:cxn>
                  <a:cxn ang="0">
                    <a:pos x="380" y="13"/>
                  </a:cxn>
                  <a:cxn ang="0">
                    <a:pos x="402" y="23"/>
                  </a:cxn>
                  <a:cxn ang="0">
                    <a:pos x="427" y="25"/>
                  </a:cxn>
                  <a:cxn ang="0">
                    <a:pos x="417" y="35"/>
                  </a:cxn>
                  <a:cxn ang="0">
                    <a:pos x="417" y="68"/>
                  </a:cxn>
                  <a:cxn ang="0">
                    <a:pos x="445" y="67"/>
                  </a:cxn>
                  <a:cxn ang="0">
                    <a:pos x="460" y="63"/>
                  </a:cxn>
                  <a:cxn ang="0">
                    <a:pos x="470" y="82"/>
                  </a:cxn>
                  <a:cxn ang="0">
                    <a:pos x="470" y="103"/>
                  </a:cxn>
                  <a:cxn ang="0">
                    <a:pos x="453" y="103"/>
                  </a:cxn>
                  <a:cxn ang="0">
                    <a:pos x="415" y="143"/>
                  </a:cxn>
                  <a:cxn ang="0">
                    <a:pos x="375" y="150"/>
                  </a:cxn>
                  <a:cxn ang="0">
                    <a:pos x="375" y="177"/>
                  </a:cxn>
                  <a:cxn ang="0">
                    <a:pos x="343" y="202"/>
                  </a:cxn>
                  <a:cxn ang="0">
                    <a:pos x="270" y="225"/>
                  </a:cxn>
                  <a:cxn ang="0">
                    <a:pos x="212" y="208"/>
                  </a:cxn>
                  <a:cxn ang="0">
                    <a:pos x="203" y="202"/>
                  </a:cxn>
                  <a:cxn ang="0">
                    <a:pos x="162" y="202"/>
                  </a:cxn>
                  <a:cxn ang="0">
                    <a:pos x="118" y="165"/>
                  </a:cxn>
                  <a:cxn ang="0">
                    <a:pos x="82" y="165"/>
                  </a:cxn>
                  <a:cxn ang="0">
                    <a:pos x="58" y="153"/>
                  </a:cxn>
                  <a:cxn ang="0">
                    <a:pos x="58" y="117"/>
                  </a:cxn>
                  <a:cxn ang="0">
                    <a:pos x="38" y="98"/>
                  </a:cxn>
                  <a:cxn ang="0">
                    <a:pos x="17" y="93"/>
                  </a:cxn>
                  <a:cxn ang="0">
                    <a:pos x="0" y="83"/>
                  </a:cxn>
                  <a:cxn ang="0">
                    <a:pos x="0" y="72"/>
                  </a:cxn>
                  <a:cxn ang="0">
                    <a:pos x="0" y="72"/>
                  </a:cxn>
                </a:cxnLst>
                <a:rect l="0" t="0" r="r" b="b"/>
                <a:pathLst>
                  <a:path w="470" h="225">
                    <a:moveTo>
                      <a:pt x="0" y="72"/>
                    </a:moveTo>
                    <a:lnTo>
                      <a:pt x="28" y="57"/>
                    </a:lnTo>
                    <a:lnTo>
                      <a:pt x="73" y="27"/>
                    </a:lnTo>
                    <a:lnTo>
                      <a:pt x="88" y="25"/>
                    </a:lnTo>
                    <a:lnTo>
                      <a:pt x="123" y="48"/>
                    </a:lnTo>
                    <a:lnTo>
                      <a:pt x="143" y="43"/>
                    </a:lnTo>
                    <a:lnTo>
                      <a:pt x="167" y="0"/>
                    </a:lnTo>
                    <a:lnTo>
                      <a:pt x="192" y="0"/>
                    </a:lnTo>
                    <a:lnTo>
                      <a:pt x="215" y="37"/>
                    </a:lnTo>
                    <a:lnTo>
                      <a:pt x="233" y="37"/>
                    </a:lnTo>
                    <a:lnTo>
                      <a:pt x="268" y="22"/>
                    </a:lnTo>
                    <a:lnTo>
                      <a:pt x="300" y="43"/>
                    </a:lnTo>
                    <a:lnTo>
                      <a:pt x="362" y="37"/>
                    </a:lnTo>
                    <a:lnTo>
                      <a:pt x="380" y="13"/>
                    </a:lnTo>
                    <a:lnTo>
                      <a:pt x="402" y="23"/>
                    </a:lnTo>
                    <a:lnTo>
                      <a:pt x="427" y="25"/>
                    </a:lnTo>
                    <a:lnTo>
                      <a:pt x="417" y="35"/>
                    </a:lnTo>
                    <a:lnTo>
                      <a:pt x="417" y="68"/>
                    </a:lnTo>
                    <a:lnTo>
                      <a:pt x="445" y="67"/>
                    </a:lnTo>
                    <a:lnTo>
                      <a:pt x="460" y="63"/>
                    </a:lnTo>
                    <a:lnTo>
                      <a:pt x="470" y="82"/>
                    </a:lnTo>
                    <a:lnTo>
                      <a:pt x="470" y="103"/>
                    </a:lnTo>
                    <a:lnTo>
                      <a:pt x="453" y="103"/>
                    </a:lnTo>
                    <a:lnTo>
                      <a:pt x="415" y="143"/>
                    </a:lnTo>
                    <a:lnTo>
                      <a:pt x="375" y="150"/>
                    </a:lnTo>
                    <a:lnTo>
                      <a:pt x="375" y="177"/>
                    </a:lnTo>
                    <a:lnTo>
                      <a:pt x="343" y="202"/>
                    </a:lnTo>
                    <a:lnTo>
                      <a:pt x="270" y="225"/>
                    </a:lnTo>
                    <a:lnTo>
                      <a:pt x="212" y="208"/>
                    </a:lnTo>
                    <a:lnTo>
                      <a:pt x="203" y="202"/>
                    </a:lnTo>
                    <a:lnTo>
                      <a:pt x="162" y="202"/>
                    </a:lnTo>
                    <a:lnTo>
                      <a:pt x="118" y="165"/>
                    </a:lnTo>
                    <a:lnTo>
                      <a:pt x="82" y="165"/>
                    </a:lnTo>
                    <a:lnTo>
                      <a:pt x="58" y="153"/>
                    </a:lnTo>
                    <a:lnTo>
                      <a:pt x="58" y="117"/>
                    </a:lnTo>
                    <a:lnTo>
                      <a:pt x="38" y="98"/>
                    </a:lnTo>
                    <a:lnTo>
                      <a:pt x="17" y="93"/>
                    </a:lnTo>
                    <a:lnTo>
                      <a:pt x="0" y="83"/>
                    </a:lnTo>
                    <a:lnTo>
                      <a:pt x="0" y="72"/>
                    </a:lnTo>
                    <a:lnTo>
                      <a:pt x="0" y="7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45" name="Freeform 295"/>
              <p:cNvSpPr>
                <a:spLocks noChangeAspect="1"/>
              </p:cNvSpPr>
              <p:nvPr/>
            </p:nvSpPr>
            <p:spPr bwMode="auto">
              <a:xfrm>
                <a:off x="3924" y="2119"/>
                <a:ext cx="511" cy="239"/>
              </a:xfrm>
              <a:custGeom>
                <a:avLst/>
                <a:gdLst/>
                <a:ahLst/>
                <a:cxnLst>
                  <a:cxn ang="0">
                    <a:pos x="0" y="72"/>
                  </a:cxn>
                  <a:cxn ang="0">
                    <a:pos x="28" y="57"/>
                  </a:cxn>
                  <a:cxn ang="0">
                    <a:pos x="73" y="27"/>
                  </a:cxn>
                  <a:cxn ang="0">
                    <a:pos x="88" y="25"/>
                  </a:cxn>
                  <a:cxn ang="0">
                    <a:pos x="123" y="48"/>
                  </a:cxn>
                  <a:cxn ang="0">
                    <a:pos x="143" y="43"/>
                  </a:cxn>
                  <a:cxn ang="0">
                    <a:pos x="167" y="0"/>
                  </a:cxn>
                  <a:cxn ang="0">
                    <a:pos x="192" y="0"/>
                  </a:cxn>
                  <a:cxn ang="0">
                    <a:pos x="215" y="37"/>
                  </a:cxn>
                  <a:cxn ang="0">
                    <a:pos x="233" y="37"/>
                  </a:cxn>
                  <a:cxn ang="0">
                    <a:pos x="268" y="22"/>
                  </a:cxn>
                  <a:cxn ang="0">
                    <a:pos x="300" y="43"/>
                  </a:cxn>
                  <a:cxn ang="0">
                    <a:pos x="362" y="37"/>
                  </a:cxn>
                  <a:cxn ang="0">
                    <a:pos x="380" y="13"/>
                  </a:cxn>
                  <a:cxn ang="0">
                    <a:pos x="402" y="23"/>
                  </a:cxn>
                  <a:cxn ang="0">
                    <a:pos x="427" y="25"/>
                  </a:cxn>
                  <a:cxn ang="0">
                    <a:pos x="417" y="35"/>
                  </a:cxn>
                  <a:cxn ang="0">
                    <a:pos x="417" y="68"/>
                  </a:cxn>
                  <a:cxn ang="0">
                    <a:pos x="445" y="67"/>
                  </a:cxn>
                  <a:cxn ang="0">
                    <a:pos x="460" y="63"/>
                  </a:cxn>
                  <a:cxn ang="0">
                    <a:pos x="470" y="82"/>
                  </a:cxn>
                  <a:cxn ang="0">
                    <a:pos x="470" y="103"/>
                  </a:cxn>
                  <a:cxn ang="0">
                    <a:pos x="453" y="103"/>
                  </a:cxn>
                  <a:cxn ang="0">
                    <a:pos x="415" y="143"/>
                  </a:cxn>
                  <a:cxn ang="0">
                    <a:pos x="375" y="150"/>
                  </a:cxn>
                  <a:cxn ang="0">
                    <a:pos x="375" y="177"/>
                  </a:cxn>
                  <a:cxn ang="0">
                    <a:pos x="343" y="202"/>
                  </a:cxn>
                  <a:cxn ang="0">
                    <a:pos x="270" y="225"/>
                  </a:cxn>
                  <a:cxn ang="0">
                    <a:pos x="212" y="208"/>
                  </a:cxn>
                  <a:cxn ang="0">
                    <a:pos x="203" y="202"/>
                  </a:cxn>
                  <a:cxn ang="0">
                    <a:pos x="162" y="202"/>
                  </a:cxn>
                  <a:cxn ang="0">
                    <a:pos x="118" y="165"/>
                  </a:cxn>
                  <a:cxn ang="0">
                    <a:pos x="82" y="165"/>
                  </a:cxn>
                  <a:cxn ang="0">
                    <a:pos x="58" y="153"/>
                  </a:cxn>
                  <a:cxn ang="0">
                    <a:pos x="58" y="117"/>
                  </a:cxn>
                  <a:cxn ang="0">
                    <a:pos x="38" y="98"/>
                  </a:cxn>
                  <a:cxn ang="0">
                    <a:pos x="17" y="93"/>
                  </a:cxn>
                  <a:cxn ang="0">
                    <a:pos x="0" y="83"/>
                  </a:cxn>
                  <a:cxn ang="0">
                    <a:pos x="0" y="72"/>
                  </a:cxn>
                  <a:cxn ang="0">
                    <a:pos x="0" y="72"/>
                  </a:cxn>
                </a:cxnLst>
                <a:rect l="0" t="0" r="r" b="b"/>
                <a:pathLst>
                  <a:path w="470" h="225">
                    <a:moveTo>
                      <a:pt x="0" y="72"/>
                    </a:moveTo>
                    <a:lnTo>
                      <a:pt x="28" y="57"/>
                    </a:lnTo>
                    <a:lnTo>
                      <a:pt x="73" y="27"/>
                    </a:lnTo>
                    <a:lnTo>
                      <a:pt x="88" y="25"/>
                    </a:lnTo>
                    <a:lnTo>
                      <a:pt x="123" y="48"/>
                    </a:lnTo>
                    <a:lnTo>
                      <a:pt x="143" y="43"/>
                    </a:lnTo>
                    <a:lnTo>
                      <a:pt x="167" y="0"/>
                    </a:lnTo>
                    <a:lnTo>
                      <a:pt x="192" y="0"/>
                    </a:lnTo>
                    <a:lnTo>
                      <a:pt x="215" y="37"/>
                    </a:lnTo>
                    <a:lnTo>
                      <a:pt x="233" y="37"/>
                    </a:lnTo>
                    <a:lnTo>
                      <a:pt x="268" y="22"/>
                    </a:lnTo>
                    <a:lnTo>
                      <a:pt x="300" y="43"/>
                    </a:lnTo>
                    <a:lnTo>
                      <a:pt x="362" y="37"/>
                    </a:lnTo>
                    <a:lnTo>
                      <a:pt x="380" y="13"/>
                    </a:lnTo>
                    <a:lnTo>
                      <a:pt x="402" y="23"/>
                    </a:lnTo>
                    <a:lnTo>
                      <a:pt x="427" y="25"/>
                    </a:lnTo>
                    <a:lnTo>
                      <a:pt x="417" y="35"/>
                    </a:lnTo>
                    <a:lnTo>
                      <a:pt x="417" y="68"/>
                    </a:lnTo>
                    <a:lnTo>
                      <a:pt x="445" y="67"/>
                    </a:lnTo>
                    <a:lnTo>
                      <a:pt x="460" y="63"/>
                    </a:lnTo>
                    <a:lnTo>
                      <a:pt x="470" y="82"/>
                    </a:lnTo>
                    <a:lnTo>
                      <a:pt x="470" y="103"/>
                    </a:lnTo>
                    <a:lnTo>
                      <a:pt x="453" y="103"/>
                    </a:lnTo>
                    <a:lnTo>
                      <a:pt x="415" y="143"/>
                    </a:lnTo>
                    <a:lnTo>
                      <a:pt x="375" y="150"/>
                    </a:lnTo>
                    <a:lnTo>
                      <a:pt x="375" y="177"/>
                    </a:lnTo>
                    <a:lnTo>
                      <a:pt x="343" y="202"/>
                    </a:lnTo>
                    <a:lnTo>
                      <a:pt x="270" y="225"/>
                    </a:lnTo>
                    <a:lnTo>
                      <a:pt x="212" y="208"/>
                    </a:lnTo>
                    <a:lnTo>
                      <a:pt x="203" y="202"/>
                    </a:lnTo>
                    <a:lnTo>
                      <a:pt x="162" y="202"/>
                    </a:lnTo>
                    <a:lnTo>
                      <a:pt x="118" y="165"/>
                    </a:lnTo>
                    <a:lnTo>
                      <a:pt x="82" y="165"/>
                    </a:lnTo>
                    <a:lnTo>
                      <a:pt x="58" y="153"/>
                    </a:lnTo>
                    <a:lnTo>
                      <a:pt x="58" y="117"/>
                    </a:lnTo>
                    <a:lnTo>
                      <a:pt x="38" y="98"/>
                    </a:lnTo>
                    <a:lnTo>
                      <a:pt x="17" y="93"/>
                    </a:lnTo>
                    <a:lnTo>
                      <a:pt x="0" y="83"/>
                    </a:lnTo>
                    <a:lnTo>
                      <a:pt x="0" y="72"/>
                    </a:lnTo>
                    <a:lnTo>
                      <a:pt x="0" y="7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46" name="Freeform 296"/>
              <p:cNvSpPr>
                <a:spLocks noChangeAspect="1"/>
              </p:cNvSpPr>
              <p:nvPr/>
            </p:nvSpPr>
            <p:spPr bwMode="auto">
              <a:xfrm>
                <a:off x="4561" y="2262"/>
                <a:ext cx="102" cy="164"/>
              </a:xfrm>
              <a:custGeom>
                <a:avLst/>
                <a:gdLst/>
                <a:ahLst/>
                <a:cxnLst>
                  <a:cxn ang="0">
                    <a:pos x="73" y="0"/>
                  </a:cxn>
                  <a:cxn ang="0">
                    <a:pos x="92" y="18"/>
                  </a:cxn>
                  <a:cxn ang="0">
                    <a:pos x="78" y="37"/>
                  </a:cxn>
                  <a:cxn ang="0">
                    <a:pos x="73" y="60"/>
                  </a:cxn>
                  <a:cxn ang="0">
                    <a:pos x="73" y="78"/>
                  </a:cxn>
                  <a:cxn ang="0">
                    <a:pos x="48" y="103"/>
                  </a:cxn>
                  <a:cxn ang="0">
                    <a:pos x="43" y="122"/>
                  </a:cxn>
                  <a:cxn ang="0">
                    <a:pos x="60" y="140"/>
                  </a:cxn>
                  <a:cxn ang="0">
                    <a:pos x="55" y="145"/>
                  </a:cxn>
                  <a:cxn ang="0">
                    <a:pos x="37" y="152"/>
                  </a:cxn>
                  <a:cxn ang="0">
                    <a:pos x="18" y="152"/>
                  </a:cxn>
                  <a:cxn ang="0">
                    <a:pos x="18" y="128"/>
                  </a:cxn>
                  <a:cxn ang="0">
                    <a:pos x="13" y="115"/>
                  </a:cxn>
                  <a:cxn ang="0">
                    <a:pos x="0" y="103"/>
                  </a:cxn>
                  <a:cxn ang="0">
                    <a:pos x="22" y="73"/>
                  </a:cxn>
                  <a:cxn ang="0">
                    <a:pos x="37" y="67"/>
                  </a:cxn>
                  <a:cxn ang="0">
                    <a:pos x="48" y="43"/>
                  </a:cxn>
                  <a:cxn ang="0">
                    <a:pos x="67" y="23"/>
                  </a:cxn>
                  <a:cxn ang="0">
                    <a:pos x="67" y="5"/>
                  </a:cxn>
                  <a:cxn ang="0">
                    <a:pos x="73" y="0"/>
                  </a:cxn>
                  <a:cxn ang="0">
                    <a:pos x="73" y="0"/>
                  </a:cxn>
                </a:cxnLst>
                <a:rect l="0" t="0" r="r" b="b"/>
                <a:pathLst>
                  <a:path w="92" h="152">
                    <a:moveTo>
                      <a:pt x="73" y="0"/>
                    </a:moveTo>
                    <a:lnTo>
                      <a:pt x="92" y="18"/>
                    </a:lnTo>
                    <a:lnTo>
                      <a:pt x="78" y="37"/>
                    </a:lnTo>
                    <a:lnTo>
                      <a:pt x="73" y="60"/>
                    </a:lnTo>
                    <a:lnTo>
                      <a:pt x="73" y="78"/>
                    </a:lnTo>
                    <a:lnTo>
                      <a:pt x="48" y="103"/>
                    </a:lnTo>
                    <a:lnTo>
                      <a:pt x="43" y="122"/>
                    </a:lnTo>
                    <a:lnTo>
                      <a:pt x="60" y="140"/>
                    </a:lnTo>
                    <a:lnTo>
                      <a:pt x="55" y="145"/>
                    </a:lnTo>
                    <a:lnTo>
                      <a:pt x="37" y="152"/>
                    </a:lnTo>
                    <a:lnTo>
                      <a:pt x="18" y="152"/>
                    </a:lnTo>
                    <a:lnTo>
                      <a:pt x="18" y="128"/>
                    </a:lnTo>
                    <a:lnTo>
                      <a:pt x="13" y="115"/>
                    </a:lnTo>
                    <a:lnTo>
                      <a:pt x="0" y="103"/>
                    </a:lnTo>
                    <a:lnTo>
                      <a:pt x="22" y="73"/>
                    </a:lnTo>
                    <a:lnTo>
                      <a:pt x="37" y="67"/>
                    </a:lnTo>
                    <a:lnTo>
                      <a:pt x="48" y="43"/>
                    </a:lnTo>
                    <a:lnTo>
                      <a:pt x="67" y="23"/>
                    </a:lnTo>
                    <a:lnTo>
                      <a:pt x="67" y="5"/>
                    </a:lnTo>
                    <a:lnTo>
                      <a:pt x="73" y="0"/>
                    </a:lnTo>
                    <a:lnTo>
                      <a:pt x="7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47" name="Freeform 297"/>
              <p:cNvSpPr>
                <a:spLocks noChangeAspect="1"/>
              </p:cNvSpPr>
              <p:nvPr/>
            </p:nvSpPr>
            <p:spPr bwMode="auto">
              <a:xfrm>
                <a:off x="4561" y="2262"/>
                <a:ext cx="102" cy="164"/>
              </a:xfrm>
              <a:custGeom>
                <a:avLst/>
                <a:gdLst/>
                <a:ahLst/>
                <a:cxnLst>
                  <a:cxn ang="0">
                    <a:pos x="73" y="0"/>
                  </a:cxn>
                  <a:cxn ang="0">
                    <a:pos x="92" y="18"/>
                  </a:cxn>
                  <a:cxn ang="0">
                    <a:pos x="78" y="37"/>
                  </a:cxn>
                  <a:cxn ang="0">
                    <a:pos x="73" y="60"/>
                  </a:cxn>
                  <a:cxn ang="0">
                    <a:pos x="73" y="78"/>
                  </a:cxn>
                  <a:cxn ang="0">
                    <a:pos x="48" y="103"/>
                  </a:cxn>
                  <a:cxn ang="0">
                    <a:pos x="43" y="122"/>
                  </a:cxn>
                  <a:cxn ang="0">
                    <a:pos x="60" y="140"/>
                  </a:cxn>
                  <a:cxn ang="0">
                    <a:pos x="55" y="145"/>
                  </a:cxn>
                  <a:cxn ang="0">
                    <a:pos x="37" y="152"/>
                  </a:cxn>
                  <a:cxn ang="0">
                    <a:pos x="18" y="152"/>
                  </a:cxn>
                  <a:cxn ang="0">
                    <a:pos x="18" y="128"/>
                  </a:cxn>
                  <a:cxn ang="0">
                    <a:pos x="13" y="115"/>
                  </a:cxn>
                  <a:cxn ang="0">
                    <a:pos x="0" y="103"/>
                  </a:cxn>
                  <a:cxn ang="0">
                    <a:pos x="22" y="73"/>
                  </a:cxn>
                  <a:cxn ang="0">
                    <a:pos x="37" y="67"/>
                  </a:cxn>
                  <a:cxn ang="0">
                    <a:pos x="48" y="43"/>
                  </a:cxn>
                  <a:cxn ang="0">
                    <a:pos x="67" y="23"/>
                  </a:cxn>
                  <a:cxn ang="0">
                    <a:pos x="67" y="5"/>
                  </a:cxn>
                  <a:cxn ang="0">
                    <a:pos x="73" y="0"/>
                  </a:cxn>
                  <a:cxn ang="0">
                    <a:pos x="73" y="0"/>
                  </a:cxn>
                </a:cxnLst>
                <a:rect l="0" t="0" r="r" b="b"/>
                <a:pathLst>
                  <a:path w="92" h="152">
                    <a:moveTo>
                      <a:pt x="73" y="0"/>
                    </a:moveTo>
                    <a:lnTo>
                      <a:pt x="92" y="18"/>
                    </a:lnTo>
                    <a:lnTo>
                      <a:pt x="78" y="37"/>
                    </a:lnTo>
                    <a:lnTo>
                      <a:pt x="73" y="60"/>
                    </a:lnTo>
                    <a:lnTo>
                      <a:pt x="73" y="78"/>
                    </a:lnTo>
                    <a:lnTo>
                      <a:pt x="48" y="103"/>
                    </a:lnTo>
                    <a:lnTo>
                      <a:pt x="43" y="122"/>
                    </a:lnTo>
                    <a:lnTo>
                      <a:pt x="60" y="140"/>
                    </a:lnTo>
                    <a:lnTo>
                      <a:pt x="55" y="145"/>
                    </a:lnTo>
                    <a:lnTo>
                      <a:pt x="37" y="152"/>
                    </a:lnTo>
                    <a:lnTo>
                      <a:pt x="18" y="152"/>
                    </a:lnTo>
                    <a:lnTo>
                      <a:pt x="18" y="128"/>
                    </a:lnTo>
                    <a:lnTo>
                      <a:pt x="13" y="115"/>
                    </a:lnTo>
                    <a:lnTo>
                      <a:pt x="0" y="103"/>
                    </a:lnTo>
                    <a:lnTo>
                      <a:pt x="22" y="73"/>
                    </a:lnTo>
                    <a:lnTo>
                      <a:pt x="37" y="67"/>
                    </a:lnTo>
                    <a:lnTo>
                      <a:pt x="48" y="43"/>
                    </a:lnTo>
                    <a:lnTo>
                      <a:pt x="67" y="23"/>
                    </a:lnTo>
                    <a:lnTo>
                      <a:pt x="67" y="5"/>
                    </a:lnTo>
                    <a:lnTo>
                      <a:pt x="73" y="0"/>
                    </a:lnTo>
                    <a:lnTo>
                      <a:pt x="7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48" name="Freeform 298"/>
              <p:cNvSpPr>
                <a:spLocks noChangeAspect="1"/>
              </p:cNvSpPr>
              <p:nvPr/>
            </p:nvSpPr>
            <p:spPr bwMode="auto">
              <a:xfrm>
                <a:off x="4593" y="2412"/>
                <a:ext cx="59" cy="77"/>
              </a:xfrm>
              <a:custGeom>
                <a:avLst/>
                <a:gdLst/>
                <a:ahLst/>
                <a:cxnLst>
                  <a:cxn ang="0">
                    <a:pos x="0" y="12"/>
                  </a:cxn>
                  <a:cxn ang="0">
                    <a:pos x="13" y="23"/>
                  </a:cxn>
                  <a:cxn ang="0">
                    <a:pos x="18" y="48"/>
                  </a:cxn>
                  <a:cxn ang="0">
                    <a:pos x="18" y="73"/>
                  </a:cxn>
                  <a:cxn ang="0">
                    <a:pos x="30" y="73"/>
                  </a:cxn>
                  <a:cxn ang="0">
                    <a:pos x="55" y="67"/>
                  </a:cxn>
                  <a:cxn ang="0">
                    <a:pos x="55" y="48"/>
                  </a:cxn>
                  <a:cxn ang="0">
                    <a:pos x="43" y="23"/>
                  </a:cxn>
                  <a:cxn ang="0">
                    <a:pos x="30" y="0"/>
                  </a:cxn>
                  <a:cxn ang="0">
                    <a:pos x="18" y="5"/>
                  </a:cxn>
                  <a:cxn ang="0">
                    <a:pos x="0" y="12"/>
                  </a:cxn>
                  <a:cxn ang="0">
                    <a:pos x="0" y="12"/>
                  </a:cxn>
                </a:cxnLst>
                <a:rect l="0" t="0" r="r" b="b"/>
                <a:pathLst>
                  <a:path w="55" h="73">
                    <a:moveTo>
                      <a:pt x="0" y="12"/>
                    </a:moveTo>
                    <a:lnTo>
                      <a:pt x="13" y="23"/>
                    </a:lnTo>
                    <a:lnTo>
                      <a:pt x="18" y="48"/>
                    </a:lnTo>
                    <a:lnTo>
                      <a:pt x="18" y="73"/>
                    </a:lnTo>
                    <a:lnTo>
                      <a:pt x="30" y="73"/>
                    </a:lnTo>
                    <a:lnTo>
                      <a:pt x="55" y="67"/>
                    </a:lnTo>
                    <a:lnTo>
                      <a:pt x="55" y="48"/>
                    </a:lnTo>
                    <a:lnTo>
                      <a:pt x="43" y="23"/>
                    </a:lnTo>
                    <a:lnTo>
                      <a:pt x="30" y="0"/>
                    </a:lnTo>
                    <a:lnTo>
                      <a:pt x="18" y="5"/>
                    </a:lnTo>
                    <a:lnTo>
                      <a:pt x="0" y="12"/>
                    </a:lnTo>
                    <a:lnTo>
                      <a:pt x="0" y="1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49" name="Freeform 299"/>
              <p:cNvSpPr>
                <a:spLocks noChangeAspect="1"/>
              </p:cNvSpPr>
              <p:nvPr/>
            </p:nvSpPr>
            <p:spPr bwMode="auto">
              <a:xfrm>
                <a:off x="4593" y="2412"/>
                <a:ext cx="59" cy="77"/>
              </a:xfrm>
              <a:custGeom>
                <a:avLst/>
                <a:gdLst/>
                <a:ahLst/>
                <a:cxnLst>
                  <a:cxn ang="0">
                    <a:pos x="0" y="12"/>
                  </a:cxn>
                  <a:cxn ang="0">
                    <a:pos x="13" y="23"/>
                  </a:cxn>
                  <a:cxn ang="0">
                    <a:pos x="18" y="48"/>
                  </a:cxn>
                  <a:cxn ang="0">
                    <a:pos x="18" y="73"/>
                  </a:cxn>
                  <a:cxn ang="0">
                    <a:pos x="30" y="73"/>
                  </a:cxn>
                  <a:cxn ang="0">
                    <a:pos x="55" y="67"/>
                  </a:cxn>
                  <a:cxn ang="0">
                    <a:pos x="55" y="48"/>
                  </a:cxn>
                  <a:cxn ang="0">
                    <a:pos x="43" y="23"/>
                  </a:cxn>
                  <a:cxn ang="0">
                    <a:pos x="30" y="0"/>
                  </a:cxn>
                  <a:cxn ang="0">
                    <a:pos x="18" y="5"/>
                  </a:cxn>
                  <a:cxn ang="0">
                    <a:pos x="0" y="12"/>
                  </a:cxn>
                  <a:cxn ang="0">
                    <a:pos x="0" y="12"/>
                  </a:cxn>
                </a:cxnLst>
                <a:rect l="0" t="0" r="r" b="b"/>
                <a:pathLst>
                  <a:path w="55" h="73">
                    <a:moveTo>
                      <a:pt x="0" y="12"/>
                    </a:moveTo>
                    <a:lnTo>
                      <a:pt x="13" y="23"/>
                    </a:lnTo>
                    <a:lnTo>
                      <a:pt x="18" y="48"/>
                    </a:lnTo>
                    <a:lnTo>
                      <a:pt x="18" y="73"/>
                    </a:lnTo>
                    <a:lnTo>
                      <a:pt x="30" y="73"/>
                    </a:lnTo>
                    <a:lnTo>
                      <a:pt x="55" y="67"/>
                    </a:lnTo>
                    <a:lnTo>
                      <a:pt x="55" y="48"/>
                    </a:lnTo>
                    <a:lnTo>
                      <a:pt x="43" y="23"/>
                    </a:lnTo>
                    <a:lnTo>
                      <a:pt x="30" y="0"/>
                    </a:lnTo>
                    <a:lnTo>
                      <a:pt x="18" y="5"/>
                    </a:lnTo>
                    <a:lnTo>
                      <a:pt x="0" y="12"/>
                    </a:lnTo>
                    <a:lnTo>
                      <a:pt x="0" y="1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50" name="Freeform 300"/>
              <p:cNvSpPr>
                <a:spLocks noChangeAspect="1"/>
              </p:cNvSpPr>
              <p:nvPr/>
            </p:nvSpPr>
            <p:spPr bwMode="auto">
              <a:xfrm>
                <a:off x="4745" y="1978"/>
                <a:ext cx="77" cy="227"/>
              </a:xfrm>
              <a:custGeom>
                <a:avLst/>
                <a:gdLst/>
                <a:ahLst/>
                <a:cxnLst>
                  <a:cxn ang="0">
                    <a:pos x="0" y="0"/>
                  </a:cxn>
                  <a:cxn ang="0">
                    <a:pos x="13" y="25"/>
                  </a:cxn>
                  <a:cxn ang="0">
                    <a:pos x="18" y="66"/>
                  </a:cxn>
                  <a:cxn ang="0">
                    <a:pos x="30" y="158"/>
                  </a:cxn>
                  <a:cxn ang="0">
                    <a:pos x="37" y="206"/>
                  </a:cxn>
                  <a:cxn ang="0">
                    <a:pos x="37" y="213"/>
                  </a:cxn>
                  <a:cxn ang="0">
                    <a:pos x="55" y="201"/>
                  </a:cxn>
                  <a:cxn ang="0">
                    <a:pos x="67" y="213"/>
                  </a:cxn>
                  <a:cxn ang="0">
                    <a:pos x="73" y="201"/>
                  </a:cxn>
                  <a:cxn ang="0">
                    <a:pos x="55" y="188"/>
                  </a:cxn>
                  <a:cxn ang="0">
                    <a:pos x="43" y="133"/>
                  </a:cxn>
                  <a:cxn ang="0">
                    <a:pos x="55" y="133"/>
                  </a:cxn>
                  <a:cxn ang="0">
                    <a:pos x="55" y="115"/>
                  </a:cxn>
                  <a:cxn ang="0">
                    <a:pos x="30" y="85"/>
                  </a:cxn>
                  <a:cxn ang="0">
                    <a:pos x="30" y="43"/>
                  </a:cxn>
                  <a:cxn ang="0">
                    <a:pos x="18" y="6"/>
                  </a:cxn>
                  <a:cxn ang="0">
                    <a:pos x="7" y="0"/>
                  </a:cxn>
                  <a:cxn ang="0">
                    <a:pos x="0" y="0"/>
                  </a:cxn>
                  <a:cxn ang="0">
                    <a:pos x="0" y="0"/>
                  </a:cxn>
                </a:cxnLst>
                <a:rect l="0" t="0" r="r" b="b"/>
                <a:pathLst>
                  <a:path w="73" h="213">
                    <a:moveTo>
                      <a:pt x="0" y="0"/>
                    </a:moveTo>
                    <a:lnTo>
                      <a:pt x="13" y="25"/>
                    </a:lnTo>
                    <a:lnTo>
                      <a:pt x="18" y="66"/>
                    </a:lnTo>
                    <a:lnTo>
                      <a:pt x="30" y="158"/>
                    </a:lnTo>
                    <a:lnTo>
                      <a:pt x="37" y="206"/>
                    </a:lnTo>
                    <a:lnTo>
                      <a:pt x="37" y="213"/>
                    </a:lnTo>
                    <a:lnTo>
                      <a:pt x="55" y="201"/>
                    </a:lnTo>
                    <a:lnTo>
                      <a:pt x="67" y="213"/>
                    </a:lnTo>
                    <a:lnTo>
                      <a:pt x="73" y="201"/>
                    </a:lnTo>
                    <a:lnTo>
                      <a:pt x="55" y="188"/>
                    </a:lnTo>
                    <a:lnTo>
                      <a:pt x="43" y="133"/>
                    </a:lnTo>
                    <a:lnTo>
                      <a:pt x="55" y="133"/>
                    </a:lnTo>
                    <a:lnTo>
                      <a:pt x="55" y="115"/>
                    </a:lnTo>
                    <a:lnTo>
                      <a:pt x="30" y="85"/>
                    </a:lnTo>
                    <a:lnTo>
                      <a:pt x="30" y="43"/>
                    </a:lnTo>
                    <a:lnTo>
                      <a:pt x="18" y="6"/>
                    </a:lnTo>
                    <a:lnTo>
                      <a:pt x="7" y="0"/>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51" name="Freeform 301"/>
              <p:cNvSpPr>
                <a:spLocks noChangeAspect="1"/>
              </p:cNvSpPr>
              <p:nvPr/>
            </p:nvSpPr>
            <p:spPr bwMode="auto">
              <a:xfrm>
                <a:off x="4745" y="1978"/>
                <a:ext cx="77" cy="227"/>
              </a:xfrm>
              <a:custGeom>
                <a:avLst/>
                <a:gdLst/>
                <a:ahLst/>
                <a:cxnLst>
                  <a:cxn ang="0">
                    <a:pos x="0" y="0"/>
                  </a:cxn>
                  <a:cxn ang="0">
                    <a:pos x="13" y="25"/>
                  </a:cxn>
                  <a:cxn ang="0">
                    <a:pos x="18" y="66"/>
                  </a:cxn>
                  <a:cxn ang="0">
                    <a:pos x="30" y="158"/>
                  </a:cxn>
                  <a:cxn ang="0">
                    <a:pos x="37" y="206"/>
                  </a:cxn>
                  <a:cxn ang="0">
                    <a:pos x="37" y="213"/>
                  </a:cxn>
                  <a:cxn ang="0">
                    <a:pos x="55" y="201"/>
                  </a:cxn>
                  <a:cxn ang="0">
                    <a:pos x="67" y="213"/>
                  </a:cxn>
                  <a:cxn ang="0">
                    <a:pos x="73" y="201"/>
                  </a:cxn>
                  <a:cxn ang="0">
                    <a:pos x="55" y="188"/>
                  </a:cxn>
                  <a:cxn ang="0">
                    <a:pos x="43" y="133"/>
                  </a:cxn>
                  <a:cxn ang="0">
                    <a:pos x="55" y="133"/>
                  </a:cxn>
                  <a:cxn ang="0">
                    <a:pos x="55" y="115"/>
                  </a:cxn>
                  <a:cxn ang="0">
                    <a:pos x="30" y="85"/>
                  </a:cxn>
                  <a:cxn ang="0">
                    <a:pos x="30" y="43"/>
                  </a:cxn>
                  <a:cxn ang="0">
                    <a:pos x="18" y="6"/>
                  </a:cxn>
                  <a:cxn ang="0">
                    <a:pos x="7" y="0"/>
                  </a:cxn>
                  <a:cxn ang="0">
                    <a:pos x="0" y="0"/>
                  </a:cxn>
                  <a:cxn ang="0">
                    <a:pos x="0" y="0"/>
                  </a:cxn>
                </a:cxnLst>
                <a:rect l="0" t="0" r="r" b="b"/>
                <a:pathLst>
                  <a:path w="73" h="213">
                    <a:moveTo>
                      <a:pt x="0" y="0"/>
                    </a:moveTo>
                    <a:lnTo>
                      <a:pt x="13" y="25"/>
                    </a:lnTo>
                    <a:lnTo>
                      <a:pt x="18" y="66"/>
                    </a:lnTo>
                    <a:lnTo>
                      <a:pt x="30" y="158"/>
                    </a:lnTo>
                    <a:lnTo>
                      <a:pt x="37" y="206"/>
                    </a:lnTo>
                    <a:lnTo>
                      <a:pt x="37" y="213"/>
                    </a:lnTo>
                    <a:lnTo>
                      <a:pt x="55" y="201"/>
                    </a:lnTo>
                    <a:lnTo>
                      <a:pt x="67" y="213"/>
                    </a:lnTo>
                    <a:lnTo>
                      <a:pt x="73" y="201"/>
                    </a:lnTo>
                    <a:lnTo>
                      <a:pt x="55" y="188"/>
                    </a:lnTo>
                    <a:lnTo>
                      <a:pt x="43" y="133"/>
                    </a:lnTo>
                    <a:lnTo>
                      <a:pt x="55" y="133"/>
                    </a:lnTo>
                    <a:lnTo>
                      <a:pt x="55" y="115"/>
                    </a:lnTo>
                    <a:lnTo>
                      <a:pt x="30" y="85"/>
                    </a:lnTo>
                    <a:lnTo>
                      <a:pt x="30" y="43"/>
                    </a:lnTo>
                    <a:lnTo>
                      <a:pt x="18" y="6"/>
                    </a:lnTo>
                    <a:lnTo>
                      <a:pt x="7" y="0"/>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52" name="Freeform 302"/>
              <p:cNvSpPr>
                <a:spLocks noChangeAspect="1"/>
              </p:cNvSpPr>
              <p:nvPr/>
            </p:nvSpPr>
            <p:spPr bwMode="auto">
              <a:xfrm>
                <a:off x="4797" y="2217"/>
                <a:ext cx="88" cy="96"/>
              </a:xfrm>
              <a:custGeom>
                <a:avLst/>
                <a:gdLst/>
                <a:ahLst/>
                <a:cxnLst>
                  <a:cxn ang="0">
                    <a:pos x="0" y="0"/>
                  </a:cxn>
                  <a:cxn ang="0">
                    <a:pos x="7" y="36"/>
                  </a:cxn>
                  <a:cxn ang="0">
                    <a:pos x="0" y="86"/>
                  </a:cxn>
                  <a:cxn ang="0">
                    <a:pos x="25" y="80"/>
                  </a:cxn>
                  <a:cxn ang="0">
                    <a:pos x="44" y="91"/>
                  </a:cxn>
                  <a:cxn ang="0">
                    <a:pos x="50" y="86"/>
                  </a:cxn>
                  <a:cxn ang="0">
                    <a:pos x="50" y="73"/>
                  </a:cxn>
                  <a:cxn ang="0">
                    <a:pos x="80" y="48"/>
                  </a:cxn>
                  <a:cxn ang="0">
                    <a:pos x="69" y="36"/>
                  </a:cxn>
                  <a:cxn ang="0">
                    <a:pos x="44" y="30"/>
                  </a:cxn>
                  <a:cxn ang="0">
                    <a:pos x="14" y="6"/>
                  </a:cxn>
                  <a:cxn ang="0">
                    <a:pos x="0" y="0"/>
                  </a:cxn>
                  <a:cxn ang="0">
                    <a:pos x="0" y="0"/>
                  </a:cxn>
                </a:cxnLst>
                <a:rect l="0" t="0" r="r" b="b"/>
                <a:pathLst>
                  <a:path w="80" h="91">
                    <a:moveTo>
                      <a:pt x="0" y="0"/>
                    </a:moveTo>
                    <a:lnTo>
                      <a:pt x="7" y="36"/>
                    </a:lnTo>
                    <a:lnTo>
                      <a:pt x="0" y="86"/>
                    </a:lnTo>
                    <a:lnTo>
                      <a:pt x="25" y="80"/>
                    </a:lnTo>
                    <a:lnTo>
                      <a:pt x="44" y="91"/>
                    </a:lnTo>
                    <a:lnTo>
                      <a:pt x="50" y="86"/>
                    </a:lnTo>
                    <a:lnTo>
                      <a:pt x="50" y="73"/>
                    </a:lnTo>
                    <a:lnTo>
                      <a:pt x="80" y="48"/>
                    </a:lnTo>
                    <a:lnTo>
                      <a:pt x="69" y="36"/>
                    </a:lnTo>
                    <a:lnTo>
                      <a:pt x="44" y="30"/>
                    </a:lnTo>
                    <a:lnTo>
                      <a:pt x="14" y="6"/>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53" name="Freeform 303"/>
              <p:cNvSpPr>
                <a:spLocks noChangeAspect="1"/>
              </p:cNvSpPr>
              <p:nvPr/>
            </p:nvSpPr>
            <p:spPr bwMode="auto">
              <a:xfrm>
                <a:off x="4797" y="2217"/>
                <a:ext cx="88" cy="96"/>
              </a:xfrm>
              <a:custGeom>
                <a:avLst/>
                <a:gdLst/>
                <a:ahLst/>
                <a:cxnLst>
                  <a:cxn ang="0">
                    <a:pos x="0" y="0"/>
                  </a:cxn>
                  <a:cxn ang="0">
                    <a:pos x="7" y="36"/>
                  </a:cxn>
                  <a:cxn ang="0">
                    <a:pos x="0" y="86"/>
                  </a:cxn>
                  <a:cxn ang="0">
                    <a:pos x="25" y="80"/>
                  </a:cxn>
                  <a:cxn ang="0">
                    <a:pos x="44" y="91"/>
                  </a:cxn>
                  <a:cxn ang="0">
                    <a:pos x="50" y="86"/>
                  </a:cxn>
                  <a:cxn ang="0">
                    <a:pos x="50" y="73"/>
                  </a:cxn>
                  <a:cxn ang="0">
                    <a:pos x="80" y="48"/>
                  </a:cxn>
                  <a:cxn ang="0">
                    <a:pos x="69" y="36"/>
                  </a:cxn>
                  <a:cxn ang="0">
                    <a:pos x="44" y="30"/>
                  </a:cxn>
                  <a:cxn ang="0">
                    <a:pos x="14" y="6"/>
                  </a:cxn>
                  <a:cxn ang="0">
                    <a:pos x="0" y="0"/>
                  </a:cxn>
                  <a:cxn ang="0">
                    <a:pos x="0" y="0"/>
                  </a:cxn>
                </a:cxnLst>
                <a:rect l="0" t="0" r="r" b="b"/>
                <a:pathLst>
                  <a:path w="80" h="91">
                    <a:moveTo>
                      <a:pt x="0" y="0"/>
                    </a:moveTo>
                    <a:lnTo>
                      <a:pt x="7" y="36"/>
                    </a:lnTo>
                    <a:lnTo>
                      <a:pt x="0" y="86"/>
                    </a:lnTo>
                    <a:lnTo>
                      <a:pt x="25" y="80"/>
                    </a:lnTo>
                    <a:lnTo>
                      <a:pt x="44" y="91"/>
                    </a:lnTo>
                    <a:lnTo>
                      <a:pt x="50" y="86"/>
                    </a:lnTo>
                    <a:lnTo>
                      <a:pt x="50" y="73"/>
                    </a:lnTo>
                    <a:lnTo>
                      <a:pt x="80" y="48"/>
                    </a:lnTo>
                    <a:lnTo>
                      <a:pt x="69" y="36"/>
                    </a:lnTo>
                    <a:lnTo>
                      <a:pt x="44" y="30"/>
                    </a:lnTo>
                    <a:lnTo>
                      <a:pt x="14" y="6"/>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54" name="Freeform 304"/>
              <p:cNvSpPr>
                <a:spLocks noChangeAspect="1"/>
              </p:cNvSpPr>
              <p:nvPr/>
            </p:nvSpPr>
            <p:spPr bwMode="auto">
              <a:xfrm>
                <a:off x="4686" y="2327"/>
                <a:ext cx="151" cy="180"/>
              </a:xfrm>
              <a:custGeom>
                <a:avLst/>
                <a:gdLst/>
                <a:ahLst/>
                <a:cxnLst>
                  <a:cxn ang="0">
                    <a:pos x="103" y="0"/>
                  </a:cxn>
                  <a:cxn ang="0">
                    <a:pos x="98" y="55"/>
                  </a:cxn>
                  <a:cxn ang="0">
                    <a:pos x="98" y="80"/>
                  </a:cxn>
                  <a:cxn ang="0">
                    <a:pos x="55" y="117"/>
                  </a:cxn>
                  <a:cxn ang="0">
                    <a:pos x="55" y="128"/>
                  </a:cxn>
                  <a:cxn ang="0">
                    <a:pos x="13" y="140"/>
                  </a:cxn>
                  <a:cxn ang="0">
                    <a:pos x="0" y="158"/>
                  </a:cxn>
                  <a:cxn ang="0">
                    <a:pos x="18" y="165"/>
                  </a:cxn>
                  <a:cxn ang="0">
                    <a:pos x="32" y="158"/>
                  </a:cxn>
                  <a:cxn ang="0">
                    <a:pos x="43" y="158"/>
                  </a:cxn>
                  <a:cxn ang="0">
                    <a:pos x="62" y="153"/>
                  </a:cxn>
                  <a:cxn ang="0">
                    <a:pos x="68" y="170"/>
                  </a:cxn>
                  <a:cxn ang="0">
                    <a:pos x="85" y="165"/>
                  </a:cxn>
                  <a:cxn ang="0">
                    <a:pos x="85" y="147"/>
                  </a:cxn>
                  <a:cxn ang="0">
                    <a:pos x="92" y="147"/>
                  </a:cxn>
                  <a:cxn ang="0">
                    <a:pos x="98" y="140"/>
                  </a:cxn>
                  <a:cxn ang="0">
                    <a:pos x="122" y="140"/>
                  </a:cxn>
                  <a:cxn ang="0">
                    <a:pos x="122" y="128"/>
                  </a:cxn>
                  <a:cxn ang="0">
                    <a:pos x="140" y="135"/>
                  </a:cxn>
                  <a:cxn ang="0">
                    <a:pos x="135" y="98"/>
                  </a:cxn>
                  <a:cxn ang="0">
                    <a:pos x="128" y="80"/>
                  </a:cxn>
                  <a:cxn ang="0">
                    <a:pos x="135" y="62"/>
                  </a:cxn>
                  <a:cxn ang="0">
                    <a:pos x="135" y="50"/>
                  </a:cxn>
                  <a:cxn ang="0">
                    <a:pos x="140" y="32"/>
                  </a:cxn>
                  <a:cxn ang="0">
                    <a:pos x="128" y="7"/>
                  </a:cxn>
                  <a:cxn ang="0">
                    <a:pos x="122" y="7"/>
                  </a:cxn>
                  <a:cxn ang="0">
                    <a:pos x="103" y="0"/>
                  </a:cxn>
                  <a:cxn ang="0">
                    <a:pos x="103" y="0"/>
                  </a:cxn>
                </a:cxnLst>
                <a:rect l="0" t="0" r="r" b="b"/>
                <a:pathLst>
                  <a:path w="140" h="170">
                    <a:moveTo>
                      <a:pt x="103" y="0"/>
                    </a:moveTo>
                    <a:lnTo>
                      <a:pt x="98" y="55"/>
                    </a:lnTo>
                    <a:lnTo>
                      <a:pt x="98" y="80"/>
                    </a:lnTo>
                    <a:lnTo>
                      <a:pt x="55" y="117"/>
                    </a:lnTo>
                    <a:lnTo>
                      <a:pt x="55" y="128"/>
                    </a:lnTo>
                    <a:lnTo>
                      <a:pt x="13" y="140"/>
                    </a:lnTo>
                    <a:lnTo>
                      <a:pt x="0" y="158"/>
                    </a:lnTo>
                    <a:lnTo>
                      <a:pt x="18" y="165"/>
                    </a:lnTo>
                    <a:lnTo>
                      <a:pt x="32" y="158"/>
                    </a:lnTo>
                    <a:lnTo>
                      <a:pt x="43" y="158"/>
                    </a:lnTo>
                    <a:lnTo>
                      <a:pt x="62" y="153"/>
                    </a:lnTo>
                    <a:lnTo>
                      <a:pt x="68" y="170"/>
                    </a:lnTo>
                    <a:lnTo>
                      <a:pt x="85" y="165"/>
                    </a:lnTo>
                    <a:lnTo>
                      <a:pt x="85" y="147"/>
                    </a:lnTo>
                    <a:lnTo>
                      <a:pt x="92" y="147"/>
                    </a:lnTo>
                    <a:lnTo>
                      <a:pt x="98" y="140"/>
                    </a:lnTo>
                    <a:lnTo>
                      <a:pt x="122" y="140"/>
                    </a:lnTo>
                    <a:lnTo>
                      <a:pt x="122" y="128"/>
                    </a:lnTo>
                    <a:lnTo>
                      <a:pt x="140" y="135"/>
                    </a:lnTo>
                    <a:lnTo>
                      <a:pt x="135" y="98"/>
                    </a:lnTo>
                    <a:lnTo>
                      <a:pt x="128" y="80"/>
                    </a:lnTo>
                    <a:lnTo>
                      <a:pt x="135" y="62"/>
                    </a:lnTo>
                    <a:lnTo>
                      <a:pt x="135" y="50"/>
                    </a:lnTo>
                    <a:lnTo>
                      <a:pt x="140" y="32"/>
                    </a:lnTo>
                    <a:lnTo>
                      <a:pt x="128" y="7"/>
                    </a:lnTo>
                    <a:lnTo>
                      <a:pt x="122" y="7"/>
                    </a:lnTo>
                    <a:lnTo>
                      <a:pt x="103" y="0"/>
                    </a:lnTo>
                    <a:lnTo>
                      <a:pt x="10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55" name="Freeform 305"/>
              <p:cNvSpPr>
                <a:spLocks noChangeAspect="1"/>
              </p:cNvSpPr>
              <p:nvPr/>
            </p:nvSpPr>
            <p:spPr bwMode="auto">
              <a:xfrm>
                <a:off x="4686" y="2327"/>
                <a:ext cx="151" cy="180"/>
              </a:xfrm>
              <a:custGeom>
                <a:avLst/>
                <a:gdLst/>
                <a:ahLst/>
                <a:cxnLst>
                  <a:cxn ang="0">
                    <a:pos x="103" y="0"/>
                  </a:cxn>
                  <a:cxn ang="0">
                    <a:pos x="98" y="55"/>
                  </a:cxn>
                  <a:cxn ang="0">
                    <a:pos x="98" y="80"/>
                  </a:cxn>
                  <a:cxn ang="0">
                    <a:pos x="55" y="117"/>
                  </a:cxn>
                  <a:cxn ang="0">
                    <a:pos x="55" y="128"/>
                  </a:cxn>
                  <a:cxn ang="0">
                    <a:pos x="13" y="140"/>
                  </a:cxn>
                  <a:cxn ang="0">
                    <a:pos x="0" y="158"/>
                  </a:cxn>
                  <a:cxn ang="0">
                    <a:pos x="18" y="165"/>
                  </a:cxn>
                  <a:cxn ang="0">
                    <a:pos x="32" y="158"/>
                  </a:cxn>
                  <a:cxn ang="0">
                    <a:pos x="43" y="158"/>
                  </a:cxn>
                  <a:cxn ang="0">
                    <a:pos x="62" y="153"/>
                  </a:cxn>
                  <a:cxn ang="0">
                    <a:pos x="68" y="170"/>
                  </a:cxn>
                  <a:cxn ang="0">
                    <a:pos x="85" y="165"/>
                  </a:cxn>
                  <a:cxn ang="0">
                    <a:pos x="85" y="147"/>
                  </a:cxn>
                  <a:cxn ang="0">
                    <a:pos x="92" y="147"/>
                  </a:cxn>
                  <a:cxn ang="0">
                    <a:pos x="98" y="140"/>
                  </a:cxn>
                  <a:cxn ang="0">
                    <a:pos x="122" y="140"/>
                  </a:cxn>
                  <a:cxn ang="0">
                    <a:pos x="122" y="128"/>
                  </a:cxn>
                  <a:cxn ang="0">
                    <a:pos x="140" y="135"/>
                  </a:cxn>
                  <a:cxn ang="0">
                    <a:pos x="135" y="98"/>
                  </a:cxn>
                  <a:cxn ang="0">
                    <a:pos x="128" y="80"/>
                  </a:cxn>
                  <a:cxn ang="0">
                    <a:pos x="135" y="62"/>
                  </a:cxn>
                  <a:cxn ang="0">
                    <a:pos x="135" y="50"/>
                  </a:cxn>
                  <a:cxn ang="0">
                    <a:pos x="140" y="32"/>
                  </a:cxn>
                  <a:cxn ang="0">
                    <a:pos x="128" y="7"/>
                  </a:cxn>
                  <a:cxn ang="0">
                    <a:pos x="122" y="7"/>
                  </a:cxn>
                  <a:cxn ang="0">
                    <a:pos x="103" y="0"/>
                  </a:cxn>
                  <a:cxn ang="0">
                    <a:pos x="103" y="0"/>
                  </a:cxn>
                </a:cxnLst>
                <a:rect l="0" t="0" r="r" b="b"/>
                <a:pathLst>
                  <a:path w="140" h="170">
                    <a:moveTo>
                      <a:pt x="103" y="0"/>
                    </a:moveTo>
                    <a:lnTo>
                      <a:pt x="98" y="55"/>
                    </a:lnTo>
                    <a:lnTo>
                      <a:pt x="98" y="80"/>
                    </a:lnTo>
                    <a:lnTo>
                      <a:pt x="55" y="117"/>
                    </a:lnTo>
                    <a:lnTo>
                      <a:pt x="55" y="128"/>
                    </a:lnTo>
                    <a:lnTo>
                      <a:pt x="13" y="140"/>
                    </a:lnTo>
                    <a:lnTo>
                      <a:pt x="0" y="158"/>
                    </a:lnTo>
                    <a:lnTo>
                      <a:pt x="18" y="165"/>
                    </a:lnTo>
                    <a:lnTo>
                      <a:pt x="32" y="158"/>
                    </a:lnTo>
                    <a:lnTo>
                      <a:pt x="43" y="158"/>
                    </a:lnTo>
                    <a:lnTo>
                      <a:pt x="62" y="153"/>
                    </a:lnTo>
                    <a:lnTo>
                      <a:pt x="68" y="170"/>
                    </a:lnTo>
                    <a:lnTo>
                      <a:pt x="85" y="165"/>
                    </a:lnTo>
                    <a:lnTo>
                      <a:pt x="85" y="147"/>
                    </a:lnTo>
                    <a:lnTo>
                      <a:pt x="92" y="147"/>
                    </a:lnTo>
                    <a:lnTo>
                      <a:pt x="98" y="140"/>
                    </a:lnTo>
                    <a:lnTo>
                      <a:pt x="122" y="140"/>
                    </a:lnTo>
                    <a:lnTo>
                      <a:pt x="122" y="128"/>
                    </a:lnTo>
                    <a:lnTo>
                      <a:pt x="140" y="135"/>
                    </a:lnTo>
                    <a:lnTo>
                      <a:pt x="135" y="98"/>
                    </a:lnTo>
                    <a:lnTo>
                      <a:pt x="128" y="80"/>
                    </a:lnTo>
                    <a:lnTo>
                      <a:pt x="135" y="62"/>
                    </a:lnTo>
                    <a:lnTo>
                      <a:pt x="135" y="50"/>
                    </a:lnTo>
                    <a:lnTo>
                      <a:pt x="140" y="32"/>
                    </a:lnTo>
                    <a:lnTo>
                      <a:pt x="128" y="7"/>
                    </a:lnTo>
                    <a:lnTo>
                      <a:pt x="122" y="7"/>
                    </a:lnTo>
                    <a:lnTo>
                      <a:pt x="103" y="0"/>
                    </a:lnTo>
                    <a:lnTo>
                      <a:pt x="10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56" name="Freeform 306"/>
              <p:cNvSpPr>
                <a:spLocks noChangeAspect="1"/>
              </p:cNvSpPr>
              <p:nvPr/>
            </p:nvSpPr>
            <p:spPr bwMode="auto">
              <a:xfrm>
                <a:off x="4719" y="2507"/>
                <a:ext cx="26" cy="21"/>
              </a:xfrm>
              <a:custGeom>
                <a:avLst/>
                <a:gdLst/>
                <a:ahLst/>
                <a:cxnLst>
                  <a:cxn ang="0">
                    <a:pos x="11" y="0"/>
                  </a:cxn>
                  <a:cxn ang="0">
                    <a:pos x="0" y="7"/>
                  </a:cxn>
                  <a:cxn ang="0">
                    <a:pos x="0" y="18"/>
                  </a:cxn>
                  <a:cxn ang="0">
                    <a:pos x="23" y="18"/>
                  </a:cxn>
                  <a:cxn ang="0">
                    <a:pos x="23" y="7"/>
                  </a:cxn>
                  <a:cxn ang="0">
                    <a:pos x="11" y="0"/>
                  </a:cxn>
                  <a:cxn ang="0">
                    <a:pos x="11" y="0"/>
                  </a:cxn>
                </a:cxnLst>
                <a:rect l="0" t="0" r="r" b="b"/>
                <a:pathLst>
                  <a:path w="23" h="18">
                    <a:moveTo>
                      <a:pt x="11" y="0"/>
                    </a:moveTo>
                    <a:lnTo>
                      <a:pt x="0" y="7"/>
                    </a:lnTo>
                    <a:lnTo>
                      <a:pt x="0" y="18"/>
                    </a:lnTo>
                    <a:lnTo>
                      <a:pt x="23" y="18"/>
                    </a:lnTo>
                    <a:lnTo>
                      <a:pt x="23" y="7"/>
                    </a:lnTo>
                    <a:lnTo>
                      <a:pt x="11" y="0"/>
                    </a:lnTo>
                    <a:lnTo>
                      <a:pt x="11"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57" name="Freeform 307"/>
              <p:cNvSpPr>
                <a:spLocks noChangeAspect="1"/>
              </p:cNvSpPr>
              <p:nvPr/>
            </p:nvSpPr>
            <p:spPr bwMode="auto">
              <a:xfrm>
                <a:off x="4719" y="2507"/>
                <a:ext cx="26" cy="21"/>
              </a:xfrm>
              <a:custGeom>
                <a:avLst/>
                <a:gdLst/>
                <a:ahLst/>
                <a:cxnLst>
                  <a:cxn ang="0">
                    <a:pos x="11" y="0"/>
                  </a:cxn>
                  <a:cxn ang="0">
                    <a:pos x="0" y="7"/>
                  </a:cxn>
                  <a:cxn ang="0">
                    <a:pos x="0" y="18"/>
                  </a:cxn>
                  <a:cxn ang="0">
                    <a:pos x="23" y="18"/>
                  </a:cxn>
                  <a:cxn ang="0">
                    <a:pos x="23" y="7"/>
                  </a:cxn>
                  <a:cxn ang="0">
                    <a:pos x="11" y="0"/>
                  </a:cxn>
                  <a:cxn ang="0">
                    <a:pos x="11" y="0"/>
                  </a:cxn>
                </a:cxnLst>
                <a:rect l="0" t="0" r="r" b="b"/>
                <a:pathLst>
                  <a:path w="23" h="18">
                    <a:moveTo>
                      <a:pt x="11" y="0"/>
                    </a:moveTo>
                    <a:lnTo>
                      <a:pt x="0" y="7"/>
                    </a:lnTo>
                    <a:lnTo>
                      <a:pt x="0" y="18"/>
                    </a:lnTo>
                    <a:lnTo>
                      <a:pt x="23" y="18"/>
                    </a:lnTo>
                    <a:lnTo>
                      <a:pt x="23" y="7"/>
                    </a:lnTo>
                    <a:lnTo>
                      <a:pt x="11" y="0"/>
                    </a:lnTo>
                    <a:lnTo>
                      <a:pt x="11"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58" name="Freeform 308"/>
              <p:cNvSpPr>
                <a:spLocks noChangeAspect="1"/>
              </p:cNvSpPr>
              <p:nvPr/>
            </p:nvSpPr>
            <p:spPr bwMode="auto">
              <a:xfrm>
                <a:off x="4679" y="2516"/>
                <a:ext cx="26" cy="57"/>
              </a:xfrm>
              <a:custGeom>
                <a:avLst/>
                <a:gdLst/>
                <a:ahLst/>
                <a:cxnLst>
                  <a:cxn ang="0">
                    <a:pos x="23" y="11"/>
                  </a:cxn>
                  <a:cxn ang="0">
                    <a:pos x="12" y="0"/>
                  </a:cxn>
                  <a:cxn ang="0">
                    <a:pos x="0" y="11"/>
                  </a:cxn>
                  <a:cxn ang="0">
                    <a:pos x="0" y="43"/>
                  </a:cxn>
                  <a:cxn ang="0">
                    <a:pos x="12" y="55"/>
                  </a:cxn>
                  <a:cxn ang="0">
                    <a:pos x="18" y="43"/>
                  </a:cxn>
                  <a:cxn ang="0">
                    <a:pos x="18" y="25"/>
                  </a:cxn>
                  <a:cxn ang="0">
                    <a:pos x="23" y="11"/>
                  </a:cxn>
                  <a:cxn ang="0">
                    <a:pos x="23" y="11"/>
                  </a:cxn>
                </a:cxnLst>
                <a:rect l="0" t="0" r="r" b="b"/>
                <a:pathLst>
                  <a:path w="23" h="55">
                    <a:moveTo>
                      <a:pt x="23" y="11"/>
                    </a:moveTo>
                    <a:lnTo>
                      <a:pt x="12" y="0"/>
                    </a:lnTo>
                    <a:lnTo>
                      <a:pt x="0" y="11"/>
                    </a:lnTo>
                    <a:lnTo>
                      <a:pt x="0" y="43"/>
                    </a:lnTo>
                    <a:lnTo>
                      <a:pt x="12" y="55"/>
                    </a:lnTo>
                    <a:lnTo>
                      <a:pt x="18" y="43"/>
                    </a:lnTo>
                    <a:lnTo>
                      <a:pt x="18" y="25"/>
                    </a:lnTo>
                    <a:lnTo>
                      <a:pt x="23" y="11"/>
                    </a:lnTo>
                    <a:lnTo>
                      <a:pt x="23" y="1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59" name="Freeform 309"/>
              <p:cNvSpPr>
                <a:spLocks noChangeAspect="1"/>
              </p:cNvSpPr>
              <p:nvPr/>
            </p:nvSpPr>
            <p:spPr bwMode="auto">
              <a:xfrm>
                <a:off x="4679" y="2516"/>
                <a:ext cx="26" cy="57"/>
              </a:xfrm>
              <a:custGeom>
                <a:avLst/>
                <a:gdLst/>
                <a:ahLst/>
                <a:cxnLst>
                  <a:cxn ang="0">
                    <a:pos x="23" y="11"/>
                  </a:cxn>
                  <a:cxn ang="0">
                    <a:pos x="12" y="0"/>
                  </a:cxn>
                  <a:cxn ang="0">
                    <a:pos x="0" y="11"/>
                  </a:cxn>
                  <a:cxn ang="0">
                    <a:pos x="0" y="43"/>
                  </a:cxn>
                  <a:cxn ang="0">
                    <a:pos x="12" y="55"/>
                  </a:cxn>
                  <a:cxn ang="0">
                    <a:pos x="18" y="43"/>
                  </a:cxn>
                  <a:cxn ang="0">
                    <a:pos x="18" y="25"/>
                  </a:cxn>
                  <a:cxn ang="0">
                    <a:pos x="23" y="11"/>
                  </a:cxn>
                  <a:cxn ang="0">
                    <a:pos x="23" y="11"/>
                  </a:cxn>
                </a:cxnLst>
                <a:rect l="0" t="0" r="r" b="b"/>
                <a:pathLst>
                  <a:path w="23" h="55">
                    <a:moveTo>
                      <a:pt x="23" y="11"/>
                    </a:moveTo>
                    <a:lnTo>
                      <a:pt x="12" y="0"/>
                    </a:lnTo>
                    <a:lnTo>
                      <a:pt x="0" y="11"/>
                    </a:lnTo>
                    <a:lnTo>
                      <a:pt x="0" y="43"/>
                    </a:lnTo>
                    <a:lnTo>
                      <a:pt x="12" y="55"/>
                    </a:lnTo>
                    <a:lnTo>
                      <a:pt x="18" y="43"/>
                    </a:lnTo>
                    <a:lnTo>
                      <a:pt x="18" y="25"/>
                    </a:lnTo>
                    <a:lnTo>
                      <a:pt x="23" y="11"/>
                    </a:lnTo>
                    <a:lnTo>
                      <a:pt x="23" y="1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60" name="Freeform 310"/>
              <p:cNvSpPr>
                <a:spLocks noChangeAspect="1"/>
              </p:cNvSpPr>
              <p:nvPr/>
            </p:nvSpPr>
            <p:spPr bwMode="auto">
              <a:xfrm>
                <a:off x="4542" y="2670"/>
                <a:ext cx="19" cy="55"/>
              </a:xfrm>
              <a:custGeom>
                <a:avLst/>
                <a:gdLst/>
                <a:ahLst/>
                <a:cxnLst>
                  <a:cxn ang="0">
                    <a:pos x="6" y="0"/>
                  </a:cxn>
                  <a:cxn ang="0">
                    <a:pos x="0" y="12"/>
                  </a:cxn>
                  <a:cxn ang="0">
                    <a:pos x="0" y="25"/>
                  </a:cxn>
                  <a:cxn ang="0">
                    <a:pos x="6" y="42"/>
                  </a:cxn>
                  <a:cxn ang="0">
                    <a:pos x="6" y="49"/>
                  </a:cxn>
                  <a:cxn ang="0">
                    <a:pos x="18" y="37"/>
                  </a:cxn>
                  <a:cxn ang="0">
                    <a:pos x="18" y="25"/>
                  </a:cxn>
                  <a:cxn ang="0">
                    <a:pos x="6" y="0"/>
                  </a:cxn>
                  <a:cxn ang="0">
                    <a:pos x="6" y="0"/>
                  </a:cxn>
                </a:cxnLst>
                <a:rect l="0" t="0" r="r" b="b"/>
                <a:pathLst>
                  <a:path w="18" h="49">
                    <a:moveTo>
                      <a:pt x="6" y="0"/>
                    </a:moveTo>
                    <a:lnTo>
                      <a:pt x="0" y="12"/>
                    </a:lnTo>
                    <a:lnTo>
                      <a:pt x="0" y="25"/>
                    </a:lnTo>
                    <a:lnTo>
                      <a:pt x="6" y="42"/>
                    </a:lnTo>
                    <a:lnTo>
                      <a:pt x="6" y="49"/>
                    </a:lnTo>
                    <a:lnTo>
                      <a:pt x="18" y="37"/>
                    </a:lnTo>
                    <a:lnTo>
                      <a:pt x="18" y="25"/>
                    </a:lnTo>
                    <a:lnTo>
                      <a:pt x="6" y="0"/>
                    </a:lnTo>
                    <a:lnTo>
                      <a:pt x="6"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61" name="Freeform 311"/>
              <p:cNvSpPr>
                <a:spLocks noChangeAspect="1"/>
              </p:cNvSpPr>
              <p:nvPr/>
            </p:nvSpPr>
            <p:spPr bwMode="auto">
              <a:xfrm>
                <a:off x="4542" y="2670"/>
                <a:ext cx="19" cy="55"/>
              </a:xfrm>
              <a:custGeom>
                <a:avLst/>
                <a:gdLst/>
                <a:ahLst/>
                <a:cxnLst>
                  <a:cxn ang="0">
                    <a:pos x="6" y="0"/>
                  </a:cxn>
                  <a:cxn ang="0">
                    <a:pos x="0" y="12"/>
                  </a:cxn>
                  <a:cxn ang="0">
                    <a:pos x="0" y="25"/>
                  </a:cxn>
                  <a:cxn ang="0">
                    <a:pos x="6" y="42"/>
                  </a:cxn>
                  <a:cxn ang="0">
                    <a:pos x="6" y="49"/>
                  </a:cxn>
                  <a:cxn ang="0">
                    <a:pos x="18" y="37"/>
                  </a:cxn>
                  <a:cxn ang="0">
                    <a:pos x="18" y="25"/>
                  </a:cxn>
                  <a:cxn ang="0">
                    <a:pos x="6" y="0"/>
                  </a:cxn>
                  <a:cxn ang="0">
                    <a:pos x="6" y="0"/>
                  </a:cxn>
                </a:cxnLst>
                <a:rect l="0" t="0" r="r" b="b"/>
                <a:pathLst>
                  <a:path w="18" h="49">
                    <a:moveTo>
                      <a:pt x="6" y="0"/>
                    </a:moveTo>
                    <a:lnTo>
                      <a:pt x="0" y="12"/>
                    </a:lnTo>
                    <a:lnTo>
                      <a:pt x="0" y="25"/>
                    </a:lnTo>
                    <a:lnTo>
                      <a:pt x="6" y="42"/>
                    </a:lnTo>
                    <a:lnTo>
                      <a:pt x="6" y="49"/>
                    </a:lnTo>
                    <a:lnTo>
                      <a:pt x="18" y="37"/>
                    </a:lnTo>
                    <a:lnTo>
                      <a:pt x="18" y="25"/>
                    </a:lnTo>
                    <a:lnTo>
                      <a:pt x="6" y="0"/>
                    </a:lnTo>
                    <a:lnTo>
                      <a:pt x="6"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62" name="Freeform 312"/>
              <p:cNvSpPr>
                <a:spLocks noChangeAspect="1"/>
              </p:cNvSpPr>
              <p:nvPr/>
            </p:nvSpPr>
            <p:spPr bwMode="auto">
              <a:xfrm>
                <a:off x="4340" y="2807"/>
                <a:ext cx="44" cy="25"/>
              </a:xfrm>
              <a:custGeom>
                <a:avLst/>
                <a:gdLst/>
                <a:ahLst/>
                <a:cxnLst>
                  <a:cxn ang="0">
                    <a:pos x="32" y="0"/>
                  </a:cxn>
                  <a:cxn ang="0">
                    <a:pos x="13" y="0"/>
                  </a:cxn>
                  <a:cxn ang="0">
                    <a:pos x="0" y="11"/>
                  </a:cxn>
                  <a:cxn ang="0">
                    <a:pos x="13" y="25"/>
                  </a:cxn>
                  <a:cxn ang="0">
                    <a:pos x="38" y="11"/>
                  </a:cxn>
                  <a:cxn ang="0">
                    <a:pos x="32" y="0"/>
                  </a:cxn>
                  <a:cxn ang="0">
                    <a:pos x="32" y="0"/>
                  </a:cxn>
                </a:cxnLst>
                <a:rect l="0" t="0" r="r" b="b"/>
                <a:pathLst>
                  <a:path w="38" h="25">
                    <a:moveTo>
                      <a:pt x="32" y="0"/>
                    </a:moveTo>
                    <a:lnTo>
                      <a:pt x="13" y="0"/>
                    </a:lnTo>
                    <a:lnTo>
                      <a:pt x="0" y="11"/>
                    </a:lnTo>
                    <a:lnTo>
                      <a:pt x="13" y="25"/>
                    </a:lnTo>
                    <a:lnTo>
                      <a:pt x="38" y="11"/>
                    </a:lnTo>
                    <a:lnTo>
                      <a:pt x="32" y="0"/>
                    </a:lnTo>
                    <a:lnTo>
                      <a:pt x="32"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63" name="Freeform 313"/>
              <p:cNvSpPr>
                <a:spLocks noChangeAspect="1"/>
              </p:cNvSpPr>
              <p:nvPr/>
            </p:nvSpPr>
            <p:spPr bwMode="auto">
              <a:xfrm>
                <a:off x="4340" y="2807"/>
                <a:ext cx="44" cy="25"/>
              </a:xfrm>
              <a:custGeom>
                <a:avLst/>
                <a:gdLst/>
                <a:ahLst/>
                <a:cxnLst>
                  <a:cxn ang="0">
                    <a:pos x="32" y="0"/>
                  </a:cxn>
                  <a:cxn ang="0">
                    <a:pos x="13" y="0"/>
                  </a:cxn>
                  <a:cxn ang="0">
                    <a:pos x="0" y="11"/>
                  </a:cxn>
                  <a:cxn ang="0">
                    <a:pos x="13" y="25"/>
                  </a:cxn>
                  <a:cxn ang="0">
                    <a:pos x="38" y="11"/>
                  </a:cxn>
                  <a:cxn ang="0">
                    <a:pos x="32" y="0"/>
                  </a:cxn>
                  <a:cxn ang="0">
                    <a:pos x="32" y="0"/>
                  </a:cxn>
                </a:cxnLst>
                <a:rect l="0" t="0" r="r" b="b"/>
                <a:pathLst>
                  <a:path w="38" h="25">
                    <a:moveTo>
                      <a:pt x="32" y="0"/>
                    </a:moveTo>
                    <a:lnTo>
                      <a:pt x="13" y="0"/>
                    </a:lnTo>
                    <a:lnTo>
                      <a:pt x="0" y="11"/>
                    </a:lnTo>
                    <a:lnTo>
                      <a:pt x="13" y="25"/>
                    </a:lnTo>
                    <a:lnTo>
                      <a:pt x="38" y="11"/>
                    </a:lnTo>
                    <a:lnTo>
                      <a:pt x="32" y="0"/>
                    </a:lnTo>
                    <a:lnTo>
                      <a:pt x="32"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64" name="Freeform 314"/>
              <p:cNvSpPr>
                <a:spLocks noChangeAspect="1"/>
              </p:cNvSpPr>
              <p:nvPr/>
            </p:nvSpPr>
            <p:spPr bwMode="auto">
              <a:xfrm>
                <a:off x="4243" y="2750"/>
                <a:ext cx="122" cy="259"/>
              </a:xfrm>
              <a:custGeom>
                <a:avLst/>
                <a:gdLst/>
                <a:ahLst/>
                <a:cxnLst>
                  <a:cxn ang="0">
                    <a:pos x="0" y="11"/>
                  </a:cxn>
                  <a:cxn ang="0">
                    <a:pos x="5" y="30"/>
                  </a:cxn>
                  <a:cxn ang="0">
                    <a:pos x="23" y="30"/>
                  </a:cxn>
                  <a:cxn ang="0">
                    <a:pos x="35" y="48"/>
                  </a:cxn>
                  <a:cxn ang="0">
                    <a:pos x="30" y="66"/>
                  </a:cxn>
                  <a:cxn ang="0">
                    <a:pos x="60" y="103"/>
                  </a:cxn>
                  <a:cxn ang="0">
                    <a:pos x="85" y="140"/>
                  </a:cxn>
                  <a:cxn ang="0">
                    <a:pos x="73" y="158"/>
                  </a:cxn>
                  <a:cxn ang="0">
                    <a:pos x="85" y="190"/>
                  </a:cxn>
                  <a:cxn ang="0">
                    <a:pos x="60" y="200"/>
                  </a:cxn>
                  <a:cxn ang="0">
                    <a:pos x="60" y="213"/>
                  </a:cxn>
                  <a:cxn ang="0">
                    <a:pos x="42" y="220"/>
                  </a:cxn>
                  <a:cxn ang="0">
                    <a:pos x="42" y="231"/>
                  </a:cxn>
                  <a:cxn ang="0">
                    <a:pos x="48" y="243"/>
                  </a:cxn>
                  <a:cxn ang="0">
                    <a:pos x="60" y="236"/>
                  </a:cxn>
                  <a:cxn ang="0">
                    <a:pos x="97" y="206"/>
                  </a:cxn>
                  <a:cxn ang="0">
                    <a:pos x="108" y="195"/>
                  </a:cxn>
                  <a:cxn ang="0">
                    <a:pos x="115" y="170"/>
                  </a:cxn>
                  <a:cxn ang="0">
                    <a:pos x="108" y="140"/>
                  </a:cxn>
                  <a:cxn ang="0">
                    <a:pos x="97" y="121"/>
                  </a:cxn>
                  <a:cxn ang="0">
                    <a:pos x="97" y="110"/>
                  </a:cxn>
                  <a:cxn ang="0">
                    <a:pos x="78" y="110"/>
                  </a:cxn>
                  <a:cxn ang="0">
                    <a:pos x="67" y="91"/>
                  </a:cxn>
                  <a:cxn ang="0">
                    <a:pos x="55" y="66"/>
                  </a:cxn>
                  <a:cxn ang="0">
                    <a:pos x="55" y="48"/>
                  </a:cxn>
                  <a:cxn ang="0">
                    <a:pos x="73" y="30"/>
                  </a:cxn>
                  <a:cxn ang="0">
                    <a:pos x="78" y="23"/>
                  </a:cxn>
                  <a:cxn ang="0">
                    <a:pos x="73" y="23"/>
                  </a:cxn>
                  <a:cxn ang="0">
                    <a:pos x="60" y="11"/>
                  </a:cxn>
                  <a:cxn ang="0">
                    <a:pos x="60" y="0"/>
                  </a:cxn>
                  <a:cxn ang="0">
                    <a:pos x="55" y="0"/>
                  </a:cxn>
                  <a:cxn ang="0">
                    <a:pos x="35" y="0"/>
                  </a:cxn>
                  <a:cxn ang="0">
                    <a:pos x="5" y="18"/>
                  </a:cxn>
                  <a:cxn ang="0">
                    <a:pos x="0" y="11"/>
                  </a:cxn>
                  <a:cxn ang="0">
                    <a:pos x="0" y="11"/>
                  </a:cxn>
                </a:cxnLst>
                <a:rect l="0" t="0" r="r" b="b"/>
                <a:pathLst>
                  <a:path w="115" h="243">
                    <a:moveTo>
                      <a:pt x="0" y="11"/>
                    </a:moveTo>
                    <a:lnTo>
                      <a:pt x="5" y="30"/>
                    </a:lnTo>
                    <a:lnTo>
                      <a:pt x="23" y="30"/>
                    </a:lnTo>
                    <a:lnTo>
                      <a:pt x="35" y="48"/>
                    </a:lnTo>
                    <a:lnTo>
                      <a:pt x="30" y="66"/>
                    </a:lnTo>
                    <a:lnTo>
                      <a:pt x="60" y="103"/>
                    </a:lnTo>
                    <a:lnTo>
                      <a:pt x="85" y="140"/>
                    </a:lnTo>
                    <a:lnTo>
                      <a:pt x="73" y="158"/>
                    </a:lnTo>
                    <a:lnTo>
                      <a:pt x="85" y="190"/>
                    </a:lnTo>
                    <a:lnTo>
                      <a:pt x="60" y="200"/>
                    </a:lnTo>
                    <a:lnTo>
                      <a:pt x="60" y="213"/>
                    </a:lnTo>
                    <a:lnTo>
                      <a:pt x="42" y="220"/>
                    </a:lnTo>
                    <a:lnTo>
                      <a:pt x="42" y="231"/>
                    </a:lnTo>
                    <a:lnTo>
                      <a:pt x="48" y="243"/>
                    </a:lnTo>
                    <a:lnTo>
                      <a:pt x="60" y="236"/>
                    </a:lnTo>
                    <a:lnTo>
                      <a:pt x="97" y="206"/>
                    </a:lnTo>
                    <a:lnTo>
                      <a:pt x="108" y="195"/>
                    </a:lnTo>
                    <a:lnTo>
                      <a:pt x="115" y="170"/>
                    </a:lnTo>
                    <a:lnTo>
                      <a:pt x="108" y="140"/>
                    </a:lnTo>
                    <a:lnTo>
                      <a:pt x="97" y="121"/>
                    </a:lnTo>
                    <a:lnTo>
                      <a:pt x="97" y="110"/>
                    </a:lnTo>
                    <a:lnTo>
                      <a:pt x="78" y="110"/>
                    </a:lnTo>
                    <a:lnTo>
                      <a:pt x="67" y="91"/>
                    </a:lnTo>
                    <a:lnTo>
                      <a:pt x="55" y="66"/>
                    </a:lnTo>
                    <a:lnTo>
                      <a:pt x="55" y="48"/>
                    </a:lnTo>
                    <a:lnTo>
                      <a:pt x="73" y="30"/>
                    </a:lnTo>
                    <a:lnTo>
                      <a:pt x="78" y="23"/>
                    </a:lnTo>
                    <a:lnTo>
                      <a:pt x="73" y="23"/>
                    </a:lnTo>
                    <a:lnTo>
                      <a:pt x="60" y="11"/>
                    </a:lnTo>
                    <a:lnTo>
                      <a:pt x="60" y="0"/>
                    </a:lnTo>
                    <a:lnTo>
                      <a:pt x="55" y="0"/>
                    </a:lnTo>
                    <a:lnTo>
                      <a:pt x="35" y="0"/>
                    </a:lnTo>
                    <a:lnTo>
                      <a:pt x="5" y="18"/>
                    </a:lnTo>
                    <a:lnTo>
                      <a:pt x="0" y="11"/>
                    </a:lnTo>
                    <a:lnTo>
                      <a:pt x="0" y="1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65" name="Freeform 315"/>
              <p:cNvSpPr>
                <a:spLocks noChangeAspect="1"/>
              </p:cNvSpPr>
              <p:nvPr/>
            </p:nvSpPr>
            <p:spPr bwMode="auto">
              <a:xfrm>
                <a:off x="4243" y="2750"/>
                <a:ext cx="122" cy="259"/>
              </a:xfrm>
              <a:custGeom>
                <a:avLst/>
                <a:gdLst/>
                <a:ahLst/>
                <a:cxnLst>
                  <a:cxn ang="0">
                    <a:pos x="0" y="11"/>
                  </a:cxn>
                  <a:cxn ang="0">
                    <a:pos x="5" y="30"/>
                  </a:cxn>
                  <a:cxn ang="0">
                    <a:pos x="23" y="30"/>
                  </a:cxn>
                  <a:cxn ang="0">
                    <a:pos x="35" y="48"/>
                  </a:cxn>
                  <a:cxn ang="0">
                    <a:pos x="30" y="66"/>
                  </a:cxn>
                  <a:cxn ang="0">
                    <a:pos x="60" y="103"/>
                  </a:cxn>
                  <a:cxn ang="0">
                    <a:pos x="85" y="140"/>
                  </a:cxn>
                  <a:cxn ang="0">
                    <a:pos x="73" y="158"/>
                  </a:cxn>
                  <a:cxn ang="0">
                    <a:pos x="85" y="190"/>
                  </a:cxn>
                  <a:cxn ang="0">
                    <a:pos x="60" y="200"/>
                  </a:cxn>
                  <a:cxn ang="0">
                    <a:pos x="60" y="213"/>
                  </a:cxn>
                  <a:cxn ang="0">
                    <a:pos x="42" y="220"/>
                  </a:cxn>
                  <a:cxn ang="0">
                    <a:pos x="42" y="231"/>
                  </a:cxn>
                  <a:cxn ang="0">
                    <a:pos x="48" y="243"/>
                  </a:cxn>
                  <a:cxn ang="0">
                    <a:pos x="60" y="236"/>
                  </a:cxn>
                  <a:cxn ang="0">
                    <a:pos x="97" y="206"/>
                  </a:cxn>
                  <a:cxn ang="0">
                    <a:pos x="108" y="195"/>
                  </a:cxn>
                  <a:cxn ang="0">
                    <a:pos x="115" y="170"/>
                  </a:cxn>
                  <a:cxn ang="0">
                    <a:pos x="108" y="140"/>
                  </a:cxn>
                  <a:cxn ang="0">
                    <a:pos x="97" y="121"/>
                  </a:cxn>
                  <a:cxn ang="0">
                    <a:pos x="97" y="110"/>
                  </a:cxn>
                  <a:cxn ang="0">
                    <a:pos x="78" y="110"/>
                  </a:cxn>
                  <a:cxn ang="0">
                    <a:pos x="67" y="91"/>
                  </a:cxn>
                  <a:cxn ang="0">
                    <a:pos x="55" y="66"/>
                  </a:cxn>
                  <a:cxn ang="0">
                    <a:pos x="55" y="48"/>
                  </a:cxn>
                  <a:cxn ang="0">
                    <a:pos x="73" y="30"/>
                  </a:cxn>
                  <a:cxn ang="0">
                    <a:pos x="78" y="23"/>
                  </a:cxn>
                  <a:cxn ang="0">
                    <a:pos x="73" y="23"/>
                  </a:cxn>
                  <a:cxn ang="0">
                    <a:pos x="60" y="11"/>
                  </a:cxn>
                  <a:cxn ang="0">
                    <a:pos x="60" y="0"/>
                  </a:cxn>
                  <a:cxn ang="0">
                    <a:pos x="55" y="0"/>
                  </a:cxn>
                  <a:cxn ang="0">
                    <a:pos x="35" y="0"/>
                  </a:cxn>
                  <a:cxn ang="0">
                    <a:pos x="5" y="18"/>
                  </a:cxn>
                  <a:cxn ang="0">
                    <a:pos x="0" y="11"/>
                  </a:cxn>
                  <a:cxn ang="0">
                    <a:pos x="0" y="11"/>
                  </a:cxn>
                </a:cxnLst>
                <a:rect l="0" t="0" r="r" b="b"/>
                <a:pathLst>
                  <a:path w="115" h="243">
                    <a:moveTo>
                      <a:pt x="0" y="11"/>
                    </a:moveTo>
                    <a:lnTo>
                      <a:pt x="5" y="30"/>
                    </a:lnTo>
                    <a:lnTo>
                      <a:pt x="23" y="30"/>
                    </a:lnTo>
                    <a:lnTo>
                      <a:pt x="35" y="48"/>
                    </a:lnTo>
                    <a:lnTo>
                      <a:pt x="30" y="66"/>
                    </a:lnTo>
                    <a:lnTo>
                      <a:pt x="60" y="103"/>
                    </a:lnTo>
                    <a:lnTo>
                      <a:pt x="85" y="140"/>
                    </a:lnTo>
                    <a:lnTo>
                      <a:pt x="73" y="158"/>
                    </a:lnTo>
                    <a:lnTo>
                      <a:pt x="85" y="190"/>
                    </a:lnTo>
                    <a:lnTo>
                      <a:pt x="60" y="200"/>
                    </a:lnTo>
                    <a:lnTo>
                      <a:pt x="60" y="213"/>
                    </a:lnTo>
                    <a:lnTo>
                      <a:pt x="42" y="220"/>
                    </a:lnTo>
                    <a:lnTo>
                      <a:pt x="42" y="231"/>
                    </a:lnTo>
                    <a:lnTo>
                      <a:pt x="48" y="243"/>
                    </a:lnTo>
                    <a:lnTo>
                      <a:pt x="60" y="236"/>
                    </a:lnTo>
                    <a:lnTo>
                      <a:pt x="97" y="206"/>
                    </a:lnTo>
                    <a:lnTo>
                      <a:pt x="108" y="195"/>
                    </a:lnTo>
                    <a:lnTo>
                      <a:pt x="115" y="170"/>
                    </a:lnTo>
                    <a:lnTo>
                      <a:pt x="108" y="140"/>
                    </a:lnTo>
                    <a:lnTo>
                      <a:pt x="97" y="121"/>
                    </a:lnTo>
                    <a:lnTo>
                      <a:pt x="97" y="110"/>
                    </a:lnTo>
                    <a:lnTo>
                      <a:pt x="78" y="110"/>
                    </a:lnTo>
                    <a:lnTo>
                      <a:pt x="67" y="91"/>
                    </a:lnTo>
                    <a:lnTo>
                      <a:pt x="55" y="66"/>
                    </a:lnTo>
                    <a:lnTo>
                      <a:pt x="55" y="48"/>
                    </a:lnTo>
                    <a:lnTo>
                      <a:pt x="73" y="30"/>
                    </a:lnTo>
                    <a:lnTo>
                      <a:pt x="78" y="23"/>
                    </a:lnTo>
                    <a:lnTo>
                      <a:pt x="73" y="23"/>
                    </a:lnTo>
                    <a:lnTo>
                      <a:pt x="60" y="11"/>
                    </a:lnTo>
                    <a:lnTo>
                      <a:pt x="60" y="0"/>
                    </a:lnTo>
                    <a:lnTo>
                      <a:pt x="55" y="0"/>
                    </a:lnTo>
                    <a:lnTo>
                      <a:pt x="35" y="0"/>
                    </a:lnTo>
                    <a:lnTo>
                      <a:pt x="5" y="18"/>
                    </a:lnTo>
                    <a:lnTo>
                      <a:pt x="0" y="11"/>
                    </a:lnTo>
                    <a:lnTo>
                      <a:pt x="0" y="1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66" name="Freeform 316"/>
              <p:cNvSpPr>
                <a:spLocks noChangeAspect="1"/>
              </p:cNvSpPr>
              <p:nvPr/>
            </p:nvSpPr>
            <p:spPr bwMode="auto">
              <a:xfrm>
                <a:off x="4203" y="2762"/>
                <a:ext cx="131" cy="234"/>
              </a:xfrm>
              <a:custGeom>
                <a:avLst/>
                <a:gdLst/>
                <a:ahLst/>
                <a:cxnLst>
                  <a:cxn ang="0">
                    <a:pos x="30" y="0"/>
                  </a:cxn>
                  <a:cxn ang="0">
                    <a:pos x="14" y="15"/>
                  </a:cxn>
                  <a:cxn ang="0">
                    <a:pos x="0" y="37"/>
                  </a:cxn>
                  <a:cxn ang="0">
                    <a:pos x="19" y="49"/>
                  </a:cxn>
                  <a:cxn ang="0">
                    <a:pos x="19" y="80"/>
                  </a:cxn>
                  <a:cxn ang="0">
                    <a:pos x="30" y="85"/>
                  </a:cxn>
                  <a:cxn ang="0">
                    <a:pos x="49" y="74"/>
                  </a:cxn>
                  <a:cxn ang="0">
                    <a:pos x="60" y="74"/>
                  </a:cxn>
                  <a:cxn ang="0">
                    <a:pos x="92" y="110"/>
                  </a:cxn>
                  <a:cxn ang="0">
                    <a:pos x="92" y="124"/>
                  </a:cxn>
                  <a:cxn ang="0">
                    <a:pos x="97" y="135"/>
                  </a:cxn>
                  <a:cxn ang="0">
                    <a:pos x="97" y="154"/>
                  </a:cxn>
                  <a:cxn ang="0">
                    <a:pos x="92" y="159"/>
                  </a:cxn>
                  <a:cxn ang="0">
                    <a:pos x="72" y="154"/>
                  </a:cxn>
                  <a:cxn ang="0">
                    <a:pos x="60" y="140"/>
                  </a:cxn>
                  <a:cxn ang="0">
                    <a:pos x="47" y="154"/>
                  </a:cxn>
                  <a:cxn ang="0">
                    <a:pos x="42" y="165"/>
                  </a:cxn>
                  <a:cxn ang="0">
                    <a:pos x="49" y="189"/>
                  </a:cxn>
                  <a:cxn ang="0">
                    <a:pos x="60" y="202"/>
                  </a:cxn>
                  <a:cxn ang="0">
                    <a:pos x="79" y="220"/>
                  </a:cxn>
                  <a:cxn ang="0">
                    <a:pos x="85" y="214"/>
                  </a:cxn>
                  <a:cxn ang="0">
                    <a:pos x="97" y="202"/>
                  </a:cxn>
                  <a:cxn ang="0">
                    <a:pos x="97" y="189"/>
                  </a:cxn>
                  <a:cxn ang="0">
                    <a:pos x="110" y="182"/>
                  </a:cxn>
                  <a:cxn ang="0">
                    <a:pos x="120" y="177"/>
                  </a:cxn>
                  <a:cxn ang="0">
                    <a:pos x="122" y="165"/>
                  </a:cxn>
                  <a:cxn ang="0">
                    <a:pos x="110" y="154"/>
                  </a:cxn>
                  <a:cxn ang="0">
                    <a:pos x="117" y="134"/>
                  </a:cxn>
                  <a:cxn ang="0">
                    <a:pos x="120" y="129"/>
                  </a:cxn>
                  <a:cxn ang="0">
                    <a:pos x="115" y="117"/>
                  </a:cxn>
                  <a:cxn ang="0">
                    <a:pos x="85" y="74"/>
                  </a:cxn>
                  <a:cxn ang="0">
                    <a:pos x="67" y="55"/>
                  </a:cxn>
                  <a:cxn ang="0">
                    <a:pos x="72" y="37"/>
                  </a:cxn>
                  <a:cxn ang="0">
                    <a:pos x="67" y="25"/>
                  </a:cxn>
                  <a:cxn ang="0">
                    <a:pos x="60" y="19"/>
                  </a:cxn>
                  <a:cxn ang="0">
                    <a:pos x="42" y="19"/>
                  </a:cxn>
                  <a:cxn ang="0">
                    <a:pos x="42" y="7"/>
                  </a:cxn>
                  <a:cxn ang="0">
                    <a:pos x="30" y="0"/>
                  </a:cxn>
                  <a:cxn ang="0">
                    <a:pos x="30" y="0"/>
                  </a:cxn>
                </a:cxnLst>
                <a:rect l="0" t="0" r="r" b="b"/>
                <a:pathLst>
                  <a:path w="122" h="220">
                    <a:moveTo>
                      <a:pt x="30" y="0"/>
                    </a:moveTo>
                    <a:lnTo>
                      <a:pt x="14" y="15"/>
                    </a:lnTo>
                    <a:lnTo>
                      <a:pt x="0" y="37"/>
                    </a:lnTo>
                    <a:lnTo>
                      <a:pt x="19" y="49"/>
                    </a:lnTo>
                    <a:lnTo>
                      <a:pt x="19" y="80"/>
                    </a:lnTo>
                    <a:lnTo>
                      <a:pt x="30" y="85"/>
                    </a:lnTo>
                    <a:lnTo>
                      <a:pt x="49" y="74"/>
                    </a:lnTo>
                    <a:lnTo>
                      <a:pt x="60" y="74"/>
                    </a:lnTo>
                    <a:lnTo>
                      <a:pt x="92" y="110"/>
                    </a:lnTo>
                    <a:lnTo>
                      <a:pt x="92" y="124"/>
                    </a:lnTo>
                    <a:lnTo>
                      <a:pt x="97" y="135"/>
                    </a:lnTo>
                    <a:lnTo>
                      <a:pt x="97" y="154"/>
                    </a:lnTo>
                    <a:lnTo>
                      <a:pt x="92" y="159"/>
                    </a:lnTo>
                    <a:lnTo>
                      <a:pt x="72" y="154"/>
                    </a:lnTo>
                    <a:lnTo>
                      <a:pt x="60" y="140"/>
                    </a:lnTo>
                    <a:lnTo>
                      <a:pt x="47" y="154"/>
                    </a:lnTo>
                    <a:lnTo>
                      <a:pt x="42" y="165"/>
                    </a:lnTo>
                    <a:lnTo>
                      <a:pt x="49" y="189"/>
                    </a:lnTo>
                    <a:lnTo>
                      <a:pt x="60" y="202"/>
                    </a:lnTo>
                    <a:lnTo>
                      <a:pt x="79" y="220"/>
                    </a:lnTo>
                    <a:lnTo>
                      <a:pt x="85" y="214"/>
                    </a:lnTo>
                    <a:lnTo>
                      <a:pt x="97" y="202"/>
                    </a:lnTo>
                    <a:lnTo>
                      <a:pt x="97" y="189"/>
                    </a:lnTo>
                    <a:lnTo>
                      <a:pt x="110" y="182"/>
                    </a:lnTo>
                    <a:lnTo>
                      <a:pt x="120" y="177"/>
                    </a:lnTo>
                    <a:lnTo>
                      <a:pt x="122" y="165"/>
                    </a:lnTo>
                    <a:lnTo>
                      <a:pt x="110" y="154"/>
                    </a:lnTo>
                    <a:lnTo>
                      <a:pt x="117" y="134"/>
                    </a:lnTo>
                    <a:lnTo>
                      <a:pt x="120" y="129"/>
                    </a:lnTo>
                    <a:lnTo>
                      <a:pt x="115" y="117"/>
                    </a:lnTo>
                    <a:lnTo>
                      <a:pt x="85" y="74"/>
                    </a:lnTo>
                    <a:lnTo>
                      <a:pt x="67" y="55"/>
                    </a:lnTo>
                    <a:lnTo>
                      <a:pt x="72" y="37"/>
                    </a:lnTo>
                    <a:lnTo>
                      <a:pt x="67" y="25"/>
                    </a:lnTo>
                    <a:lnTo>
                      <a:pt x="60" y="19"/>
                    </a:lnTo>
                    <a:lnTo>
                      <a:pt x="42" y="19"/>
                    </a:lnTo>
                    <a:lnTo>
                      <a:pt x="42" y="7"/>
                    </a:lnTo>
                    <a:lnTo>
                      <a:pt x="30" y="0"/>
                    </a:lnTo>
                    <a:lnTo>
                      <a:pt x="3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67" name="Freeform 317"/>
              <p:cNvSpPr>
                <a:spLocks noChangeAspect="1"/>
              </p:cNvSpPr>
              <p:nvPr/>
            </p:nvSpPr>
            <p:spPr bwMode="auto">
              <a:xfrm>
                <a:off x="4203" y="2762"/>
                <a:ext cx="131" cy="234"/>
              </a:xfrm>
              <a:custGeom>
                <a:avLst/>
                <a:gdLst/>
                <a:ahLst/>
                <a:cxnLst>
                  <a:cxn ang="0">
                    <a:pos x="30" y="0"/>
                  </a:cxn>
                  <a:cxn ang="0">
                    <a:pos x="14" y="15"/>
                  </a:cxn>
                  <a:cxn ang="0">
                    <a:pos x="0" y="37"/>
                  </a:cxn>
                  <a:cxn ang="0">
                    <a:pos x="19" y="49"/>
                  </a:cxn>
                  <a:cxn ang="0">
                    <a:pos x="19" y="80"/>
                  </a:cxn>
                  <a:cxn ang="0">
                    <a:pos x="30" y="85"/>
                  </a:cxn>
                  <a:cxn ang="0">
                    <a:pos x="49" y="74"/>
                  </a:cxn>
                  <a:cxn ang="0">
                    <a:pos x="60" y="74"/>
                  </a:cxn>
                  <a:cxn ang="0">
                    <a:pos x="92" y="110"/>
                  </a:cxn>
                  <a:cxn ang="0">
                    <a:pos x="92" y="124"/>
                  </a:cxn>
                  <a:cxn ang="0">
                    <a:pos x="97" y="135"/>
                  </a:cxn>
                  <a:cxn ang="0">
                    <a:pos x="97" y="154"/>
                  </a:cxn>
                  <a:cxn ang="0">
                    <a:pos x="92" y="159"/>
                  </a:cxn>
                  <a:cxn ang="0">
                    <a:pos x="72" y="154"/>
                  </a:cxn>
                  <a:cxn ang="0">
                    <a:pos x="60" y="140"/>
                  </a:cxn>
                  <a:cxn ang="0">
                    <a:pos x="47" y="154"/>
                  </a:cxn>
                  <a:cxn ang="0">
                    <a:pos x="42" y="165"/>
                  </a:cxn>
                  <a:cxn ang="0">
                    <a:pos x="49" y="189"/>
                  </a:cxn>
                  <a:cxn ang="0">
                    <a:pos x="60" y="202"/>
                  </a:cxn>
                  <a:cxn ang="0">
                    <a:pos x="79" y="220"/>
                  </a:cxn>
                  <a:cxn ang="0">
                    <a:pos x="85" y="214"/>
                  </a:cxn>
                  <a:cxn ang="0">
                    <a:pos x="97" y="202"/>
                  </a:cxn>
                  <a:cxn ang="0">
                    <a:pos x="97" y="189"/>
                  </a:cxn>
                  <a:cxn ang="0">
                    <a:pos x="110" y="182"/>
                  </a:cxn>
                  <a:cxn ang="0">
                    <a:pos x="120" y="177"/>
                  </a:cxn>
                  <a:cxn ang="0">
                    <a:pos x="122" y="165"/>
                  </a:cxn>
                  <a:cxn ang="0">
                    <a:pos x="110" y="154"/>
                  </a:cxn>
                  <a:cxn ang="0">
                    <a:pos x="117" y="134"/>
                  </a:cxn>
                  <a:cxn ang="0">
                    <a:pos x="120" y="129"/>
                  </a:cxn>
                  <a:cxn ang="0">
                    <a:pos x="115" y="117"/>
                  </a:cxn>
                  <a:cxn ang="0">
                    <a:pos x="85" y="74"/>
                  </a:cxn>
                  <a:cxn ang="0">
                    <a:pos x="67" y="55"/>
                  </a:cxn>
                  <a:cxn ang="0">
                    <a:pos x="72" y="37"/>
                  </a:cxn>
                  <a:cxn ang="0">
                    <a:pos x="67" y="25"/>
                  </a:cxn>
                  <a:cxn ang="0">
                    <a:pos x="60" y="19"/>
                  </a:cxn>
                  <a:cxn ang="0">
                    <a:pos x="42" y="19"/>
                  </a:cxn>
                  <a:cxn ang="0">
                    <a:pos x="42" y="7"/>
                  </a:cxn>
                  <a:cxn ang="0">
                    <a:pos x="30" y="0"/>
                  </a:cxn>
                  <a:cxn ang="0">
                    <a:pos x="30" y="0"/>
                  </a:cxn>
                </a:cxnLst>
                <a:rect l="0" t="0" r="r" b="b"/>
                <a:pathLst>
                  <a:path w="122" h="220">
                    <a:moveTo>
                      <a:pt x="30" y="0"/>
                    </a:moveTo>
                    <a:lnTo>
                      <a:pt x="14" y="15"/>
                    </a:lnTo>
                    <a:lnTo>
                      <a:pt x="0" y="37"/>
                    </a:lnTo>
                    <a:lnTo>
                      <a:pt x="19" y="49"/>
                    </a:lnTo>
                    <a:lnTo>
                      <a:pt x="19" y="80"/>
                    </a:lnTo>
                    <a:lnTo>
                      <a:pt x="30" y="85"/>
                    </a:lnTo>
                    <a:lnTo>
                      <a:pt x="49" y="74"/>
                    </a:lnTo>
                    <a:lnTo>
                      <a:pt x="60" y="74"/>
                    </a:lnTo>
                    <a:lnTo>
                      <a:pt x="92" y="110"/>
                    </a:lnTo>
                    <a:lnTo>
                      <a:pt x="92" y="124"/>
                    </a:lnTo>
                    <a:lnTo>
                      <a:pt x="97" y="135"/>
                    </a:lnTo>
                    <a:lnTo>
                      <a:pt x="97" y="154"/>
                    </a:lnTo>
                    <a:lnTo>
                      <a:pt x="92" y="159"/>
                    </a:lnTo>
                    <a:lnTo>
                      <a:pt x="72" y="154"/>
                    </a:lnTo>
                    <a:lnTo>
                      <a:pt x="60" y="140"/>
                    </a:lnTo>
                    <a:lnTo>
                      <a:pt x="47" y="154"/>
                    </a:lnTo>
                    <a:lnTo>
                      <a:pt x="42" y="165"/>
                    </a:lnTo>
                    <a:lnTo>
                      <a:pt x="49" y="189"/>
                    </a:lnTo>
                    <a:lnTo>
                      <a:pt x="60" y="202"/>
                    </a:lnTo>
                    <a:lnTo>
                      <a:pt x="79" y="220"/>
                    </a:lnTo>
                    <a:lnTo>
                      <a:pt x="85" y="214"/>
                    </a:lnTo>
                    <a:lnTo>
                      <a:pt x="97" y="202"/>
                    </a:lnTo>
                    <a:lnTo>
                      <a:pt x="97" y="189"/>
                    </a:lnTo>
                    <a:lnTo>
                      <a:pt x="110" y="182"/>
                    </a:lnTo>
                    <a:lnTo>
                      <a:pt x="120" y="177"/>
                    </a:lnTo>
                    <a:lnTo>
                      <a:pt x="122" y="165"/>
                    </a:lnTo>
                    <a:lnTo>
                      <a:pt x="110" y="154"/>
                    </a:lnTo>
                    <a:lnTo>
                      <a:pt x="117" y="134"/>
                    </a:lnTo>
                    <a:lnTo>
                      <a:pt x="120" y="129"/>
                    </a:lnTo>
                    <a:lnTo>
                      <a:pt x="115" y="117"/>
                    </a:lnTo>
                    <a:lnTo>
                      <a:pt x="85" y="74"/>
                    </a:lnTo>
                    <a:lnTo>
                      <a:pt x="67" y="55"/>
                    </a:lnTo>
                    <a:lnTo>
                      <a:pt x="72" y="37"/>
                    </a:lnTo>
                    <a:lnTo>
                      <a:pt x="67" y="25"/>
                    </a:lnTo>
                    <a:lnTo>
                      <a:pt x="60" y="19"/>
                    </a:lnTo>
                    <a:lnTo>
                      <a:pt x="42" y="19"/>
                    </a:lnTo>
                    <a:lnTo>
                      <a:pt x="42" y="7"/>
                    </a:lnTo>
                    <a:lnTo>
                      <a:pt x="30" y="0"/>
                    </a:lnTo>
                    <a:lnTo>
                      <a:pt x="3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68" name="Freeform 318"/>
              <p:cNvSpPr>
                <a:spLocks noChangeAspect="1"/>
              </p:cNvSpPr>
              <p:nvPr/>
            </p:nvSpPr>
            <p:spPr bwMode="auto">
              <a:xfrm>
                <a:off x="4167" y="2799"/>
                <a:ext cx="140" cy="250"/>
              </a:xfrm>
              <a:custGeom>
                <a:avLst/>
                <a:gdLst/>
                <a:ahLst/>
                <a:cxnLst>
                  <a:cxn ang="0">
                    <a:pos x="33" y="0"/>
                  </a:cxn>
                  <a:cxn ang="0">
                    <a:pos x="27" y="8"/>
                  </a:cxn>
                  <a:cxn ang="0">
                    <a:pos x="15" y="20"/>
                  </a:cxn>
                  <a:cxn ang="0">
                    <a:pos x="0" y="38"/>
                  </a:cxn>
                  <a:cxn ang="0">
                    <a:pos x="20" y="73"/>
                  </a:cxn>
                  <a:cxn ang="0">
                    <a:pos x="20" y="98"/>
                  </a:cxn>
                  <a:cxn ang="0">
                    <a:pos x="20" y="110"/>
                  </a:cxn>
                  <a:cxn ang="0">
                    <a:pos x="27" y="128"/>
                  </a:cxn>
                  <a:cxn ang="0">
                    <a:pos x="20" y="177"/>
                  </a:cxn>
                  <a:cxn ang="0">
                    <a:pos x="20" y="195"/>
                  </a:cxn>
                  <a:cxn ang="0">
                    <a:pos x="40" y="207"/>
                  </a:cxn>
                  <a:cxn ang="0">
                    <a:pos x="45" y="228"/>
                  </a:cxn>
                  <a:cxn ang="0">
                    <a:pos x="63" y="232"/>
                  </a:cxn>
                  <a:cxn ang="0">
                    <a:pos x="52" y="202"/>
                  </a:cxn>
                  <a:cxn ang="0">
                    <a:pos x="40" y="188"/>
                  </a:cxn>
                  <a:cxn ang="0">
                    <a:pos x="45" y="147"/>
                  </a:cxn>
                  <a:cxn ang="0">
                    <a:pos x="45" y="122"/>
                  </a:cxn>
                  <a:cxn ang="0">
                    <a:pos x="63" y="128"/>
                  </a:cxn>
                  <a:cxn ang="0">
                    <a:pos x="75" y="128"/>
                  </a:cxn>
                  <a:cxn ang="0">
                    <a:pos x="82" y="117"/>
                  </a:cxn>
                  <a:cxn ang="0">
                    <a:pos x="93" y="103"/>
                  </a:cxn>
                  <a:cxn ang="0">
                    <a:pos x="107" y="117"/>
                  </a:cxn>
                  <a:cxn ang="0">
                    <a:pos x="128" y="122"/>
                  </a:cxn>
                  <a:cxn ang="0">
                    <a:pos x="130" y="110"/>
                  </a:cxn>
                  <a:cxn ang="0">
                    <a:pos x="130" y="92"/>
                  </a:cxn>
                  <a:cxn ang="0">
                    <a:pos x="125" y="73"/>
                  </a:cxn>
                  <a:cxn ang="0">
                    <a:pos x="105" y="48"/>
                  </a:cxn>
                  <a:cxn ang="0">
                    <a:pos x="93" y="37"/>
                  </a:cxn>
                  <a:cxn ang="0">
                    <a:pos x="80" y="38"/>
                  </a:cxn>
                  <a:cxn ang="0">
                    <a:pos x="63" y="48"/>
                  </a:cxn>
                  <a:cxn ang="0">
                    <a:pos x="52" y="37"/>
                  </a:cxn>
                  <a:cxn ang="0">
                    <a:pos x="50" y="15"/>
                  </a:cxn>
                  <a:cxn ang="0">
                    <a:pos x="45" y="7"/>
                  </a:cxn>
                  <a:cxn ang="0">
                    <a:pos x="33" y="0"/>
                  </a:cxn>
                  <a:cxn ang="0">
                    <a:pos x="33" y="0"/>
                  </a:cxn>
                </a:cxnLst>
                <a:rect l="0" t="0" r="r" b="b"/>
                <a:pathLst>
                  <a:path w="130" h="232">
                    <a:moveTo>
                      <a:pt x="33" y="0"/>
                    </a:moveTo>
                    <a:lnTo>
                      <a:pt x="27" y="8"/>
                    </a:lnTo>
                    <a:lnTo>
                      <a:pt x="15" y="20"/>
                    </a:lnTo>
                    <a:lnTo>
                      <a:pt x="0" y="38"/>
                    </a:lnTo>
                    <a:lnTo>
                      <a:pt x="20" y="73"/>
                    </a:lnTo>
                    <a:lnTo>
                      <a:pt x="20" y="98"/>
                    </a:lnTo>
                    <a:lnTo>
                      <a:pt x="20" y="110"/>
                    </a:lnTo>
                    <a:lnTo>
                      <a:pt x="27" y="128"/>
                    </a:lnTo>
                    <a:lnTo>
                      <a:pt x="20" y="177"/>
                    </a:lnTo>
                    <a:lnTo>
                      <a:pt x="20" y="195"/>
                    </a:lnTo>
                    <a:lnTo>
                      <a:pt x="40" y="207"/>
                    </a:lnTo>
                    <a:lnTo>
                      <a:pt x="45" y="228"/>
                    </a:lnTo>
                    <a:lnTo>
                      <a:pt x="63" y="232"/>
                    </a:lnTo>
                    <a:lnTo>
                      <a:pt x="52" y="202"/>
                    </a:lnTo>
                    <a:lnTo>
                      <a:pt x="40" y="188"/>
                    </a:lnTo>
                    <a:lnTo>
                      <a:pt x="45" y="147"/>
                    </a:lnTo>
                    <a:lnTo>
                      <a:pt x="45" y="122"/>
                    </a:lnTo>
                    <a:lnTo>
                      <a:pt x="63" y="128"/>
                    </a:lnTo>
                    <a:lnTo>
                      <a:pt x="75" y="128"/>
                    </a:lnTo>
                    <a:lnTo>
                      <a:pt x="82" y="117"/>
                    </a:lnTo>
                    <a:lnTo>
                      <a:pt x="93" y="103"/>
                    </a:lnTo>
                    <a:lnTo>
                      <a:pt x="107" y="117"/>
                    </a:lnTo>
                    <a:lnTo>
                      <a:pt x="128" y="122"/>
                    </a:lnTo>
                    <a:lnTo>
                      <a:pt x="130" y="110"/>
                    </a:lnTo>
                    <a:lnTo>
                      <a:pt x="130" y="92"/>
                    </a:lnTo>
                    <a:lnTo>
                      <a:pt x="125" y="73"/>
                    </a:lnTo>
                    <a:lnTo>
                      <a:pt x="105" y="48"/>
                    </a:lnTo>
                    <a:lnTo>
                      <a:pt x="93" y="37"/>
                    </a:lnTo>
                    <a:lnTo>
                      <a:pt x="80" y="38"/>
                    </a:lnTo>
                    <a:lnTo>
                      <a:pt x="63" y="48"/>
                    </a:lnTo>
                    <a:lnTo>
                      <a:pt x="52" y="37"/>
                    </a:lnTo>
                    <a:lnTo>
                      <a:pt x="50" y="15"/>
                    </a:lnTo>
                    <a:lnTo>
                      <a:pt x="45" y="7"/>
                    </a:lnTo>
                    <a:lnTo>
                      <a:pt x="33" y="0"/>
                    </a:lnTo>
                    <a:lnTo>
                      <a:pt x="3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69" name="Freeform 319"/>
              <p:cNvSpPr>
                <a:spLocks noChangeAspect="1"/>
              </p:cNvSpPr>
              <p:nvPr/>
            </p:nvSpPr>
            <p:spPr bwMode="auto">
              <a:xfrm>
                <a:off x="4167" y="2799"/>
                <a:ext cx="140" cy="250"/>
              </a:xfrm>
              <a:custGeom>
                <a:avLst/>
                <a:gdLst/>
                <a:ahLst/>
                <a:cxnLst>
                  <a:cxn ang="0">
                    <a:pos x="33" y="0"/>
                  </a:cxn>
                  <a:cxn ang="0">
                    <a:pos x="27" y="8"/>
                  </a:cxn>
                  <a:cxn ang="0">
                    <a:pos x="15" y="20"/>
                  </a:cxn>
                  <a:cxn ang="0">
                    <a:pos x="0" y="38"/>
                  </a:cxn>
                  <a:cxn ang="0">
                    <a:pos x="20" y="73"/>
                  </a:cxn>
                  <a:cxn ang="0">
                    <a:pos x="20" y="98"/>
                  </a:cxn>
                  <a:cxn ang="0">
                    <a:pos x="20" y="110"/>
                  </a:cxn>
                  <a:cxn ang="0">
                    <a:pos x="27" y="128"/>
                  </a:cxn>
                  <a:cxn ang="0">
                    <a:pos x="20" y="177"/>
                  </a:cxn>
                  <a:cxn ang="0">
                    <a:pos x="20" y="195"/>
                  </a:cxn>
                  <a:cxn ang="0">
                    <a:pos x="40" y="207"/>
                  </a:cxn>
                  <a:cxn ang="0">
                    <a:pos x="45" y="228"/>
                  </a:cxn>
                  <a:cxn ang="0">
                    <a:pos x="63" y="232"/>
                  </a:cxn>
                  <a:cxn ang="0">
                    <a:pos x="52" y="202"/>
                  </a:cxn>
                  <a:cxn ang="0">
                    <a:pos x="40" y="188"/>
                  </a:cxn>
                  <a:cxn ang="0">
                    <a:pos x="45" y="147"/>
                  </a:cxn>
                  <a:cxn ang="0">
                    <a:pos x="45" y="122"/>
                  </a:cxn>
                  <a:cxn ang="0">
                    <a:pos x="63" y="128"/>
                  </a:cxn>
                  <a:cxn ang="0">
                    <a:pos x="75" y="128"/>
                  </a:cxn>
                  <a:cxn ang="0">
                    <a:pos x="82" y="117"/>
                  </a:cxn>
                  <a:cxn ang="0">
                    <a:pos x="93" y="103"/>
                  </a:cxn>
                  <a:cxn ang="0">
                    <a:pos x="107" y="117"/>
                  </a:cxn>
                  <a:cxn ang="0">
                    <a:pos x="128" y="122"/>
                  </a:cxn>
                  <a:cxn ang="0">
                    <a:pos x="130" y="110"/>
                  </a:cxn>
                  <a:cxn ang="0">
                    <a:pos x="130" y="92"/>
                  </a:cxn>
                  <a:cxn ang="0">
                    <a:pos x="125" y="73"/>
                  </a:cxn>
                  <a:cxn ang="0">
                    <a:pos x="105" y="48"/>
                  </a:cxn>
                  <a:cxn ang="0">
                    <a:pos x="93" y="37"/>
                  </a:cxn>
                  <a:cxn ang="0">
                    <a:pos x="80" y="38"/>
                  </a:cxn>
                  <a:cxn ang="0">
                    <a:pos x="63" y="48"/>
                  </a:cxn>
                  <a:cxn ang="0">
                    <a:pos x="52" y="37"/>
                  </a:cxn>
                  <a:cxn ang="0">
                    <a:pos x="50" y="15"/>
                  </a:cxn>
                  <a:cxn ang="0">
                    <a:pos x="45" y="7"/>
                  </a:cxn>
                  <a:cxn ang="0">
                    <a:pos x="33" y="0"/>
                  </a:cxn>
                  <a:cxn ang="0">
                    <a:pos x="33" y="0"/>
                  </a:cxn>
                </a:cxnLst>
                <a:rect l="0" t="0" r="r" b="b"/>
                <a:pathLst>
                  <a:path w="130" h="232">
                    <a:moveTo>
                      <a:pt x="33" y="0"/>
                    </a:moveTo>
                    <a:lnTo>
                      <a:pt x="27" y="8"/>
                    </a:lnTo>
                    <a:lnTo>
                      <a:pt x="15" y="20"/>
                    </a:lnTo>
                    <a:lnTo>
                      <a:pt x="0" y="38"/>
                    </a:lnTo>
                    <a:lnTo>
                      <a:pt x="20" y="73"/>
                    </a:lnTo>
                    <a:lnTo>
                      <a:pt x="20" y="98"/>
                    </a:lnTo>
                    <a:lnTo>
                      <a:pt x="20" y="110"/>
                    </a:lnTo>
                    <a:lnTo>
                      <a:pt x="27" y="128"/>
                    </a:lnTo>
                    <a:lnTo>
                      <a:pt x="20" y="177"/>
                    </a:lnTo>
                    <a:lnTo>
                      <a:pt x="20" y="195"/>
                    </a:lnTo>
                    <a:lnTo>
                      <a:pt x="40" y="207"/>
                    </a:lnTo>
                    <a:lnTo>
                      <a:pt x="45" y="228"/>
                    </a:lnTo>
                    <a:lnTo>
                      <a:pt x="63" y="232"/>
                    </a:lnTo>
                    <a:lnTo>
                      <a:pt x="52" y="202"/>
                    </a:lnTo>
                    <a:lnTo>
                      <a:pt x="40" y="188"/>
                    </a:lnTo>
                    <a:lnTo>
                      <a:pt x="45" y="147"/>
                    </a:lnTo>
                    <a:lnTo>
                      <a:pt x="45" y="122"/>
                    </a:lnTo>
                    <a:lnTo>
                      <a:pt x="63" y="128"/>
                    </a:lnTo>
                    <a:lnTo>
                      <a:pt x="75" y="128"/>
                    </a:lnTo>
                    <a:lnTo>
                      <a:pt x="82" y="117"/>
                    </a:lnTo>
                    <a:lnTo>
                      <a:pt x="93" y="103"/>
                    </a:lnTo>
                    <a:lnTo>
                      <a:pt x="107" y="117"/>
                    </a:lnTo>
                    <a:lnTo>
                      <a:pt x="128" y="122"/>
                    </a:lnTo>
                    <a:lnTo>
                      <a:pt x="130" y="110"/>
                    </a:lnTo>
                    <a:lnTo>
                      <a:pt x="130" y="92"/>
                    </a:lnTo>
                    <a:lnTo>
                      <a:pt x="125" y="73"/>
                    </a:lnTo>
                    <a:lnTo>
                      <a:pt x="105" y="48"/>
                    </a:lnTo>
                    <a:lnTo>
                      <a:pt x="93" y="37"/>
                    </a:lnTo>
                    <a:lnTo>
                      <a:pt x="80" y="38"/>
                    </a:lnTo>
                    <a:lnTo>
                      <a:pt x="63" y="48"/>
                    </a:lnTo>
                    <a:lnTo>
                      <a:pt x="52" y="37"/>
                    </a:lnTo>
                    <a:lnTo>
                      <a:pt x="50" y="15"/>
                    </a:lnTo>
                    <a:lnTo>
                      <a:pt x="45" y="7"/>
                    </a:lnTo>
                    <a:lnTo>
                      <a:pt x="33" y="0"/>
                    </a:lnTo>
                    <a:lnTo>
                      <a:pt x="3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70" name="Freeform 320"/>
              <p:cNvSpPr>
                <a:spLocks noChangeAspect="1"/>
              </p:cNvSpPr>
              <p:nvPr/>
            </p:nvSpPr>
            <p:spPr bwMode="auto">
              <a:xfrm>
                <a:off x="4077" y="2646"/>
                <a:ext cx="157" cy="312"/>
              </a:xfrm>
              <a:custGeom>
                <a:avLst/>
                <a:gdLst/>
                <a:ahLst/>
                <a:cxnLst>
                  <a:cxn ang="0">
                    <a:pos x="67" y="0"/>
                  </a:cxn>
                  <a:cxn ang="0">
                    <a:pos x="55" y="12"/>
                  </a:cxn>
                  <a:cxn ang="0">
                    <a:pos x="37" y="30"/>
                  </a:cxn>
                  <a:cxn ang="0">
                    <a:pos x="25" y="55"/>
                  </a:cxn>
                  <a:cxn ang="0">
                    <a:pos x="25" y="83"/>
                  </a:cxn>
                  <a:cxn ang="0">
                    <a:pos x="10" y="85"/>
                  </a:cxn>
                  <a:cxn ang="0">
                    <a:pos x="7" y="97"/>
                  </a:cxn>
                  <a:cxn ang="0">
                    <a:pos x="5" y="125"/>
                  </a:cxn>
                  <a:cxn ang="0">
                    <a:pos x="0" y="140"/>
                  </a:cxn>
                  <a:cxn ang="0">
                    <a:pos x="19" y="152"/>
                  </a:cxn>
                  <a:cxn ang="0">
                    <a:pos x="30" y="193"/>
                  </a:cxn>
                  <a:cxn ang="0">
                    <a:pos x="42" y="212"/>
                  </a:cxn>
                  <a:cxn ang="0">
                    <a:pos x="49" y="218"/>
                  </a:cxn>
                  <a:cxn ang="0">
                    <a:pos x="60" y="218"/>
                  </a:cxn>
                  <a:cxn ang="0">
                    <a:pos x="67" y="193"/>
                  </a:cxn>
                  <a:cxn ang="0">
                    <a:pos x="79" y="207"/>
                  </a:cxn>
                  <a:cxn ang="0">
                    <a:pos x="79" y="225"/>
                  </a:cxn>
                  <a:cxn ang="0">
                    <a:pos x="90" y="243"/>
                  </a:cxn>
                  <a:cxn ang="0">
                    <a:pos x="97" y="248"/>
                  </a:cxn>
                  <a:cxn ang="0">
                    <a:pos x="97" y="273"/>
                  </a:cxn>
                  <a:cxn ang="0">
                    <a:pos x="109" y="292"/>
                  </a:cxn>
                  <a:cxn ang="0">
                    <a:pos x="109" y="267"/>
                  </a:cxn>
                  <a:cxn ang="0">
                    <a:pos x="102" y="255"/>
                  </a:cxn>
                  <a:cxn ang="0">
                    <a:pos x="102" y="225"/>
                  </a:cxn>
                  <a:cxn ang="0">
                    <a:pos x="90" y="200"/>
                  </a:cxn>
                  <a:cxn ang="0">
                    <a:pos x="82" y="180"/>
                  </a:cxn>
                  <a:cxn ang="0">
                    <a:pos x="95" y="167"/>
                  </a:cxn>
                  <a:cxn ang="0">
                    <a:pos x="104" y="157"/>
                  </a:cxn>
                  <a:cxn ang="0">
                    <a:pos x="115" y="145"/>
                  </a:cxn>
                  <a:cxn ang="0">
                    <a:pos x="127" y="127"/>
                  </a:cxn>
                  <a:cxn ang="0">
                    <a:pos x="144" y="110"/>
                  </a:cxn>
                  <a:cxn ang="0">
                    <a:pos x="137" y="78"/>
                  </a:cxn>
                  <a:cxn ang="0">
                    <a:pos x="115" y="78"/>
                  </a:cxn>
                  <a:cxn ang="0">
                    <a:pos x="97" y="60"/>
                  </a:cxn>
                  <a:cxn ang="0">
                    <a:pos x="97" y="35"/>
                  </a:cxn>
                  <a:cxn ang="0">
                    <a:pos x="85" y="7"/>
                  </a:cxn>
                  <a:cxn ang="0">
                    <a:pos x="79" y="5"/>
                  </a:cxn>
                  <a:cxn ang="0">
                    <a:pos x="67" y="0"/>
                  </a:cxn>
                  <a:cxn ang="0">
                    <a:pos x="67" y="0"/>
                  </a:cxn>
                </a:cxnLst>
                <a:rect l="0" t="0" r="r" b="b"/>
                <a:pathLst>
                  <a:path w="144" h="292">
                    <a:moveTo>
                      <a:pt x="67" y="0"/>
                    </a:moveTo>
                    <a:lnTo>
                      <a:pt x="55" y="12"/>
                    </a:lnTo>
                    <a:lnTo>
                      <a:pt x="37" y="30"/>
                    </a:lnTo>
                    <a:lnTo>
                      <a:pt x="25" y="55"/>
                    </a:lnTo>
                    <a:lnTo>
                      <a:pt x="25" y="83"/>
                    </a:lnTo>
                    <a:lnTo>
                      <a:pt x="10" y="85"/>
                    </a:lnTo>
                    <a:lnTo>
                      <a:pt x="7" y="97"/>
                    </a:lnTo>
                    <a:lnTo>
                      <a:pt x="5" y="125"/>
                    </a:lnTo>
                    <a:lnTo>
                      <a:pt x="0" y="140"/>
                    </a:lnTo>
                    <a:lnTo>
                      <a:pt x="19" y="152"/>
                    </a:lnTo>
                    <a:lnTo>
                      <a:pt x="30" y="193"/>
                    </a:lnTo>
                    <a:lnTo>
                      <a:pt x="42" y="212"/>
                    </a:lnTo>
                    <a:lnTo>
                      <a:pt x="49" y="218"/>
                    </a:lnTo>
                    <a:lnTo>
                      <a:pt x="60" y="218"/>
                    </a:lnTo>
                    <a:lnTo>
                      <a:pt x="67" y="193"/>
                    </a:lnTo>
                    <a:lnTo>
                      <a:pt x="79" y="207"/>
                    </a:lnTo>
                    <a:lnTo>
                      <a:pt x="79" y="225"/>
                    </a:lnTo>
                    <a:lnTo>
                      <a:pt x="90" y="243"/>
                    </a:lnTo>
                    <a:lnTo>
                      <a:pt x="97" y="248"/>
                    </a:lnTo>
                    <a:lnTo>
                      <a:pt x="97" y="273"/>
                    </a:lnTo>
                    <a:lnTo>
                      <a:pt x="109" y="292"/>
                    </a:lnTo>
                    <a:lnTo>
                      <a:pt x="109" y="267"/>
                    </a:lnTo>
                    <a:lnTo>
                      <a:pt x="102" y="255"/>
                    </a:lnTo>
                    <a:lnTo>
                      <a:pt x="102" y="225"/>
                    </a:lnTo>
                    <a:lnTo>
                      <a:pt x="90" y="200"/>
                    </a:lnTo>
                    <a:lnTo>
                      <a:pt x="82" y="180"/>
                    </a:lnTo>
                    <a:lnTo>
                      <a:pt x="95" y="167"/>
                    </a:lnTo>
                    <a:lnTo>
                      <a:pt x="104" y="157"/>
                    </a:lnTo>
                    <a:lnTo>
                      <a:pt x="115" y="145"/>
                    </a:lnTo>
                    <a:lnTo>
                      <a:pt x="127" y="127"/>
                    </a:lnTo>
                    <a:lnTo>
                      <a:pt x="144" y="110"/>
                    </a:lnTo>
                    <a:lnTo>
                      <a:pt x="137" y="78"/>
                    </a:lnTo>
                    <a:lnTo>
                      <a:pt x="115" y="78"/>
                    </a:lnTo>
                    <a:lnTo>
                      <a:pt x="97" y="60"/>
                    </a:lnTo>
                    <a:lnTo>
                      <a:pt x="97" y="35"/>
                    </a:lnTo>
                    <a:lnTo>
                      <a:pt x="85" y="7"/>
                    </a:lnTo>
                    <a:lnTo>
                      <a:pt x="79" y="5"/>
                    </a:lnTo>
                    <a:lnTo>
                      <a:pt x="67" y="0"/>
                    </a:lnTo>
                    <a:lnTo>
                      <a:pt x="6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71" name="Freeform 321"/>
              <p:cNvSpPr>
                <a:spLocks noChangeAspect="1"/>
              </p:cNvSpPr>
              <p:nvPr/>
            </p:nvSpPr>
            <p:spPr bwMode="auto">
              <a:xfrm>
                <a:off x="4077" y="2646"/>
                <a:ext cx="157" cy="312"/>
              </a:xfrm>
              <a:custGeom>
                <a:avLst/>
                <a:gdLst/>
                <a:ahLst/>
                <a:cxnLst>
                  <a:cxn ang="0">
                    <a:pos x="67" y="0"/>
                  </a:cxn>
                  <a:cxn ang="0">
                    <a:pos x="55" y="12"/>
                  </a:cxn>
                  <a:cxn ang="0">
                    <a:pos x="37" y="30"/>
                  </a:cxn>
                  <a:cxn ang="0">
                    <a:pos x="25" y="55"/>
                  </a:cxn>
                  <a:cxn ang="0">
                    <a:pos x="25" y="83"/>
                  </a:cxn>
                  <a:cxn ang="0">
                    <a:pos x="10" y="85"/>
                  </a:cxn>
                  <a:cxn ang="0">
                    <a:pos x="7" y="97"/>
                  </a:cxn>
                  <a:cxn ang="0">
                    <a:pos x="5" y="125"/>
                  </a:cxn>
                  <a:cxn ang="0">
                    <a:pos x="0" y="140"/>
                  </a:cxn>
                  <a:cxn ang="0">
                    <a:pos x="19" y="152"/>
                  </a:cxn>
                  <a:cxn ang="0">
                    <a:pos x="30" y="193"/>
                  </a:cxn>
                  <a:cxn ang="0">
                    <a:pos x="42" y="212"/>
                  </a:cxn>
                  <a:cxn ang="0">
                    <a:pos x="49" y="218"/>
                  </a:cxn>
                  <a:cxn ang="0">
                    <a:pos x="60" y="218"/>
                  </a:cxn>
                  <a:cxn ang="0">
                    <a:pos x="67" y="193"/>
                  </a:cxn>
                  <a:cxn ang="0">
                    <a:pos x="79" y="207"/>
                  </a:cxn>
                  <a:cxn ang="0">
                    <a:pos x="79" y="225"/>
                  </a:cxn>
                  <a:cxn ang="0">
                    <a:pos x="90" y="243"/>
                  </a:cxn>
                  <a:cxn ang="0">
                    <a:pos x="97" y="248"/>
                  </a:cxn>
                  <a:cxn ang="0">
                    <a:pos x="97" y="273"/>
                  </a:cxn>
                  <a:cxn ang="0">
                    <a:pos x="109" y="292"/>
                  </a:cxn>
                  <a:cxn ang="0">
                    <a:pos x="109" y="267"/>
                  </a:cxn>
                  <a:cxn ang="0">
                    <a:pos x="102" y="255"/>
                  </a:cxn>
                  <a:cxn ang="0">
                    <a:pos x="102" y="225"/>
                  </a:cxn>
                  <a:cxn ang="0">
                    <a:pos x="90" y="200"/>
                  </a:cxn>
                  <a:cxn ang="0">
                    <a:pos x="82" y="180"/>
                  </a:cxn>
                  <a:cxn ang="0">
                    <a:pos x="95" y="167"/>
                  </a:cxn>
                  <a:cxn ang="0">
                    <a:pos x="104" y="157"/>
                  </a:cxn>
                  <a:cxn ang="0">
                    <a:pos x="115" y="145"/>
                  </a:cxn>
                  <a:cxn ang="0">
                    <a:pos x="127" y="127"/>
                  </a:cxn>
                  <a:cxn ang="0">
                    <a:pos x="144" y="110"/>
                  </a:cxn>
                  <a:cxn ang="0">
                    <a:pos x="137" y="78"/>
                  </a:cxn>
                  <a:cxn ang="0">
                    <a:pos x="115" y="78"/>
                  </a:cxn>
                  <a:cxn ang="0">
                    <a:pos x="97" y="60"/>
                  </a:cxn>
                  <a:cxn ang="0">
                    <a:pos x="97" y="35"/>
                  </a:cxn>
                  <a:cxn ang="0">
                    <a:pos x="85" y="7"/>
                  </a:cxn>
                  <a:cxn ang="0">
                    <a:pos x="79" y="5"/>
                  </a:cxn>
                  <a:cxn ang="0">
                    <a:pos x="67" y="0"/>
                  </a:cxn>
                  <a:cxn ang="0">
                    <a:pos x="67" y="0"/>
                  </a:cxn>
                </a:cxnLst>
                <a:rect l="0" t="0" r="r" b="b"/>
                <a:pathLst>
                  <a:path w="144" h="292">
                    <a:moveTo>
                      <a:pt x="67" y="0"/>
                    </a:moveTo>
                    <a:lnTo>
                      <a:pt x="55" y="12"/>
                    </a:lnTo>
                    <a:lnTo>
                      <a:pt x="37" y="30"/>
                    </a:lnTo>
                    <a:lnTo>
                      <a:pt x="25" y="55"/>
                    </a:lnTo>
                    <a:lnTo>
                      <a:pt x="25" y="83"/>
                    </a:lnTo>
                    <a:lnTo>
                      <a:pt x="10" y="85"/>
                    </a:lnTo>
                    <a:lnTo>
                      <a:pt x="7" y="97"/>
                    </a:lnTo>
                    <a:lnTo>
                      <a:pt x="5" y="125"/>
                    </a:lnTo>
                    <a:lnTo>
                      <a:pt x="0" y="140"/>
                    </a:lnTo>
                    <a:lnTo>
                      <a:pt x="19" y="152"/>
                    </a:lnTo>
                    <a:lnTo>
                      <a:pt x="30" y="193"/>
                    </a:lnTo>
                    <a:lnTo>
                      <a:pt x="42" y="212"/>
                    </a:lnTo>
                    <a:lnTo>
                      <a:pt x="49" y="218"/>
                    </a:lnTo>
                    <a:lnTo>
                      <a:pt x="60" y="218"/>
                    </a:lnTo>
                    <a:lnTo>
                      <a:pt x="67" y="193"/>
                    </a:lnTo>
                    <a:lnTo>
                      <a:pt x="79" y="207"/>
                    </a:lnTo>
                    <a:lnTo>
                      <a:pt x="79" y="225"/>
                    </a:lnTo>
                    <a:lnTo>
                      <a:pt x="90" y="243"/>
                    </a:lnTo>
                    <a:lnTo>
                      <a:pt x="97" y="248"/>
                    </a:lnTo>
                    <a:lnTo>
                      <a:pt x="97" y="273"/>
                    </a:lnTo>
                    <a:lnTo>
                      <a:pt x="109" y="292"/>
                    </a:lnTo>
                    <a:lnTo>
                      <a:pt x="109" y="267"/>
                    </a:lnTo>
                    <a:lnTo>
                      <a:pt x="102" y="255"/>
                    </a:lnTo>
                    <a:lnTo>
                      <a:pt x="102" y="225"/>
                    </a:lnTo>
                    <a:lnTo>
                      <a:pt x="90" y="200"/>
                    </a:lnTo>
                    <a:lnTo>
                      <a:pt x="82" y="180"/>
                    </a:lnTo>
                    <a:lnTo>
                      <a:pt x="95" y="167"/>
                    </a:lnTo>
                    <a:lnTo>
                      <a:pt x="104" y="157"/>
                    </a:lnTo>
                    <a:lnTo>
                      <a:pt x="115" y="145"/>
                    </a:lnTo>
                    <a:lnTo>
                      <a:pt x="127" y="127"/>
                    </a:lnTo>
                    <a:lnTo>
                      <a:pt x="144" y="110"/>
                    </a:lnTo>
                    <a:lnTo>
                      <a:pt x="137" y="78"/>
                    </a:lnTo>
                    <a:lnTo>
                      <a:pt x="115" y="78"/>
                    </a:lnTo>
                    <a:lnTo>
                      <a:pt x="97" y="60"/>
                    </a:lnTo>
                    <a:lnTo>
                      <a:pt x="97" y="35"/>
                    </a:lnTo>
                    <a:lnTo>
                      <a:pt x="85" y="7"/>
                    </a:lnTo>
                    <a:lnTo>
                      <a:pt x="79" y="5"/>
                    </a:lnTo>
                    <a:lnTo>
                      <a:pt x="67" y="0"/>
                    </a:lnTo>
                    <a:lnTo>
                      <a:pt x="6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72" name="Freeform 322"/>
              <p:cNvSpPr>
                <a:spLocks noChangeAspect="1"/>
              </p:cNvSpPr>
              <p:nvPr/>
            </p:nvSpPr>
            <p:spPr bwMode="auto">
              <a:xfrm>
                <a:off x="3997" y="2689"/>
                <a:ext cx="88" cy="108"/>
              </a:xfrm>
              <a:custGeom>
                <a:avLst/>
                <a:gdLst/>
                <a:ahLst/>
                <a:cxnLst>
                  <a:cxn ang="0">
                    <a:pos x="73" y="100"/>
                  </a:cxn>
                  <a:cxn ang="0">
                    <a:pos x="65" y="80"/>
                  </a:cxn>
                  <a:cxn ang="0">
                    <a:pos x="47" y="57"/>
                  </a:cxn>
                  <a:cxn ang="0">
                    <a:pos x="37" y="43"/>
                  </a:cxn>
                  <a:cxn ang="0">
                    <a:pos x="23" y="27"/>
                  </a:cxn>
                  <a:cxn ang="0">
                    <a:pos x="18" y="32"/>
                  </a:cxn>
                  <a:cxn ang="0">
                    <a:pos x="18" y="50"/>
                  </a:cxn>
                  <a:cxn ang="0">
                    <a:pos x="5" y="68"/>
                  </a:cxn>
                  <a:cxn ang="0">
                    <a:pos x="5" y="50"/>
                  </a:cxn>
                  <a:cxn ang="0">
                    <a:pos x="5" y="20"/>
                  </a:cxn>
                  <a:cxn ang="0">
                    <a:pos x="0" y="13"/>
                  </a:cxn>
                  <a:cxn ang="0">
                    <a:pos x="0" y="2"/>
                  </a:cxn>
                  <a:cxn ang="0">
                    <a:pos x="8" y="0"/>
                  </a:cxn>
                  <a:cxn ang="0">
                    <a:pos x="37" y="8"/>
                  </a:cxn>
                  <a:cxn ang="0">
                    <a:pos x="40" y="20"/>
                  </a:cxn>
                  <a:cxn ang="0">
                    <a:pos x="55" y="17"/>
                  </a:cxn>
                  <a:cxn ang="0">
                    <a:pos x="62" y="28"/>
                  </a:cxn>
                  <a:cxn ang="0">
                    <a:pos x="63" y="45"/>
                  </a:cxn>
                  <a:cxn ang="0">
                    <a:pos x="75" y="63"/>
                  </a:cxn>
                  <a:cxn ang="0">
                    <a:pos x="78" y="68"/>
                  </a:cxn>
                  <a:cxn ang="0">
                    <a:pos x="77" y="87"/>
                  </a:cxn>
                  <a:cxn ang="0">
                    <a:pos x="73" y="100"/>
                  </a:cxn>
                  <a:cxn ang="0">
                    <a:pos x="73" y="100"/>
                  </a:cxn>
                </a:cxnLst>
                <a:rect l="0" t="0" r="r" b="b"/>
                <a:pathLst>
                  <a:path w="78" h="100">
                    <a:moveTo>
                      <a:pt x="73" y="100"/>
                    </a:moveTo>
                    <a:lnTo>
                      <a:pt x="65" y="80"/>
                    </a:lnTo>
                    <a:lnTo>
                      <a:pt x="47" y="57"/>
                    </a:lnTo>
                    <a:lnTo>
                      <a:pt x="37" y="43"/>
                    </a:lnTo>
                    <a:lnTo>
                      <a:pt x="23" y="27"/>
                    </a:lnTo>
                    <a:lnTo>
                      <a:pt x="18" y="32"/>
                    </a:lnTo>
                    <a:lnTo>
                      <a:pt x="18" y="50"/>
                    </a:lnTo>
                    <a:lnTo>
                      <a:pt x="5" y="68"/>
                    </a:lnTo>
                    <a:lnTo>
                      <a:pt x="5" y="50"/>
                    </a:lnTo>
                    <a:lnTo>
                      <a:pt x="5" y="20"/>
                    </a:lnTo>
                    <a:lnTo>
                      <a:pt x="0" y="13"/>
                    </a:lnTo>
                    <a:lnTo>
                      <a:pt x="0" y="2"/>
                    </a:lnTo>
                    <a:lnTo>
                      <a:pt x="8" y="0"/>
                    </a:lnTo>
                    <a:lnTo>
                      <a:pt x="37" y="8"/>
                    </a:lnTo>
                    <a:lnTo>
                      <a:pt x="40" y="20"/>
                    </a:lnTo>
                    <a:lnTo>
                      <a:pt x="55" y="17"/>
                    </a:lnTo>
                    <a:lnTo>
                      <a:pt x="62" y="28"/>
                    </a:lnTo>
                    <a:lnTo>
                      <a:pt x="63" y="45"/>
                    </a:lnTo>
                    <a:lnTo>
                      <a:pt x="75" y="63"/>
                    </a:lnTo>
                    <a:lnTo>
                      <a:pt x="78" y="68"/>
                    </a:lnTo>
                    <a:lnTo>
                      <a:pt x="77" y="87"/>
                    </a:lnTo>
                    <a:lnTo>
                      <a:pt x="73" y="100"/>
                    </a:lnTo>
                    <a:lnTo>
                      <a:pt x="73" y="10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73" name="Freeform 323"/>
              <p:cNvSpPr>
                <a:spLocks noChangeAspect="1"/>
              </p:cNvSpPr>
              <p:nvPr/>
            </p:nvSpPr>
            <p:spPr bwMode="auto">
              <a:xfrm>
                <a:off x="3997" y="2689"/>
                <a:ext cx="88" cy="108"/>
              </a:xfrm>
              <a:custGeom>
                <a:avLst/>
                <a:gdLst/>
                <a:ahLst/>
                <a:cxnLst>
                  <a:cxn ang="0">
                    <a:pos x="73" y="100"/>
                  </a:cxn>
                  <a:cxn ang="0">
                    <a:pos x="65" y="80"/>
                  </a:cxn>
                  <a:cxn ang="0">
                    <a:pos x="47" y="57"/>
                  </a:cxn>
                  <a:cxn ang="0">
                    <a:pos x="37" y="43"/>
                  </a:cxn>
                  <a:cxn ang="0">
                    <a:pos x="23" y="27"/>
                  </a:cxn>
                  <a:cxn ang="0">
                    <a:pos x="18" y="32"/>
                  </a:cxn>
                  <a:cxn ang="0">
                    <a:pos x="18" y="50"/>
                  </a:cxn>
                  <a:cxn ang="0">
                    <a:pos x="5" y="68"/>
                  </a:cxn>
                  <a:cxn ang="0">
                    <a:pos x="5" y="50"/>
                  </a:cxn>
                  <a:cxn ang="0">
                    <a:pos x="5" y="20"/>
                  </a:cxn>
                  <a:cxn ang="0">
                    <a:pos x="0" y="13"/>
                  </a:cxn>
                  <a:cxn ang="0">
                    <a:pos x="0" y="2"/>
                  </a:cxn>
                  <a:cxn ang="0">
                    <a:pos x="8" y="0"/>
                  </a:cxn>
                  <a:cxn ang="0">
                    <a:pos x="37" y="8"/>
                  </a:cxn>
                  <a:cxn ang="0">
                    <a:pos x="40" y="20"/>
                  </a:cxn>
                  <a:cxn ang="0">
                    <a:pos x="55" y="17"/>
                  </a:cxn>
                  <a:cxn ang="0">
                    <a:pos x="62" y="28"/>
                  </a:cxn>
                  <a:cxn ang="0">
                    <a:pos x="63" y="45"/>
                  </a:cxn>
                  <a:cxn ang="0">
                    <a:pos x="75" y="63"/>
                  </a:cxn>
                  <a:cxn ang="0">
                    <a:pos x="78" y="68"/>
                  </a:cxn>
                  <a:cxn ang="0">
                    <a:pos x="77" y="87"/>
                  </a:cxn>
                  <a:cxn ang="0">
                    <a:pos x="73" y="100"/>
                  </a:cxn>
                  <a:cxn ang="0">
                    <a:pos x="73" y="100"/>
                  </a:cxn>
                </a:cxnLst>
                <a:rect l="0" t="0" r="r" b="b"/>
                <a:pathLst>
                  <a:path w="78" h="100">
                    <a:moveTo>
                      <a:pt x="73" y="100"/>
                    </a:moveTo>
                    <a:lnTo>
                      <a:pt x="65" y="80"/>
                    </a:lnTo>
                    <a:lnTo>
                      <a:pt x="47" y="57"/>
                    </a:lnTo>
                    <a:lnTo>
                      <a:pt x="37" y="43"/>
                    </a:lnTo>
                    <a:lnTo>
                      <a:pt x="23" y="27"/>
                    </a:lnTo>
                    <a:lnTo>
                      <a:pt x="18" y="32"/>
                    </a:lnTo>
                    <a:lnTo>
                      <a:pt x="18" y="50"/>
                    </a:lnTo>
                    <a:lnTo>
                      <a:pt x="5" y="68"/>
                    </a:lnTo>
                    <a:lnTo>
                      <a:pt x="5" y="50"/>
                    </a:lnTo>
                    <a:lnTo>
                      <a:pt x="5" y="20"/>
                    </a:lnTo>
                    <a:lnTo>
                      <a:pt x="0" y="13"/>
                    </a:lnTo>
                    <a:lnTo>
                      <a:pt x="0" y="2"/>
                    </a:lnTo>
                    <a:lnTo>
                      <a:pt x="8" y="0"/>
                    </a:lnTo>
                    <a:lnTo>
                      <a:pt x="37" y="8"/>
                    </a:lnTo>
                    <a:lnTo>
                      <a:pt x="40" y="20"/>
                    </a:lnTo>
                    <a:lnTo>
                      <a:pt x="55" y="17"/>
                    </a:lnTo>
                    <a:lnTo>
                      <a:pt x="62" y="28"/>
                    </a:lnTo>
                    <a:lnTo>
                      <a:pt x="63" y="45"/>
                    </a:lnTo>
                    <a:lnTo>
                      <a:pt x="75" y="63"/>
                    </a:lnTo>
                    <a:lnTo>
                      <a:pt x="78" y="68"/>
                    </a:lnTo>
                    <a:lnTo>
                      <a:pt x="77" y="87"/>
                    </a:lnTo>
                    <a:lnTo>
                      <a:pt x="73" y="100"/>
                    </a:lnTo>
                    <a:lnTo>
                      <a:pt x="73" y="10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74" name="Freeform 324"/>
              <p:cNvSpPr>
                <a:spLocks noChangeAspect="1"/>
              </p:cNvSpPr>
              <p:nvPr/>
            </p:nvSpPr>
            <p:spPr bwMode="auto">
              <a:xfrm>
                <a:off x="3989" y="2624"/>
                <a:ext cx="160" cy="157"/>
              </a:xfrm>
              <a:custGeom>
                <a:avLst/>
                <a:gdLst/>
                <a:ahLst/>
                <a:cxnLst>
                  <a:cxn ang="0">
                    <a:pos x="85" y="147"/>
                  </a:cxn>
                  <a:cxn ang="0">
                    <a:pos x="85" y="128"/>
                  </a:cxn>
                  <a:cxn ang="0">
                    <a:pos x="67" y="103"/>
                  </a:cxn>
                  <a:cxn ang="0">
                    <a:pos x="67" y="92"/>
                  </a:cxn>
                  <a:cxn ang="0">
                    <a:pos x="67" y="85"/>
                  </a:cxn>
                  <a:cxn ang="0">
                    <a:pos x="65" y="78"/>
                  </a:cxn>
                  <a:cxn ang="0">
                    <a:pos x="47" y="80"/>
                  </a:cxn>
                  <a:cxn ang="0">
                    <a:pos x="44" y="70"/>
                  </a:cxn>
                  <a:cxn ang="0">
                    <a:pos x="12" y="60"/>
                  </a:cxn>
                  <a:cxn ang="0">
                    <a:pos x="2" y="60"/>
                  </a:cxn>
                  <a:cxn ang="0">
                    <a:pos x="0" y="53"/>
                  </a:cxn>
                  <a:cxn ang="0">
                    <a:pos x="9" y="25"/>
                  </a:cxn>
                  <a:cxn ang="0">
                    <a:pos x="19" y="25"/>
                  </a:cxn>
                  <a:cxn ang="0">
                    <a:pos x="19" y="42"/>
                  </a:cxn>
                  <a:cxn ang="0">
                    <a:pos x="30" y="55"/>
                  </a:cxn>
                  <a:cxn ang="0">
                    <a:pos x="62" y="50"/>
                  </a:cxn>
                  <a:cxn ang="0">
                    <a:pos x="62" y="22"/>
                  </a:cxn>
                  <a:cxn ang="0">
                    <a:pos x="75" y="18"/>
                  </a:cxn>
                  <a:cxn ang="0">
                    <a:pos x="87" y="8"/>
                  </a:cxn>
                  <a:cxn ang="0">
                    <a:pos x="100" y="0"/>
                  </a:cxn>
                  <a:cxn ang="0">
                    <a:pos x="115" y="2"/>
                  </a:cxn>
                  <a:cxn ang="0">
                    <a:pos x="120" y="2"/>
                  </a:cxn>
                  <a:cxn ang="0">
                    <a:pos x="124" y="12"/>
                  </a:cxn>
                  <a:cxn ang="0">
                    <a:pos x="145" y="18"/>
                  </a:cxn>
                  <a:cxn ang="0">
                    <a:pos x="137" y="28"/>
                  </a:cxn>
                  <a:cxn ang="0">
                    <a:pos x="115" y="52"/>
                  </a:cxn>
                  <a:cxn ang="0">
                    <a:pos x="107" y="70"/>
                  </a:cxn>
                  <a:cxn ang="0">
                    <a:pos x="104" y="92"/>
                  </a:cxn>
                  <a:cxn ang="0">
                    <a:pos x="104" y="103"/>
                  </a:cxn>
                  <a:cxn ang="0">
                    <a:pos x="92" y="103"/>
                  </a:cxn>
                  <a:cxn ang="0">
                    <a:pos x="85" y="123"/>
                  </a:cxn>
                  <a:cxn ang="0">
                    <a:pos x="85" y="147"/>
                  </a:cxn>
                  <a:cxn ang="0">
                    <a:pos x="85" y="147"/>
                  </a:cxn>
                </a:cxnLst>
                <a:rect l="0" t="0" r="r" b="b"/>
                <a:pathLst>
                  <a:path w="145" h="147">
                    <a:moveTo>
                      <a:pt x="85" y="147"/>
                    </a:moveTo>
                    <a:lnTo>
                      <a:pt x="85" y="128"/>
                    </a:lnTo>
                    <a:lnTo>
                      <a:pt x="67" y="103"/>
                    </a:lnTo>
                    <a:lnTo>
                      <a:pt x="67" y="92"/>
                    </a:lnTo>
                    <a:lnTo>
                      <a:pt x="67" y="85"/>
                    </a:lnTo>
                    <a:lnTo>
                      <a:pt x="65" y="78"/>
                    </a:lnTo>
                    <a:lnTo>
                      <a:pt x="47" y="80"/>
                    </a:lnTo>
                    <a:lnTo>
                      <a:pt x="44" y="70"/>
                    </a:lnTo>
                    <a:lnTo>
                      <a:pt x="12" y="60"/>
                    </a:lnTo>
                    <a:lnTo>
                      <a:pt x="2" y="60"/>
                    </a:lnTo>
                    <a:lnTo>
                      <a:pt x="0" y="53"/>
                    </a:lnTo>
                    <a:lnTo>
                      <a:pt x="9" y="25"/>
                    </a:lnTo>
                    <a:lnTo>
                      <a:pt x="19" y="25"/>
                    </a:lnTo>
                    <a:lnTo>
                      <a:pt x="19" y="42"/>
                    </a:lnTo>
                    <a:lnTo>
                      <a:pt x="30" y="55"/>
                    </a:lnTo>
                    <a:lnTo>
                      <a:pt x="62" y="50"/>
                    </a:lnTo>
                    <a:lnTo>
                      <a:pt x="62" y="22"/>
                    </a:lnTo>
                    <a:lnTo>
                      <a:pt x="75" y="18"/>
                    </a:lnTo>
                    <a:lnTo>
                      <a:pt x="87" y="8"/>
                    </a:lnTo>
                    <a:lnTo>
                      <a:pt x="100" y="0"/>
                    </a:lnTo>
                    <a:lnTo>
                      <a:pt x="115" y="2"/>
                    </a:lnTo>
                    <a:lnTo>
                      <a:pt x="120" y="2"/>
                    </a:lnTo>
                    <a:lnTo>
                      <a:pt x="124" y="12"/>
                    </a:lnTo>
                    <a:lnTo>
                      <a:pt x="145" y="18"/>
                    </a:lnTo>
                    <a:lnTo>
                      <a:pt x="137" y="28"/>
                    </a:lnTo>
                    <a:lnTo>
                      <a:pt x="115" y="52"/>
                    </a:lnTo>
                    <a:lnTo>
                      <a:pt x="107" y="70"/>
                    </a:lnTo>
                    <a:lnTo>
                      <a:pt x="104" y="92"/>
                    </a:lnTo>
                    <a:lnTo>
                      <a:pt x="104" y="103"/>
                    </a:lnTo>
                    <a:lnTo>
                      <a:pt x="92" y="103"/>
                    </a:lnTo>
                    <a:lnTo>
                      <a:pt x="85" y="123"/>
                    </a:lnTo>
                    <a:lnTo>
                      <a:pt x="85" y="147"/>
                    </a:lnTo>
                    <a:lnTo>
                      <a:pt x="85" y="14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75" name="Freeform 325"/>
              <p:cNvSpPr>
                <a:spLocks noChangeAspect="1"/>
              </p:cNvSpPr>
              <p:nvPr/>
            </p:nvSpPr>
            <p:spPr bwMode="auto">
              <a:xfrm>
                <a:off x="3989" y="2624"/>
                <a:ext cx="160" cy="157"/>
              </a:xfrm>
              <a:custGeom>
                <a:avLst/>
                <a:gdLst/>
                <a:ahLst/>
                <a:cxnLst>
                  <a:cxn ang="0">
                    <a:pos x="85" y="147"/>
                  </a:cxn>
                  <a:cxn ang="0">
                    <a:pos x="85" y="128"/>
                  </a:cxn>
                  <a:cxn ang="0">
                    <a:pos x="67" y="103"/>
                  </a:cxn>
                  <a:cxn ang="0">
                    <a:pos x="67" y="92"/>
                  </a:cxn>
                  <a:cxn ang="0">
                    <a:pos x="67" y="85"/>
                  </a:cxn>
                  <a:cxn ang="0">
                    <a:pos x="65" y="78"/>
                  </a:cxn>
                  <a:cxn ang="0">
                    <a:pos x="47" y="80"/>
                  </a:cxn>
                  <a:cxn ang="0">
                    <a:pos x="44" y="70"/>
                  </a:cxn>
                  <a:cxn ang="0">
                    <a:pos x="12" y="60"/>
                  </a:cxn>
                  <a:cxn ang="0">
                    <a:pos x="2" y="60"/>
                  </a:cxn>
                  <a:cxn ang="0">
                    <a:pos x="0" y="53"/>
                  </a:cxn>
                  <a:cxn ang="0">
                    <a:pos x="9" y="25"/>
                  </a:cxn>
                  <a:cxn ang="0">
                    <a:pos x="19" y="25"/>
                  </a:cxn>
                  <a:cxn ang="0">
                    <a:pos x="19" y="42"/>
                  </a:cxn>
                  <a:cxn ang="0">
                    <a:pos x="30" y="55"/>
                  </a:cxn>
                  <a:cxn ang="0">
                    <a:pos x="62" y="50"/>
                  </a:cxn>
                  <a:cxn ang="0">
                    <a:pos x="62" y="22"/>
                  </a:cxn>
                  <a:cxn ang="0">
                    <a:pos x="75" y="18"/>
                  </a:cxn>
                  <a:cxn ang="0">
                    <a:pos x="87" y="8"/>
                  </a:cxn>
                  <a:cxn ang="0">
                    <a:pos x="100" y="0"/>
                  </a:cxn>
                  <a:cxn ang="0">
                    <a:pos x="115" y="2"/>
                  </a:cxn>
                  <a:cxn ang="0">
                    <a:pos x="120" y="2"/>
                  </a:cxn>
                  <a:cxn ang="0">
                    <a:pos x="124" y="12"/>
                  </a:cxn>
                  <a:cxn ang="0">
                    <a:pos x="145" y="18"/>
                  </a:cxn>
                  <a:cxn ang="0">
                    <a:pos x="137" y="28"/>
                  </a:cxn>
                  <a:cxn ang="0">
                    <a:pos x="115" y="52"/>
                  </a:cxn>
                  <a:cxn ang="0">
                    <a:pos x="107" y="70"/>
                  </a:cxn>
                  <a:cxn ang="0">
                    <a:pos x="104" y="92"/>
                  </a:cxn>
                  <a:cxn ang="0">
                    <a:pos x="104" y="103"/>
                  </a:cxn>
                  <a:cxn ang="0">
                    <a:pos x="92" y="103"/>
                  </a:cxn>
                  <a:cxn ang="0">
                    <a:pos x="85" y="123"/>
                  </a:cxn>
                  <a:cxn ang="0">
                    <a:pos x="85" y="147"/>
                  </a:cxn>
                  <a:cxn ang="0">
                    <a:pos x="85" y="147"/>
                  </a:cxn>
                </a:cxnLst>
                <a:rect l="0" t="0" r="r" b="b"/>
                <a:pathLst>
                  <a:path w="145" h="147">
                    <a:moveTo>
                      <a:pt x="85" y="147"/>
                    </a:moveTo>
                    <a:lnTo>
                      <a:pt x="85" y="128"/>
                    </a:lnTo>
                    <a:lnTo>
                      <a:pt x="67" y="103"/>
                    </a:lnTo>
                    <a:lnTo>
                      <a:pt x="67" y="92"/>
                    </a:lnTo>
                    <a:lnTo>
                      <a:pt x="67" y="85"/>
                    </a:lnTo>
                    <a:lnTo>
                      <a:pt x="65" y="78"/>
                    </a:lnTo>
                    <a:lnTo>
                      <a:pt x="47" y="80"/>
                    </a:lnTo>
                    <a:lnTo>
                      <a:pt x="44" y="70"/>
                    </a:lnTo>
                    <a:lnTo>
                      <a:pt x="12" y="60"/>
                    </a:lnTo>
                    <a:lnTo>
                      <a:pt x="2" y="60"/>
                    </a:lnTo>
                    <a:lnTo>
                      <a:pt x="0" y="53"/>
                    </a:lnTo>
                    <a:lnTo>
                      <a:pt x="9" y="25"/>
                    </a:lnTo>
                    <a:lnTo>
                      <a:pt x="19" y="25"/>
                    </a:lnTo>
                    <a:lnTo>
                      <a:pt x="19" y="42"/>
                    </a:lnTo>
                    <a:lnTo>
                      <a:pt x="30" y="55"/>
                    </a:lnTo>
                    <a:lnTo>
                      <a:pt x="62" y="50"/>
                    </a:lnTo>
                    <a:lnTo>
                      <a:pt x="62" y="22"/>
                    </a:lnTo>
                    <a:lnTo>
                      <a:pt x="75" y="18"/>
                    </a:lnTo>
                    <a:lnTo>
                      <a:pt x="87" y="8"/>
                    </a:lnTo>
                    <a:lnTo>
                      <a:pt x="100" y="0"/>
                    </a:lnTo>
                    <a:lnTo>
                      <a:pt x="115" y="2"/>
                    </a:lnTo>
                    <a:lnTo>
                      <a:pt x="120" y="2"/>
                    </a:lnTo>
                    <a:lnTo>
                      <a:pt x="124" y="12"/>
                    </a:lnTo>
                    <a:lnTo>
                      <a:pt x="145" y="18"/>
                    </a:lnTo>
                    <a:lnTo>
                      <a:pt x="137" y="28"/>
                    </a:lnTo>
                    <a:lnTo>
                      <a:pt x="115" y="52"/>
                    </a:lnTo>
                    <a:lnTo>
                      <a:pt x="107" y="70"/>
                    </a:lnTo>
                    <a:lnTo>
                      <a:pt x="104" y="92"/>
                    </a:lnTo>
                    <a:lnTo>
                      <a:pt x="104" y="103"/>
                    </a:lnTo>
                    <a:lnTo>
                      <a:pt x="92" y="103"/>
                    </a:lnTo>
                    <a:lnTo>
                      <a:pt x="85" y="123"/>
                    </a:lnTo>
                    <a:lnTo>
                      <a:pt x="85" y="147"/>
                    </a:lnTo>
                    <a:lnTo>
                      <a:pt x="85" y="14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76" name="Freeform 326"/>
              <p:cNvSpPr>
                <a:spLocks noChangeAspect="1"/>
              </p:cNvSpPr>
              <p:nvPr/>
            </p:nvSpPr>
            <p:spPr bwMode="auto">
              <a:xfrm>
                <a:off x="4011" y="2648"/>
                <a:ext cx="50" cy="35"/>
              </a:xfrm>
              <a:custGeom>
                <a:avLst/>
                <a:gdLst/>
                <a:ahLst/>
                <a:cxnLst>
                  <a:cxn ang="0">
                    <a:pos x="0" y="3"/>
                  </a:cxn>
                  <a:cxn ang="0">
                    <a:pos x="0" y="18"/>
                  </a:cxn>
                  <a:cxn ang="0">
                    <a:pos x="6" y="28"/>
                  </a:cxn>
                  <a:cxn ang="0">
                    <a:pos x="13" y="33"/>
                  </a:cxn>
                  <a:cxn ang="0">
                    <a:pos x="31" y="28"/>
                  </a:cxn>
                  <a:cxn ang="0">
                    <a:pos x="45" y="26"/>
                  </a:cxn>
                  <a:cxn ang="0">
                    <a:pos x="43" y="8"/>
                  </a:cxn>
                  <a:cxn ang="0">
                    <a:pos x="45" y="0"/>
                  </a:cxn>
                  <a:cxn ang="0">
                    <a:pos x="26" y="3"/>
                  </a:cxn>
                  <a:cxn ang="0">
                    <a:pos x="8" y="3"/>
                  </a:cxn>
                  <a:cxn ang="0">
                    <a:pos x="0" y="3"/>
                  </a:cxn>
                  <a:cxn ang="0">
                    <a:pos x="0" y="3"/>
                  </a:cxn>
                </a:cxnLst>
                <a:rect l="0" t="0" r="r" b="b"/>
                <a:pathLst>
                  <a:path w="45" h="33">
                    <a:moveTo>
                      <a:pt x="0" y="3"/>
                    </a:moveTo>
                    <a:lnTo>
                      <a:pt x="0" y="18"/>
                    </a:lnTo>
                    <a:lnTo>
                      <a:pt x="6" y="28"/>
                    </a:lnTo>
                    <a:lnTo>
                      <a:pt x="13" y="33"/>
                    </a:lnTo>
                    <a:lnTo>
                      <a:pt x="31" y="28"/>
                    </a:lnTo>
                    <a:lnTo>
                      <a:pt x="45" y="26"/>
                    </a:lnTo>
                    <a:lnTo>
                      <a:pt x="43" y="8"/>
                    </a:lnTo>
                    <a:lnTo>
                      <a:pt x="45" y="0"/>
                    </a:lnTo>
                    <a:lnTo>
                      <a:pt x="26" y="3"/>
                    </a:lnTo>
                    <a:lnTo>
                      <a:pt x="8" y="3"/>
                    </a:lnTo>
                    <a:lnTo>
                      <a:pt x="0" y="3"/>
                    </a:lnTo>
                    <a:lnTo>
                      <a:pt x="0"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77" name="Freeform 327"/>
              <p:cNvSpPr>
                <a:spLocks noChangeAspect="1"/>
              </p:cNvSpPr>
              <p:nvPr/>
            </p:nvSpPr>
            <p:spPr bwMode="auto">
              <a:xfrm>
                <a:off x="4011" y="2648"/>
                <a:ext cx="50" cy="35"/>
              </a:xfrm>
              <a:custGeom>
                <a:avLst/>
                <a:gdLst/>
                <a:ahLst/>
                <a:cxnLst>
                  <a:cxn ang="0">
                    <a:pos x="0" y="3"/>
                  </a:cxn>
                  <a:cxn ang="0">
                    <a:pos x="0" y="18"/>
                  </a:cxn>
                  <a:cxn ang="0">
                    <a:pos x="6" y="28"/>
                  </a:cxn>
                  <a:cxn ang="0">
                    <a:pos x="13" y="33"/>
                  </a:cxn>
                  <a:cxn ang="0">
                    <a:pos x="31" y="28"/>
                  </a:cxn>
                  <a:cxn ang="0">
                    <a:pos x="45" y="26"/>
                  </a:cxn>
                  <a:cxn ang="0">
                    <a:pos x="43" y="8"/>
                  </a:cxn>
                  <a:cxn ang="0">
                    <a:pos x="45" y="0"/>
                  </a:cxn>
                  <a:cxn ang="0">
                    <a:pos x="26" y="3"/>
                  </a:cxn>
                  <a:cxn ang="0">
                    <a:pos x="8" y="3"/>
                  </a:cxn>
                  <a:cxn ang="0">
                    <a:pos x="0" y="3"/>
                  </a:cxn>
                  <a:cxn ang="0">
                    <a:pos x="0" y="3"/>
                  </a:cxn>
                </a:cxnLst>
                <a:rect l="0" t="0" r="r" b="b"/>
                <a:pathLst>
                  <a:path w="45" h="33">
                    <a:moveTo>
                      <a:pt x="0" y="3"/>
                    </a:moveTo>
                    <a:lnTo>
                      <a:pt x="0" y="18"/>
                    </a:lnTo>
                    <a:lnTo>
                      <a:pt x="6" y="28"/>
                    </a:lnTo>
                    <a:lnTo>
                      <a:pt x="13" y="33"/>
                    </a:lnTo>
                    <a:lnTo>
                      <a:pt x="31" y="28"/>
                    </a:lnTo>
                    <a:lnTo>
                      <a:pt x="45" y="26"/>
                    </a:lnTo>
                    <a:lnTo>
                      <a:pt x="43" y="8"/>
                    </a:lnTo>
                    <a:lnTo>
                      <a:pt x="45" y="0"/>
                    </a:lnTo>
                    <a:lnTo>
                      <a:pt x="26" y="3"/>
                    </a:lnTo>
                    <a:lnTo>
                      <a:pt x="8" y="3"/>
                    </a:lnTo>
                    <a:lnTo>
                      <a:pt x="0" y="3"/>
                    </a:lnTo>
                    <a:lnTo>
                      <a:pt x="0"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78" name="Freeform 328"/>
              <p:cNvSpPr>
                <a:spLocks noChangeAspect="1"/>
              </p:cNvSpPr>
              <p:nvPr/>
            </p:nvSpPr>
            <p:spPr bwMode="auto">
              <a:xfrm>
                <a:off x="3661" y="2463"/>
                <a:ext cx="344" cy="533"/>
              </a:xfrm>
              <a:custGeom>
                <a:avLst/>
                <a:gdLst/>
                <a:ahLst/>
                <a:cxnLst>
                  <a:cxn ang="0">
                    <a:pos x="97" y="0"/>
                  </a:cxn>
                  <a:cxn ang="0">
                    <a:pos x="62" y="12"/>
                  </a:cxn>
                  <a:cxn ang="0">
                    <a:pos x="55" y="19"/>
                  </a:cxn>
                  <a:cxn ang="0">
                    <a:pos x="55" y="30"/>
                  </a:cxn>
                  <a:cxn ang="0">
                    <a:pos x="74" y="49"/>
                  </a:cxn>
                  <a:cxn ang="0">
                    <a:pos x="62" y="67"/>
                  </a:cxn>
                  <a:cxn ang="0">
                    <a:pos x="67" y="85"/>
                  </a:cxn>
                  <a:cxn ang="0">
                    <a:pos x="104" y="92"/>
                  </a:cxn>
                  <a:cxn ang="0">
                    <a:pos x="104" y="97"/>
                  </a:cxn>
                  <a:cxn ang="0">
                    <a:pos x="92" y="110"/>
                  </a:cxn>
                  <a:cxn ang="0">
                    <a:pos x="74" y="159"/>
                  </a:cxn>
                  <a:cxn ang="0">
                    <a:pos x="62" y="177"/>
                  </a:cxn>
                  <a:cxn ang="0">
                    <a:pos x="25" y="189"/>
                  </a:cxn>
                  <a:cxn ang="0">
                    <a:pos x="30" y="207"/>
                  </a:cxn>
                  <a:cxn ang="0">
                    <a:pos x="49" y="232"/>
                  </a:cxn>
                  <a:cxn ang="0">
                    <a:pos x="30" y="244"/>
                  </a:cxn>
                  <a:cxn ang="0">
                    <a:pos x="18" y="237"/>
                  </a:cxn>
                  <a:cxn ang="0">
                    <a:pos x="0" y="232"/>
                  </a:cxn>
                  <a:cxn ang="0">
                    <a:pos x="0" y="244"/>
                  </a:cxn>
                  <a:cxn ang="0">
                    <a:pos x="7" y="255"/>
                  </a:cxn>
                  <a:cxn ang="0">
                    <a:pos x="37" y="255"/>
                  </a:cxn>
                  <a:cxn ang="0">
                    <a:pos x="37" y="262"/>
                  </a:cxn>
                  <a:cxn ang="0">
                    <a:pos x="18" y="269"/>
                  </a:cxn>
                  <a:cxn ang="0">
                    <a:pos x="37" y="292"/>
                  </a:cxn>
                  <a:cxn ang="0">
                    <a:pos x="55" y="292"/>
                  </a:cxn>
                  <a:cxn ang="0">
                    <a:pos x="67" y="262"/>
                  </a:cxn>
                  <a:cxn ang="0">
                    <a:pos x="74" y="280"/>
                  </a:cxn>
                  <a:cxn ang="0">
                    <a:pos x="80" y="342"/>
                  </a:cxn>
                  <a:cxn ang="0">
                    <a:pos x="110" y="420"/>
                  </a:cxn>
                  <a:cxn ang="0">
                    <a:pos x="129" y="462"/>
                  </a:cxn>
                  <a:cxn ang="0">
                    <a:pos x="147" y="494"/>
                  </a:cxn>
                  <a:cxn ang="0">
                    <a:pos x="152" y="500"/>
                  </a:cxn>
                  <a:cxn ang="0">
                    <a:pos x="184" y="482"/>
                  </a:cxn>
                  <a:cxn ang="0">
                    <a:pos x="214" y="420"/>
                  </a:cxn>
                  <a:cxn ang="0">
                    <a:pos x="225" y="360"/>
                  </a:cxn>
                  <a:cxn ang="0">
                    <a:pos x="244" y="349"/>
                  </a:cxn>
                  <a:cxn ang="0">
                    <a:pos x="294" y="317"/>
                  </a:cxn>
                  <a:cxn ang="0">
                    <a:pos x="312" y="287"/>
                  </a:cxn>
                  <a:cxn ang="0">
                    <a:pos x="317" y="280"/>
                  </a:cxn>
                  <a:cxn ang="0">
                    <a:pos x="317" y="232"/>
                  </a:cxn>
                  <a:cxn ang="0">
                    <a:pos x="312" y="220"/>
                  </a:cxn>
                  <a:cxn ang="0">
                    <a:pos x="305" y="207"/>
                  </a:cxn>
                  <a:cxn ang="0">
                    <a:pos x="305" y="202"/>
                  </a:cxn>
                  <a:cxn ang="0">
                    <a:pos x="269" y="202"/>
                  </a:cxn>
                  <a:cxn ang="0">
                    <a:pos x="257" y="195"/>
                  </a:cxn>
                  <a:cxn ang="0">
                    <a:pos x="239" y="184"/>
                  </a:cxn>
                  <a:cxn ang="0">
                    <a:pos x="214" y="184"/>
                  </a:cxn>
                  <a:cxn ang="0">
                    <a:pos x="184" y="152"/>
                  </a:cxn>
                  <a:cxn ang="0">
                    <a:pos x="184" y="147"/>
                  </a:cxn>
                  <a:cxn ang="0">
                    <a:pos x="184" y="129"/>
                  </a:cxn>
                  <a:cxn ang="0">
                    <a:pos x="165" y="122"/>
                  </a:cxn>
                  <a:cxn ang="0">
                    <a:pos x="152" y="110"/>
                  </a:cxn>
                  <a:cxn ang="0">
                    <a:pos x="147" y="85"/>
                  </a:cxn>
                  <a:cxn ang="0">
                    <a:pos x="147" y="74"/>
                  </a:cxn>
                  <a:cxn ang="0">
                    <a:pos x="159" y="49"/>
                  </a:cxn>
                  <a:cxn ang="0">
                    <a:pos x="165" y="37"/>
                  </a:cxn>
                  <a:cxn ang="0">
                    <a:pos x="165" y="12"/>
                  </a:cxn>
                  <a:cxn ang="0">
                    <a:pos x="147" y="27"/>
                  </a:cxn>
                  <a:cxn ang="0">
                    <a:pos x="137" y="29"/>
                  </a:cxn>
                  <a:cxn ang="0">
                    <a:pos x="110" y="25"/>
                  </a:cxn>
                  <a:cxn ang="0">
                    <a:pos x="102" y="7"/>
                  </a:cxn>
                  <a:cxn ang="0">
                    <a:pos x="97" y="0"/>
                  </a:cxn>
                  <a:cxn ang="0">
                    <a:pos x="97" y="0"/>
                  </a:cxn>
                </a:cxnLst>
                <a:rect l="0" t="0" r="r" b="b"/>
                <a:pathLst>
                  <a:path w="317" h="500">
                    <a:moveTo>
                      <a:pt x="97" y="0"/>
                    </a:moveTo>
                    <a:lnTo>
                      <a:pt x="62" y="12"/>
                    </a:lnTo>
                    <a:lnTo>
                      <a:pt x="55" y="19"/>
                    </a:lnTo>
                    <a:lnTo>
                      <a:pt x="55" y="30"/>
                    </a:lnTo>
                    <a:lnTo>
                      <a:pt x="74" y="49"/>
                    </a:lnTo>
                    <a:lnTo>
                      <a:pt x="62" y="67"/>
                    </a:lnTo>
                    <a:lnTo>
                      <a:pt x="67" y="85"/>
                    </a:lnTo>
                    <a:lnTo>
                      <a:pt x="104" y="92"/>
                    </a:lnTo>
                    <a:lnTo>
                      <a:pt x="104" y="97"/>
                    </a:lnTo>
                    <a:lnTo>
                      <a:pt x="92" y="110"/>
                    </a:lnTo>
                    <a:lnTo>
                      <a:pt x="74" y="159"/>
                    </a:lnTo>
                    <a:lnTo>
                      <a:pt x="62" y="177"/>
                    </a:lnTo>
                    <a:lnTo>
                      <a:pt x="25" y="189"/>
                    </a:lnTo>
                    <a:lnTo>
                      <a:pt x="30" y="207"/>
                    </a:lnTo>
                    <a:lnTo>
                      <a:pt x="49" y="232"/>
                    </a:lnTo>
                    <a:lnTo>
                      <a:pt x="30" y="244"/>
                    </a:lnTo>
                    <a:lnTo>
                      <a:pt x="18" y="237"/>
                    </a:lnTo>
                    <a:lnTo>
                      <a:pt x="0" y="232"/>
                    </a:lnTo>
                    <a:lnTo>
                      <a:pt x="0" y="244"/>
                    </a:lnTo>
                    <a:lnTo>
                      <a:pt x="7" y="255"/>
                    </a:lnTo>
                    <a:lnTo>
                      <a:pt x="37" y="255"/>
                    </a:lnTo>
                    <a:lnTo>
                      <a:pt x="37" y="262"/>
                    </a:lnTo>
                    <a:lnTo>
                      <a:pt x="18" y="269"/>
                    </a:lnTo>
                    <a:lnTo>
                      <a:pt x="37" y="292"/>
                    </a:lnTo>
                    <a:lnTo>
                      <a:pt x="55" y="292"/>
                    </a:lnTo>
                    <a:lnTo>
                      <a:pt x="67" y="262"/>
                    </a:lnTo>
                    <a:lnTo>
                      <a:pt x="74" y="280"/>
                    </a:lnTo>
                    <a:lnTo>
                      <a:pt x="80" y="342"/>
                    </a:lnTo>
                    <a:lnTo>
                      <a:pt x="110" y="420"/>
                    </a:lnTo>
                    <a:lnTo>
                      <a:pt x="129" y="462"/>
                    </a:lnTo>
                    <a:lnTo>
                      <a:pt x="147" y="494"/>
                    </a:lnTo>
                    <a:lnTo>
                      <a:pt x="152" y="500"/>
                    </a:lnTo>
                    <a:lnTo>
                      <a:pt x="184" y="482"/>
                    </a:lnTo>
                    <a:lnTo>
                      <a:pt x="214" y="420"/>
                    </a:lnTo>
                    <a:lnTo>
                      <a:pt x="225" y="360"/>
                    </a:lnTo>
                    <a:lnTo>
                      <a:pt x="244" y="349"/>
                    </a:lnTo>
                    <a:lnTo>
                      <a:pt x="294" y="317"/>
                    </a:lnTo>
                    <a:lnTo>
                      <a:pt x="312" y="287"/>
                    </a:lnTo>
                    <a:lnTo>
                      <a:pt x="317" y="280"/>
                    </a:lnTo>
                    <a:lnTo>
                      <a:pt x="317" y="232"/>
                    </a:lnTo>
                    <a:lnTo>
                      <a:pt x="312" y="220"/>
                    </a:lnTo>
                    <a:lnTo>
                      <a:pt x="305" y="207"/>
                    </a:lnTo>
                    <a:lnTo>
                      <a:pt x="305" y="202"/>
                    </a:lnTo>
                    <a:lnTo>
                      <a:pt x="269" y="202"/>
                    </a:lnTo>
                    <a:lnTo>
                      <a:pt x="257" y="195"/>
                    </a:lnTo>
                    <a:lnTo>
                      <a:pt x="239" y="184"/>
                    </a:lnTo>
                    <a:lnTo>
                      <a:pt x="214" y="184"/>
                    </a:lnTo>
                    <a:lnTo>
                      <a:pt x="184" y="152"/>
                    </a:lnTo>
                    <a:lnTo>
                      <a:pt x="184" y="147"/>
                    </a:lnTo>
                    <a:lnTo>
                      <a:pt x="184" y="129"/>
                    </a:lnTo>
                    <a:lnTo>
                      <a:pt x="165" y="122"/>
                    </a:lnTo>
                    <a:lnTo>
                      <a:pt x="152" y="110"/>
                    </a:lnTo>
                    <a:lnTo>
                      <a:pt x="147" y="85"/>
                    </a:lnTo>
                    <a:lnTo>
                      <a:pt x="147" y="74"/>
                    </a:lnTo>
                    <a:lnTo>
                      <a:pt x="159" y="49"/>
                    </a:lnTo>
                    <a:lnTo>
                      <a:pt x="165" y="37"/>
                    </a:lnTo>
                    <a:lnTo>
                      <a:pt x="165" y="12"/>
                    </a:lnTo>
                    <a:lnTo>
                      <a:pt x="147" y="27"/>
                    </a:lnTo>
                    <a:lnTo>
                      <a:pt x="137" y="29"/>
                    </a:lnTo>
                    <a:lnTo>
                      <a:pt x="110" y="25"/>
                    </a:lnTo>
                    <a:lnTo>
                      <a:pt x="102" y="7"/>
                    </a:lnTo>
                    <a:lnTo>
                      <a:pt x="97" y="0"/>
                    </a:lnTo>
                    <a:lnTo>
                      <a:pt x="9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79" name="Freeform 329"/>
              <p:cNvSpPr>
                <a:spLocks noChangeAspect="1"/>
              </p:cNvSpPr>
              <p:nvPr/>
            </p:nvSpPr>
            <p:spPr bwMode="auto">
              <a:xfrm>
                <a:off x="3661" y="2463"/>
                <a:ext cx="344" cy="533"/>
              </a:xfrm>
              <a:custGeom>
                <a:avLst/>
                <a:gdLst/>
                <a:ahLst/>
                <a:cxnLst>
                  <a:cxn ang="0">
                    <a:pos x="97" y="0"/>
                  </a:cxn>
                  <a:cxn ang="0">
                    <a:pos x="62" y="12"/>
                  </a:cxn>
                  <a:cxn ang="0">
                    <a:pos x="55" y="19"/>
                  </a:cxn>
                  <a:cxn ang="0">
                    <a:pos x="55" y="30"/>
                  </a:cxn>
                  <a:cxn ang="0">
                    <a:pos x="74" y="49"/>
                  </a:cxn>
                  <a:cxn ang="0">
                    <a:pos x="62" y="67"/>
                  </a:cxn>
                  <a:cxn ang="0">
                    <a:pos x="67" y="85"/>
                  </a:cxn>
                  <a:cxn ang="0">
                    <a:pos x="104" y="92"/>
                  </a:cxn>
                  <a:cxn ang="0">
                    <a:pos x="104" y="97"/>
                  </a:cxn>
                  <a:cxn ang="0">
                    <a:pos x="92" y="110"/>
                  </a:cxn>
                  <a:cxn ang="0">
                    <a:pos x="74" y="159"/>
                  </a:cxn>
                  <a:cxn ang="0">
                    <a:pos x="62" y="177"/>
                  </a:cxn>
                  <a:cxn ang="0">
                    <a:pos x="25" y="189"/>
                  </a:cxn>
                  <a:cxn ang="0">
                    <a:pos x="30" y="207"/>
                  </a:cxn>
                  <a:cxn ang="0">
                    <a:pos x="49" y="232"/>
                  </a:cxn>
                  <a:cxn ang="0">
                    <a:pos x="30" y="244"/>
                  </a:cxn>
                  <a:cxn ang="0">
                    <a:pos x="18" y="237"/>
                  </a:cxn>
                  <a:cxn ang="0">
                    <a:pos x="0" y="232"/>
                  </a:cxn>
                  <a:cxn ang="0">
                    <a:pos x="0" y="244"/>
                  </a:cxn>
                  <a:cxn ang="0">
                    <a:pos x="7" y="255"/>
                  </a:cxn>
                  <a:cxn ang="0">
                    <a:pos x="37" y="255"/>
                  </a:cxn>
                  <a:cxn ang="0">
                    <a:pos x="37" y="262"/>
                  </a:cxn>
                  <a:cxn ang="0">
                    <a:pos x="18" y="269"/>
                  </a:cxn>
                  <a:cxn ang="0">
                    <a:pos x="37" y="292"/>
                  </a:cxn>
                  <a:cxn ang="0">
                    <a:pos x="55" y="292"/>
                  </a:cxn>
                  <a:cxn ang="0">
                    <a:pos x="67" y="262"/>
                  </a:cxn>
                  <a:cxn ang="0">
                    <a:pos x="74" y="280"/>
                  </a:cxn>
                  <a:cxn ang="0">
                    <a:pos x="80" y="342"/>
                  </a:cxn>
                  <a:cxn ang="0">
                    <a:pos x="110" y="420"/>
                  </a:cxn>
                  <a:cxn ang="0">
                    <a:pos x="129" y="462"/>
                  </a:cxn>
                  <a:cxn ang="0">
                    <a:pos x="147" y="494"/>
                  </a:cxn>
                  <a:cxn ang="0">
                    <a:pos x="152" y="500"/>
                  </a:cxn>
                  <a:cxn ang="0">
                    <a:pos x="184" y="482"/>
                  </a:cxn>
                  <a:cxn ang="0">
                    <a:pos x="214" y="420"/>
                  </a:cxn>
                  <a:cxn ang="0">
                    <a:pos x="225" y="360"/>
                  </a:cxn>
                  <a:cxn ang="0">
                    <a:pos x="244" y="349"/>
                  </a:cxn>
                  <a:cxn ang="0">
                    <a:pos x="294" y="317"/>
                  </a:cxn>
                  <a:cxn ang="0">
                    <a:pos x="312" y="287"/>
                  </a:cxn>
                  <a:cxn ang="0">
                    <a:pos x="317" y="280"/>
                  </a:cxn>
                  <a:cxn ang="0">
                    <a:pos x="317" y="232"/>
                  </a:cxn>
                  <a:cxn ang="0">
                    <a:pos x="312" y="220"/>
                  </a:cxn>
                  <a:cxn ang="0">
                    <a:pos x="305" y="207"/>
                  </a:cxn>
                  <a:cxn ang="0">
                    <a:pos x="305" y="202"/>
                  </a:cxn>
                  <a:cxn ang="0">
                    <a:pos x="269" y="202"/>
                  </a:cxn>
                  <a:cxn ang="0">
                    <a:pos x="257" y="195"/>
                  </a:cxn>
                  <a:cxn ang="0">
                    <a:pos x="239" y="184"/>
                  </a:cxn>
                  <a:cxn ang="0">
                    <a:pos x="214" y="184"/>
                  </a:cxn>
                  <a:cxn ang="0">
                    <a:pos x="184" y="152"/>
                  </a:cxn>
                  <a:cxn ang="0">
                    <a:pos x="184" y="147"/>
                  </a:cxn>
                  <a:cxn ang="0">
                    <a:pos x="184" y="129"/>
                  </a:cxn>
                  <a:cxn ang="0">
                    <a:pos x="165" y="122"/>
                  </a:cxn>
                  <a:cxn ang="0">
                    <a:pos x="152" y="110"/>
                  </a:cxn>
                  <a:cxn ang="0">
                    <a:pos x="147" y="85"/>
                  </a:cxn>
                  <a:cxn ang="0">
                    <a:pos x="147" y="74"/>
                  </a:cxn>
                  <a:cxn ang="0">
                    <a:pos x="159" y="49"/>
                  </a:cxn>
                  <a:cxn ang="0">
                    <a:pos x="165" y="37"/>
                  </a:cxn>
                  <a:cxn ang="0">
                    <a:pos x="165" y="12"/>
                  </a:cxn>
                  <a:cxn ang="0">
                    <a:pos x="147" y="27"/>
                  </a:cxn>
                  <a:cxn ang="0">
                    <a:pos x="137" y="29"/>
                  </a:cxn>
                  <a:cxn ang="0">
                    <a:pos x="110" y="25"/>
                  </a:cxn>
                  <a:cxn ang="0">
                    <a:pos x="102" y="7"/>
                  </a:cxn>
                  <a:cxn ang="0">
                    <a:pos x="97" y="0"/>
                  </a:cxn>
                  <a:cxn ang="0">
                    <a:pos x="97" y="0"/>
                  </a:cxn>
                </a:cxnLst>
                <a:rect l="0" t="0" r="r" b="b"/>
                <a:pathLst>
                  <a:path w="317" h="500">
                    <a:moveTo>
                      <a:pt x="97" y="0"/>
                    </a:moveTo>
                    <a:lnTo>
                      <a:pt x="62" y="12"/>
                    </a:lnTo>
                    <a:lnTo>
                      <a:pt x="55" y="19"/>
                    </a:lnTo>
                    <a:lnTo>
                      <a:pt x="55" y="30"/>
                    </a:lnTo>
                    <a:lnTo>
                      <a:pt x="74" y="49"/>
                    </a:lnTo>
                    <a:lnTo>
                      <a:pt x="62" y="67"/>
                    </a:lnTo>
                    <a:lnTo>
                      <a:pt x="67" y="85"/>
                    </a:lnTo>
                    <a:lnTo>
                      <a:pt x="104" y="92"/>
                    </a:lnTo>
                    <a:lnTo>
                      <a:pt x="104" y="97"/>
                    </a:lnTo>
                    <a:lnTo>
                      <a:pt x="92" y="110"/>
                    </a:lnTo>
                    <a:lnTo>
                      <a:pt x="74" y="159"/>
                    </a:lnTo>
                    <a:lnTo>
                      <a:pt x="62" y="177"/>
                    </a:lnTo>
                    <a:lnTo>
                      <a:pt x="25" y="189"/>
                    </a:lnTo>
                    <a:lnTo>
                      <a:pt x="30" y="207"/>
                    </a:lnTo>
                    <a:lnTo>
                      <a:pt x="49" y="232"/>
                    </a:lnTo>
                    <a:lnTo>
                      <a:pt x="30" y="244"/>
                    </a:lnTo>
                    <a:lnTo>
                      <a:pt x="18" y="237"/>
                    </a:lnTo>
                    <a:lnTo>
                      <a:pt x="0" y="232"/>
                    </a:lnTo>
                    <a:lnTo>
                      <a:pt x="0" y="244"/>
                    </a:lnTo>
                    <a:lnTo>
                      <a:pt x="7" y="255"/>
                    </a:lnTo>
                    <a:lnTo>
                      <a:pt x="37" y="255"/>
                    </a:lnTo>
                    <a:lnTo>
                      <a:pt x="37" y="262"/>
                    </a:lnTo>
                    <a:lnTo>
                      <a:pt x="18" y="269"/>
                    </a:lnTo>
                    <a:lnTo>
                      <a:pt x="37" y="292"/>
                    </a:lnTo>
                    <a:lnTo>
                      <a:pt x="55" y="292"/>
                    </a:lnTo>
                    <a:lnTo>
                      <a:pt x="67" y="262"/>
                    </a:lnTo>
                    <a:lnTo>
                      <a:pt x="74" y="280"/>
                    </a:lnTo>
                    <a:lnTo>
                      <a:pt x="80" y="342"/>
                    </a:lnTo>
                    <a:lnTo>
                      <a:pt x="110" y="420"/>
                    </a:lnTo>
                    <a:lnTo>
                      <a:pt x="129" y="462"/>
                    </a:lnTo>
                    <a:lnTo>
                      <a:pt x="147" y="494"/>
                    </a:lnTo>
                    <a:lnTo>
                      <a:pt x="152" y="500"/>
                    </a:lnTo>
                    <a:lnTo>
                      <a:pt x="184" y="482"/>
                    </a:lnTo>
                    <a:lnTo>
                      <a:pt x="214" y="420"/>
                    </a:lnTo>
                    <a:lnTo>
                      <a:pt x="225" y="360"/>
                    </a:lnTo>
                    <a:lnTo>
                      <a:pt x="244" y="349"/>
                    </a:lnTo>
                    <a:lnTo>
                      <a:pt x="294" y="317"/>
                    </a:lnTo>
                    <a:lnTo>
                      <a:pt x="312" y="287"/>
                    </a:lnTo>
                    <a:lnTo>
                      <a:pt x="317" y="280"/>
                    </a:lnTo>
                    <a:lnTo>
                      <a:pt x="317" y="232"/>
                    </a:lnTo>
                    <a:lnTo>
                      <a:pt x="312" y="220"/>
                    </a:lnTo>
                    <a:lnTo>
                      <a:pt x="305" y="207"/>
                    </a:lnTo>
                    <a:lnTo>
                      <a:pt x="305" y="202"/>
                    </a:lnTo>
                    <a:lnTo>
                      <a:pt x="269" y="202"/>
                    </a:lnTo>
                    <a:lnTo>
                      <a:pt x="257" y="195"/>
                    </a:lnTo>
                    <a:lnTo>
                      <a:pt x="239" y="184"/>
                    </a:lnTo>
                    <a:lnTo>
                      <a:pt x="214" y="184"/>
                    </a:lnTo>
                    <a:lnTo>
                      <a:pt x="184" y="152"/>
                    </a:lnTo>
                    <a:lnTo>
                      <a:pt x="184" y="147"/>
                    </a:lnTo>
                    <a:lnTo>
                      <a:pt x="184" y="129"/>
                    </a:lnTo>
                    <a:lnTo>
                      <a:pt x="165" y="122"/>
                    </a:lnTo>
                    <a:lnTo>
                      <a:pt x="152" y="110"/>
                    </a:lnTo>
                    <a:lnTo>
                      <a:pt x="147" y="85"/>
                    </a:lnTo>
                    <a:lnTo>
                      <a:pt x="147" y="74"/>
                    </a:lnTo>
                    <a:lnTo>
                      <a:pt x="159" y="49"/>
                    </a:lnTo>
                    <a:lnTo>
                      <a:pt x="165" y="37"/>
                    </a:lnTo>
                    <a:lnTo>
                      <a:pt x="165" y="12"/>
                    </a:lnTo>
                    <a:lnTo>
                      <a:pt x="147" y="27"/>
                    </a:lnTo>
                    <a:lnTo>
                      <a:pt x="137" y="29"/>
                    </a:lnTo>
                    <a:lnTo>
                      <a:pt x="110" y="25"/>
                    </a:lnTo>
                    <a:lnTo>
                      <a:pt x="102" y="7"/>
                    </a:lnTo>
                    <a:lnTo>
                      <a:pt x="97" y="0"/>
                    </a:lnTo>
                    <a:lnTo>
                      <a:pt x="9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80" name="Freeform 330"/>
              <p:cNvSpPr>
                <a:spLocks noChangeAspect="1"/>
              </p:cNvSpPr>
              <p:nvPr/>
            </p:nvSpPr>
            <p:spPr bwMode="auto">
              <a:xfrm>
                <a:off x="3860" y="2601"/>
                <a:ext cx="145" cy="78"/>
              </a:xfrm>
              <a:custGeom>
                <a:avLst/>
                <a:gdLst/>
                <a:ahLst/>
                <a:cxnLst>
                  <a:cxn ang="0">
                    <a:pos x="0" y="0"/>
                  </a:cxn>
                  <a:cxn ang="0">
                    <a:pos x="0" y="11"/>
                  </a:cxn>
                  <a:cxn ang="0">
                    <a:pos x="0" y="23"/>
                  </a:cxn>
                  <a:cxn ang="0">
                    <a:pos x="25" y="48"/>
                  </a:cxn>
                  <a:cxn ang="0">
                    <a:pos x="31" y="55"/>
                  </a:cxn>
                  <a:cxn ang="0">
                    <a:pos x="55" y="55"/>
                  </a:cxn>
                  <a:cxn ang="0">
                    <a:pos x="73" y="66"/>
                  </a:cxn>
                  <a:cxn ang="0">
                    <a:pos x="85" y="71"/>
                  </a:cxn>
                  <a:cxn ang="0">
                    <a:pos x="91" y="73"/>
                  </a:cxn>
                  <a:cxn ang="0">
                    <a:pos x="116" y="73"/>
                  </a:cxn>
                  <a:cxn ang="0">
                    <a:pos x="123" y="73"/>
                  </a:cxn>
                  <a:cxn ang="0">
                    <a:pos x="130" y="60"/>
                  </a:cxn>
                  <a:cxn ang="0">
                    <a:pos x="131" y="48"/>
                  </a:cxn>
                  <a:cxn ang="0">
                    <a:pos x="110" y="48"/>
                  </a:cxn>
                  <a:cxn ang="0">
                    <a:pos x="103" y="41"/>
                  </a:cxn>
                  <a:cxn ang="0">
                    <a:pos x="96" y="31"/>
                  </a:cxn>
                  <a:cxn ang="0">
                    <a:pos x="86" y="31"/>
                  </a:cxn>
                  <a:cxn ang="0">
                    <a:pos x="75" y="35"/>
                  </a:cxn>
                  <a:cxn ang="0">
                    <a:pos x="50" y="25"/>
                  </a:cxn>
                  <a:cxn ang="0">
                    <a:pos x="35" y="11"/>
                  </a:cxn>
                  <a:cxn ang="0">
                    <a:pos x="16" y="5"/>
                  </a:cxn>
                  <a:cxn ang="0">
                    <a:pos x="0" y="0"/>
                  </a:cxn>
                  <a:cxn ang="0">
                    <a:pos x="0" y="0"/>
                  </a:cxn>
                </a:cxnLst>
                <a:rect l="0" t="0" r="r" b="b"/>
                <a:pathLst>
                  <a:path w="131" h="73">
                    <a:moveTo>
                      <a:pt x="0" y="0"/>
                    </a:moveTo>
                    <a:lnTo>
                      <a:pt x="0" y="11"/>
                    </a:lnTo>
                    <a:lnTo>
                      <a:pt x="0" y="23"/>
                    </a:lnTo>
                    <a:lnTo>
                      <a:pt x="25" y="48"/>
                    </a:lnTo>
                    <a:lnTo>
                      <a:pt x="31" y="55"/>
                    </a:lnTo>
                    <a:lnTo>
                      <a:pt x="55" y="55"/>
                    </a:lnTo>
                    <a:lnTo>
                      <a:pt x="73" y="66"/>
                    </a:lnTo>
                    <a:lnTo>
                      <a:pt x="85" y="71"/>
                    </a:lnTo>
                    <a:lnTo>
                      <a:pt x="91" y="73"/>
                    </a:lnTo>
                    <a:lnTo>
                      <a:pt x="116" y="73"/>
                    </a:lnTo>
                    <a:lnTo>
                      <a:pt x="123" y="73"/>
                    </a:lnTo>
                    <a:lnTo>
                      <a:pt x="130" y="60"/>
                    </a:lnTo>
                    <a:lnTo>
                      <a:pt x="131" y="48"/>
                    </a:lnTo>
                    <a:lnTo>
                      <a:pt x="110" y="48"/>
                    </a:lnTo>
                    <a:lnTo>
                      <a:pt x="103" y="41"/>
                    </a:lnTo>
                    <a:lnTo>
                      <a:pt x="96" y="31"/>
                    </a:lnTo>
                    <a:lnTo>
                      <a:pt x="86" y="31"/>
                    </a:lnTo>
                    <a:lnTo>
                      <a:pt x="75" y="35"/>
                    </a:lnTo>
                    <a:lnTo>
                      <a:pt x="50" y="25"/>
                    </a:lnTo>
                    <a:lnTo>
                      <a:pt x="35" y="11"/>
                    </a:lnTo>
                    <a:lnTo>
                      <a:pt x="16" y="5"/>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81" name="Freeform 331"/>
              <p:cNvSpPr>
                <a:spLocks noChangeAspect="1"/>
              </p:cNvSpPr>
              <p:nvPr/>
            </p:nvSpPr>
            <p:spPr bwMode="auto">
              <a:xfrm>
                <a:off x="3860" y="2601"/>
                <a:ext cx="145" cy="78"/>
              </a:xfrm>
              <a:custGeom>
                <a:avLst/>
                <a:gdLst/>
                <a:ahLst/>
                <a:cxnLst>
                  <a:cxn ang="0">
                    <a:pos x="0" y="0"/>
                  </a:cxn>
                  <a:cxn ang="0">
                    <a:pos x="0" y="11"/>
                  </a:cxn>
                  <a:cxn ang="0">
                    <a:pos x="0" y="23"/>
                  </a:cxn>
                  <a:cxn ang="0">
                    <a:pos x="25" y="48"/>
                  </a:cxn>
                  <a:cxn ang="0">
                    <a:pos x="31" y="55"/>
                  </a:cxn>
                  <a:cxn ang="0">
                    <a:pos x="55" y="55"/>
                  </a:cxn>
                  <a:cxn ang="0">
                    <a:pos x="73" y="66"/>
                  </a:cxn>
                  <a:cxn ang="0">
                    <a:pos x="85" y="71"/>
                  </a:cxn>
                  <a:cxn ang="0">
                    <a:pos x="91" y="73"/>
                  </a:cxn>
                  <a:cxn ang="0">
                    <a:pos x="116" y="73"/>
                  </a:cxn>
                  <a:cxn ang="0">
                    <a:pos x="123" y="73"/>
                  </a:cxn>
                  <a:cxn ang="0">
                    <a:pos x="130" y="60"/>
                  </a:cxn>
                  <a:cxn ang="0">
                    <a:pos x="131" y="48"/>
                  </a:cxn>
                  <a:cxn ang="0">
                    <a:pos x="110" y="48"/>
                  </a:cxn>
                  <a:cxn ang="0">
                    <a:pos x="103" y="41"/>
                  </a:cxn>
                  <a:cxn ang="0">
                    <a:pos x="96" y="31"/>
                  </a:cxn>
                  <a:cxn ang="0">
                    <a:pos x="86" y="31"/>
                  </a:cxn>
                  <a:cxn ang="0">
                    <a:pos x="75" y="35"/>
                  </a:cxn>
                  <a:cxn ang="0">
                    <a:pos x="50" y="25"/>
                  </a:cxn>
                  <a:cxn ang="0">
                    <a:pos x="35" y="11"/>
                  </a:cxn>
                  <a:cxn ang="0">
                    <a:pos x="16" y="5"/>
                  </a:cxn>
                  <a:cxn ang="0">
                    <a:pos x="0" y="0"/>
                  </a:cxn>
                  <a:cxn ang="0">
                    <a:pos x="0" y="0"/>
                  </a:cxn>
                </a:cxnLst>
                <a:rect l="0" t="0" r="r" b="b"/>
                <a:pathLst>
                  <a:path w="131" h="73">
                    <a:moveTo>
                      <a:pt x="0" y="0"/>
                    </a:moveTo>
                    <a:lnTo>
                      <a:pt x="0" y="11"/>
                    </a:lnTo>
                    <a:lnTo>
                      <a:pt x="0" y="23"/>
                    </a:lnTo>
                    <a:lnTo>
                      <a:pt x="25" y="48"/>
                    </a:lnTo>
                    <a:lnTo>
                      <a:pt x="31" y="55"/>
                    </a:lnTo>
                    <a:lnTo>
                      <a:pt x="55" y="55"/>
                    </a:lnTo>
                    <a:lnTo>
                      <a:pt x="73" y="66"/>
                    </a:lnTo>
                    <a:lnTo>
                      <a:pt x="85" y="71"/>
                    </a:lnTo>
                    <a:lnTo>
                      <a:pt x="91" y="73"/>
                    </a:lnTo>
                    <a:lnTo>
                      <a:pt x="116" y="73"/>
                    </a:lnTo>
                    <a:lnTo>
                      <a:pt x="123" y="73"/>
                    </a:lnTo>
                    <a:lnTo>
                      <a:pt x="130" y="60"/>
                    </a:lnTo>
                    <a:lnTo>
                      <a:pt x="131" y="48"/>
                    </a:lnTo>
                    <a:lnTo>
                      <a:pt x="110" y="48"/>
                    </a:lnTo>
                    <a:lnTo>
                      <a:pt x="103" y="41"/>
                    </a:lnTo>
                    <a:lnTo>
                      <a:pt x="96" y="31"/>
                    </a:lnTo>
                    <a:lnTo>
                      <a:pt x="86" y="31"/>
                    </a:lnTo>
                    <a:lnTo>
                      <a:pt x="75" y="35"/>
                    </a:lnTo>
                    <a:lnTo>
                      <a:pt x="50" y="25"/>
                    </a:lnTo>
                    <a:lnTo>
                      <a:pt x="35" y="11"/>
                    </a:lnTo>
                    <a:lnTo>
                      <a:pt x="16" y="5"/>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82" name="Freeform 332"/>
              <p:cNvSpPr>
                <a:spLocks noChangeAspect="1"/>
              </p:cNvSpPr>
              <p:nvPr/>
            </p:nvSpPr>
            <p:spPr bwMode="auto">
              <a:xfrm>
                <a:off x="3866" y="2996"/>
                <a:ext cx="39" cy="53"/>
              </a:xfrm>
              <a:custGeom>
                <a:avLst/>
                <a:gdLst/>
                <a:ahLst/>
                <a:cxnLst>
                  <a:cxn ang="0">
                    <a:pos x="18" y="0"/>
                  </a:cxn>
                  <a:cxn ang="0">
                    <a:pos x="13" y="12"/>
                  </a:cxn>
                  <a:cxn ang="0">
                    <a:pos x="0" y="24"/>
                  </a:cxn>
                  <a:cxn ang="0">
                    <a:pos x="0" y="37"/>
                  </a:cxn>
                  <a:cxn ang="0">
                    <a:pos x="13" y="44"/>
                  </a:cxn>
                  <a:cxn ang="0">
                    <a:pos x="31" y="49"/>
                  </a:cxn>
                  <a:cxn ang="0">
                    <a:pos x="36" y="37"/>
                  </a:cxn>
                  <a:cxn ang="0">
                    <a:pos x="31" y="24"/>
                  </a:cxn>
                  <a:cxn ang="0">
                    <a:pos x="31" y="19"/>
                  </a:cxn>
                  <a:cxn ang="0">
                    <a:pos x="18" y="0"/>
                  </a:cxn>
                  <a:cxn ang="0">
                    <a:pos x="18" y="0"/>
                  </a:cxn>
                </a:cxnLst>
                <a:rect l="0" t="0" r="r" b="b"/>
                <a:pathLst>
                  <a:path w="36" h="49">
                    <a:moveTo>
                      <a:pt x="18" y="0"/>
                    </a:moveTo>
                    <a:lnTo>
                      <a:pt x="13" y="12"/>
                    </a:lnTo>
                    <a:lnTo>
                      <a:pt x="0" y="24"/>
                    </a:lnTo>
                    <a:lnTo>
                      <a:pt x="0" y="37"/>
                    </a:lnTo>
                    <a:lnTo>
                      <a:pt x="13" y="44"/>
                    </a:lnTo>
                    <a:lnTo>
                      <a:pt x="31" y="49"/>
                    </a:lnTo>
                    <a:lnTo>
                      <a:pt x="36" y="37"/>
                    </a:lnTo>
                    <a:lnTo>
                      <a:pt x="31" y="24"/>
                    </a:lnTo>
                    <a:lnTo>
                      <a:pt x="31" y="19"/>
                    </a:lnTo>
                    <a:lnTo>
                      <a:pt x="18" y="0"/>
                    </a:lnTo>
                    <a:lnTo>
                      <a:pt x="18"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83" name="Freeform 333"/>
              <p:cNvSpPr>
                <a:spLocks noChangeAspect="1"/>
              </p:cNvSpPr>
              <p:nvPr/>
            </p:nvSpPr>
            <p:spPr bwMode="auto">
              <a:xfrm>
                <a:off x="3866" y="2996"/>
                <a:ext cx="39" cy="53"/>
              </a:xfrm>
              <a:custGeom>
                <a:avLst/>
                <a:gdLst/>
                <a:ahLst/>
                <a:cxnLst>
                  <a:cxn ang="0">
                    <a:pos x="18" y="0"/>
                  </a:cxn>
                  <a:cxn ang="0">
                    <a:pos x="13" y="12"/>
                  </a:cxn>
                  <a:cxn ang="0">
                    <a:pos x="0" y="24"/>
                  </a:cxn>
                  <a:cxn ang="0">
                    <a:pos x="0" y="37"/>
                  </a:cxn>
                  <a:cxn ang="0">
                    <a:pos x="13" y="44"/>
                  </a:cxn>
                  <a:cxn ang="0">
                    <a:pos x="31" y="49"/>
                  </a:cxn>
                  <a:cxn ang="0">
                    <a:pos x="36" y="37"/>
                  </a:cxn>
                  <a:cxn ang="0">
                    <a:pos x="31" y="24"/>
                  </a:cxn>
                  <a:cxn ang="0">
                    <a:pos x="31" y="19"/>
                  </a:cxn>
                  <a:cxn ang="0">
                    <a:pos x="18" y="0"/>
                  </a:cxn>
                  <a:cxn ang="0">
                    <a:pos x="18" y="0"/>
                  </a:cxn>
                </a:cxnLst>
                <a:rect l="0" t="0" r="r" b="b"/>
                <a:pathLst>
                  <a:path w="36" h="49">
                    <a:moveTo>
                      <a:pt x="18" y="0"/>
                    </a:moveTo>
                    <a:lnTo>
                      <a:pt x="13" y="12"/>
                    </a:lnTo>
                    <a:lnTo>
                      <a:pt x="0" y="24"/>
                    </a:lnTo>
                    <a:lnTo>
                      <a:pt x="0" y="37"/>
                    </a:lnTo>
                    <a:lnTo>
                      <a:pt x="13" y="44"/>
                    </a:lnTo>
                    <a:lnTo>
                      <a:pt x="31" y="49"/>
                    </a:lnTo>
                    <a:lnTo>
                      <a:pt x="36" y="37"/>
                    </a:lnTo>
                    <a:lnTo>
                      <a:pt x="31" y="24"/>
                    </a:lnTo>
                    <a:lnTo>
                      <a:pt x="31" y="19"/>
                    </a:lnTo>
                    <a:lnTo>
                      <a:pt x="18" y="0"/>
                    </a:lnTo>
                    <a:lnTo>
                      <a:pt x="18"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84" name="Freeform 334"/>
              <p:cNvSpPr>
                <a:spLocks noChangeAspect="1"/>
              </p:cNvSpPr>
              <p:nvPr/>
            </p:nvSpPr>
            <p:spPr bwMode="auto">
              <a:xfrm>
                <a:off x="3540" y="2482"/>
                <a:ext cx="233" cy="243"/>
              </a:xfrm>
              <a:custGeom>
                <a:avLst/>
                <a:gdLst/>
                <a:ahLst/>
                <a:cxnLst>
                  <a:cxn ang="0">
                    <a:pos x="165" y="0"/>
                  </a:cxn>
                  <a:cxn ang="0">
                    <a:pos x="147" y="5"/>
                  </a:cxn>
                  <a:cxn ang="0">
                    <a:pos x="140" y="6"/>
                  </a:cxn>
                  <a:cxn ang="0">
                    <a:pos x="140" y="26"/>
                  </a:cxn>
                  <a:cxn ang="0">
                    <a:pos x="135" y="41"/>
                  </a:cxn>
                  <a:cxn ang="0">
                    <a:pos x="128" y="41"/>
                  </a:cxn>
                  <a:cxn ang="0">
                    <a:pos x="117" y="73"/>
                  </a:cxn>
                  <a:cxn ang="0">
                    <a:pos x="105" y="81"/>
                  </a:cxn>
                  <a:cxn ang="0">
                    <a:pos x="97" y="96"/>
                  </a:cxn>
                  <a:cxn ang="0">
                    <a:pos x="67" y="98"/>
                  </a:cxn>
                  <a:cxn ang="0">
                    <a:pos x="67" y="121"/>
                  </a:cxn>
                  <a:cxn ang="0">
                    <a:pos x="43" y="128"/>
                  </a:cxn>
                  <a:cxn ang="0">
                    <a:pos x="25" y="121"/>
                  </a:cxn>
                  <a:cxn ang="0">
                    <a:pos x="0" y="115"/>
                  </a:cxn>
                  <a:cxn ang="0">
                    <a:pos x="0" y="133"/>
                  </a:cxn>
                  <a:cxn ang="0">
                    <a:pos x="25" y="153"/>
                  </a:cxn>
                  <a:cxn ang="0">
                    <a:pos x="25" y="170"/>
                  </a:cxn>
                  <a:cxn ang="0">
                    <a:pos x="13" y="170"/>
                  </a:cxn>
                  <a:cxn ang="0">
                    <a:pos x="7" y="195"/>
                  </a:cxn>
                  <a:cxn ang="0">
                    <a:pos x="32" y="195"/>
                  </a:cxn>
                  <a:cxn ang="0">
                    <a:pos x="80" y="195"/>
                  </a:cxn>
                  <a:cxn ang="0">
                    <a:pos x="92" y="206"/>
                  </a:cxn>
                  <a:cxn ang="0">
                    <a:pos x="110" y="225"/>
                  </a:cxn>
                  <a:cxn ang="0">
                    <a:pos x="110" y="213"/>
                  </a:cxn>
                  <a:cxn ang="0">
                    <a:pos x="122" y="218"/>
                  </a:cxn>
                  <a:cxn ang="0">
                    <a:pos x="140" y="225"/>
                  </a:cxn>
                  <a:cxn ang="0">
                    <a:pos x="159" y="213"/>
                  </a:cxn>
                  <a:cxn ang="0">
                    <a:pos x="135" y="170"/>
                  </a:cxn>
                  <a:cxn ang="0">
                    <a:pos x="152" y="165"/>
                  </a:cxn>
                  <a:cxn ang="0">
                    <a:pos x="172" y="158"/>
                  </a:cxn>
                  <a:cxn ang="0">
                    <a:pos x="202" y="110"/>
                  </a:cxn>
                  <a:cxn ang="0">
                    <a:pos x="202" y="98"/>
                  </a:cxn>
                  <a:cxn ang="0">
                    <a:pos x="214" y="73"/>
                  </a:cxn>
                  <a:cxn ang="0">
                    <a:pos x="190" y="66"/>
                  </a:cxn>
                  <a:cxn ang="0">
                    <a:pos x="179" y="66"/>
                  </a:cxn>
                  <a:cxn ang="0">
                    <a:pos x="170" y="46"/>
                  </a:cxn>
                  <a:cxn ang="0">
                    <a:pos x="184" y="30"/>
                  </a:cxn>
                  <a:cxn ang="0">
                    <a:pos x="167" y="15"/>
                  </a:cxn>
                  <a:cxn ang="0">
                    <a:pos x="165" y="6"/>
                  </a:cxn>
                  <a:cxn ang="0">
                    <a:pos x="165" y="0"/>
                  </a:cxn>
                  <a:cxn ang="0">
                    <a:pos x="165" y="0"/>
                  </a:cxn>
                </a:cxnLst>
                <a:rect l="0" t="0" r="r" b="b"/>
                <a:pathLst>
                  <a:path w="214" h="225">
                    <a:moveTo>
                      <a:pt x="165" y="0"/>
                    </a:moveTo>
                    <a:lnTo>
                      <a:pt x="147" y="5"/>
                    </a:lnTo>
                    <a:lnTo>
                      <a:pt x="140" y="6"/>
                    </a:lnTo>
                    <a:lnTo>
                      <a:pt x="140" y="26"/>
                    </a:lnTo>
                    <a:lnTo>
                      <a:pt x="135" y="41"/>
                    </a:lnTo>
                    <a:lnTo>
                      <a:pt x="128" y="41"/>
                    </a:lnTo>
                    <a:lnTo>
                      <a:pt x="117" y="73"/>
                    </a:lnTo>
                    <a:lnTo>
                      <a:pt x="105" y="81"/>
                    </a:lnTo>
                    <a:lnTo>
                      <a:pt x="97" y="96"/>
                    </a:lnTo>
                    <a:lnTo>
                      <a:pt x="67" y="98"/>
                    </a:lnTo>
                    <a:lnTo>
                      <a:pt x="67" y="121"/>
                    </a:lnTo>
                    <a:lnTo>
                      <a:pt x="43" y="128"/>
                    </a:lnTo>
                    <a:lnTo>
                      <a:pt x="25" y="121"/>
                    </a:lnTo>
                    <a:lnTo>
                      <a:pt x="0" y="115"/>
                    </a:lnTo>
                    <a:lnTo>
                      <a:pt x="0" y="133"/>
                    </a:lnTo>
                    <a:lnTo>
                      <a:pt x="25" y="153"/>
                    </a:lnTo>
                    <a:lnTo>
                      <a:pt x="25" y="170"/>
                    </a:lnTo>
                    <a:lnTo>
                      <a:pt x="13" y="170"/>
                    </a:lnTo>
                    <a:lnTo>
                      <a:pt x="7" y="195"/>
                    </a:lnTo>
                    <a:lnTo>
                      <a:pt x="32" y="195"/>
                    </a:lnTo>
                    <a:lnTo>
                      <a:pt x="80" y="195"/>
                    </a:lnTo>
                    <a:lnTo>
                      <a:pt x="92" y="206"/>
                    </a:lnTo>
                    <a:lnTo>
                      <a:pt x="110" y="225"/>
                    </a:lnTo>
                    <a:lnTo>
                      <a:pt x="110" y="213"/>
                    </a:lnTo>
                    <a:lnTo>
                      <a:pt x="122" y="218"/>
                    </a:lnTo>
                    <a:lnTo>
                      <a:pt x="140" y="225"/>
                    </a:lnTo>
                    <a:lnTo>
                      <a:pt x="159" y="213"/>
                    </a:lnTo>
                    <a:lnTo>
                      <a:pt x="135" y="170"/>
                    </a:lnTo>
                    <a:lnTo>
                      <a:pt x="152" y="165"/>
                    </a:lnTo>
                    <a:lnTo>
                      <a:pt x="172" y="158"/>
                    </a:lnTo>
                    <a:lnTo>
                      <a:pt x="202" y="110"/>
                    </a:lnTo>
                    <a:lnTo>
                      <a:pt x="202" y="98"/>
                    </a:lnTo>
                    <a:lnTo>
                      <a:pt x="214" y="73"/>
                    </a:lnTo>
                    <a:lnTo>
                      <a:pt x="190" y="66"/>
                    </a:lnTo>
                    <a:lnTo>
                      <a:pt x="179" y="66"/>
                    </a:lnTo>
                    <a:lnTo>
                      <a:pt x="170" y="46"/>
                    </a:lnTo>
                    <a:lnTo>
                      <a:pt x="184" y="30"/>
                    </a:lnTo>
                    <a:lnTo>
                      <a:pt x="167" y="15"/>
                    </a:lnTo>
                    <a:lnTo>
                      <a:pt x="165" y="6"/>
                    </a:lnTo>
                    <a:lnTo>
                      <a:pt x="165" y="0"/>
                    </a:lnTo>
                    <a:lnTo>
                      <a:pt x="16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85" name="Freeform 335"/>
              <p:cNvSpPr>
                <a:spLocks noChangeAspect="1"/>
              </p:cNvSpPr>
              <p:nvPr/>
            </p:nvSpPr>
            <p:spPr bwMode="auto">
              <a:xfrm>
                <a:off x="3540" y="2482"/>
                <a:ext cx="233" cy="243"/>
              </a:xfrm>
              <a:custGeom>
                <a:avLst/>
                <a:gdLst/>
                <a:ahLst/>
                <a:cxnLst>
                  <a:cxn ang="0">
                    <a:pos x="165" y="0"/>
                  </a:cxn>
                  <a:cxn ang="0">
                    <a:pos x="147" y="5"/>
                  </a:cxn>
                  <a:cxn ang="0">
                    <a:pos x="140" y="6"/>
                  </a:cxn>
                  <a:cxn ang="0">
                    <a:pos x="140" y="26"/>
                  </a:cxn>
                  <a:cxn ang="0">
                    <a:pos x="135" y="41"/>
                  </a:cxn>
                  <a:cxn ang="0">
                    <a:pos x="128" y="41"/>
                  </a:cxn>
                  <a:cxn ang="0">
                    <a:pos x="117" y="73"/>
                  </a:cxn>
                  <a:cxn ang="0">
                    <a:pos x="105" y="81"/>
                  </a:cxn>
                  <a:cxn ang="0">
                    <a:pos x="97" y="96"/>
                  </a:cxn>
                  <a:cxn ang="0">
                    <a:pos x="67" y="98"/>
                  </a:cxn>
                  <a:cxn ang="0">
                    <a:pos x="67" y="121"/>
                  </a:cxn>
                  <a:cxn ang="0">
                    <a:pos x="43" y="128"/>
                  </a:cxn>
                  <a:cxn ang="0">
                    <a:pos x="25" y="121"/>
                  </a:cxn>
                  <a:cxn ang="0">
                    <a:pos x="0" y="115"/>
                  </a:cxn>
                  <a:cxn ang="0">
                    <a:pos x="0" y="133"/>
                  </a:cxn>
                  <a:cxn ang="0">
                    <a:pos x="25" y="153"/>
                  </a:cxn>
                  <a:cxn ang="0">
                    <a:pos x="25" y="170"/>
                  </a:cxn>
                  <a:cxn ang="0">
                    <a:pos x="13" y="170"/>
                  </a:cxn>
                  <a:cxn ang="0">
                    <a:pos x="7" y="195"/>
                  </a:cxn>
                  <a:cxn ang="0">
                    <a:pos x="32" y="195"/>
                  </a:cxn>
                  <a:cxn ang="0">
                    <a:pos x="80" y="195"/>
                  </a:cxn>
                  <a:cxn ang="0">
                    <a:pos x="92" y="206"/>
                  </a:cxn>
                  <a:cxn ang="0">
                    <a:pos x="110" y="225"/>
                  </a:cxn>
                  <a:cxn ang="0">
                    <a:pos x="110" y="213"/>
                  </a:cxn>
                  <a:cxn ang="0">
                    <a:pos x="122" y="218"/>
                  </a:cxn>
                  <a:cxn ang="0">
                    <a:pos x="140" y="225"/>
                  </a:cxn>
                  <a:cxn ang="0">
                    <a:pos x="159" y="213"/>
                  </a:cxn>
                  <a:cxn ang="0">
                    <a:pos x="135" y="170"/>
                  </a:cxn>
                  <a:cxn ang="0">
                    <a:pos x="152" y="165"/>
                  </a:cxn>
                  <a:cxn ang="0">
                    <a:pos x="172" y="158"/>
                  </a:cxn>
                  <a:cxn ang="0">
                    <a:pos x="202" y="110"/>
                  </a:cxn>
                  <a:cxn ang="0">
                    <a:pos x="202" y="98"/>
                  </a:cxn>
                  <a:cxn ang="0">
                    <a:pos x="214" y="73"/>
                  </a:cxn>
                  <a:cxn ang="0">
                    <a:pos x="190" y="66"/>
                  </a:cxn>
                  <a:cxn ang="0">
                    <a:pos x="179" y="66"/>
                  </a:cxn>
                  <a:cxn ang="0">
                    <a:pos x="170" y="46"/>
                  </a:cxn>
                  <a:cxn ang="0">
                    <a:pos x="184" y="30"/>
                  </a:cxn>
                  <a:cxn ang="0">
                    <a:pos x="167" y="15"/>
                  </a:cxn>
                  <a:cxn ang="0">
                    <a:pos x="165" y="6"/>
                  </a:cxn>
                  <a:cxn ang="0">
                    <a:pos x="165" y="0"/>
                  </a:cxn>
                  <a:cxn ang="0">
                    <a:pos x="165" y="0"/>
                  </a:cxn>
                </a:cxnLst>
                <a:rect l="0" t="0" r="r" b="b"/>
                <a:pathLst>
                  <a:path w="214" h="225">
                    <a:moveTo>
                      <a:pt x="165" y="0"/>
                    </a:moveTo>
                    <a:lnTo>
                      <a:pt x="147" y="5"/>
                    </a:lnTo>
                    <a:lnTo>
                      <a:pt x="140" y="6"/>
                    </a:lnTo>
                    <a:lnTo>
                      <a:pt x="140" y="26"/>
                    </a:lnTo>
                    <a:lnTo>
                      <a:pt x="135" y="41"/>
                    </a:lnTo>
                    <a:lnTo>
                      <a:pt x="128" y="41"/>
                    </a:lnTo>
                    <a:lnTo>
                      <a:pt x="117" y="73"/>
                    </a:lnTo>
                    <a:lnTo>
                      <a:pt x="105" y="81"/>
                    </a:lnTo>
                    <a:lnTo>
                      <a:pt x="97" y="96"/>
                    </a:lnTo>
                    <a:lnTo>
                      <a:pt x="67" y="98"/>
                    </a:lnTo>
                    <a:lnTo>
                      <a:pt x="67" y="121"/>
                    </a:lnTo>
                    <a:lnTo>
                      <a:pt x="43" y="128"/>
                    </a:lnTo>
                    <a:lnTo>
                      <a:pt x="25" y="121"/>
                    </a:lnTo>
                    <a:lnTo>
                      <a:pt x="0" y="115"/>
                    </a:lnTo>
                    <a:lnTo>
                      <a:pt x="0" y="133"/>
                    </a:lnTo>
                    <a:lnTo>
                      <a:pt x="25" y="153"/>
                    </a:lnTo>
                    <a:lnTo>
                      <a:pt x="25" y="170"/>
                    </a:lnTo>
                    <a:lnTo>
                      <a:pt x="13" y="170"/>
                    </a:lnTo>
                    <a:lnTo>
                      <a:pt x="7" y="195"/>
                    </a:lnTo>
                    <a:lnTo>
                      <a:pt x="32" y="195"/>
                    </a:lnTo>
                    <a:lnTo>
                      <a:pt x="80" y="195"/>
                    </a:lnTo>
                    <a:lnTo>
                      <a:pt x="92" y="206"/>
                    </a:lnTo>
                    <a:lnTo>
                      <a:pt x="110" y="225"/>
                    </a:lnTo>
                    <a:lnTo>
                      <a:pt x="110" y="213"/>
                    </a:lnTo>
                    <a:lnTo>
                      <a:pt x="122" y="218"/>
                    </a:lnTo>
                    <a:lnTo>
                      <a:pt x="140" y="225"/>
                    </a:lnTo>
                    <a:lnTo>
                      <a:pt x="159" y="213"/>
                    </a:lnTo>
                    <a:lnTo>
                      <a:pt x="135" y="170"/>
                    </a:lnTo>
                    <a:lnTo>
                      <a:pt x="152" y="165"/>
                    </a:lnTo>
                    <a:lnTo>
                      <a:pt x="172" y="158"/>
                    </a:lnTo>
                    <a:lnTo>
                      <a:pt x="202" y="110"/>
                    </a:lnTo>
                    <a:lnTo>
                      <a:pt x="202" y="98"/>
                    </a:lnTo>
                    <a:lnTo>
                      <a:pt x="214" y="73"/>
                    </a:lnTo>
                    <a:lnTo>
                      <a:pt x="190" y="66"/>
                    </a:lnTo>
                    <a:lnTo>
                      <a:pt x="179" y="66"/>
                    </a:lnTo>
                    <a:lnTo>
                      <a:pt x="170" y="46"/>
                    </a:lnTo>
                    <a:lnTo>
                      <a:pt x="184" y="30"/>
                    </a:lnTo>
                    <a:lnTo>
                      <a:pt x="167" y="15"/>
                    </a:lnTo>
                    <a:lnTo>
                      <a:pt x="165" y="6"/>
                    </a:lnTo>
                    <a:lnTo>
                      <a:pt x="165" y="0"/>
                    </a:lnTo>
                    <a:lnTo>
                      <a:pt x="16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86" name="Freeform 336"/>
              <p:cNvSpPr>
                <a:spLocks noChangeAspect="1"/>
              </p:cNvSpPr>
              <p:nvPr/>
            </p:nvSpPr>
            <p:spPr bwMode="auto">
              <a:xfrm>
                <a:off x="3517" y="2442"/>
                <a:ext cx="248" cy="178"/>
              </a:xfrm>
              <a:custGeom>
                <a:avLst/>
                <a:gdLst/>
                <a:ahLst/>
                <a:cxnLst>
                  <a:cxn ang="0">
                    <a:pos x="18" y="47"/>
                  </a:cxn>
                  <a:cxn ang="0">
                    <a:pos x="5" y="75"/>
                  </a:cxn>
                  <a:cxn ang="0">
                    <a:pos x="11" y="94"/>
                  </a:cxn>
                  <a:cxn ang="0">
                    <a:pos x="0" y="117"/>
                  </a:cxn>
                  <a:cxn ang="0">
                    <a:pos x="11" y="130"/>
                  </a:cxn>
                  <a:cxn ang="0">
                    <a:pos x="30" y="130"/>
                  </a:cxn>
                  <a:cxn ang="0">
                    <a:pos x="30" y="149"/>
                  </a:cxn>
                  <a:cxn ang="0">
                    <a:pos x="23" y="154"/>
                  </a:cxn>
                  <a:cxn ang="0">
                    <a:pos x="66" y="167"/>
                  </a:cxn>
                  <a:cxn ang="0">
                    <a:pos x="90" y="160"/>
                  </a:cxn>
                  <a:cxn ang="0">
                    <a:pos x="90" y="137"/>
                  </a:cxn>
                  <a:cxn ang="0">
                    <a:pos x="121" y="137"/>
                  </a:cxn>
                  <a:cxn ang="0">
                    <a:pos x="128" y="117"/>
                  </a:cxn>
                  <a:cxn ang="0">
                    <a:pos x="140" y="112"/>
                  </a:cxn>
                  <a:cxn ang="0">
                    <a:pos x="151" y="80"/>
                  </a:cxn>
                  <a:cxn ang="0">
                    <a:pos x="158" y="80"/>
                  </a:cxn>
                  <a:cxn ang="0">
                    <a:pos x="163" y="62"/>
                  </a:cxn>
                  <a:cxn ang="0">
                    <a:pos x="163" y="45"/>
                  </a:cxn>
                  <a:cxn ang="0">
                    <a:pos x="170" y="45"/>
                  </a:cxn>
                  <a:cxn ang="0">
                    <a:pos x="188" y="39"/>
                  </a:cxn>
                  <a:cxn ang="0">
                    <a:pos x="195" y="32"/>
                  </a:cxn>
                  <a:cxn ang="0">
                    <a:pos x="230" y="20"/>
                  </a:cxn>
                  <a:cxn ang="0">
                    <a:pos x="222" y="0"/>
                  </a:cxn>
                  <a:cxn ang="0">
                    <a:pos x="193" y="9"/>
                  </a:cxn>
                  <a:cxn ang="0">
                    <a:pos x="175" y="14"/>
                  </a:cxn>
                  <a:cxn ang="0">
                    <a:pos x="163" y="2"/>
                  </a:cxn>
                  <a:cxn ang="0">
                    <a:pos x="135" y="15"/>
                  </a:cxn>
                  <a:cxn ang="0">
                    <a:pos x="105" y="10"/>
                  </a:cxn>
                  <a:cxn ang="0">
                    <a:pos x="75" y="29"/>
                  </a:cxn>
                  <a:cxn ang="0">
                    <a:pos x="61" y="42"/>
                  </a:cxn>
                  <a:cxn ang="0">
                    <a:pos x="36" y="57"/>
                  </a:cxn>
                  <a:cxn ang="0">
                    <a:pos x="25" y="50"/>
                  </a:cxn>
                  <a:cxn ang="0">
                    <a:pos x="18" y="47"/>
                  </a:cxn>
                  <a:cxn ang="0">
                    <a:pos x="18" y="47"/>
                  </a:cxn>
                </a:cxnLst>
                <a:rect l="0" t="0" r="r" b="b"/>
                <a:pathLst>
                  <a:path w="230" h="167">
                    <a:moveTo>
                      <a:pt x="18" y="47"/>
                    </a:moveTo>
                    <a:lnTo>
                      <a:pt x="5" y="75"/>
                    </a:lnTo>
                    <a:lnTo>
                      <a:pt x="11" y="94"/>
                    </a:lnTo>
                    <a:lnTo>
                      <a:pt x="0" y="117"/>
                    </a:lnTo>
                    <a:lnTo>
                      <a:pt x="11" y="130"/>
                    </a:lnTo>
                    <a:lnTo>
                      <a:pt x="30" y="130"/>
                    </a:lnTo>
                    <a:lnTo>
                      <a:pt x="30" y="149"/>
                    </a:lnTo>
                    <a:lnTo>
                      <a:pt x="23" y="154"/>
                    </a:lnTo>
                    <a:lnTo>
                      <a:pt x="66" y="167"/>
                    </a:lnTo>
                    <a:lnTo>
                      <a:pt x="90" y="160"/>
                    </a:lnTo>
                    <a:lnTo>
                      <a:pt x="90" y="137"/>
                    </a:lnTo>
                    <a:lnTo>
                      <a:pt x="121" y="137"/>
                    </a:lnTo>
                    <a:lnTo>
                      <a:pt x="128" y="117"/>
                    </a:lnTo>
                    <a:lnTo>
                      <a:pt x="140" y="112"/>
                    </a:lnTo>
                    <a:lnTo>
                      <a:pt x="151" y="80"/>
                    </a:lnTo>
                    <a:lnTo>
                      <a:pt x="158" y="80"/>
                    </a:lnTo>
                    <a:lnTo>
                      <a:pt x="163" y="62"/>
                    </a:lnTo>
                    <a:lnTo>
                      <a:pt x="163" y="45"/>
                    </a:lnTo>
                    <a:lnTo>
                      <a:pt x="170" y="45"/>
                    </a:lnTo>
                    <a:lnTo>
                      <a:pt x="188" y="39"/>
                    </a:lnTo>
                    <a:lnTo>
                      <a:pt x="195" y="32"/>
                    </a:lnTo>
                    <a:lnTo>
                      <a:pt x="230" y="20"/>
                    </a:lnTo>
                    <a:lnTo>
                      <a:pt x="222" y="0"/>
                    </a:lnTo>
                    <a:lnTo>
                      <a:pt x="193" y="9"/>
                    </a:lnTo>
                    <a:lnTo>
                      <a:pt x="175" y="14"/>
                    </a:lnTo>
                    <a:lnTo>
                      <a:pt x="163" y="2"/>
                    </a:lnTo>
                    <a:lnTo>
                      <a:pt x="135" y="15"/>
                    </a:lnTo>
                    <a:lnTo>
                      <a:pt x="105" y="10"/>
                    </a:lnTo>
                    <a:lnTo>
                      <a:pt x="75" y="29"/>
                    </a:lnTo>
                    <a:lnTo>
                      <a:pt x="61" y="42"/>
                    </a:lnTo>
                    <a:lnTo>
                      <a:pt x="36" y="57"/>
                    </a:lnTo>
                    <a:lnTo>
                      <a:pt x="25" y="50"/>
                    </a:lnTo>
                    <a:lnTo>
                      <a:pt x="18" y="47"/>
                    </a:lnTo>
                    <a:lnTo>
                      <a:pt x="18" y="4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87" name="Freeform 337"/>
              <p:cNvSpPr>
                <a:spLocks noChangeAspect="1"/>
              </p:cNvSpPr>
              <p:nvPr/>
            </p:nvSpPr>
            <p:spPr bwMode="auto">
              <a:xfrm>
                <a:off x="3517" y="2442"/>
                <a:ext cx="248" cy="178"/>
              </a:xfrm>
              <a:custGeom>
                <a:avLst/>
                <a:gdLst/>
                <a:ahLst/>
                <a:cxnLst>
                  <a:cxn ang="0">
                    <a:pos x="18" y="47"/>
                  </a:cxn>
                  <a:cxn ang="0">
                    <a:pos x="5" y="75"/>
                  </a:cxn>
                  <a:cxn ang="0">
                    <a:pos x="11" y="94"/>
                  </a:cxn>
                  <a:cxn ang="0">
                    <a:pos x="0" y="117"/>
                  </a:cxn>
                  <a:cxn ang="0">
                    <a:pos x="11" y="130"/>
                  </a:cxn>
                  <a:cxn ang="0">
                    <a:pos x="30" y="130"/>
                  </a:cxn>
                  <a:cxn ang="0">
                    <a:pos x="30" y="149"/>
                  </a:cxn>
                  <a:cxn ang="0">
                    <a:pos x="23" y="154"/>
                  </a:cxn>
                  <a:cxn ang="0">
                    <a:pos x="66" y="167"/>
                  </a:cxn>
                  <a:cxn ang="0">
                    <a:pos x="90" y="160"/>
                  </a:cxn>
                  <a:cxn ang="0">
                    <a:pos x="90" y="137"/>
                  </a:cxn>
                  <a:cxn ang="0">
                    <a:pos x="121" y="137"/>
                  </a:cxn>
                  <a:cxn ang="0">
                    <a:pos x="128" y="117"/>
                  </a:cxn>
                  <a:cxn ang="0">
                    <a:pos x="140" y="112"/>
                  </a:cxn>
                  <a:cxn ang="0">
                    <a:pos x="151" y="80"/>
                  </a:cxn>
                  <a:cxn ang="0">
                    <a:pos x="158" y="80"/>
                  </a:cxn>
                  <a:cxn ang="0">
                    <a:pos x="163" y="62"/>
                  </a:cxn>
                  <a:cxn ang="0">
                    <a:pos x="163" y="45"/>
                  </a:cxn>
                  <a:cxn ang="0">
                    <a:pos x="170" y="45"/>
                  </a:cxn>
                  <a:cxn ang="0">
                    <a:pos x="188" y="39"/>
                  </a:cxn>
                  <a:cxn ang="0">
                    <a:pos x="195" y="32"/>
                  </a:cxn>
                  <a:cxn ang="0">
                    <a:pos x="230" y="20"/>
                  </a:cxn>
                  <a:cxn ang="0">
                    <a:pos x="222" y="0"/>
                  </a:cxn>
                  <a:cxn ang="0">
                    <a:pos x="193" y="9"/>
                  </a:cxn>
                  <a:cxn ang="0">
                    <a:pos x="175" y="14"/>
                  </a:cxn>
                  <a:cxn ang="0">
                    <a:pos x="163" y="2"/>
                  </a:cxn>
                  <a:cxn ang="0">
                    <a:pos x="135" y="15"/>
                  </a:cxn>
                  <a:cxn ang="0">
                    <a:pos x="105" y="10"/>
                  </a:cxn>
                  <a:cxn ang="0">
                    <a:pos x="75" y="29"/>
                  </a:cxn>
                  <a:cxn ang="0">
                    <a:pos x="61" y="42"/>
                  </a:cxn>
                  <a:cxn ang="0">
                    <a:pos x="36" y="57"/>
                  </a:cxn>
                  <a:cxn ang="0">
                    <a:pos x="25" y="50"/>
                  </a:cxn>
                  <a:cxn ang="0">
                    <a:pos x="18" y="47"/>
                  </a:cxn>
                  <a:cxn ang="0">
                    <a:pos x="18" y="47"/>
                  </a:cxn>
                </a:cxnLst>
                <a:rect l="0" t="0" r="r" b="b"/>
                <a:pathLst>
                  <a:path w="230" h="167">
                    <a:moveTo>
                      <a:pt x="18" y="47"/>
                    </a:moveTo>
                    <a:lnTo>
                      <a:pt x="5" y="75"/>
                    </a:lnTo>
                    <a:lnTo>
                      <a:pt x="11" y="94"/>
                    </a:lnTo>
                    <a:lnTo>
                      <a:pt x="0" y="117"/>
                    </a:lnTo>
                    <a:lnTo>
                      <a:pt x="11" y="130"/>
                    </a:lnTo>
                    <a:lnTo>
                      <a:pt x="30" y="130"/>
                    </a:lnTo>
                    <a:lnTo>
                      <a:pt x="30" y="149"/>
                    </a:lnTo>
                    <a:lnTo>
                      <a:pt x="23" y="154"/>
                    </a:lnTo>
                    <a:lnTo>
                      <a:pt x="66" y="167"/>
                    </a:lnTo>
                    <a:lnTo>
                      <a:pt x="90" y="160"/>
                    </a:lnTo>
                    <a:lnTo>
                      <a:pt x="90" y="137"/>
                    </a:lnTo>
                    <a:lnTo>
                      <a:pt x="121" y="137"/>
                    </a:lnTo>
                    <a:lnTo>
                      <a:pt x="128" y="117"/>
                    </a:lnTo>
                    <a:lnTo>
                      <a:pt x="140" y="112"/>
                    </a:lnTo>
                    <a:lnTo>
                      <a:pt x="151" y="80"/>
                    </a:lnTo>
                    <a:lnTo>
                      <a:pt x="158" y="80"/>
                    </a:lnTo>
                    <a:lnTo>
                      <a:pt x="163" y="62"/>
                    </a:lnTo>
                    <a:lnTo>
                      <a:pt x="163" y="45"/>
                    </a:lnTo>
                    <a:lnTo>
                      <a:pt x="170" y="45"/>
                    </a:lnTo>
                    <a:lnTo>
                      <a:pt x="188" y="39"/>
                    </a:lnTo>
                    <a:lnTo>
                      <a:pt x="195" y="32"/>
                    </a:lnTo>
                    <a:lnTo>
                      <a:pt x="230" y="20"/>
                    </a:lnTo>
                    <a:lnTo>
                      <a:pt x="222" y="0"/>
                    </a:lnTo>
                    <a:lnTo>
                      <a:pt x="193" y="9"/>
                    </a:lnTo>
                    <a:lnTo>
                      <a:pt x="175" y="14"/>
                    </a:lnTo>
                    <a:lnTo>
                      <a:pt x="163" y="2"/>
                    </a:lnTo>
                    <a:lnTo>
                      <a:pt x="135" y="15"/>
                    </a:lnTo>
                    <a:lnTo>
                      <a:pt x="105" y="10"/>
                    </a:lnTo>
                    <a:lnTo>
                      <a:pt x="75" y="29"/>
                    </a:lnTo>
                    <a:lnTo>
                      <a:pt x="61" y="42"/>
                    </a:lnTo>
                    <a:lnTo>
                      <a:pt x="36" y="57"/>
                    </a:lnTo>
                    <a:lnTo>
                      <a:pt x="25" y="50"/>
                    </a:lnTo>
                    <a:lnTo>
                      <a:pt x="18" y="47"/>
                    </a:lnTo>
                    <a:lnTo>
                      <a:pt x="18" y="4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88" name="Freeform 338"/>
              <p:cNvSpPr>
                <a:spLocks noChangeAspect="1"/>
              </p:cNvSpPr>
              <p:nvPr/>
            </p:nvSpPr>
            <p:spPr bwMode="auto">
              <a:xfrm>
                <a:off x="3244" y="2408"/>
                <a:ext cx="326" cy="283"/>
              </a:xfrm>
              <a:custGeom>
                <a:avLst/>
                <a:gdLst/>
                <a:ahLst/>
                <a:cxnLst>
                  <a:cxn ang="0">
                    <a:pos x="5" y="0"/>
                  </a:cxn>
                  <a:cxn ang="0">
                    <a:pos x="0" y="26"/>
                  </a:cxn>
                  <a:cxn ang="0">
                    <a:pos x="0" y="40"/>
                  </a:cxn>
                  <a:cxn ang="0">
                    <a:pos x="18" y="70"/>
                  </a:cxn>
                  <a:cxn ang="0">
                    <a:pos x="43" y="76"/>
                  </a:cxn>
                  <a:cxn ang="0">
                    <a:pos x="30" y="100"/>
                  </a:cxn>
                  <a:cxn ang="0">
                    <a:pos x="36" y="118"/>
                  </a:cxn>
                  <a:cxn ang="0">
                    <a:pos x="61" y="125"/>
                  </a:cxn>
                  <a:cxn ang="0">
                    <a:pos x="66" y="155"/>
                  </a:cxn>
                  <a:cxn ang="0">
                    <a:pos x="85" y="180"/>
                  </a:cxn>
                  <a:cxn ang="0">
                    <a:pos x="103" y="185"/>
                  </a:cxn>
                  <a:cxn ang="0">
                    <a:pos x="116" y="210"/>
                  </a:cxn>
                  <a:cxn ang="0">
                    <a:pos x="128" y="216"/>
                  </a:cxn>
                  <a:cxn ang="0">
                    <a:pos x="158" y="235"/>
                  </a:cxn>
                  <a:cxn ang="0">
                    <a:pos x="176" y="240"/>
                  </a:cxn>
                  <a:cxn ang="0">
                    <a:pos x="206" y="235"/>
                  </a:cxn>
                  <a:cxn ang="0">
                    <a:pos x="213" y="253"/>
                  </a:cxn>
                  <a:cxn ang="0">
                    <a:pos x="255" y="258"/>
                  </a:cxn>
                  <a:cxn ang="0">
                    <a:pos x="285" y="265"/>
                  </a:cxn>
                  <a:cxn ang="0">
                    <a:pos x="286" y="245"/>
                  </a:cxn>
                  <a:cxn ang="0">
                    <a:pos x="298" y="238"/>
                  </a:cxn>
                  <a:cxn ang="0">
                    <a:pos x="298" y="223"/>
                  </a:cxn>
                  <a:cxn ang="0">
                    <a:pos x="273" y="203"/>
                  </a:cxn>
                  <a:cxn ang="0">
                    <a:pos x="273" y="185"/>
                  </a:cxn>
                  <a:cxn ang="0">
                    <a:pos x="280" y="180"/>
                  </a:cxn>
                  <a:cxn ang="0">
                    <a:pos x="280" y="161"/>
                  </a:cxn>
                  <a:cxn ang="0">
                    <a:pos x="261" y="161"/>
                  </a:cxn>
                  <a:cxn ang="0">
                    <a:pos x="250" y="148"/>
                  </a:cxn>
                  <a:cxn ang="0">
                    <a:pos x="261" y="126"/>
                  </a:cxn>
                  <a:cxn ang="0">
                    <a:pos x="255" y="106"/>
                  </a:cxn>
                  <a:cxn ang="0">
                    <a:pos x="268" y="76"/>
                  </a:cxn>
                  <a:cxn ang="0">
                    <a:pos x="261" y="58"/>
                  </a:cxn>
                  <a:cxn ang="0">
                    <a:pos x="243" y="40"/>
                  </a:cxn>
                  <a:cxn ang="0">
                    <a:pos x="206" y="33"/>
                  </a:cxn>
                  <a:cxn ang="0">
                    <a:pos x="185" y="33"/>
                  </a:cxn>
                  <a:cxn ang="0">
                    <a:pos x="173" y="33"/>
                  </a:cxn>
                  <a:cxn ang="0">
                    <a:pos x="158" y="40"/>
                  </a:cxn>
                  <a:cxn ang="0">
                    <a:pos x="158" y="51"/>
                  </a:cxn>
                  <a:cxn ang="0">
                    <a:pos x="121" y="58"/>
                  </a:cxn>
                  <a:cxn ang="0">
                    <a:pos x="98" y="46"/>
                  </a:cxn>
                  <a:cxn ang="0">
                    <a:pos x="71" y="15"/>
                  </a:cxn>
                  <a:cxn ang="0">
                    <a:pos x="65" y="10"/>
                  </a:cxn>
                  <a:cxn ang="0">
                    <a:pos x="33" y="21"/>
                  </a:cxn>
                  <a:cxn ang="0">
                    <a:pos x="18" y="0"/>
                  </a:cxn>
                  <a:cxn ang="0">
                    <a:pos x="11" y="0"/>
                  </a:cxn>
                  <a:cxn ang="0">
                    <a:pos x="5" y="0"/>
                  </a:cxn>
                  <a:cxn ang="0">
                    <a:pos x="5" y="0"/>
                  </a:cxn>
                </a:cxnLst>
                <a:rect l="0" t="0" r="r" b="b"/>
                <a:pathLst>
                  <a:path w="298" h="265">
                    <a:moveTo>
                      <a:pt x="5" y="0"/>
                    </a:moveTo>
                    <a:lnTo>
                      <a:pt x="0" y="26"/>
                    </a:lnTo>
                    <a:lnTo>
                      <a:pt x="0" y="40"/>
                    </a:lnTo>
                    <a:lnTo>
                      <a:pt x="18" y="70"/>
                    </a:lnTo>
                    <a:lnTo>
                      <a:pt x="43" y="76"/>
                    </a:lnTo>
                    <a:lnTo>
                      <a:pt x="30" y="100"/>
                    </a:lnTo>
                    <a:lnTo>
                      <a:pt x="36" y="118"/>
                    </a:lnTo>
                    <a:lnTo>
                      <a:pt x="61" y="125"/>
                    </a:lnTo>
                    <a:lnTo>
                      <a:pt x="66" y="155"/>
                    </a:lnTo>
                    <a:lnTo>
                      <a:pt x="85" y="180"/>
                    </a:lnTo>
                    <a:lnTo>
                      <a:pt x="103" y="185"/>
                    </a:lnTo>
                    <a:lnTo>
                      <a:pt x="116" y="210"/>
                    </a:lnTo>
                    <a:lnTo>
                      <a:pt x="128" y="216"/>
                    </a:lnTo>
                    <a:lnTo>
                      <a:pt x="158" y="235"/>
                    </a:lnTo>
                    <a:lnTo>
                      <a:pt x="176" y="240"/>
                    </a:lnTo>
                    <a:lnTo>
                      <a:pt x="206" y="235"/>
                    </a:lnTo>
                    <a:lnTo>
                      <a:pt x="213" y="253"/>
                    </a:lnTo>
                    <a:lnTo>
                      <a:pt x="255" y="258"/>
                    </a:lnTo>
                    <a:lnTo>
                      <a:pt x="285" y="265"/>
                    </a:lnTo>
                    <a:lnTo>
                      <a:pt x="286" y="245"/>
                    </a:lnTo>
                    <a:lnTo>
                      <a:pt x="298" y="238"/>
                    </a:lnTo>
                    <a:lnTo>
                      <a:pt x="298" y="223"/>
                    </a:lnTo>
                    <a:lnTo>
                      <a:pt x="273" y="203"/>
                    </a:lnTo>
                    <a:lnTo>
                      <a:pt x="273" y="185"/>
                    </a:lnTo>
                    <a:lnTo>
                      <a:pt x="280" y="180"/>
                    </a:lnTo>
                    <a:lnTo>
                      <a:pt x="280" y="161"/>
                    </a:lnTo>
                    <a:lnTo>
                      <a:pt x="261" y="161"/>
                    </a:lnTo>
                    <a:lnTo>
                      <a:pt x="250" y="148"/>
                    </a:lnTo>
                    <a:lnTo>
                      <a:pt x="261" y="126"/>
                    </a:lnTo>
                    <a:lnTo>
                      <a:pt x="255" y="106"/>
                    </a:lnTo>
                    <a:lnTo>
                      <a:pt x="268" y="76"/>
                    </a:lnTo>
                    <a:lnTo>
                      <a:pt x="261" y="58"/>
                    </a:lnTo>
                    <a:lnTo>
                      <a:pt x="243" y="40"/>
                    </a:lnTo>
                    <a:lnTo>
                      <a:pt x="206" y="33"/>
                    </a:lnTo>
                    <a:lnTo>
                      <a:pt x="185" y="33"/>
                    </a:lnTo>
                    <a:lnTo>
                      <a:pt x="173" y="33"/>
                    </a:lnTo>
                    <a:lnTo>
                      <a:pt x="158" y="40"/>
                    </a:lnTo>
                    <a:lnTo>
                      <a:pt x="158" y="51"/>
                    </a:lnTo>
                    <a:lnTo>
                      <a:pt x="121" y="58"/>
                    </a:lnTo>
                    <a:lnTo>
                      <a:pt x="98" y="46"/>
                    </a:lnTo>
                    <a:lnTo>
                      <a:pt x="71" y="15"/>
                    </a:lnTo>
                    <a:lnTo>
                      <a:pt x="65" y="10"/>
                    </a:lnTo>
                    <a:lnTo>
                      <a:pt x="33" y="21"/>
                    </a:lnTo>
                    <a:lnTo>
                      <a:pt x="18" y="0"/>
                    </a:lnTo>
                    <a:lnTo>
                      <a:pt x="11" y="0"/>
                    </a:lnTo>
                    <a:lnTo>
                      <a:pt x="5" y="0"/>
                    </a:lnTo>
                    <a:lnTo>
                      <a:pt x="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89" name="Freeform 339"/>
              <p:cNvSpPr>
                <a:spLocks noChangeAspect="1"/>
              </p:cNvSpPr>
              <p:nvPr/>
            </p:nvSpPr>
            <p:spPr bwMode="auto">
              <a:xfrm>
                <a:off x="3244" y="2408"/>
                <a:ext cx="326" cy="283"/>
              </a:xfrm>
              <a:custGeom>
                <a:avLst/>
                <a:gdLst/>
                <a:ahLst/>
                <a:cxnLst>
                  <a:cxn ang="0">
                    <a:pos x="5" y="0"/>
                  </a:cxn>
                  <a:cxn ang="0">
                    <a:pos x="0" y="26"/>
                  </a:cxn>
                  <a:cxn ang="0">
                    <a:pos x="0" y="40"/>
                  </a:cxn>
                  <a:cxn ang="0">
                    <a:pos x="18" y="70"/>
                  </a:cxn>
                  <a:cxn ang="0">
                    <a:pos x="43" y="76"/>
                  </a:cxn>
                  <a:cxn ang="0">
                    <a:pos x="30" y="100"/>
                  </a:cxn>
                  <a:cxn ang="0">
                    <a:pos x="36" y="118"/>
                  </a:cxn>
                  <a:cxn ang="0">
                    <a:pos x="61" y="125"/>
                  </a:cxn>
                  <a:cxn ang="0">
                    <a:pos x="66" y="155"/>
                  </a:cxn>
                  <a:cxn ang="0">
                    <a:pos x="85" y="180"/>
                  </a:cxn>
                  <a:cxn ang="0">
                    <a:pos x="103" y="185"/>
                  </a:cxn>
                  <a:cxn ang="0">
                    <a:pos x="116" y="210"/>
                  </a:cxn>
                  <a:cxn ang="0">
                    <a:pos x="128" y="216"/>
                  </a:cxn>
                  <a:cxn ang="0">
                    <a:pos x="158" y="235"/>
                  </a:cxn>
                  <a:cxn ang="0">
                    <a:pos x="176" y="240"/>
                  </a:cxn>
                  <a:cxn ang="0">
                    <a:pos x="206" y="235"/>
                  </a:cxn>
                  <a:cxn ang="0">
                    <a:pos x="213" y="253"/>
                  </a:cxn>
                  <a:cxn ang="0">
                    <a:pos x="255" y="258"/>
                  </a:cxn>
                  <a:cxn ang="0">
                    <a:pos x="285" y="265"/>
                  </a:cxn>
                  <a:cxn ang="0">
                    <a:pos x="286" y="245"/>
                  </a:cxn>
                  <a:cxn ang="0">
                    <a:pos x="298" y="238"/>
                  </a:cxn>
                  <a:cxn ang="0">
                    <a:pos x="298" y="223"/>
                  </a:cxn>
                  <a:cxn ang="0">
                    <a:pos x="273" y="203"/>
                  </a:cxn>
                  <a:cxn ang="0">
                    <a:pos x="273" y="185"/>
                  </a:cxn>
                  <a:cxn ang="0">
                    <a:pos x="280" y="180"/>
                  </a:cxn>
                  <a:cxn ang="0">
                    <a:pos x="280" y="161"/>
                  </a:cxn>
                  <a:cxn ang="0">
                    <a:pos x="261" y="161"/>
                  </a:cxn>
                  <a:cxn ang="0">
                    <a:pos x="250" y="148"/>
                  </a:cxn>
                  <a:cxn ang="0">
                    <a:pos x="261" y="126"/>
                  </a:cxn>
                  <a:cxn ang="0">
                    <a:pos x="255" y="106"/>
                  </a:cxn>
                  <a:cxn ang="0">
                    <a:pos x="268" y="76"/>
                  </a:cxn>
                  <a:cxn ang="0">
                    <a:pos x="261" y="58"/>
                  </a:cxn>
                  <a:cxn ang="0">
                    <a:pos x="243" y="40"/>
                  </a:cxn>
                  <a:cxn ang="0">
                    <a:pos x="206" y="33"/>
                  </a:cxn>
                  <a:cxn ang="0">
                    <a:pos x="185" y="33"/>
                  </a:cxn>
                  <a:cxn ang="0">
                    <a:pos x="173" y="33"/>
                  </a:cxn>
                  <a:cxn ang="0">
                    <a:pos x="158" y="40"/>
                  </a:cxn>
                  <a:cxn ang="0">
                    <a:pos x="158" y="51"/>
                  </a:cxn>
                  <a:cxn ang="0">
                    <a:pos x="121" y="58"/>
                  </a:cxn>
                  <a:cxn ang="0">
                    <a:pos x="98" y="46"/>
                  </a:cxn>
                  <a:cxn ang="0">
                    <a:pos x="71" y="15"/>
                  </a:cxn>
                  <a:cxn ang="0">
                    <a:pos x="65" y="10"/>
                  </a:cxn>
                  <a:cxn ang="0">
                    <a:pos x="33" y="21"/>
                  </a:cxn>
                  <a:cxn ang="0">
                    <a:pos x="18" y="0"/>
                  </a:cxn>
                  <a:cxn ang="0">
                    <a:pos x="11" y="0"/>
                  </a:cxn>
                  <a:cxn ang="0">
                    <a:pos x="5" y="0"/>
                  </a:cxn>
                  <a:cxn ang="0">
                    <a:pos x="5" y="0"/>
                  </a:cxn>
                </a:cxnLst>
                <a:rect l="0" t="0" r="r" b="b"/>
                <a:pathLst>
                  <a:path w="298" h="265">
                    <a:moveTo>
                      <a:pt x="5" y="0"/>
                    </a:moveTo>
                    <a:lnTo>
                      <a:pt x="0" y="26"/>
                    </a:lnTo>
                    <a:lnTo>
                      <a:pt x="0" y="40"/>
                    </a:lnTo>
                    <a:lnTo>
                      <a:pt x="18" y="70"/>
                    </a:lnTo>
                    <a:lnTo>
                      <a:pt x="43" y="76"/>
                    </a:lnTo>
                    <a:lnTo>
                      <a:pt x="30" y="100"/>
                    </a:lnTo>
                    <a:lnTo>
                      <a:pt x="36" y="118"/>
                    </a:lnTo>
                    <a:lnTo>
                      <a:pt x="61" y="125"/>
                    </a:lnTo>
                    <a:lnTo>
                      <a:pt x="66" y="155"/>
                    </a:lnTo>
                    <a:lnTo>
                      <a:pt x="85" y="180"/>
                    </a:lnTo>
                    <a:lnTo>
                      <a:pt x="103" y="185"/>
                    </a:lnTo>
                    <a:lnTo>
                      <a:pt x="116" y="210"/>
                    </a:lnTo>
                    <a:lnTo>
                      <a:pt x="128" y="216"/>
                    </a:lnTo>
                    <a:lnTo>
                      <a:pt x="158" y="235"/>
                    </a:lnTo>
                    <a:lnTo>
                      <a:pt x="176" y="240"/>
                    </a:lnTo>
                    <a:lnTo>
                      <a:pt x="206" y="235"/>
                    </a:lnTo>
                    <a:lnTo>
                      <a:pt x="213" y="253"/>
                    </a:lnTo>
                    <a:lnTo>
                      <a:pt x="255" y="258"/>
                    </a:lnTo>
                    <a:lnTo>
                      <a:pt x="285" y="265"/>
                    </a:lnTo>
                    <a:lnTo>
                      <a:pt x="286" y="245"/>
                    </a:lnTo>
                    <a:lnTo>
                      <a:pt x="298" y="238"/>
                    </a:lnTo>
                    <a:lnTo>
                      <a:pt x="298" y="223"/>
                    </a:lnTo>
                    <a:lnTo>
                      <a:pt x="273" y="203"/>
                    </a:lnTo>
                    <a:lnTo>
                      <a:pt x="273" y="185"/>
                    </a:lnTo>
                    <a:lnTo>
                      <a:pt x="280" y="180"/>
                    </a:lnTo>
                    <a:lnTo>
                      <a:pt x="280" y="161"/>
                    </a:lnTo>
                    <a:lnTo>
                      <a:pt x="261" y="161"/>
                    </a:lnTo>
                    <a:lnTo>
                      <a:pt x="250" y="148"/>
                    </a:lnTo>
                    <a:lnTo>
                      <a:pt x="261" y="126"/>
                    </a:lnTo>
                    <a:lnTo>
                      <a:pt x="255" y="106"/>
                    </a:lnTo>
                    <a:lnTo>
                      <a:pt x="268" y="76"/>
                    </a:lnTo>
                    <a:lnTo>
                      <a:pt x="261" y="58"/>
                    </a:lnTo>
                    <a:lnTo>
                      <a:pt x="243" y="40"/>
                    </a:lnTo>
                    <a:lnTo>
                      <a:pt x="206" y="33"/>
                    </a:lnTo>
                    <a:lnTo>
                      <a:pt x="185" y="33"/>
                    </a:lnTo>
                    <a:lnTo>
                      <a:pt x="173" y="33"/>
                    </a:lnTo>
                    <a:lnTo>
                      <a:pt x="158" y="40"/>
                    </a:lnTo>
                    <a:lnTo>
                      <a:pt x="158" y="51"/>
                    </a:lnTo>
                    <a:lnTo>
                      <a:pt x="121" y="58"/>
                    </a:lnTo>
                    <a:lnTo>
                      <a:pt x="98" y="46"/>
                    </a:lnTo>
                    <a:lnTo>
                      <a:pt x="71" y="15"/>
                    </a:lnTo>
                    <a:lnTo>
                      <a:pt x="65" y="10"/>
                    </a:lnTo>
                    <a:lnTo>
                      <a:pt x="33" y="21"/>
                    </a:lnTo>
                    <a:lnTo>
                      <a:pt x="18" y="0"/>
                    </a:lnTo>
                    <a:lnTo>
                      <a:pt x="11" y="0"/>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90" name="Freeform 340"/>
              <p:cNvSpPr>
                <a:spLocks noChangeAspect="1"/>
              </p:cNvSpPr>
              <p:nvPr/>
            </p:nvSpPr>
            <p:spPr bwMode="auto">
              <a:xfrm>
                <a:off x="3372" y="2659"/>
                <a:ext cx="11" cy="20"/>
              </a:xfrm>
              <a:custGeom>
                <a:avLst/>
                <a:gdLst/>
                <a:ahLst/>
                <a:cxnLst>
                  <a:cxn ang="0">
                    <a:pos x="12" y="11"/>
                  </a:cxn>
                  <a:cxn ang="0">
                    <a:pos x="5" y="0"/>
                  </a:cxn>
                  <a:cxn ang="0">
                    <a:pos x="0" y="0"/>
                  </a:cxn>
                  <a:cxn ang="0">
                    <a:pos x="0" y="11"/>
                  </a:cxn>
                  <a:cxn ang="0">
                    <a:pos x="12" y="18"/>
                  </a:cxn>
                  <a:cxn ang="0">
                    <a:pos x="12" y="11"/>
                  </a:cxn>
                  <a:cxn ang="0">
                    <a:pos x="12" y="11"/>
                  </a:cxn>
                </a:cxnLst>
                <a:rect l="0" t="0" r="r" b="b"/>
                <a:pathLst>
                  <a:path w="12" h="18">
                    <a:moveTo>
                      <a:pt x="12" y="11"/>
                    </a:moveTo>
                    <a:lnTo>
                      <a:pt x="5" y="0"/>
                    </a:lnTo>
                    <a:lnTo>
                      <a:pt x="0" y="0"/>
                    </a:lnTo>
                    <a:lnTo>
                      <a:pt x="0" y="11"/>
                    </a:lnTo>
                    <a:lnTo>
                      <a:pt x="12" y="18"/>
                    </a:lnTo>
                    <a:lnTo>
                      <a:pt x="12" y="11"/>
                    </a:lnTo>
                    <a:lnTo>
                      <a:pt x="12" y="1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91" name="Freeform 341"/>
              <p:cNvSpPr>
                <a:spLocks noChangeAspect="1"/>
              </p:cNvSpPr>
              <p:nvPr/>
            </p:nvSpPr>
            <p:spPr bwMode="auto">
              <a:xfrm>
                <a:off x="3372" y="2659"/>
                <a:ext cx="11" cy="20"/>
              </a:xfrm>
              <a:custGeom>
                <a:avLst/>
                <a:gdLst/>
                <a:ahLst/>
                <a:cxnLst>
                  <a:cxn ang="0">
                    <a:pos x="12" y="11"/>
                  </a:cxn>
                  <a:cxn ang="0">
                    <a:pos x="5" y="0"/>
                  </a:cxn>
                  <a:cxn ang="0">
                    <a:pos x="0" y="0"/>
                  </a:cxn>
                  <a:cxn ang="0">
                    <a:pos x="0" y="11"/>
                  </a:cxn>
                  <a:cxn ang="0">
                    <a:pos x="12" y="18"/>
                  </a:cxn>
                  <a:cxn ang="0">
                    <a:pos x="12" y="11"/>
                  </a:cxn>
                  <a:cxn ang="0">
                    <a:pos x="12" y="11"/>
                  </a:cxn>
                </a:cxnLst>
                <a:rect l="0" t="0" r="r" b="b"/>
                <a:pathLst>
                  <a:path w="12" h="18">
                    <a:moveTo>
                      <a:pt x="12" y="11"/>
                    </a:moveTo>
                    <a:lnTo>
                      <a:pt x="5" y="0"/>
                    </a:lnTo>
                    <a:lnTo>
                      <a:pt x="0" y="0"/>
                    </a:lnTo>
                    <a:lnTo>
                      <a:pt x="0" y="11"/>
                    </a:lnTo>
                    <a:lnTo>
                      <a:pt x="12" y="18"/>
                    </a:lnTo>
                    <a:lnTo>
                      <a:pt x="12" y="11"/>
                    </a:lnTo>
                    <a:lnTo>
                      <a:pt x="12" y="1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92" name="Freeform 342"/>
              <p:cNvSpPr>
                <a:spLocks noChangeAspect="1"/>
              </p:cNvSpPr>
              <p:nvPr/>
            </p:nvSpPr>
            <p:spPr bwMode="auto">
              <a:xfrm>
                <a:off x="3092" y="2565"/>
                <a:ext cx="351" cy="295"/>
              </a:xfrm>
              <a:custGeom>
                <a:avLst/>
                <a:gdLst/>
                <a:ahLst/>
                <a:cxnLst>
                  <a:cxn ang="0">
                    <a:pos x="0" y="43"/>
                  </a:cxn>
                  <a:cxn ang="0">
                    <a:pos x="0" y="62"/>
                  </a:cxn>
                  <a:cxn ang="0">
                    <a:pos x="13" y="75"/>
                  </a:cxn>
                  <a:cxn ang="0">
                    <a:pos x="43" y="110"/>
                  </a:cxn>
                  <a:cxn ang="0">
                    <a:pos x="50" y="123"/>
                  </a:cxn>
                  <a:cxn ang="0">
                    <a:pos x="61" y="172"/>
                  </a:cxn>
                  <a:cxn ang="0">
                    <a:pos x="98" y="220"/>
                  </a:cxn>
                  <a:cxn ang="0">
                    <a:pos x="121" y="275"/>
                  </a:cxn>
                  <a:cxn ang="0">
                    <a:pos x="133" y="267"/>
                  </a:cxn>
                  <a:cxn ang="0">
                    <a:pos x="135" y="252"/>
                  </a:cxn>
                  <a:cxn ang="0">
                    <a:pos x="158" y="250"/>
                  </a:cxn>
                  <a:cxn ang="0">
                    <a:pos x="171" y="257"/>
                  </a:cxn>
                  <a:cxn ang="0">
                    <a:pos x="180" y="262"/>
                  </a:cxn>
                  <a:cxn ang="0">
                    <a:pos x="195" y="268"/>
                  </a:cxn>
                  <a:cxn ang="0">
                    <a:pos x="200" y="268"/>
                  </a:cxn>
                  <a:cxn ang="0">
                    <a:pos x="213" y="238"/>
                  </a:cxn>
                  <a:cxn ang="0">
                    <a:pos x="305" y="215"/>
                  </a:cxn>
                  <a:cxn ang="0">
                    <a:pos x="316" y="215"/>
                  </a:cxn>
                  <a:cxn ang="0">
                    <a:pos x="323" y="183"/>
                  </a:cxn>
                  <a:cxn ang="0">
                    <a:pos x="316" y="165"/>
                  </a:cxn>
                  <a:cxn ang="0">
                    <a:pos x="256" y="158"/>
                  </a:cxn>
                  <a:cxn ang="0">
                    <a:pos x="238" y="123"/>
                  </a:cxn>
                  <a:cxn ang="0">
                    <a:pos x="243" y="80"/>
                  </a:cxn>
                  <a:cxn ang="0">
                    <a:pos x="225" y="62"/>
                  </a:cxn>
                  <a:cxn ang="0">
                    <a:pos x="206" y="62"/>
                  </a:cxn>
                  <a:cxn ang="0">
                    <a:pos x="183" y="50"/>
                  </a:cxn>
                  <a:cxn ang="0">
                    <a:pos x="153" y="62"/>
                  </a:cxn>
                  <a:cxn ang="0">
                    <a:pos x="135" y="37"/>
                  </a:cxn>
                  <a:cxn ang="0">
                    <a:pos x="135" y="32"/>
                  </a:cxn>
                  <a:cxn ang="0">
                    <a:pos x="103" y="0"/>
                  </a:cxn>
                  <a:cxn ang="0">
                    <a:pos x="91" y="0"/>
                  </a:cxn>
                  <a:cxn ang="0">
                    <a:pos x="43" y="7"/>
                  </a:cxn>
                  <a:cxn ang="0">
                    <a:pos x="43" y="20"/>
                  </a:cxn>
                  <a:cxn ang="0">
                    <a:pos x="66" y="25"/>
                  </a:cxn>
                  <a:cxn ang="0">
                    <a:pos x="61" y="43"/>
                  </a:cxn>
                  <a:cxn ang="0">
                    <a:pos x="41" y="43"/>
                  </a:cxn>
                  <a:cxn ang="0">
                    <a:pos x="30" y="48"/>
                  </a:cxn>
                  <a:cxn ang="0">
                    <a:pos x="11" y="47"/>
                  </a:cxn>
                  <a:cxn ang="0">
                    <a:pos x="0" y="43"/>
                  </a:cxn>
                  <a:cxn ang="0">
                    <a:pos x="0" y="43"/>
                  </a:cxn>
                </a:cxnLst>
                <a:rect l="0" t="0" r="r" b="b"/>
                <a:pathLst>
                  <a:path w="323" h="275">
                    <a:moveTo>
                      <a:pt x="0" y="43"/>
                    </a:moveTo>
                    <a:lnTo>
                      <a:pt x="0" y="62"/>
                    </a:lnTo>
                    <a:lnTo>
                      <a:pt x="13" y="75"/>
                    </a:lnTo>
                    <a:lnTo>
                      <a:pt x="43" y="110"/>
                    </a:lnTo>
                    <a:lnTo>
                      <a:pt x="50" y="123"/>
                    </a:lnTo>
                    <a:lnTo>
                      <a:pt x="61" y="172"/>
                    </a:lnTo>
                    <a:lnTo>
                      <a:pt x="98" y="220"/>
                    </a:lnTo>
                    <a:lnTo>
                      <a:pt x="121" y="275"/>
                    </a:lnTo>
                    <a:lnTo>
                      <a:pt x="133" y="267"/>
                    </a:lnTo>
                    <a:lnTo>
                      <a:pt x="135" y="252"/>
                    </a:lnTo>
                    <a:lnTo>
                      <a:pt x="158" y="250"/>
                    </a:lnTo>
                    <a:lnTo>
                      <a:pt x="171" y="257"/>
                    </a:lnTo>
                    <a:lnTo>
                      <a:pt x="180" y="262"/>
                    </a:lnTo>
                    <a:lnTo>
                      <a:pt x="195" y="268"/>
                    </a:lnTo>
                    <a:lnTo>
                      <a:pt x="200" y="268"/>
                    </a:lnTo>
                    <a:lnTo>
                      <a:pt x="213" y="238"/>
                    </a:lnTo>
                    <a:lnTo>
                      <a:pt x="305" y="215"/>
                    </a:lnTo>
                    <a:lnTo>
                      <a:pt x="316" y="215"/>
                    </a:lnTo>
                    <a:lnTo>
                      <a:pt x="323" y="183"/>
                    </a:lnTo>
                    <a:lnTo>
                      <a:pt x="316" y="165"/>
                    </a:lnTo>
                    <a:lnTo>
                      <a:pt x="256" y="158"/>
                    </a:lnTo>
                    <a:lnTo>
                      <a:pt x="238" y="123"/>
                    </a:lnTo>
                    <a:lnTo>
                      <a:pt x="243" y="80"/>
                    </a:lnTo>
                    <a:lnTo>
                      <a:pt x="225" y="62"/>
                    </a:lnTo>
                    <a:lnTo>
                      <a:pt x="206" y="62"/>
                    </a:lnTo>
                    <a:lnTo>
                      <a:pt x="183" y="50"/>
                    </a:lnTo>
                    <a:lnTo>
                      <a:pt x="153" y="62"/>
                    </a:lnTo>
                    <a:lnTo>
                      <a:pt x="135" y="37"/>
                    </a:lnTo>
                    <a:lnTo>
                      <a:pt x="135" y="32"/>
                    </a:lnTo>
                    <a:lnTo>
                      <a:pt x="103" y="0"/>
                    </a:lnTo>
                    <a:lnTo>
                      <a:pt x="91" y="0"/>
                    </a:lnTo>
                    <a:lnTo>
                      <a:pt x="43" y="7"/>
                    </a:lnTo>
                    <a:lnTo>
                      <a:pt x="43" y="20"/>
                    </a:lnTo>
                    <a:lnTo>
                      <a:pt x="66" y="25"/>
                    </a:lnTo>
                    <a:lnTo>
                      <a:pt x="61" y="43"/>
                    </a:lnTo>
                    <a:lnTo>
                      <a:pt x="41" y="43"/>
                    </a:lnTo>
                    <a:lnTo>
                      <a:pt x="30" y="48"/>
                    </a:lnTo>
                    <a:lnTo>
                      <a:pt x="11" y="47"/>
                    </a:lnTo>
                    <a:lnTo>
                      <a:pt x="0" y="43"/>
                    </a:lnTo>
                    <a:lnTo>
                      <a:pt x="0" y="4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93" name="Freeform 343"/>
              <p:cNvSpPr>
                <a:spLocks noChangeAspect="1"/>
              </p:cNvSpPr>
              <p:nvPr/>
            </p:nvSpPr>
            <p:spPr bwMode="auto">
              <a:xfrm>
                <a:off x="3092" y="2565"/>
                <a:ext cx="351" cy="295"/>
              </a:xfrm>
              <a:custGeom>
                <a:avLst/>
                <a:gdLst/>
                <a:ahLst/>
                <a:cxnLst>
                  <a:cxn ang="0">
                    <a:pos x="0" y="43"/>
                  </a:cxn>
                  <a:cxn ang="0">
                    <a:pos x="0" y="62"/>
                  </a:cxn>
                  <a:cxn ang="0">
                    <a:pos x="13" y="75"/>
                  </a:cxn>
                  <a:cxn ang="0">
                    <a:pos x="43" y="110"/>
                  </a:cxn>
                  <a:cxn ang="0">
                    <a:pos x="50" y="123"/>
                  </a:cxn>
                  <a:cxn ang="0">
                    <a:pos x="61" y="172"/>
                  </a:cxn>
                  <a:cxn ang="0">
                    <a:pos x="98" y="220"/>
                  </a:cxn>
                  <a:cxn ang="0">
                    <a:pos x="121" y="275"/>
                  </a:cxn>
                  <a:cxn ang="0">
                    <a:pos x="133" y="267"/>
                  </a:cxn>
                  <a:cxn ang="0">
                    <a:pos x="135" y="252"/>
                  </a:cxn>
                  <a:cxn ang="0">
                    <a:pos x="158" y="250"/>
                  </a:cxn>
                  <a:cxn ang="0">
                    <a:pos x="171" y="257"/>
                  </a:cxn>
                  <a:cxn ang="0">
                    <a:pos x="180" y="262"/>
                  </a:cxn>
                  <a:cxn ang="0">
                    <a:pos x="195" y="268"/>
                  </a:cxn>
                  <a:cxn ang="0">
                    <a:pos x="200" y="268"/>
                  </a:cxn>
                  <a:cxn ang="0">
                    <a:pos x="213" y="238"/>
                  </a:cxn>
                  <a:cxn ang="0">
                    <a:pos x="305" y="215"/>
                  </a:cxn>
                  <a:cxn ang="0">
                    <a:pos x="316" y="215"/>
                  </a:cxn>
                  <a:cxn ang="0">
                    <a:pos x="323" y="183"/>
                  </a:cxn>
                  <a:cxn ang="0">
                    <a:pos x="316" y="165"/>
                  </a:cxn>
                  <a:cxn ang="0">
                    <a:pos x="256" y="158"/>
                  </a:cxn>
                  <a:cxn ang="0">
                    <a:pos x="238" y="123"/>
                  </a:cxn>
                  <a:cxn ang="0">
                    <a:pos x="243" y="80"/>
                  </a:cxn>
                  <a:cxn ang="0">
                    <a:pos x="225" y="62"/>
                  </a:cxn>
                  <a:cxn ang="0">
                    <a:pos x="206" y="62"/>
                  </a:cxn>
                  <a:cxn ang="0">
                    <a:pos x="183" y="50"/>
                  </a:cxn>
                  <a:cxn ang="0">
                    <a:pos x="153" y="62"/>
                  </a:cxn>
                  <a:cxn ang="0">
                    <a:pos x="135" y="37"/>
                  </a:cxn>
                  <a:cxn ang="0">
                    <a:pos x="135" y="32"/>
                  </a:cxn>
                  <a:cxn ang="0">
                    <a:pos x="103" y="0"/>
                  </a:cxn>
                  <a:cxn ang="0">
                    <a:pos x="91" y="0"/>
                  </a:cxn>
                  <a:cxn ang="0">
                    <a:pos x="43" y="7"/>
                  </a:cxn>
                  <a:cxn ang="0">
                    <a:pos x="43" y="20"/>
                  </a:cxn>
                  <a:cxn ang="0">
                    <a:pos x="66" y="25"/>
                  </a:cxn>
                  <a:cxn ang="0">
                    <a:pos x="61" y="43"/>
                  </a:cxn>
                  <a:cxn ang="0">
                    <a:pos x="41" y="43"/>
                  </a:cxn>
                  <a:cxn ang="0">
                    <a:pos x="30" y="48"/>
                  </a:cxn>
                  <a:cxn ang="0">
                    <a:pos x="11" y="47"/>
                  </a:cxn>
                  <a:cxn ang="0">
                    <a:pos x="0" y="43"/>
                  </a:cxn>
                  <a:cxn ang="0">
                    <a:pos x="0" y="43"/>
                  </a:cxn>
                </a:cxnLst>
                <a:rect l="0" t="0" r="r" b="b"/>
                <a:pathLst>
                  <a:path w="323" h="275">
                    <a:moveTo>
                      <a:pt x="0" y="43"/>
                    </a:moveTo>
                    <a:lnTo>
                      <a:pt x="0" y="62"/>
                    </a:lnTo>
                    <a:lnTo>
                      <a:pt x="13" y="75"/>
                    </a:lnTo>
                    <a:lnTo>
                      <a:pt x="43" y="110"/>
                    </a:lnTo>
                    <a:lnTo>
                      <a:pt x="50" y="123"/>
                    </a:lnTo>
                    <a:lnTo>
                      <a:pt x="61" y="172"/>
                    </a:lnTo>
                    <a:lnTo>
                      <a:pt x="98" y="220"/>
                    </a:lnTo>
                    <a:lnTo>
                      <a:pt x="121" y="275"/>
                    </a:lnTo>
                    <a:lnTo>
                      <a:pt x="133" y="267"/>
                    </a:lnTo>
                    <a:lnTo>
                      <a:pt x="135" y="252"/>
                    </a:lnTo>
                    <a:lnTo>
                      <a:pt x="158" y="250"/>
                    </a:lnTo>
                    <a:lnTo>
                      <a:pt x="171" y="257"/>
                    </a:lnTo>
                    <a:lnTo>
                      <a:pt x="180" y="262"/>
                    </a:lnTo>
                    <a:lnTo>
                      <a:pt x="195" y="268"/>
                    </a:lnTo>
                    <a:lnTo>
                      <a:pt x="200" y="268"/>
                    </a:lnTo>
                    <a:lnTo>
                      <a:pt x="213" y="238"/>
                    </a:lnTo>
                    <a:lnTo>
                      <a:pt x="305" y="215"/>
                    </a:lnTo>
                    <a:lnTo>
                      <a:pt x="316" y="215"/>
                    </a:lnTo>
                    <a:lnTo>
                      <a:pt x="323" y="183"/>
                    </a:lnTo>
                    <a:lnTo>
                      <a:pt x="316" y="165"/>
                    </a:lnTo>
                    <a:lnTo>
                      <a:pt x="256" y="158"/>
                    </a:lnTo>
                    <a:lnTo>
                      <a:pt x="238" y="123"/>
                    </a:lnTo>
                    <a:lnTo>
                      <a:pt x="243" y="80"/>
                    </a:lnTo>
                    <a:lnTo>
                      <a:pt x="225" y="62"/>
                    </a:lnTo>
                    <a:lnTo>
                      <a:pt x="206" y="62"/>
                    </a:lnTo>
                    <a:lnTo>
                      <a:pt x="183" y="50"/>
                    </a:lnTo>
                    <a:lnTo>
                      <a:pt x="153" y="62"/>
                    </a:lnTo>
                    <a:lnTo>
                      <a:pt x="135" y="37"/>
                    </a:lnTo>
                    <a:lnTo>
                      <a:pt x="135" y="32"/>
                    </a:lnTo>
                    <a:lnTo>
                      <a:pt x="103" y="0"/>
                    </a:lnTo>
                    <a:lnTo>
                      <a:pt x="91" y="0"/>
                    </a:lnTo>
                    <a:lnTo>
                      <a:pt x="43" y="7"/>
                    </a:lnTo>
                    <a:lnTo>
                      <a:pt x="43" y="20"/>
                    </a:lnTo>
                    <a:lnTo>
                      <a:pt x="66" y="25"/>
                    </a:lnTo>
                    <a:lnTo>
                      <a:pt x="61" y="43"/>
                    </a:lnTo>
                    <a:lnTo>
                      <a:pt x="41" y="43"/>
                    </a:lnTo>
                    <a:lnTo>
                      <a:pt x="30" y="48"/>
                    </a:lnTo>
                    <a:lnTo>
                      <a:pt x="11" y="47"/>
                    </a:lnTo>
                    <a:lnTo>
                      <a:pt x="0" y="43"/>
                    </a:lnTo>
                    <a:lnTo>
                      <a:pt x="0" y="4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94" name="Freeform 344"/>
              <p:cNvSpPr>
                <a:spLocks noChangeAspect="1"/>
              </p:cNvSpPr>
              <p:nvPr/>
            </p:nvSpPr>
            <p:spPr bwMode="auto">
              <a:xfrm>
                <a:off x="3225" y="2832"/>
                <a:ext cx="86" cy="72"/>
              </a:xfrm>
              <a:custGeom>
                <a:avLst/>
                <a:gdLst/>
                <a:ahLst/>
                <a:cxnLst>
                  <a:cxn ang="0">
                    <a:pos x="0" y="23"/>
                  </a:cxn>
                  <a:cxn ang="0">
                    <a:pos x="14" y="55"/>
                  </a:cxn>
                  <a:cxn ang="0">
                    <a:pos x="34" y="65"/>
                  </a:cxn>
                  <a:cxn ang="0">
                    <a:pos x="44" y="51"/>
                  </a:cxn>
                  <a:cxn ang="0">
                    <a:pos x="57" y="45"/>
                  </a:cxn>
                  <a:cxn ang="0">
                    <a:pos x="62" y="35"/>
                  </a:cxn>
                  <a:cxn ang="0">
                    <a:pos x="79" y="20"/>
                  </a:cxn>
                  <a:cxn ang="0">
                    <a:pos x="54" y="5"/>
                  </a:cxn>
                  <a:cxn ang="0">
                    <a:pos x="37" y="0"/>
                  </a:cxn>
                  <a:cxn ang="0">
                    <a:pos x="14" y="0"/>
                  </a:cxn>
                  <a:cxn ang="0">
                    <a:pos x="12" y="15"/>
                  </a:cxn>
                  <a:cxn ang="0">
                    <a:pos x="0" y="23"/>
                  </a:cxn>
                  <a:cxn ang="0">
                    <a:pos x="0" y="23"/>
                  </a:cxn>
                </a:cxnLst>
                <a:rect l="0" t="0" r="r" b="b"/>
                <a:pathLst>
                  <a:path w="79" h="65">
                    <a:moveTo>
                      <a:pt x="0" y="23"/>
                    </a:moveTo>
                    <a:lnTo>
                      <a:pt x="14" y="55"/>
                    </a:lnTo>
                    <a:lnTo>
                      <a:pt x="34" y="65"/>
                    </a:lnTo>
                    <a:lnTo>
                      <a:pt x="44" y="51"/>
                    </a:lnTo>
                    <a:lnTo>
                      <a:pt x="57" y="45"/>
                    </a:lnTo>
                    <a:lnTo>
                      <a:pt x="62" y="35"/>
                    </a:lnTo>
                    <a:lnTo>
                      <a:pt x="79" y="20"/>
                    </a:lnTo>
                    <a:lnTo>
                      <a:pt x="54" y="5"/>
                    </a:lnTo>
                    <a:lnTo>
                      <a:pt x="37" y="0"/>
                    </a:lnTo>
                    <a:lnTo>
                      <a:pt x="14" y="0"/>
                    </a:lnTo>
                    <a:lnTo>
                      <a:pt x="12" y="15"/>
                    </a:lnTo>
                    <a:lnTo>
                      <a:pt x="0" y="23"/>
                    </a:lnTo>
                    <a:lnTo>
                      <a:pt x="0" y="2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95" name="Freeform 345"/>
              <p:cNvSpPr>
                <a:spLocks noChangeAspect="1"/>
              </p:cNvSpPr>
              <p:nvPr/>
            </p:nvSpPr>
            <p:spPr bwMode="auto">
              <a:xfrm>
                <a:off x="3225" y="2832"/>
                <a:ext cx="86" cy="72"/>
              </a:xfrm>
              <a:custGeom>
                <a:avLst/>
                <a:gdLst/>
                <a:ahLst/>
                <a:cxnLst>
                  <a:cxn ang="0">
                    <a:pos x="0" y="23"/>
                  </a:cxn>
                  <a:cxn ang="0">
                    <a:pos x="14" y="55"/>
                  </a:cxn>
                  <a:cxn ang="0">
                    <a:pos x="34" y="65"/>
                  </a:cxn>
                  <a:cxn ang="0">
                    <a:pos x="44" y="51"/>
                  </a:cxn>
                  <a:cxn ang="0">
                    <a:pos x="57" y="45"/>
                  </a:cxn>
                  <a:cxn ang="0">
                    <a:pos x="62" y="35"/>
                  </a:cxn>
                  <a:cxn ang="0">
                    <a:pos x="79" y="20"/>
                  </a:cxn>
                  <a:cxn ang="0">
                    <a:pos x="54" y="5"/>
                  </a:cxn>
                  <a:cxn ang="0">
                    <a:pos x="37" y="0"/>
                  </a:cxn>
                  <a:cxn ang="0">
                    <a:pos x="14" y="0"/>
                  </a:cxn>
                  <a:cxn ang="0">
                    <a:pos x="12" y="15"/>
                  </a:cxn>
                  <a:cxn ang="0">
                    <a:pos x="0" y="23"/>
                  </a:cxn>
                  <a:cxn ang="0">
                    <a:pos x="0" y="23"/>
                  </a:cxn>
                </a:cxnLst>
                <a:rect l="0" t="0" r="r" b="b"/>
                <a:pathLst>
                  <a:path w="79" h="65">
                    <a:moveTo>
                      <a:pt x="0" y="23"/>
                    </a:moveTo>
                    <a:lnTo>
                      <a:pt x="14" y="55"/>
                    </a:lnTo>
                    <a:lnTo>
                      <a:pt x="34" y="65"/>
                    </a:lnTo>
                    <a:lnTo>
                      <a:pt x="44" y="51"/>
                    </a:lnTo>
                    <a:lnTo>
                      <a:pt x="57" y="45"/>
                    </a:lnTo>
                    <a:lnTo>
                      <a:pt x="62" y="35"/>
                    </a:lnTo>
                    <a:lnTo>
                      <a:pt x="79" y="20"/>
                    </a:lnTo>
                    <a:lnTo>
                      <a:pt x="54" y="5"/>
                    </a:lnTo>
                    <a:lnTo>
                      <a:pt x="37" y="0"/>
                    </a:lnTo>
                    <a:lnTo>
                      <a:pt x="14" y="0"/>
                    </a:lnTo>
                    <a:lnTo>
                      <a:pt x="12" y="15"/>
                    </a:lnTo>
                    <a:lnTo>
                      <a:pt x="0" y="23"/>
                    </a:lnTo>
                    <a:lnTo>
                      <a:pt x="0" y="2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96" name="Freeform 346"/>
              <p:cNvSpPr>
                <a:spLocks noChangeAspect="1"/>
              </p:cNvSpPr>
              <p:nvPr/>
            </p:nvSpPr>
            <p:spPr bwMode="auto">
              <a:xfrm>
                <a:off x="3261" y="2799"/>
                <a:ext cx="146" cy="105"/>
              </a:xfrm>
              <a:custGeom>
                <a:avLst/>
                <a:gdLst/>
                <a:ahLst/>
                <a:cxnLst>
                  <a:cxn ang="0">
                    <a:pos x="0" y="97"/>
                  </a:cxn>
                  <a:cxn ang="0">
                    <a:pos x="28" y="92"/>
                  </a:cxn>
                  <a:cxn ang="0">
                    <a:pos x="51" y="80"/>
                  </a:cxn>
                  <a:cxn ang="0">
                    <a:pos x="70" y="73"/>
                  </a:cxn>
                  <a:cxn ang="0">
                    <a:pos x="113" y="62"/>
                  </a:cxn>
                  <a:cxn ang="0">
                    <a:pos x="135" y="47"/>
                  </a:cxn>
                  <a:cxn ang="0">
                    <a:pos x="130" y="33"/>
                  </a:cxn>
                  <a:cxn ang="0">
                    <a:pos x="130" y="25"/>
                  </a:cxn>
                  <a:cxn ang="0">
                    <a:pos x="125" y="0"/>
                  </a:cxn>
                  <a:cxn ang="0">
                    <a:pos x="70" y="12"/>
                  </a:cxn>
                  <a:cxn ang="0">
                    <a:pos x="58" y="18"/>
                  </a:cxn>
                  <a:cxn ang="0">
                    <a:pos x="46" y="48"/>
                  </a:cxn>
                  <a:cxn ang="0">
                    <a:pos x="40" y="55"/>
                  </a:cxn>
                  <a:cxn ang="0">
                    <a:pos x="28" y="67"/>
                  </a:cxn>
                  <a:cxn ang="0">
                    <a:pos x="25" y="77"/>
                  </a:cxn>
                  <a:cxn ang="0">
                    <a:pos x="10" y="85"/>
                  </a:cxn>
                  <a:cxn ang="0">
                    <a:pos x="0" y="97"/>
                  </a:cxn>
                  <a:cxn ang="0">
                    <a:pos x="0" y="97"/>
                  </a:cxn>
                </a:cxnLst>
                <a:rect l="0" t="0" r="r" b="b"/>
                <a:pathLst>
                  <a:path w="135" h="97">
                    <a:moveTo>
                      <a:pt x="0" y="97"/>
                    </a:moveTo>
                    <a:lnTo>
                      <a:pt x="28" y="92"/>
                    </a:lnTo>
                    <a:lnTo>
                      <a:pt x="51" y="80"/>
                    </a:lnTo>
                    <a:lnTo>
                      <a:pt x="70" y="73"/>
                    </a:lnTo>
                    <a:lnTo>
                      <a:pt x="113" y="62"/>
                    </a:lnTo>
                    <a:lnTo>
                      <a:pt x="135" y="47"/>
                    </a:lnTo>
                    <a:lnTo>
                      <a:pt x="130" y="33"/>
                    </a:lnTo>
                    <a:lnTo>
                      <a:pt x="130" y="25"/>
                    </a:lnTo>
                    <a:lnTo>
                      <a:pt x="125" y="0"/>
                    </a:lnTo>
                    <a:lnTo>
                      <a:pt x="70" y="12"/>
                    </a:lnTo>
                    <a:lnTo>
                      <a:pt x="58" y="18"/>
                    </a:lnTo>
                    <a:lnTo>
                      <a:pt x="46" y="48"/>
                    </a:lnTo>
                    <a:lnTo>
                      <a:pt x="40" y="55"/>
                    </a:lnTo>
                    <a:lnTo>
                      <a:pt x="28" y="67"/>
                    </a:lnTo>
                    <a:lnTo>
                      <a:pt x="25" y="77"/>
                    </a:lnTo>
                    <a:lnTo>
                      <a:pt x="10" y="85"/>
                    </a:lnTo>
                    <a:lnTo>
                      <a:pt x="0" y="97"/>
                    </a:lnTo>
                    <a:lnTo>
                      <a:pt x="0" y="9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97" name="Freeform 347"/>
              <p:cNvSpPr>
                <a:spLocks noChangeAspect="1"/>
              </p:cNvSpPr>
              <p:nvPr/>
            </p:nvSpPr>
            <p:spPr bwMode="auto">
              <a:xfrm>
                <a:off x="3261" y="2799"/>
                <a:ext cx="146" cy="105"/>
              </a:xfrm>
              <a:custGeom>
                <a:avLst/>
                <a:gdLst/>
                <a:ahLst/>
                <a:cxnLst>
                  <a:cxn ang="0">
                    <a:pos x="0" y="97"/>
                  </a:cxn>
                  <a:cxn ang="0">
                    <a:pos x="28" y="92"/>
                  </a:cxn>
                  <a:cxn ang="0">
                    <a:pos x="51" y="80"/>
                  </a:cxn>
                  <a:cxn ang="0">
                    <a:pos x="70" y="73"/>
                  </a:cxn>
                  <a:cxn ang="0">
                    <a:pos x="113" y="62"/>
                  </a:cxn>
                  <a:cxn ang="0">
                    <a:pos x="135" y="47"/>
                  </a:cxn>
                  <a:cxn ang="0">
                    <a:pos x="130" y="33"/>
                  </a:cxn>
                  <a:cxn ang="0">
                    <a:pos x="130" y="25"/>
                  </a:cxn>
                  <a:cxn ang="0">
                    <a:pos x="125" y="0"/>
                  </a:cxn>
                  <a:cxn ang="0">
                    <a:pos x="70" y="12"/>
                  </a:cxn>
                  <a:cxn ang="0">
                    <a:pos x="58" y="18"/>
                  </a:cxn>
                  <a:cxn ang="0">
                    <a:pos x="46" y="48"/>
                  </a:cxn>
                  <a:cxn ang="0">
                    <a:pos x="40" y="55"/>
                  </a:cxn>
                  <a:cxn ang="0">
                    <a:pos x="28" y="67"/>
                  </a:cxn>
                  <a:cxn ang="0">
                    <a:pos x="25" y="77"/>
                  </a:cxn>
                  <a:cxn ang="0">
                    <a:pos x="10" y="85"/>
                  </a:cxn>
                  <a:cxn ang="0">
                    <a:pos x="0" y="97"/>
                  </a:cxn>
                  <a:cxn ang="0">
                    <a:pos x="0" y="97"/>
                  </a:cxn>
                </a:cxnLst>
                <a:rect l="0" t="0" r="r" b="b"/>
                <a:pathLst>
                  <a:path w="135" h="97">
                    <a:moveTo>
                      <a:pt x="0" y="97"/>
                    </a:moveTo>
                    <a:lnTo>
                      <a:pt x="28" y="92"/>
                    </a:lnTo>
                    <a:lnTo>
                      <a:pt x="51" y="80"/>
                    </a:lnTo>
                    <a:lnTo>
                      <a:pt x="70" y="73"/>
                    </a:lnTo>
                    <a:lnTo>
                      <a:pt x="113" y="62"/>
                    </a:lnTo>
                    <a:lnTo>
                      <a:pt x="135" y="47"/>
                    </a:lnTo>
                    <a:lnTo>
                      <a:pt x="130" y="33"/>
                    </a:lnTo>
                    <a:lnTo>
                      <a:pt x="130" y="25"/>
                    </a:lnTo>
                    <a:lnTo>
                      <a:pt x="125" y="0"/>
                    </a:lnTo>
                    <a:lnTo>
                      <a:pt x="70" y="12"/>
                    </a:lnTo>
                    <a:lnTo>
                      <a:pt x="58" y="18"/>
                    </a:lnTo>
                    <a:lnTo>
                      <a:pt x="46" y="48"/>
                    </a:lnTo>
                    <a:lnTo>
                      <a:pt x="40" y="55"/>
                    </a:lnTo>
                    <a:lnTo>
                      <a:pt x="28" y="67"/>
                    </a:lnTo>
                    <a:lnTo>
                      <a:pt x="25" y="77"/>
                    </a:lnTo>
                    <a:lnTo>
                      <a:pt x="10" y="85"/>
                    </a:lnTo>
                    <a:lnTo>
                      <a:pt x="0" y="97"/>
                    </a:lnTo>
                    <a:lnTo>
                      <a:pt x="0" y="9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898" name="Freeform 348"/>
              <p:cNvSpPr>
                <a:spLocks noChangeAspect="1"/>
              </p:cNvSpPr>
              <p:nvPr/>
            </p:nvSpPr>
            <p:spPr bwMode="auto">
              <a:xfrm>
                <a:off x="3392" y="2697"/>
                <a:ext cx="116" cy="154"/>
              </a:xfrm>
              <a:custGeom>
                <a:avLst/>
                <a:gdLst/>
                <a:ahLst/>
                <a:cxnLst>
                  <a:cxn ang="0">
                    <a:pos x="0" y="97"/>
                  </a:cxn>
                  <a:cxn ang="0">
                    <a:pos x="35" y="85"/>
                  </a:cxn>
                  <a:cxn ang="0">
                    <a:pos x="45" y="72"/>
                  </a:cxn>
                  <a:cxn ang="0">
                    <a:pos x="43" y="44"/>
                  </a:cxn>
                  <a:cxn ang="0">
                    <a:pos x="53" y="25"/>
                  </a:cxn>
                  <a:cxn ang="0">
                    <a:pos x="56" y="12"/>
                  </a:cxn>
                  <a:cxn ang="0">
                    <a:pos x="55" y="0"/>
                  </a:cxn>
                  <a:cxn ang="0">
                    <a:pos x="68" y="17"/>
                  </a:cxn>
                  <a:cxn ang="0">
                    <a:pos x="86" y="32"/>
                  </a:cxn>
                  <a:cxn ang="0">
                    <a:pos x="103" y="35"/>
                  </a:cxn>
                  <a:cxn ang="0">
                    <a:pos x="103" y="47"/>
                  </a:cxn>
                  <a:cxn ang="0">
                    <a:pos x="108" y="55"/>
                  </a:cxn>
                  <a:cxn ang="0">
                    <a:pos x="108" y="67"/>
                  </a:cxn>
                  <a:cxn ang="0">
                    <a:pos x="90" y="79"/>
                  </a:cxn>
                  <a:cxn ang="0">
                    <a:pos x="78" y="104"/>
                  </a:cxn>
                  <a:cxn ang="0">
                    <a:pos x="60" y="115"/>
                  </a:cxn>
                  <a:cxn ang="0">
                    <a:pos x="30" y="134"/>
                  </a:cxn>
                  <a:cxn ang="0">
                    <a:pos x="15" y="144"/>
                  </a:cxn>
                  <a:cxn ang="0">
                    <a:pos x="10" y="130"/>
                  </a:cxn>
                  <a:cxn ang="0">
                    <a:pos x="8" y="122"/>
                  </a:cxn>
                  <a:cxn ang="0">
                    <a:pos x="0" y="97"/>
                  </a:cxn>
                  <a:cxn ang="0">
                    <a:pos x="0" y="97"/>
                  </a:cxn>
                </a:cxnLst>
                <a:rect l="0" t="0" r="r" b="b"/>
                <a:pathLst>
                  <a:path w="108" h="144">
                    <a:moveTo>
                      <a:pt x="0" y="97"/>
                    </a:moveTo>
                    <a:lnTo>
                      <a:pt x="35" y="85"/>
                    </a:lnTo>
                    <a:lnTo>
                      <a:pt x="45" y="72"/>
                    </a:lnTo>
                    <a:lnTo>
                      <a:pt x="43" y="44"/>
                    </a:lnTo>
                    <a:lnTo>
                      <a:pt x="53" y="25"/>
                    </a:lnTo>
                    <a:lnTo>
                      <a:pt x="56" y="12"/>
                    </a:lnTo>
                    <a:lnTo>
                      <a:pt x="55" y="0"/>
                    </a:lnTo>
                    <a:lnTo>
                      <a:pt x="68" y="17"/>
                    </a:lnTo>
                    <a:lnTo>
                      <a:pt x="86" y="32"/>
                    </a:lnTo>
                    <a:lnTo>
                      <a:pt x="103" y="35"/>
                    </a:lnTo>
                    <a:lnTo>
                      <a:pt x="103" y="47"/>
                    </a:lnTo>
                    <a:lnTo>
                      <a:pt x="108" y="55"/>
                    </a:lnTo>
                    <a:lnTo>
                      <a:pt x="108" y="67"/>
                    </a:lnTo>
                    <a:lnTo>
                      <a:pt x="90" y="79"/>
                    </a:lnTo>
                    <a:lnTo>
                      <a:pt x="78" y="104"/>
                    </a:lnTo>
                    <a:lnTo>
                      <a:pt x="60" y="115"/>
                    </a:lnTo>
                    <a:lnTo>
                      <a:pt x="30" y="134"/>
                    </a:lnTo>
                    <a:lnTo>
                      <a:pt x="15" y="144"/>
                    </a:lnTo>
                    <a:lnTo>
                      <a:pt x="10" y="130"/>
                    </a:lnTo>
                    <a:lnTo>
                      <a:pt x="8" y="122"/>
                    </a:lnTo>
                    <a:lnTo>
                      <a:pt x="0" y="97"/>
                    </a:lnTo>
                    <a:lnTo>
                      <a:pt x="0" y="9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899" name="Freeform 349"/>
              <p:cNvSpPr>
                <a:spLocks noChangeAspect="1"/>
              </p:cNvSpPr>
              <p:nvPr/>
            </p:nvSpPr>
            <p:spPr bwMode="auto">
              <a:xfrm>
                <a:off x="3392" y="2697"/>
                <a:ext cx="116" cy="154"/>
              </a:xfrm>
              <a:custGeom>
                <a:avLst/>
                <a:gdLst/>
                <a:ahLst/>
                <a:cxnLst>
                  <a:cxn ang="0">
                    <a:pos x="0" y="97"/>
                  </a:cxn>
                  <a:cxn ang="0">
                    <a:pos x="35" y="85"/>
                  </a:cxn>
                  <a:cxn ang="0">
                    <a:pos x="45" y="72"/>
                  </a:cxn>
                  <a:cxn ang="0">
                    <a:pos x="43" y="44"/>
                  </a:cxn>
                  <a:cxn ang="0">
                    <a:pos x="53" y="25"/>
                  </a:cxn>
                  <a:cxn ang="0">
                    <a:pos x="56" y="12"/>
                  </a:cxn>
                  <a:cxn ang="0">
                    <a:pos x="55" y="0"/>
                  </a:cxn>
                  <a:cxn ang="0">
                    <a:pos x="68" y="17"/>
                  </a:cxn>
                  <a:cxn ang="0">
                    <a:pos x="86" y="32"/>
                  </a:cxn>
                  <a:cxn ang="0">
                    <a:pos x="103" y="35"/>
                  </a:cxn>
                  <a:cxn ang="0">
                    <a:pos x="103" y="47"/>
                  </a:cxn>
                  <a:cxn ang="0">
                    <a:pos x="108" y="55"/>
                  </a:cxn>
                  <a:cxn ang="0">
                    <a:pos x="108" y="67"/>
                  </a:cxn>
                  <a:cxn ang="0">
                    <a:pos x="90" y="79"/>
                  </a:cxn>
                  <a:cxn ang="0">
                    <a:pos x="78" y="104"/>
                  </a:cxn>
                  <a:cxn ang="0">
                    <a:pos x="60" y="115"/>
                  </a:cxn>
                  <a:cxn ang="0">
                    <a:pos x="30" y="134"/>
                  </a:cxn>
                  <a:cxn ang="0">
                    <a:pos x="15" y="144"/>
                  </a:cxn>
                  <a:cxn ang="0">
                    <a:pos x="10" y="130"/>
                  </a:cxn>
                  <a:cxn ang="0">
                    <a:pos x="8" y="122"/>
                  </a:cxn>
                  <a:cxn ang="0">
                    <a:pos x="0" y="97"/>
                  </a:cxn>
                  <a:cxn ang="0">
                    <a:pos x="0" y="97"/>
                  </a:cxn>
                </a:cxnLst>
                <a:rect l="0" t="0" r="r" b="b"/>
                <a:pathLst>
                  <a:path w="108" h="144">
                    <a:moveTo>
                      <a:pt x="0" y="97"/>
                    </a:moveTo>
                    <a:lnTo>
                      <a:pt x="35" y="85"/>
                    </a:lnTo>
                    <a:lnTo>
                      <a:pt x="45" y="72"/>
                    </a:lnTo>
                    <a:lnTo>
                      <a:pt x="43" y="44"/>
                    </a:lnTo>
                    <a:lnTo>
                      <a:pt x="53" y="25"/>
                    </a:lnTo>
                    <a:lnTo>
                      <a:pt x="56" y="12"/>
                    </a:lnTo>
                    <a:lnTo>
                      <a:pt x="55" y="0"/>
                    </a:lnTo>
                    <a:lnTo>
                      <a:pt x="68" y="17"/>
                    </a:lnTo>
                    <a:lnTo>
                      <a:pt x="86" y="32"/>
                    </a:lnTo>
                    <a:lnTo>
                      <a:pt x="103" y="35"/>
                    </a:lnTo>
                    <a:lnTo>
                      <a:pt x="103" y="47"/>
                    </a:lnTo>
                    <a:lnTo>
                      <a:pt x="108" y="55"/>
                    </a:lnTo>
                    <a:lnTo>
                      <a:pt x="108" y="67"/>
                    </a:lnTo>
                    <a:lnTo>
                      <a:pt x="90" y="79"/>
                    </a:lnTo>
                    <a:lnTo>
                      <a:pt x="78" y="104"/>
                    </a:lnTo>
                    <a:lnTo>
                      <a:pt x="60" y="115"/>
                    </a:lnTo>
                    <a:lnTo>
                      <a:pt x="30" y="134"/>
                    </a:lnTo>
                    <a:lnTo>
                      <a:pt x="15" y="144"/>
                    </a:lnTo>
                    <a:lnTo>
                      <a:pt x="10" y="130"/>
                    </a:lnTo>
                    <a:lnTo>
                      <a:pt x="8" y="122"/>
                    </a:lnTo>
                    <a:lnTo>
                      <a:pt x="0" y="97"/>
                    </a:lnTo>
                    <a:lnTo>
                      <a:pt x="0" y="9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00" name="Freeform 350"/>
              <p:cNvSpPr>
                <a:spLocks noChangeAspect="1"/>
              </p:cNvSpPr>
              <p:nvPr/>
            </p:nvSpPr>
            <p:spPr bwMode="auto">
              <a:xfrm>
                <a:off x="3350" y="2659"/>
                <a:ext cx="102" cy="84"/>
              </a:xfrm>
              <a:custGeom>
                <a:avLst/>
                <a:gdLst/>
                <a:ahLst/>
                <a:cxnLst>
                  <a:cxn ang="0">
                    <a:pos x="5" y="0"/>
                  </a:cxn>
                  <a:cxn ang="0">
                    <a:pos x="0" y="28"/>
                  </a:cxn>
                  <a:cxn ang="0">
                    <a:pos x="0" y="35"/>
                  </a:cxn>
                  <a:cxn ang="0">
                    <a:pos x="13" y="63"/>
                  </a:cxn>
                  <a:cxn ang="0">
                    <a:pos x="18" y="71"/>
                  </a:cxn>
                  <a:cxn ang="0">
                    <a:pos x="67" y="78"/>
                  </a:cxn>
                  <a:cxn ang="0">
                    <a:pos x="78" y="78"/>
                  </a:cxn>
                  <a:cxn ang="0">
                    <a:pos x="95" y="48"/>
                  </a:cxn>
                  <a:cxn ang="0">
                    <a:pos x="90" y="30"/>
                  </a:cxn>
                  <a:cxn ang="0">
                    <a:pos x="85" y="30"/>
                  </a:cxn>
                  <a:cxn ang="0">
                    <a:pos x="67" y="41"/>
                  </a:cxn>
                  <a:cxn ang="0">
                    <a:pos x="67" y="48"/>
                  </a:cxn>
                  <a:cxn ang="0">
                    <a:pos x="33" y="43"/>
                  </a:cxn>
                  <a:cxn ang="0">
                    <a:pos x="30" y="36"/>
                  </a:cxn>
                  <a:cxn ang="0">
                    <a:pos x="30" y="30"/>
                  </a:cxn>
                  <a:cxn ang="0">
                    <a:pos x="18" y="36"/>
                  </a:cxn>
                  <a:cxn ang="0">
                    <a:pos x="5" y="5"/>
                  </a:cxn>
                  <a:cxn ang="0">
                    <a:pos x="5" y="0"/>
                  </a:cxn>
                  <a:cxn ang="0">
                    <a:pos x="5" y="0"/>
                  </a:cxn>
                </a:cxnLst>
                <a:rect l="0" t="0" r="r" b="b"/>
                <a:pathLst>
                  <a:path w="95" h="78">
                    <a:moveTo>
                      <a:pt x="5" y="0"/>
                    </a:moveTo>
                    <a:lnTo>
                      <a:pt x="0" y="28"/>
                    </a:lnTo>
                    <a:lnTo>
                      <a:pt x="0" y="35"/>
                    </a:lnTo>
                    <a:lnTo>
                      <a:pt x="13" y="63"/>
                    </a:lnTo>
                    <a:lnTo>
                      <a:pt x="18" y="71"/>
                    </a:lnTo>
                    <a:lnTo>
                      <a:pt x="67" y="78"/>
                    </a:lnTo>
                    <a:lnTo>
                      <a:pt x="78" y="78"/>
                    </a:lnTo>
                    <a:lnTo>
                      <a:pt x="95" y="48"/>
                    </a:lnTo>
                    <a:lnTo>
                      <a:pt x="90" y="30"/>
                    </a:lnTo>
                    <a:lnTo>
                      <a:pt x="85" y="30"/>
                    </a:lnTo>
                    <a:lnTo>
                      <a:pt x="67" y="41"/>
                    </a:lnTo>
                    <a:lnTo>
                      <a:pt x="67" y="48"/>
                    </a:lnTo>
                    <a:lnTo>
                      <a:pt x="33" y="43"/>
                    </a:lnTo>
                    <a:lnTo>
                      <a:pt x="30" y="36"/>
                    </a:lnTo>
                    <a:lnTo>
                      <a:pt x="30" y="30"/>
                    </a:lnTo>
                    <a:lnTo>
                      <a:pt x="18" y="36"/>
                    </a:lnTo>
                    <a:lnTo>
                      <a:pt x="5" y="5"/>
                    </a:lnTo>
                    <a:lnTo>
                      <a:pt x="5" y="0"/>
                    </a:lnTo>
                    <a:lnTo>
                      <a:pt x="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01" name="Freeform 351"/>
              <p:cNvSpPr>
                <a:spLocks noChangeAspect="1"/>
              </p:cNvSpPr>
              <p:nvPr/>
            </p:nvSpPr>
            <p:spPr bwMode="auto">
              <a:xfrm>
                <a:off x="3350" y="2659"/>
                <a:ext cx="102" cy="84"/>
              </a:xfrm>
              <a:custGeom>
                <a:avLst/>
                <a:gdLst/>
                <a:ahLst/>
                <a:cxnLst>
                  <a:cxn ang="0">
                    <a:pos x="5" y="0"/>
                  </a:cxn>
                  <a:cxn ang="0">
                    <a:pos x="0" y="28"/>
                  </a:cxn>
                  <a:cxn ang="0">
                    <a:pos x="0" y="35"/>
                  </a:cxn>
                  <a:cxn ang="0">
                    <a:pos x="13" y="63"/>
                  </a:cxn>
                  <a:cxn ang="0">
                    <a:pos x="18" y="71"/>
                  </a:cxn>
                  <a:cxn ang="0">
                    <a:pos x="67" y="78"/>
                  </a:cxn>
                  <a:cxn ang="0">
                    <a:pos x="78" y="78"/>
                  </a:cxn>
                  <a:cxn ang="0">
                    <a:pos x="95" y="48"/>
                  </a:cxn>
                  <a:cxn ang="0">
                    <a:pos x="90" y="30"/>
                  </a:cxn>
                  <a:cxn ang="0">
                    <a:pos x="85" y="30"/>
                  </a:cxn>
                  <a:cxn ang="0">
                    <a:pos x="67" y="41"/>
                  </a:cxn>
                  <a:cxn ang="0">
                    <a:pos x="67" y="48"/>
                  </a:cxn>
                  <a:cxn ang="0">
                    <a:pos x="33" y="43"/>
                  </a:cxn>
                  <a:cxn ang="0">
                    <a:pos x="30" y="36"/>
                  </a:cxn>
                  <a:cxn ang="0">
                    <a:pos x="30" y="30"/>
                  </a:cxn>
                  <a:cxn ang="0">
                    <a:pos x="18" y="36"/>
                  </a:cxn>
                  <a:cxn ang="0">
                    <a:pos x="5" y="5"/>
                  </a:cxn>
                  <a:cxn ang="0">
                    <a:pos x="5" y="0"/>
                  </a:cxn>
                  <a:cxn ang="0">
                    <a:pos x="5" y="0"/>
                  </a:cxn>
                </a:cxnLst>
                <a:rect l="0" t="0" r="r" b="b"/>
                <a:pathLst>
                  <a:path w="95" h="78">
                    <a:moveTo>
                      <a:pt x="5" y="0"/>
                    </a:moveTo>
                    <a:lnTo>
                      <a:pt x="0" y="28"/>
                    </a:lnTo>
                    <a:lnTo>
                      <a:pt x="0" y="35"/>
                    </a:lnTo>
                    <a:lnTo>
                      <a:pt x="13" y="63"/>
                    </a:lnTo>
                    <a:lnTo>
                      <a:pt x="18" y="71"/>
                    </a:lnTo>
                    <a:lnTo>
                      <a:pt x="67" y="78"/>
                    </a:lnTo>
                    <a:lnTo>
                      <a:pt x="78" y="78"/>
                    </a:lnTo>
                    <a:lnTo>
                      <a:pt x="95" y="48"/>
                    </a:lnTo>
                    <a:lnTo>
                      <a:pt x="90" y="30"/>
                    </a:lnTo>
                    <a:lnTo>
                      <a:pt x="85" y="30"/>
                    </a:lnTo>
                    <a:lnTo>
                      <a:pt x="67" y="41"/>
                    </a:lnTo>
                    <a:lnTo>
                      <a:pt x="67" y="48"/>
                    </a:lnTo>
                    <a:lnTo>
                      <a:pt x="33" y="43"/>
                    </a:lnTo>
                    <a:lnTo>
                      <a:pt x="30" y="36"/>
                    </a:lnTo>
                    <a:lnTo>
                      <a:pt x="30" y="30"/>
                    </a:lnTo>
                    <a:lnTo>
                      <a:pt x="18" y="36"/>
                    </a:lnTo>
                    <a:lnTo>
                      <a:pt x="5" y="5"/>
                    </a:lnTo>
                    <a:lnTo>
                      <a:pt x="5" y="0"/>
                    </a:lnTo>
                    <a:lnTo>
                      <a:pt x="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02" name="Freeform 352"/>
              <p:cNvSpPr>
                <a:spLocks noChangeAspect="1"/>
              </p:cNvSpPr>
              <p:nvPr/>
            </p:nvSpPr>
            <p:spPr bwMode="auto">
              <a:xfrm>
                <a:off x="3295" y="2606"/>
                <a:ext cx="38" cy="28"/>
              </a:xfrm>
              <a:custGeom>
                <a:avLst/>
                <a:gdLst/>
                <a:ahLst/>
                <a:cxnLst>
                  <a:cxn ang="0">
                    <a:pos x="32" y="25"/>
                  </a:cxn>
                  <a:cxn ang="0">
                    <a:pos x="25" y="0"/>
                  </a:cxn>
                  <a:cxn ang="0">
                    <a:pos x="8" y="1"/>
                  </a:cxn>
                  <a:cxn ang="0">
                    <a:pos x="0" y="13"/>
                  </a:cxn>
                  <a:cxn ang="0">
                    <a:pos x="18" y="25"/>
                  </a:cxn>
                  <a:cxn ang="0">
                    <a:pos x="32" y="25"/>
                  </a:cxn>
                  <a:cxn ang="0">
                    <a:pos x="32" y="25"/>
                  </a:cxn>
                </a:cxnLst>
                <a:rect l="0" t="0" r="r" b="b"/>
                <a:pathLst>
                  <a:path w="32" h="25">
                    <a:moveTo>
                      <a:pt x="32" y="25"/>
                    </a:moveTo>
                    <a:lnTo>
                      <a:pt x="25" y="0"/>
                    </a:lnTo>
                    <a:lnTo>
                      <a:pt x="8" y="1"/>
                    </a:lnTo>
                    <a:lnTo>
                      <a:pt x="0" y="13"/>
                    </a:lnTo>
                    <a:lnTo>
                      <a:pt x="18" y="25"/>
                    </a:lnTo>
                    <a:lnTo>
                      <a:pt x="32" y="25"/>
                    </a:lnTo>
                    <a:lnTo>
                      <a:pt x="32" y="2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03" name="Freeform 353"/>
              <p:cNvSpPr>
                <a:spLocks noChangeAspect="1"/>
              </p:cNvSpPr>
              <p:nvPr/>
            </p:nvSpPr>
            <p:spPr bwMode="auto">
              <a:xfrm>
                <a:off x="3295" y="2606"/>
                <a:ext cx="38" cy="28"/>
              </a:xfrm>
              <a:custGeom>
                <a:avLst/>
                <a:gdLst/>
                <a:ahLst/>
                <a:cxnLst>
                  <a:cxn ang="0">
                    <a:pos x="32" y="25"/>
                  </a:cxn>
                  <a:cxn ang="0">
                    <a:pos x="25" y="0"/>
                  </a:cxn>
                  <a:cxn ang="0">
                    <a:pos x="8" y="1"/>
                  </a:cxn>
                  <a:cxn ang="0">
                    <a:pos x="0" y="13"/>
                  </a:cxn>
                  <a:cxn ang="0">
                    <a:pos x="18" y="25"/>
                  </a:cxn>
                  <a:cxn ang="0">
                    <a:pos x="32" y="25"/>
                  </a:cxn>
                  <a:cxn ang="0">
                    <a:pos x="32" y="25"/>
                  </a:cxn>
                </a:cxnLst>
                <a:rect l="0" t="0" r="r" b="b"/>
                <a:pathLst>
                  <a:path w="32" h="25">
                    <a:moveTo>
                      <a:pt x="32" y="25"/>
                    </a:moveTo>
                    <a:lnTo>
                      <a:pt x="25" y="0"/>
                    </a:lnTo>
                    <a:lnTo>
                      <a:pt x="8" y="1"/>
                    </a:lnTo>
                    <a:lnTo>
                      <a:pt x="0" y="13"/>
                    </a:lnTo>
                    <a:lnTo>
                      <a:pt x="18" y="25"/>
                    </a:lnTo>
                    <a:lnTo>
                      <a:pt x="32" y="25"/>
                    </a:lnTo>
                    <a:lnTo>
                      <a:pt x="32" y="2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04" name="Freeform 354"/>
              <p:cNvSpPr>
                <a:spLocks noChangeAspect="1"/>
              </p:cNvSpPr>
              <p:nvPr/>
            </p:nvSpPr>
            <p:spPr bwMode="auto">
              <a:xfrm>
                <a:off x="3166" y="2459"/>
                <a:ext cx="167" cy="175"/>
              </a:xfrm>
              <a:custGeom>
                <a:avLst/>
                <a:gdLst/>
                <a:ahLst/>
                <a:cxnLst>
                  <a:cxn ang="0">
                    <a:pos x="145" y="139"/>
                  </a:cxn>
                  <a:cxn ang="0">
                    <a:pos x="152" y="127"/>
                  </a:cxn>
                  <a:cxn ang="0">
                    <a:pos x="138" y="102"/>
                  </a:cxn>
                  <a:cxn ang="0">
                    <a:pos x="133" y="79"/>
                  </a:cxn>
                  <a:cxn ang="0">
                    <a:pos x="108" y="72"/>
                  </a:cxn>
                  <a:cxn ang="0">
                    <a:pos x="103" y="55"/>
                  </a:cxn>
                  <a:cxn ang="0">
                    <a:pos x="115" y="30"/>
                  </a:cxn>
                  <a:cxn ang="0">
                    <a:pos x="97" y="24"/>
                  </a:cxn>
                  <a:cxn ang="0">
                    <a:pos x="87" y="17"/>
                  </a:cxn>
                  <a:cxn ang="0">
                    <a:pos x="77" y="0"/>
                  </a:cxn>
                  <a:cxn ang="0">
                    <a:pos x="62" y="0"/>
                  </a:cxn>
                  <a:cxn ang="0">
                    <a:pos x="33" y="10"/>
                  </a:cxn>
                  <a:cxn ang="0">
                    <a:pos x="37" y="24"/>
                  </a:cxn>
                  <a:cxn ang="0">
                    <a:pos x="27" y="50"/>
                  </a:cxn>
                  <a:cxn ang="0">
                    <a:pos x="5" y="67"/>
                  </a:cxn>
                  <a:cxn ang="0">
                    <a:pos x="0" y="84"/>
                  </a:cxn>
                  <a:cxn ang="0">
                    <a:pos x="7" y="104"/>
                  </a:cxn>
                  <a:cxn ang="0">
                    <a:pos x="35" y="102"/>
                  </a:cxn>
                  <a:cxn ang="0">
                    <a:pos x="67" y="134"/>
                  </a:cxn>
                  <a:cxn ang="0">
                    <a:pos x="65" y="140"/>
                  </a:cxn>
                  <a:cxn ang="0">
                    <a:pos x="85" y="164"/>
                  </a:cxn>
                  <a:cxn ang="0">
                    <a:pos x="113" y="152"/>
                  </a:cxn>
                  <a:cxn ang="0">
                    <a:pos x="122" y="152"/>
                  </a:cxn>
                  <a:cxn ang="0">
                    <a:pos x="127" y="140"/>
                  </a:cxn>
                  <a:cxn ang="0">
                    <a:pos x="138" y="139"/>
                  </a:cxn>
                  <a:cxn ang="0">
                    <a:pos x="145" y="139"/>
                  </a:cxn>
                  <a:cxn ang="0">
                    <a:pos x="145" y="139"/>
                  </a:cxn>
                </a:cxnLst>
                <a:rect l="0" t="0" r="r" b="b"/>
                <a:pathLst>
                  <a:path w="152" h="164">
                    <a:moveTo>
                      <a:pt x="145" y="139"/>
                    </a:moveTo>
                    <a:lnTo>
                      <a:pt x="152" y="127"/>
                    </a:lnTo>
                    <a:lnTo>
                      <a:pt x="138" y="102"/>
                    </a:lnTo>
                    <a:lnTo>
                      <a:pt x="133" y="79"/>
                    </a:lnTo>
                    <a:lnTo>
                      <a:pt x="108" y="72"/>
                    </a:lnTo>
                    <a:lnTo>
                      <a:pt x="103" y="55"/>
                    </a:lnTo>
                    <a:lnTo>
                      <a:pt x="115" y="30"/>
                    </a:lnTo>
                    <a:lnTo>
                      <a:pt x="97" y="24"/>
                    </a:lnTo>
                    <a:lnTo>
                      <a:pt x="87" y="17"/>
                    </a:lnTo>
                    <a:lnTo>
                      <a:pt x="77" y="0"/>
                    </a:lnTo>
                    <a:lnTo>
                      <a:pt x="62" y="0"/>
                    </a:lnTo>
                    <a:lnTo>
                      <a:pt x="33" y="10"/>
                    </a:lnTo>
                    <a:lnTo>
                      <a:pt x="37" y="24"/>
                    </a:lnTo>
                    <a:lnTo>
                      <a:pt x="27" y="50"/>
                    </a:lnTo>
                    <a:lnTo>
                      <a:pt x="5" y="67"/>
                    </a:lnTo>
                    <a:lnTo>
                      <a:pt x="0" y="84"/>
                    </a:lnTo>
                    <a:lnTo>
                      <a:pt x="7" y="104"/>
                    </a:lnTo>
                    <a:lnTo>
                      <a:pt x="35" y="102"/>
                    </a:lnTo>
                    <a:lnTo>
                      <a:pt x="67" y="134"/>
                    </a:lnTo>
                    <a:lnTo>
                      <a:pt x="65" y="140"/>
                    </a:lnTo>
                    <a:lnTo>
                      <a:pt x="85" y="164"/>
                    </a:lnTo>
                    <a:lnTo>
                      <a:pt x="113" y="152"/>
                    </a:lnTo>
                    <a:lnTo>
                      <a:pt x="122" y="152"/>
                    </a:lnTo>
                    <a:lnTo>
                      <a:pt x="127" y="140"/>
                    </a:lnTo>
                    <a:lnTo>
                      <a:pt x="138" y="139"/>
                    </a:lnTo>
                    <a:lnTo>
                      <a:pt x="145" y="139"/>
                    </a:lnTo>
                    <a:lnTo>
                      <a:pt x="145" y="139"/>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05" name="Freeform 355"/>
              <p:cNvSpPr>
                <a:spLocks noChangeAspect="1"/>
              </p:cNvSpPr>
              <p:nvPr/>
            </p:nvSpPr>
            <p:spPr bwMode="auto">
              <a:xfrm>
                <a:off x="3166" y="2459"/>
                <a:ext cx="167" cy="175"/>
              </a:xfrm>
              <a:custGeom>
                <a:avLst/>
                <a:gdLst/>
                <a:ahLst/>
                <a:cxnLst>
                  <a:cxn ang="0">
                    <a:pos x="145" y="139"/>
                  </a:cxn>
                  <a:cxn ang="0">
                    <a:pos x="152" y="127"/>
                  </a:cxn>
                  <a:cxn ang="0">
                    <a:pos x="138" y="102"/>
                  </a:cxn>
                  <a:cxn ang="0">
                    <a:pos x="133" y="79"/>
                  </a:cxn>
                  <a:cxn ang="0">
                    <a:pos x="108" y="72"/>
                  </a:cxn>
                  <a:cxn ang="0">
                    <a:pos x="103" y="55"/>
                  </a:cxn>
                  <a:cxn ang="0">
                    <a:pos x="115" y="30"/>
                  </a:cxn>
                  <a:cxn ang="0">
                    <a:pos x="97" y="24"/>
                  </a:cxn>
                  <a:cxn ang="0">
                    <a:pos x="87" y="17"/>
                  </a:cxn>
                  <a:cxn ang="0">
                    <a:pos x="77" y="0"/>
                  </a:cxn>
                  <a:cxn ang="0">
                    <a:pos x="62" y="0"/>
                  </a:cxn>
                  <a:cxn ang="0">
                    <a:pos x="33" y="10"/>
                  </a:cxn>
                  <a:cxn ang="0">
                    <a:pos x="37" y="24"/>
                  </a:cxn>
                  <a:cxn ang="0">
                    <a:pos x="27" y="50"/>
                  </a:cxn>
                  <a:cxn ang="0">
                    <a:pos x="5" y="67"/>
                  </a:cxn>
                  <a:cxn ang="0">
                    <a:pos x="0" y="84"/>
                  </a:cxn>
                  <a:cxn ang="0">
                    <a:pos x="7" y="104"/>
                  </a:cxn>
                  <a:cxn ang="0">
                    <a:pos x="35" y="102"/>
                  </a:cxn>
                  <a:cxn ang="0">
                    <a:pos x="67" y="134"/>
                  </a:cxn>
                  <a:cxn ang="0">
                    <a:pos x="65" y="140"/>
                  </a:cxn>
                  <a:cxn ang="0">
                    <a:pos x="85" y="164"/>
                  </a:cxn>
                  <a:cxn ang="0">
                    <a:pos x="113" y="152"/>
                  </a:cxn>
                  <a:cxn ang="0">
                    <a:pos x="122" y="152"/>
                  </a:cxn>
                  <a:cxn ang="0">
                    <a:pos x="127" y="140"/>
                  </a:cxn>
                  <a:cxn ang="0">
                    <a:pos x="138" y="139"/>
                  </a:cxn>
                  <a:cxn ang="0">
                    <a:pos x="145" y="139"/>
                  </a:cxn>
                  <a:cxn ang="0">
                    <a:pos x="145" y="139"/>
                  </a:cxn>
                </a:cxnLst>
                <a:rect l="0" t="0" r="r" b="b"/>
                <a:pathLst>
                  <a:path w="152" h="164">
                    <a:moveTo>
                      <a:pt x="145" y="139"/>
                    </a:moveTo>
                    <a:lnTo>
                      <a:pt x="152" y="127"/>
                    </a:lnTo>
                    <a:lnTo>
                      <a:pt x="138" y="102"/>
                    </a:lnTo>
                    <a:lnTo>
                      <a:pt x="133" y="79"/>
                    </a:lnTo>
                    <a:lnTo>
                      <a:pt x="108" y="72"/>
                    </a:lnTo>
                    <a:lnTo>
                      <a:pt x="103" y="55"/>
                    </a:lnTo>
                    <a:lnTo>
                      <a:pt x="115" y="30"/>
                    </a:lnTo>
                    <a:lnTo>
                      <a:pt x="97" y="24"/>
                    </a:lnTo>
                    <a:lnTo>
                      <a:pt x="87" y="17"/>
                    </a:lnTo>
                    <a:lnTo>
                      <a:pt x="77" y="0"/>
                    </a:lnTo>
                    <a:lnTo>
                      <a:pt x="62" y="0"/>
                    </a:lnTo>
                    <a:lnTo>
                      <a:pt x="33" y="10"/>
                    </a:lnTo>
                    <a:lnTo>
                      <a:pt x="37" y="24"/>
                    </a:lnTo>
                    <a:lnTo>
                      <a:pt x="27" y="50"/>
                    </a:lnTo>
                    <a:lnTo>
                      <a:pt x="5" y="67"/>
                    </a:lnTo>
                    <a:lnTo>
                      <a:pt x="0" y="84"/>
                    </a:lnTo>
                    <a:lnTo>
                      <a:pt x="7" y="104"/>
                    </a:lnTo>
                    <a:lnTo>
                      <a:pt x="35" y="102"/>
                    </a:lnTo>
                    <a:lnTo>
                      <a:pt x="67" y="134"/>
                    </a:lnTo>
                    <a:lnTo>
                      <a:pt x="65" y="140"/>
                    </a:lnTo>
                    <a:lnTo>
                      <a:pt x="85" y="164"/>
                    </a:lnTo>
                    <a:lnTo>
                      <a:pt x="113" y="152"/>
                    </a:lnTo>
                    <a:lnTo>
                      <a:pt x="122" y="152"/>
                    </a:lnTo>
                    <a:lnTo>
                      <a:pt x="127" y="140"/>
                    </a:lnTo>
                    <a:lnTo>
                      <a:pt x="138" y="139"/>
                    </a:lnTo>
                    <a:lnTo>
                      <a:pt x="145" y="139"/>
                    </a:lnTo>
                    <a:lnTo>
                      <a:pt x="145" y="139"/>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06" name="Freeform 356"/>
              <p:cNvSpPr>
                <a:spLocks noChangeAspect="1"/>
              </p:cNvSpPr>
              <p:nvPr/>
            </p:nvSpPr>
            <p:spPr bwMode="auto">
              <a:xfrm>
                <a:off x="3084" y="2544"/>
                <a:ext cx="90" cy="76"/>
              </a:xfrm>
              <a:custGeom>
                <a:avLst/>
                <a:gdLst/>
                <a:ahLst/>
                <a:cxnLst>
                  <a:cxn ang="0">
                    <a:pos x="71" y="3"/>
                  </a:cxn>
                  <a:cxn ang="0">
                    <a:pos x="58" y="3"/>
                  </a:cxn>
                  <a:cxn ang="0">
                    <a:pos x="50" y="8"/>
                  </a:cxn>
                  <a:cxn ang="0">
                    <a:pos x="30" y="8"/>
                  </a:cxn>
                  <a:cxn ang="0">
                    <a:pos x="10" y="0"/>
                  </a:cxn>
                  <a:cxn ang="0">
                    <a:pos x="6" y="15"/>
                  </a:cxn>
                  <a:cxn ang="0">
                    <a:pos x="11" y="38"/>
                  </a:cxn>
                  <a:cxn ang="0">
                    <a:pos x="5" y="45"/>
                  </a:cxn>
                  <a:cxn ang="0">
                    <a:pos x="0" y="52"/>
                  </a:cxn>
                  <a:cxn ang="0">
                    <a:pos x="5" y="63"/>
                  </a:cxn>
                  <a:cxn ang="0">
                    <a:pos x="20" y="68"/>
                  </a:cxn>
                  <a:cxn ang="0">
                    <a:pos x="35" y="70"/>
                  </a:cxn>
                  <a:cxn ang="0">
                    <a:pos x="46" y="63"/>
                  </a:cxn>
                  <a:cxn ang="0">
                    <a:pos x="66" y="63"/>
                  </a:cxn>
                  <a:cxn ang="0">
                    <a:pos x="71" y="45"/>
                  </a:cxn>
                  <a:cxn ang="0">
                    <a:pos x="48" y="40"/>
                  </a:cxn>
                  <a:cxn ang="0">
                    <a:pos x="48" y="27"/>
                  </a:cxn>
                  <a:cxn ang="0">
                    <a:pos x="68" y="25"/>
                  </a:cxn>
                  <a:cxn ang="0">
                    <a:pos x="81" y="22"/>
                  </a:cxn>
                  <a:cxn ang="0">
                    <a:pos x="71" y="3"/>
                  </a:cxn>
                  <a:cxn ang="0">
                    <a:pos x="71" y="3"/>
                  </a:cxn>
                </a:cxnLst>
                <a:rect l="0" t="0" r="r" b="b"/>
                <a:pathLst>
                  <a:path w="81" h="70">
                    <a:moveTo>
                      <a:pt x="71" y="3"/>
                    </a:moveTo>
                    <a:lnTo>
                      <a:pt x="58" y="3"/>
                    </a:lnTo>
                    <a:lnTo>
                      <a:pt x="50" y="8"/>
                    </a:lnTo>
                    <a:lnTo>
                      <a:pt x="30" y="8"/>
                    </a:lnTo>
                    <a:lnTo>
                      <a:pt x="10" y="0"/>
                    </a:lnTo>
                    <a:lnTo>
                      <a:pt x="6" y="15"/>
                    </a:lnTo>
                    <a:lnTo>
                      <a:pt x="11" y="38"/>
                    </a:lnTo>
                    <a:lnTo>
                      <a:pt x="5" y="45"/>
                    </a:lnTo>
                    <a:lnTo>
                      <a:pt x="0" y="52"/>
                    </a:lnTo>
                    <a:lnTo>
                      <a:pt x="5" y="63"/>
                    </a:lnTo>
                    <a:lnTo>
                      <a:pt x="20" y="68"/>
                    </a:lnTo>
                    <a:lnTo>
                      <a:pt x="35" y="70"/>
                    </a:lnTo>
                    <a:lnTo>
                      <a:pt x="46" y="63"/>
                    </a:lnTo>
                    <a:lnTo>
                      <a:pt x="66" y="63"/>
                    </a:lnTo>
                    <a:lnTo>
                      <a:pt x="71" y="45"/>
                    </a:lnTo>
                    <a:lnTo>
                      <a:pt x="48" y="40"/>
                    </a:lnTo>
                    <a:lnTo>
                      <a:pt x="48" y="27"/>
                    </a:lnTo>
                    <a:lnTo>
                      <a:pt x="68" y="25"/>
                    </a:lnTo>
                    <a:lnTo>
                      <a:pt x="81" y="22"/>
                    </a:lnTo>
                    <a:lnTo>
                      <a:pt x="71" y="3"/>
                    </a:lnTo>
                    <a:lnTo>
                      <a:pt x="71"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07" name="Freeform 357"/>
              <p:cNvSpPr>
                <a:spLocks noChangeAspect="1"/>
              </p:cNvSpPr>
              <p:nvPr/>
            </p:nvSpPr>
            <p:spPr bwMode="auto">
              <a:xfrm>
                <a:off x="3084" y="2544"/>
                <a:ext cx="90" cy="76"/>
              </a:xfrm>
              <a:custGeom>
                <a:avLst/>
                <a:gdLst/>
                <a:ahLst/>
                <a:cxnLst>
                  <a:cxn ang="0">
                    <a:pos x="71" y="3"/>
                  </a:cxn>
                  <a:cxn ang="0">
                    <a:pos x="58" y="3"/>
                  </a:cxn>
                  <a:cxn ang="0">
                    <a:pos x="50" y="8"/>
                  </a:cxn>
                  <a:cxn ang="0">
                    <a:pos x="30" y="8"/>
                  </a:cxn>
                  <a:cxn ang="0">
                    <a:pos x="10" y="0"/>
                  </a:cxn>
                  <a:cxn ang="0">
                    <a:pos x="6" y="15"/>
                  </a:cxn>
                  <a:cxn ang="0">
                    <a:pos x="11" y="38"/>
                  </a:cxn>
                  <a:cxn ang="0">
                    <a:pos x="5" y="45"/>
                  </a:cxn>
                  <a:cxn ang="0">
                    <a:pos x="0" y="52"/>
                  </a:cxn>
                  <a:cxn ang="0">
                    <a:pos x="5" y="63"/>
                  </a:cxn>
                  <a:cxn ang="0">
                    <a:pos x="20" y="68"/>
                  </a:cxn>
                  <a:cxn ang="0">
                    <a:pos x="35" y="70"/>
                  </a:cxn>
                  <a:cxn ang="0">
                    <a:pos x="46" y="63"/>
                  </a:cxn>
                  <a:cxn ang="0">
                    <a:pos x="66" y="63"/>
                  </a:cxn>
                  <a:cxn ang="0">
                    <a:pos x="71" y="45"/>
                  </a:cxn>
                  <a:cxn ang="0">
                    <a:pos x="48" y="40"/>
                  </a:cxn>
                  <a:cxn ang="0">
                    <a:pos x="48" y="27"/>
                  </a:cxn>
                  <a:cxn ang="0">
                    <a:pos x="68" y="25"/>
                  </a:cxn>
                  <a:cxn ang="0">
                    <a:pos x="81" y="22"/>
                  </a:cxn>
                  <a:cxn ang="0">
                    <a:pos x="71" y="3"/>
                  </a:cxn>
                  <a:cxn ang="0">
                    <a:pos x="71" y="3"/>
                  </a:cxn>
                </a:cxnLst>
                <a:rect l="0" t="0" r="r" b="b"/>
                <a:pathLst>
                  <a:path w="81" h="70">
                    <a:moveTo>
                      <a:pt x="71" y="3"/>
                    </a:moveTo>
                    <a:lnTo>
                      <a:pt x="58" y="3"/>
                    </a:lnTo>
                    <a:lnTo>
                      <a:pt x="50" y="8"/>
                    </a:lnTo>
                    <a:lnTo>
                      <a:pt x="30" y="8"/>
                    </a:lnTo>
                    <a:lnTo>
                      <a:pt x="10" y="0"/>
                    </a:lnTo>
                    <a:lnTo>
                      <a:pt x="6" y="15"/>
                    </a:lnTo>
                    <a:lnTo>
                      <a:pt x="11" y="38"/>
                    </a:lnTo>
                    <a:lnTo>
                      <a:pt x="5" y="45"/>
                    </a:lnTo>
                    <a:lnTo>
                      <a:pt x="0" y="52"/>
                    </a:lnTo>
                    <a:lnTo>
                      <a:pt x="5" y="63"/>
                    </a:lnTo>
                    <a:lnTo>
                      <a:pt x="20" y="68"/>
                    </a:lnTo>
                    <a:lnTo>
                      <a:pt x="35" y="70"/>
                    </a:lnTo>
                    <a:lnTo>
                      <a:pt x="46" y="63"/>
                    </a:lnTo>
                    <a:lnTo>
                      <a:pt x="66" y="63"/>
                    </a:lnTo>
                    <a:lnTo>
                      <a:pt x="71" y="45"/>
                    </a:lnTo>
                    <a:lnTo>
                      <a:pt x="48" y="40"/>
                    </a:lnTo>
                    <a:lnTo>
                      <a:pt x="48" y="27"/>
                    </a:lnTo>
                    <a:lnTo>
                      <a:pt x="68" y="25"/>
                    </a:lnTo>
                    <a:lnTo>
                      <a:pt x="81" y="22"/>
                    </a:lnTo>
                    <a:lnTo>
                      <a:pt x="71" y="3"/>
                    </a:lnTo>
                    <a:lnTo>
                      <a:pt x="71"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08" name="Freeform 358"/>
              <p:cNvSpPr>
                <a:spLocks noChangeAspect="1"/>
              </p:cNvSpPr>
              <p:nvPr/>
            </p:nvSpPr>
            <p:spPr bwMode="auto">
              <a:xfrm>
                <a:off x="3077" y="2540"/>
                <a:ext cx="28" cy="61"/>
              </a:xfrm>
              <a:custGeom>
                <a:avLst/>
                <a:gdLst/>
                <a:ahLst/>
                <a:cxnLst>
                  <a:cxn ang="0">
                    <a:pos x="22" y="7"/>
                  </a:cxn>
                  <a:cxn ang="0">
                    <a:pos x="12" y="0"/>
                  </a:cxn>
                  <a:cxn ang="0">
                    <a:pos x="3" y="27"/>
                  </a:cxn>
                  <a:cxn ang="0">
                    <a:pos x="5" y="38"/>
                  </a:cxn>
                  <a:cxn ang="0">
                    <a:pos x="0" y="47"/>
                  </a:cxn>
                  <a:cxn ang="0">
                    <a:pos x="7" y="57"/>
                  </a:cxn>
                  <a:cxn ang="0">
                    <a:pos x="18" y="45"/>
                  </a:cxn>
                  <a:cxn ang="0">
                    <a:pos x="18" y="38"/>
                  </a:cxn>
                  <a:cxn ang="0">
                    <a:pos x="15" y="20"/>
                  </a:cxn>
                  <a:cxn ang="0">
                    <a:pos x="18" y="10"/>
                  </a:cxn>
                  <a:cxn ang="0">
                    <a:pos x="22" y="7"/>
                  </a:cxn>
                  <a:cxn ang="0">
                    <a:pos x="22" y="7"/>
                  </a:cxn>
                </a:cxnLst>
                <a:rect l="0" t="0" r="r" b="b"/>
                <a:pathLst>
                  <a:path w="22" h="57">
                    <a:moveTo>
                      <a:pt x="22" y="7"/>
                    </a:moveTo>
                    <a:lnTo>
                      <a:pt x="12" y="0"/>
                    </a:lnTo>
                    <a:lnTo>
                      <a:pt x="3" y="27"/>
                    </a:lnTo>
                    <a:lnTo>
                      <a:pt x="5" y="38"/>
                    </a:lnTo>
                    <a:lnTo>
                      <a:pt x="0" y="47"/>
                    </a:lnTo>
                    <a:lnTo>
                      <a:pt x="7" y="57"/>
                    </a:lnTo>
                    <a:lnTo>
                      <a:pt x="18" y="45"/>
                    </a:lnTo>
                    <a:lnTo>
                      <a:pt x="18" y="38"/>
                    </a:lnTo>
                    <a:lnTo>
                      <a:pt x="15" y="20"/>
                    </a:lnTo>
                    <a:lnTo>
                      <a:pt x="18" y="10"/>
                    </a:lnTo>
                    <a:lnTo>
                      <a:pt x="22" y="7"/>
                    </a:lnTo>
                    <a:lnTo>
                      <a:pt x="22"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09" name="Freeform 359"/>
              <p:cNvSpPr>
                <a:spLocks noChangeAspect="1"/>
              </p:cNvSpPr>
              <p:nvPr/>
            </p:nvSpPr>
            <p:spPr bwMode="auto">
              <a:xfrm>
                <a:off x="3077" y="2540"/>
                <a:ext cx="28" cy="61"/>
              </a:xfrm>
              <a:custGeom>
                <a:avLst/>
                <a:gdLst/>
                <a:ahLst/>
                <a:cxnLst>
                  <a:cxn ang="0">
                    <a:pos x="22" y="7"/>
                  </a:cxn>
                  <a:cxn ang="0">
                    <a:pos x="12" y="0"/>
                  </a:cxn>
                  <a:cxn ang="0">
                    <a:pos x="3" y="27"/>
                  </a:cxn>
                  <a:cxn ang="0">
                    <a:pos x="5" y="38"/>
                  </a:cxn>
                  <a:cxn ang="0">
                    <a:pos x="0" y="47"/>
                  </a:cxn>
                  <a:cxn ang="0">
                    <a:pos x="7" y="57"/>
                  </a:cxn>
                  <a:cxn ang="0">
                    <a:pos x="18" y="45"/>
                  </a:cxn>
                  <a:cxn ang="0">
                    <a:pos x="18" y="38"/>
                  </a:cxn>
                  <a:cxn ang="0">
                    <a:pos x="15" y="20"/>
                  </a:cxn>
                  <a:cxn ang="0">
                    <a:pos x="18" y="10"/>
                  </a:cxn>
                  <a:cxn ang="0">
                    <a:pos x="22" y="7"/>
                  </a:cxn>
                  <a:cxn ang="0">
                    <a:pos x="22" y="7"/>
                  </a:cxn>
                </a:cxnLst>
                <a:rect l="0" t="0" r="r" b="b"/>
                <a:pathLst>
                  <a:path w="22" h="57">
                    <a:moveTo>
                      <a:pt x="22" y="7"/>
                    </a:moveTo>
                    <a:lnTo>
                      <a:pt x="12" y="0"/>
                    </a:lnTo>
                    <a:lnTo>
                      <a:pt x="3" y="27"/>
                    </a:lnTo>
                    <a:lnTo>
                      <a:pt x="5" y="38"/>
                    </a:lnTo>
                    <a:lnTo>
                      <a:pt x="0" y="47"/>
                    </a:lnTo>
                    <a:lnTo>
                      <a:pt x="7" y="57"/>
                    </a:lnTo>
                    <a:lnTo>
                      <a:pt x="18" y="45"/>
                    </a:lnTo>
                    <a:lnTo>
                      <a:pt x="18" y="38"/>
                    </a:lnTo>
                    <a:lnTo>
                      <a:pt x="15" y="20"/>
                    </a:lnTo>
                    <a:lnTo>
                      <a:pt x="18" y="10"/>
                    </a:lnTo>
                    <a:lnTo>
                      <a:pt x="22" y="7"/>
                    </a:lnTo>
                    <a:lnTo>
                      <a:pt x="22"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10" name="Freeform 360"/>
              <p:cNvSpPr>
                <a:spLocks noChangeAspect="1"/>
              </p:cNvSpPr>
              <p:nvPr/>
            </p:nvSpPr>
            <p:spPr bwMode="auto">
              <a:xfrm>
                <a:off x="3092" y="2507"/>
                <a:ext cx="29" cy="40"/>
              </a:xfrm>
              <a:custGeom>
                <a:avLst/>
                <a:gdLst/>
                <a:ahLst/>
                <a:cxnLst>
                  <a:cxn ang="0">
                    <a:pos x="0" y="32"/>
                  </a:cxn>
                  <a:cxn ang="0">
                    <a:pos x="6" y="18"/>
                  </a:cxn>
                  <a:cxn ang="0">
                    <a:pos x="13" y="0"/>
                  </a:cxn>
                  <a:cxn ang="0">
                    <a:pos x="25" y="7"/>
                  </a:cxn>
                  <a:cxn ang="0">
                    <a:pos x="18" y="18"/>
                  </a:cxn>
                  <a:cxn ang="0">
                    <a:pos x="13" y="38"/>
                  </a:cxn>
                  <a:cxn ang="0">
                    <a:pos x="0" y="32"/>
                  </a:cxn>
                  <a:cxn ang="0">
                    <a:pos x="0" y="32"/>
                  </a:cxn>
                </a:cxnLst>
                <a:rect l="0" t="0" r="r" b="b"/>
                <a:pathLst>
                  <a:path w="25" h="38">
                    <a:moveTo>
                      <a:pt x="0" y="32"/>
                    </a:moveTo>
                    <a:lnTo>
                      <a:pt x="6" y="18"/>
                    </a:lnTo>
                    <a:lnTo>
                      <a:pt x="13" y="0"/>
                    </a:lnTo>
                    <a:lnTo>
                      <a:pt x="25" y="7"/>
                    </a:lnTo>
                    <a:lnTo>
                      <a:pt x="18" y="18"/>
                    </a:lnTo>
                    <a:lnTo>
                      <a:pt x="13" y="38"/>
                    </a:lnTo>
                    <a:lnTo>
                      <a:pt x="0" y="32"/>
                    </a:lnTo>
                    <a:lnTo>
                      <a:pt x="0" y="3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11" name="Freeform 361"/>
              <p:cNvSpPr>
                <a:spLocks noChangeAspect="1"/>
              </p:cNvSpPr>
              <p:nvPr/>
            </p:nvSpPr>
            <p:spPr bwMode="auto">
              <a:xfrm>
                <a:off x="3092" y="2507"/>
                <a:ext cx="29" cy="40"/>
              </a:xfrm>
              <a:custGeom>
                <a:avLst/>
                <a:gdLst/>
                <a:ahLst/>
                <a:cxnLst>
                  <a:cxn ang="0">
                    <a:pos x="0" y="32"/>
                  </a:cxn>
                  <a:cxn ang="0">
                    <a:pos x="6" y="18"/>
                  </a:cxn>
                  <a:cxn ang="0">
                    <a:pos x="13" y="0"/>
                  </a:cxn>
                  <a:cxn ang="0">
                    <a:pos x="25" y="7"/>
                  </a:cxn>
                  <a:cxn ang="0">
                    <a:pos x="18" y="18"/>
                  </a:cxn>
                  <a:cxn ang="0">
                    <a:pos x="13" y="38"/>
                  </a:cxn>
                  <a:cxn ang="0">
                    <a:pos x="0" y="32"/>
                  </a:cxn>
                  <a:cxn ang="0">
                    <a:pos x="0" y="32"/>
                  </a:cxn>
                </a:cxnLst>
                <a:rect l="0" t="0" r="r" b="b"/>
                <a:pathLst>
                  <a:path w="25" h="38">
                    <a:moveTo>
                      <a:pt x="0" y="32"/>
                    </a:moveTo>
                    <a:lnTo>
                      <a:pt x="6" y="18"/>
                    </a:lnTo>
                    <a:lnTo>
                      <a:pt x="13" y="0"/>
                    </a:lnTo>
                    <a:lnTo>
                      <a:pt x="25" y="7"/>
                    </a:lnTo>
                    <a:lnTo>
                      <a:pt x="18" y="18"/>
                    </a:lnTo>
                    <a:lnTo>
                      <a:pt x="13" y="38"/>
                    </a:lnTo>
                    <a:lnTo>
                      <a:pt x="0" y="32"/>
                    </a:lnTo>
                    <a:lnTo>
                      <a:pt x="0" y="3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12" name="Freeform 362"/>
              <p:cNvSpPr>
                <a:spLocks noChangeAspect="1"/>
              </p:cNvSpPr>
              <p:nvPr/>
            </p:nvSpPr>
            <p:spPr bwMode="auto">
              <a:xfrm>
                <a:off x="3102" y="2463"/>
                <a:ext cx="103" cy="91"/>
              </a:xfrm>
              <a:custGeom>
                <a:avLst/>
                <a:gdLst/>
                <a:ahLst/>
                <a:cxnLst>
                  <a:cxn ang="0">
                    <a:pos x="0" y="79"/>
                  </a:cxn>
                  <a:cxn ang="0">
                    <a:pos x="17" y="85"/>
                  </a:cxn>
                  <a:cxn ang="0">
                    <a:pos x="35" y="85"/>
                  </a:cxn>
                  <a:cxn ang="0">
                    <a:pos x="43" y="82"/>
                  </a:cxn>
                  <a:cxn ang="0">
                    <a:pos x="58" y="80"/>
                  </a:cxn>
                  <a:cxn ang="0">
                    <a:pos x="65" y="60"/>
                  </a:cxn>
                  <a:cxn ang="0">
                    <a:pos x="90" y="42"/>
                  </a:cxn>
                  <a:cxn ang="0">
                    <a:pos x="95" y="19"/>
                  </a:cxn>
                  <a:cxn ang="0">
                    <a:pos x="95" y="7"/>
                  </a:cxn>
                  <a:cxn ang="0">
                    <a:pos x="90" y="5"/>
                  </a:cxn>
                  <a:cxn ang="0">
                    <a:pos x="77" y="2"/>
                  </a:cxn>
                  <a:cxn ang="0">
                    <a:pos x="68" y="7"/>
                  </a:cxn>
                  <a:cxn ang="0">
                    <a:pos x="53" y="5"/>
                  </a:cxn>
                  <a:cxn ang="0">
                    <a:pos x="47" y="0"/>
                  </a:cxn>
                  <a:cxn ang="0">
                    <a:pos x="35" y="2"/>
                  </a:cxn>
                  <a:cxn ang="0">
                    <a:pos x="22" y="7"/>
                  </a:cxn>
                  <a:cxn ang="0">
                    <a:pos x="10" y="19"/>
                  </a:cxn>
                  <a:cxn ang="0">
                    <a:pos x="3" y="42"/>
                  </a:cxn>
                  <a:cxn ang="0">
                    <a:pos x="12" y="45"/>
                  </a:cxn>
                  <a:cxn ang="0">
                    <a:pos x="17" y="50"/>
                  </a:cxn>
                  <a:cxn ang="0">
                    <a:pos x="10" y="60"/>
                  </a:cxn>
                  <a:cxn ang="0">
                    <a:pos x="0" y="79"/>
                  </a:cxn>
                  <a:cxn ang="0">
                    <a:pos x="0" y="79"/>
                  </a:cxn>
                </a:cxnLst>
                <a:rect l="0" t="0" r="r" b="b"/>
                <a:pathLst>
                  <a:path w="95" h="85">
                    <a:moveTo>
                      <a:pt x="0" y="79"/>
                    </a:moveTo>
                    <a:lnTo>
                      <a:pt x="17" y="85"/>
                    </a:lnTo>
                    <a:lnTo>
                      <a:pt x="35" y="85"/>
                    </a:lnTo>
                    <a:lnTo>
                      <a:pt x="43" y="82"/>
                    </a:lnTo>
                    <a:lnTo>
                      <a:pt x="58" y="80"/>
                    </a:lnTo>
                    <a:lnTo>
                      <a:pt x="65" y="60"/>
                    </a:lnTo>
                    <a:lnTo>
                      <a:pt x="90" y="42"/>
                    </a:lnTo>
                    <a:lnTo>
                      <a:pt x="95" y="19"/>
                    </a:lnTo>
                    <a:lnTo>
                      <a:pt x="95" y="7"/>
                    </a:lnTo>
                    <a:lnTo>
                      <a:pt x="90" y="5"/>
                    </a:lnTo>
                    <a:lnTo>
                      <a:pt x="77" y="2"/>
                    </a:lnTo>
                    <a:lnTo>
                      <a:pt x="68" y="7"/>
                    </a:lnTo>
                    <a:lnTo>
                      <a:pt x="53" y="5"/>
                    </a:lnTo>
                    <a:lnTo>
                      <a:pt x="47" y="0"/>
                    </a:lnTo>
                    <a:lnTo>
                      <a:pt x="35" y="2"/>
                    </a:lnTo>
                    <a:lnTo>
                      <a:pt x="22" y="7"/>
                    </a:lnTo>
                    <a:lnTo>
                      <a:pt x="10" y="19"/>
                    </a:lnTo>
                    <a:lnTo>
                      <a:pt x="3" y="42"/>
                    </a:lnTo>
                    <a:lnTo>
                      <a:pt x="12" y="45"/>
                    </a:lnTo>
                    <a:lnTo>
                      <a:pt x="17" y="50"/>
                    </a:lnTo>
                    <a:lnTo>
                      <a:pt x="10" y="60"/>
                    </a:lnTo>
                    <a:lnTo>
                      <a:pt x="0" y="79"/>
                    </a:lnTo>
                    <a:lnTo>
                      <a:pt x="0" y="79"/>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13" name="Freeform 363"/>
              <p:cNvSpPr>
                <a:spLocks noChangeAspect="1"/>
              </p:cNvSpPr>
              <p:nvPr/>
            </p:nvSpPr>
            <p:spPr bwMode="auto">
              <a:xfrm>
                <a:off x="3102" y="2463"/>
                <a:ext cx="103" cy="91"/>
              </a:xfrm>
              <a:custGeom>
                <a:avLst/>
                <a:gdLst/>
                <a:ahLst/>
                <a:cxnLst>
                  <a:cxn ang="0">
                    <a:pos x="0" y="79"/>
                  </a:cxn>
                  <a:cxn ang="0">
                    <a:pos x="17" y="85"/>
                  </a:cxn>
                  <a:cxn ang="0">
                    <a:pos x="35" y="85"/>
                  </a:cxn>
                  <a:cxn ang="0">
                    <a:pos x="43" y="82"/>
                  </a:cxn>
                  <a:cxn ang="0">
                    <a:pos x="58" y="80"/>
                  </a:cxn>
                  <a:cxn ang="0">
                    <a:pos x="65" y="60"/>
                  </a:cxn>
                  <a:cxn ang="0">
                    <a:pos x="90" y="42"/>
                  </a:cxn>
                  <a:cxn ang="0">
                    <a:pos x="95" y="19"/>
                  </a:cxn>
                  <a:cxn ang="0">
                    <a:pos x="95" y="7"/>
                  </a:cxn>
                  <a:cxn ang="0">
                    <a:pos x="90" y="5"/>
                  </a:cxn>
                  <a:cxn ang="0">
                    <a:pos x="77" y="2"/>
                  </a:cxn>
                  <a:cxn ang="0">
                    <a:pos x="68" y="7"/>
                  </a:cxn>
                  <a:cxn ang="0">
                    <a:pos x="53" y="5"/>
                  </a:cxn>
                  <a:cxn ang="0">
                    <a:pos x="47" y="0"/>
                  </a:cxn>
                  <a:cxn ang="0">
                    <a:pos x="35" y="2"/>
                  </a:cxn>
                  <a:cxn ang="0">
                    <a:pos x="22" y="7"/>
                  </a:cxn>
                  <a:cxn ang="0">
                    <a:pos x="10" y="19"/>
                  </a:cxn>
                  <a:cxn ang="0">
                    <a:pos x="3" y="42"/>
                  </a:cxn>
                  <a:cxn ang="0">
                    <a:pos x="12" y="45"/>
                  </a:cxn>
                  <a:cxn ang="0">
                    <a:pos x="17" y="50"/>
                  </a:cxn>
                  <a:cxn ang="0">
                    <a:pos x="10" y="60"/>
                  </a:cxn>
                  <a:cxn ang="0">
                    <a:pos x="0" y="79"/>
                  </a:cxn>
                  <a:cxn ang="0">
                    <a:pos x="0" y="79"/>
                  </a:cxn>
                </a:cxnLst>
                <a:rect l="0" t="0" r="r" b="b"/>
                <a:pathLst>
                  <a:path w="95" h="85">
                    <a:moveTo>
                      <a:pt x="0" y="79"/>
                    </a:moveTo>
                    <a:lnTo>
                      <a:pt x="17" y="85"/>
                    </a:lnTo>
                    <a:lnTo>
                      <a:pt x="35" y="85"/>
                    </a:lnTo>
                    <a:lnTo>
                      <a:pt x="43" y="82"/>
                    </a:lnTo>
                    <a:lnTo>
                      <a:pt x="58" y="80"/>
                    </a:lnTo>
                    <a:lnTo>
                      <a:pt x="65" y="60"/>
                    </a:lnTo>
                    <a:lnTo>
                      <a:pt x="90" y="42"/>
                    </a:lnTo>
                    <a:lnTo>
                      <a:pt x="95" y="19"/>
                    </a:lnTo>
                    <a:lnTo>
                      <a:pt x="95" y="7"/>
                    </a:lnTo>
                    <a:lnTo>
                      <a:pt x="90" y="5"/>
                    </a:lnTo>
                    <a:lnTo>
                      <a:pt x="77" y="2"/>
                    </a:lnTo>
                    <a:lnTo>
                      <a:pt x="68" y="7"/>
                    </a:lnTo>
                    <a:lnTo>
                      <a:pt x="53" y="5"/>
                    </a:lnTo>
                    <a:lnTo>
                      <a:pt x="47" y="0"/>
                    </a:lnTo>
                    <a:lnTo>
                      <a:pt x="35" y="2"/>
                    </a:lnTo>
                    <a:lnTo>
                      <a:pt x="22" y="7"/>
                    </a:lnTo>
                    <a:lnTo>
                      <a:pt x="10" y="19"/>
                    </a:lnTo>
                    <a:lnTo>
                      <a:pt x="3" y="42"/>
                    </a:lnTo>
                    <a:lnTo>
                      <a:pt x="12" y="45"/>
                    </a:lnTo>
                    <a:lnTo>
                      <a:pt x="17" y="50"/>
                    </a:lnTo>
                    <a:lnTo>
                      <a:pt x="10" y="60"/>
                    </a:lnTo>
                    <a:lnTo>
                      <a:pt x="0" y="79"/>
                    </a:lnTo>
                    <a:lnTo>
                      <a:pt x="0" y="79"/>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14" name="Freeform 364"/>
              <p:cNvSpPr>
                <a:spLocks noChangeAspect="1"/>
              </p:cNvSpPr>
              <p:nvPr/>
            </p:nvSpPr>
            <p:spPr bwMode="auto">
              <a:xfrm>
                <a:off x="2946" y="2353"/>
                <a:ext cx="304" cy="129"/>
              </a:xfrm>
              <a:custGeom>
                <a:avLst/>
                <a:gdLst/>
                <a:ahLst/>
                <a:cxnLst>
                  <a:cxn ang="0">
                    <a:pos x="7" y="32"/>
                  </a:cxn>
                  <a:cxn ang="0">
                    <a:pos x="7" y="48"/>
                  </a:cxn>
                  <a:cxn ang="0">
                    <a:pos x="0" y="73"/>
                  </a:cxn>
                  <a:cxn ang="0">
                    <a:pos x="12" y="78"/>
                  </a:cxn>
                  <a:cxn ang="0">
                    <a:pos x="23" y="92"/>
                  </a:cxn>
                  <a:cxn ang="0">
                    <a:pos x="37" y="103"/>
                  </a:cxn>
                  <a:cxn ang="0">
                    <a:pos x="55" y="110"/>
                  </a:cxn>
                  <a:cxn ang="0">
                    <a:pos x="85" y="103"/>
                  </a:cxn>
                  <a:cxn ang="0">
                    <a:pos x="99" y="115"/>
                  </a:cxn>
                  <a:cxn ang="0">
                    <a:pos x="104" y="115"/>
                  </a:cxn>
                  <a:cxn ang="0">
                    <a:pos x="129" y="110"/>
                  </a:cxn>
                  <a:cxn ang="0">
                    <a:pos x="140" y="110"/>
                  </a:cxn>
                  <a:cxn ang="0">
                    <a:pos x="147" y="110"/>
                  </a:cxn>
                  <a:cxn ang="0">
                    <a:pos x="152" y="122"/>
                  </a:cxn>
                  <a:cxn ang="0">
                    <a:pos x="164" y="110"/>
                  </a:cxn>
                  <a:cxn ang="0">
                    <a:pos x="184" y="103"/>
                  </a:cxn>
                  <a:cxn ang="0">
                    <a:pos x="189" y="103"/>
                  </a:cxn>
                  <a:cxn ang="0">
                    <a:pos x="195" y="110"/>
                  </a:cxn>
                  <a:cxn ang="0">
                    <a:pos x="207" y="110"/>
                  </a:cxn>
                  <a:cxn ang="0">
                    <a:pos x="219" y="103"/>
                  </a:cxn>
                  <a:cxn ang="0">
                    <a:pos x="232" y="110"/>
                  </a:cxn>
                  <a:cxn ang="0">
                    <a:pos x="244" y="103"/>
                  </a:cxn>
                  <a:cxn ang="0">
                    <a:pos x="262" y="98"/>
                  </a:cxn>
                  <a:cxn ang="0">
                    <a:pos x="274" y="98"/>
                  </a:cxn>
                  <a:cxn ang="0">
                    <a:pos x="274" y="78"/>
                  </a:cxn>
                  <a:cxn ang="0">
                    <a:pos x="280" y="55"/>
                  </a:cxn>
                  <a:cxn ang="0">
                    <a:pos x="274" y="43"/>
                  </a:cxn>
                  <a:cxn ang="0">
                    <a:pos x="262" y="13"/>
                  </a:cxn>
                  <a:cxn ang="0">
                    <a:pos x="249" y="7"/>
                  </a:cxn>
                  <a:cxn ang="0">
                    <a:pos x="232" y="7"/>
                  </a:cxn>
                  <a:cxn ang="0">
                    <a:pos x="207" y="13"/>
                  </a:cxn>
                  <a:cxn ang="0">
                    <a:pos x="195" y="25"/>
                  </a:cxn>
                  <a:cxn ang="0">
                    <a:pos x="177" y="18"/>
                  </a:cxn>
                  <a:cxn ang="0">
                    <a:pos x="122" y="0"/>
                  </a:cxn>
                  <a:cxn ang="0">
                    <a:pos x="92" y="0"/>
                  </a:cxn>
                  <a:cxn ang="0">
                    <a:pos x="62" y="13"/>
                  </a:cxn>
                  <a:cxn ang="0">
                    <a:pos x="37" y="18"/>
                  </a:cxn>
                  <a:cxn ang="0">
                    <a:pos x="34" y="23"/>
                  </a:cxn>
                  <a:cxn ang="0">
                    <a:pos x="34" y="32"/>
                  </a:cxn>
                  <a:cxn ang="0">
                    <a:pos x="15" y="28"/>
                  </a:cxn>
                  <a:cxn ang="0">
                    <a:pos x="7" y="32"/>
                  </a:cxn>
                  <a:cxn ang="0">
                    <a:pos x="7" y="32"/>
                  </a:cxn>
                </a:cxnLst>
                <a:rect l="0" t="0" r="r" b="b"/>
                <a:pathLst>
                  <a:path w="280" h="122">
                    <a:moveTo>
                      <a:pt x="7" y="32"/>
                    </a:moveTo>
                    <a:lnTo>
                      <a:pt x="7" y="48"/>
                    </a:lnTo>
                    <a:lnTo>
                      <a:pt x="0" y="73"/>
                    </a:lnTo>
                    <a:lnTo>
                      <a:pt x="12" y="78"/>
                    </a:lnTo>
                    <a:lnTo>
                      <a:pt x="23" y="92"/>
                    </a:lnTo>
                    <a:lnTo>
                      <a:pt x="37" y="103"/>
                    </a:lnTo>
                    <a:lnTo>
                      <a:pt x="55" y="110"/>
                    </a:lnTo>
                    <a:lnTo>
                      <a:pt x="85" y="103"/>
                    </a:lnTo>
                    <a:lnTo>
                      <a:pt x="99" y="115"/>
                    </a:lnTo>
                    <a:lnTo>
                      <a:pt x="104" y="115"/>
                    </a:lnTo>
                    <a:lnTo>
                      <a:pt x="129" y="110"/>
                    </a:lnTo>
                    <a:lnTo>
                      <a:pt x="140" y="110"/>
                    </a:lnTo>
                    <a:lnTo>
                      <a:pt x="147" y="110"/>
                    </a:lnTo>
                    <a:lnTo>
                      <a:pt x="152" y="122"/>
                    </a:lnTo>
                    <a:lnTo>
                      <a:pt x="164" y="110"/>
                    </a:lnTo>
                    <a:lnTo>
                      <a:pt x="184" y="103"/>
                    </a:lnTo>
                    <a:lnTo>
                      <a:pt x="189" y="103"/>
                    </a:lnTo>
                    <a:lnTo>
                      <a:pt x="195" y="110"/>
                    </a:lnTo>
                    <a:lnTo>
                      <a:pt x="207" y="110"/>
                    </a:lnTo>
                    <a:lnTo>
                      <a:pt x="219" y="103"/>
                    </a:lnTo>
                    <a:lnTo>
                      <a:pt x="232" y="110"/>
                    </a:lnTo>
                    <a:lnTo>
                      <a:pt x="244" y="103"/>
                    </a:lnTo>
                    <a:lnTo>
                      <a:pt x="262" y="98"/>
                    </a:lnTo>
                    <a:lnTo>
                      <a:pt x="274" y="98"/>
                    </a:lnTo>
                    <a:lnTo>
                      <a:pt x="274" y="78"/>
                    </a:lnTo>
                    <a:lnTo>
                      <a:pt x="280" y="55"/>
                    </a:lnTo>
                    <a:lnTo>
                      <a:pt x="274" y="43"/>
                    </a:lnTo>
                    <a:lnTo>
                      <a:pt x="262" y="13"/>
                    </a:lnTo>
                    <a:lnTo>
                      <a:pt x="249" y="7"/>
                    </a:lnTo>
                    <a:lnTo>
                      <a:pt x="232" y="7"/>
                    </a:lnTo>
                    <a:lnTo>
                      <a:pt x="207" y="13"/>
                    </a:lnTo>
                    <a:lnTo>
                      <a:pt x="195" y="25"/>
                    </a:lnTo>
                    <a:lnTo>
                      <a:pt x="177" y="18"/>
                    </a:lnTo>
                    <a:lnTo>
                      <a:pt x="122" y="0"/>
                    </a:lnTo>
                    <a:lnTo>
                      <a:pt x="92" y="0"/>
                    </a:lnTo>
                    <a:lnTo>
                      <a:pt x="62" y="13"/>
                    </a:lnTo>
                    <a:lnTo>
                      <a:pt x="37" y="18"/>
                    </a:lnTo>
                    <a:lnTo>
                      <a:pt x="34" y="23"/>
                    </a:lnTo>
                    <a:lnTo>
                      <a:pt x="34" y="32"/>
                    </a:lnTo>
                    <a:lnTo>
                      <a:pt x="15" y="28"/>
                    </a:lnTo>
                    <a:lnTo>
                      <a:pt x="7" y="32"/>
                    </a:lnTo>
                    <a:lnTo>
                      <a:pt x="7" y="3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15" name="Freeform 365"/>
              <p:cNvSpPr>
                <a:spLocks noChangeAspect="1"/>
              </p:cNvSpPr>
              <p:nvPr/>
            </p:nvSpPr>
            <p:spPr bwMode="auto">
              <a:xfrm>
                <a:off x="2946" y="2353"/>
                <a:ext cx="304" cy="129"/>
              </a:xfrm>
              <a:custGeom>
                <a:avLst/>
                <a:gdLst/>
                <a:ahLst/>
                <a:cxnLst>
                  <a:cxn ang="0">
                    <a:pos x="7" y="32"/>
                  </a:cxn>
                  <a:cxn ang="0">
                    <a:pos x="7" y="48"/>
                  </a:cxn>
                  <a:cxn ang="0">
                    <a:pos x="0" y="73"/>
                  </a:cxn>
                  <a:cxn ang="0">
                    <a:pos x="12" y="78"/>
                  </a:cxn>
                  <a:cxn ang="0">
                    <a:pos x="23" y="92"/>
                  </a:cxn>
                  <a:cxn ang="0">
                    <a:pos x="37" y="103"/>
                  </a:cxn>
                  <a:cxn ang="0">
                    <a:pos x="55" y="110"/>
                  </a:cxn>
                  <a:cxn ang="0">
                    <a:pos x="85" y="103"/>
                  </a:cxn>
                  <a:cxn ang="0">
                    <a:pos x="99" y="115"/>
                  </a:cxn>
                  <a:cxn ang="0">
                    <a:pos x="104" y="115"/>
                  </a:cxn>
                  <a:cxn ang="0">
                    <a:pos x="129" y="110"/>
                  </a:cxn>
                  <a:cxn ang="0">
                    <a:pos x="140" y="110"/>
                  </a:cxn>
                  <a:cxn ang="0">
                    <a:pos x="147" y="110"/>
                  </a:cxn>
                  <a:cxn ang="0">
                    <a:pos x="152" y="122"/>
                  </a:cxn>
                  <a:cxn ang="0">
                    <a:pos x="164" y="110"/>
                  </a:cxn>
                  <a:cxn ang="0">
                    <a:pos x="184" y="103"/>
                  </a:cxn>
                  <a:cxn ang="0">
                    <a:pos x="189" y="103"/>
                  </a:cxn>
                  <a:cxn ang="0">
                    <a:pos x="195" y="110"/>
                  </a:cxn>
                  <a:cxn ang="0">
                    <a:pos x="207" y="110"/>
                  </a:cxn>
                  <a:cxn ang="0">
                    <a:pos x="219" y="103"/>
                  </a:cxn>
                  <a:cxn ang="0">
                    <a:pos x="232" y="110"/>
                  </a:cxn>
                  <a:cxn ang="0">
                    <a:pos x="244" y="103"/>
                  </a:cxn>
                  <a:cxn ang="0">
                    <a:pos x="262" y="98"/>
                  </a:cxn>
                  <a:cxn ang="0">
                    <a:pos x="274" y="98"/>
                  </a:cxn>
                  <a:cxn ang="0">
                    <a:pos x="274" y="78"/>
                  </a:cxn>
                  <a:cxn ang="0">
                    <a:pos x="280" y="55"/>
                  </a:cxn>
                  <a:cxn ang="0">
                    <a:pos x="274" y="43"/>
                  </a:cxn>
                  <a:cxn ang="0">
                    <a:pos x="262" y="13"/>
                  </a:cxn>
                  <a:cxn ang="0">
                    <a:pos x="249" y="7"/>
                  </a:cxn>
                  <a:cxn ang="0">
                    <a:pos x="232" y="7"/>
                  </a:cxn>
                  <a:cxn ang="0">
                    <a:pos x="207" y="13"/>
                  </a:cxn>
                  <a:cxn ang="0">
                    <a:pos x="195" y="25"/>
                  </a:cxn>
                  <a:cxn ang="0">
                    <a:pos x="177" y="18"/>
                  </a:cxn>
                  <a:cxn ang="0">
                    <a:pos x="122" y="0"/>
                  </a:cxn>
                  <a:cxn ang="0">
                    <a:pos x="92" y="0"/>
                  </a:cxn>
                  <a:cxn ang="0">
                    <a:pos x="62" y="13"/>
                  </a:cxn>
                  <a:cxn ang="0">
                    <a:pos x="37" y="18"/>
                  </a:cxn>
                  <a:cxn ang="0">
                    <a:pos x="34" y="23"/>
                  </a:cxn>
                  <a:cxn ang="0">
                    <a:pos x="34" y="32"/>
                  </a:cxn>
                  <a:cxn ang="0">
                    <a:pos x="15" y="28"/>
                  </a:cxn>
                  <a:cxn ang="0">
                    <a:pos x="7" y="32"/>
                  </a:cxn>
                  <a:cxn ang="0">
                    <a:pos x="7" y="32"/>
                  </a:cxn>
                </a:cxnLst>
                <a:rect l="0" t="0" r="r" b="b"/>
                <a:pathLst>
                  <a:path w="280" h="122">
                    <a:moveTo>
                      <a:pt x="7" y="32"/>
                    </a:moveTo>
                    <a:lnTo>
                      <a:pt x="7" y="48"/>
                    </a:lnTo>
                    <a:lnTo>
                      <a:pt x="0" y="73"/>
                    </a:lnTo>
                    <a:lnTo>
                      <a:pt x="12" y="78"/>
                    </a:lnTo>
                    <a:lnTo>
                      <a:pt x="23" y="92"/>
                    </a:lnTo>
                    <a:lnTo>
                      <a:pt x="37" y="103"/>
                    </a:lnTo>
                    <a:lnTo>
                      <a:pt x="55" y="110"/>
                    </a:lnTo>
                    <a:lnTo>
                      <a:pt x="85" y="103"/>
                    </a:lnTo>
                    <a:lnTo>
                      <a:pt x="99" y="115"/>
                    </a:lnTo>
                    <a:lnTo>
                      <a:pt x="104" y="115"/>
                    </a:lnTo>
                    <a:lnTo>
                      <a:pt x="129" y="110"/>
                    </a:lnTo>
                    <a:lnTo>
                      <a:pt x="140" y="110"/>
                    </a:lnTo>
                    <a:lnTo>
                      <a:pt x="147" y="110"/>
                    </a:lnTo>
                    <a:lnTo>
                      <a:pt x="152" y="122"/>
                    </a:lnTo>
                    <a:lnTo>
                      <a:pt x="164" y="110"/>
                    </a:lnTo>
                    <a:lnTo>
                      <a:pt x="184" y="103"/>
                    </a:lnTo>
                    <a:lnTo>
                      <a:pt x="189" y="103"/>
                    </a:lnTo>
                    <a:lnTo>
                      <a:pt x="195" y="110"/>
                    </a:lnTo>
                    <a:lnTo>
                      <a:pt x="207" y="110"/>
                    </a:lnTo>
                    <a:lnTo>
                      <a:pt x="219" y="103"/>
                    </a:lnTo>
                    <a:lnTo>
                      <a:pt x="232" y="110"/>
                    </a:lnTo>
                    <a:lnTo>
                      <a:pt x="244" y="103"/>
                    </a:lnTo>
                    <a:lnTo>
                      <a:pt x="262" y="98"/>
                    </a:lnTo>
                    <a:lnTo>
                      <a:pt x="274" y="98"/>
                    </a:lnTo>
                    <a:lnTo>
                      <a:pt x="274" y="78"/>
                    </a:lnTo>
                    <a:lnTo>
                      <a:pt x="280" y="55"/>
                    </a:lnTo>
                    <a:lnTo>
                      <a:pt x="274" y="43"/>
                    </a:lnTo>
                    <a:lnTo>
                      <a:pt x="262" y="13"/>
                    </a:lnTo>
                    <a:lnTo>
                      <a:pt x="249" y="7"/>
                    </a:lnTo>
                    <a:lnTo>
                      <a:pt x="232" y="7"/>
                    </a:lnTo>
                    <a:lnTo>
                      <a:pt x="207" y="13"/>
                    </a:lnTo>
                    <a:lnTo>
                      <a:pt x="195" y="25"/>
                    </a:lnTo>
                    <a:lnTo>
                      <a:pt x="177" y="18"/>
                    </a:lnTo>
                    <a:lnTo>
                      <a:pt x="122" y="0"/>
                    </a:lnTo>
                    <a:lnTo>
                      <a:pt x="92" y="0"/>
                    </a:lnTo>
                    <a:lnTo>
                      <a:pt x="62" y="13"/>
                    </a:lnTo>
                    <a:lnTo>
                      <a:pt x="37" y="18"/>
                    </a:lnTo>
                    <a:lnTo>
                      <a:pt x="34" y="23"/>
                    </a:lnTo>
                    <a:lnTo>
                      <a:pt x="34" y="32"/>
                    </a:lnTo>
                    <a:lnTo>
                      <a:pt x="15" y="28"/>
                    </a:lnTo>
                    <a:lnTo>
                      <a:pt x="7" y="32"/>
                    </a:lnTo>
                    <a:lnTo>
                      <a:pt x="7" y="3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16" name="Freeform 366"/>
              <p:cNvSpPr>
                <a:spLocks noChangeAspect="1"/>
              </p:cNvSpPr>
              <p:nvPr/>
            </p:nvSpPr>
            <p:spPr bwMode="auto">
              <a:xfrm>
                <a:off x="3046" y="2496"/>
                <a:ext cx="27" cy="20"/>
              </a:xfrm>
              <a:custGeom>
                <a:avLst/>
                <a:gdLst/>
                <a:ahLst/>
                <a:cxnLst>
                  <a:cxn ang="0">
                    <a:pos x="23" y="0"/>
                  </a:cxn>
                  <a:cxn ang="0">
                    <a:pos x="12" y="0"/>
                  </a:cxn>
                  <a:cxn ang="0">
                    <a:pos x="0" y="7"/>
                  </a:cxn>
                  <a:cxn ang="0">
                    <a:pos x="0" y="19"/>
                  </a:cxn>
                  <a:cxn ang="0">
                    <a:pos x="7" y="19"/>
                  </a:cxn>
                  <a:cxn ang="0">
                    <a:pos x="12" y="12"/>
                  </a:cxn>
                  <a:cxn ang="0">
                    <a:pos x="17" y="12"/>
                  </a:cxn>
                  <a:cxn ang="0">
                    <a:pos x="23" y="7"/>
                  </a:cxn>
                  <a:cxn ang="0">
                    <a:pos x="23" y="0"/>
                  </a:cxn>
                  <a:cxn ang="0">
                    <a:pos x="23" y="0"/>
                  </a:cxn>
                </a:cxnLst>
                <a:rect l="0" t="0" r="r" b="b"/>
                <a:pathLst>
                  <a:path w="23" h="19">
                    <a:moveTo>
                      <a:pt x="23" y="0"/>
                    </a:moveTo>
                    <a:lnTo>
                      <a:pt x="12" y="0"/>
                    </a:lnTo>
                    <a:lnTo>
                      <a:pt x="0" y="7"/>
                    </a:lnTo>
                    <a:lnTo>
                      <a:pt x="0" y="19"/>
                    </a:lnTo>
                    <a:lnTo>
                      <a:pt x="7" y="19"/>
                    </a:lnTo>
                    <a:lnTo>
                      <a:pt x="12" y="12"/>
                    </a:lnTo>
                    <a:lnTo>
                      <a:pt x="17" y="12"/>
                    </a:lnTo>
                    <a:lnTo>
                      <a:pt x="23" y="7"/>
                    </a:lnTo>
                    <a:lnTo>
                      <a:pt x="23" y="0"/>
                    </a:lnTo>
                    <a:lnTo>
                      <a:pt x="2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17" name="Freeform 367"/>
              <p:cNvSpPr>
                <a:spLocks noChangeAspect="1"/>
              </p:cNvSpPr>
              <p:nvPr/>
            </p:nvSpPr>
            <p:spPr bwMode="auto">
              <a:xfrm>
                <a:off x="3046" y="2496"/>
                <a:ext cx="27" cy="20"/>
              </a:xfrm>
              <a:custGeom>
                <a:avLst/>
                <a:gdLst/>
                <a:ahLst/>
                <a:cxnLst>
                  <a:cxn ang="0">
                    <a:pos x="23" y="0"/>
                  </a:cxn>
                  <a:cxn ang="0">
                    <a:pos x="12" y="0"/>
                  </a:cxn>
                  <a:cxn ang="0">
                    <a:pos x="0" y="7"/>
                  </a:cxn>
                  <a:cxn ang="0">
                    <a:pos x="0" y="19"/>
                  </a:cxn>
                  <a:cxn ang="0">
                    <a:pos x="7" y="19"/>
                  </a:cxn>
                  <a:cxn ang="0">
                    <a:pos x="12" y="12"/>
                  </a:cxn>
                  <a:cxn ang="0">
                    <a:pos x="17" y="12"/>
                  </a:cxn>
                  <a:cxn ang="0">
                    <a:pos x="23" y="7"/>
                  </a:cxn>
                  <a:cxn ang="0">
                    <a:pos x="23" y="0"/>
                  </a:cxn>
                  <a:cxn ang="0">
                    <a:pos x="23" y="0"/>
                  </a:cxn>
                </a:cxnLst>
                <a:rect l="0" t="0" r="r" b="b"/>
                <a:pathLst>
                  <a:path w="23" h="19">
                    <a:moveTo>
                      <a:pt x="23" y="0"/>
                    </a:moveTo>
                    <a:lnTo>
                      <a:pt x="12" y="0"/>
                    </a:lnTo>
                    <a:lnTo>
                      <a:pt x="0" y="7"/>
                    </a:lnTo>
                    <a:lnTo>
                      <a:pt x="0" y="19"/>
                    </a:lnTo>
                    <a:lnTo>
                      <a:pt x="7" y="19"/>
                    </a:lnTo>
                    <a:lnTo>
                      <a:pt x="12" y="12"/>
                    </a:lnTo>
                    <a:lnTo>
                      <a:pt x="17" y="12"/>
                    </a:lnTo>
                    <a:lnTo>
                      <a:pt x="23" y="7"/>
                    </a:lnTo>
                    <a:lnTo>
                      <a:pt x="23" y="0"/>
                    </a:lnTo>
                    <a:lnTo>
                      <a:pt x="2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18" name="Freeform 368"/>
              <p:cNvSpPr>
                <a:spLocks noChangeAspect="1"/>
              </p:cNvSpPr>
              <p:nvPr/>
            </p:nvSpPr>
            <p:spPr bwMode="auto">
              <a:xfrm>
                <a:off x="2873" y="2127"/>
                <a:ext cx="273" cy="161"/>
              </a:xfrm>
              <a:custGeom>
                <a:avLst/>
                <a:gdLst/>
                <a:ahLst/>
                <a:cxnLst>
                  <a:cxn ang="0">
                    <a:pos x="237" y="96"/>
                  </a:cxn>
                  <a:cxn ang="0">
                    <a:pos x="226" y="103"/>
                  </a:cxn>
                  <a:cxn ang="0">
                    <a:pos x="214" y="115"/>
                  </a:cxn>
                  <a:cxn ang="0">
                    <a:pos x="189" y="121"/>
                  </a:cxn>
                  <a:cxn ang="0">
                    <a:pos x="176" y="121"/>
                  </a:cxn>
                  <a:cxn ang="0">
                    <a:pos x="176" y="133"/>
                  </a:cxn>
                  <a:cxn ang="0">
                    <a:pos x="189" y="140"/>
                  </a:cxn>
                  <a:cxn ang="0">
                    <a:pos x="176" y="146"/>
                  </a:cxn>
                  <a:cxn ang="0">
                    <a:pos x="171" y="146"/>
                  </a:cxn>
                  <a:cxn ang="0">
                    <a:pos x="159" y="128"/>
                  </a:cxn>
                  <a:cxn ang="0">
                    <a:pos x="152" y="121"/>
                  </a:cxn>
                  <a:cxn ang="0">
                    <a:pos x="141" y="121"/>
                  </a:cxn>
                  <a:cxn ang="0">
                    <a:pos x="129" y="121"/>
                  </a:cxn>
                  <a:cxn ang="0">
                    <a:pos x="122" y="140"/>
                  </a:cxn>
                  <a:cxn ang="0">
                    <a:pos x="109" y="146"/>
                  </a:cxn>
                  <a:cxn ang="0">
                    <a:pos x="104" y="146"/>
                  </a:cxn>
                  <a:cxn ang="0">
                    <a:pos x="97" y="151"/>
                  </a:cxn>
                  <a:cxn ang="0">
                    <a:pos x="99" y="120"/>
                  </a:cxn>
                  <a:cxn ang="0">
                    <a:pos x="112" y="106"/>
                  </a:cxn>
                  <a:cxn ang="0">
                    <a:pos x="122" y="103"/>
                  </a:cxn>
                  <a:cxn ang="0">
                    <a:pos x="116" y="90"/>
                  </a:cxn>
                  <a:cxn ang="0">
                    <a:pos x="104" y="73"/>
                  </a:cxn>
                  <a:cxn ang="0">
                    <a:pos x="90" y="73"/>
                  </a:cxn>
                  <a:cxn ang="0">
                    <a:pos x="74" y="80"/>
                  </a:cxn>
                  <a:cxn ang="0">
                    <a:pos x="65" y="91"/>
                  </a:cxn>
                  <a:cxn ang="0">
                    <a:pos x="42" y="91"/>
                  </a:cxn>
                  <a:cxn ang="0">
                    <a:pos x="15" y="91"/>
                  </a:cxn>
                  <a:cxn ang="0">
                    <a:pos x="5" y="83"/>
                  </a:cxn>
                  <a:cxn ang="0">
                    <a:pos x="0" y="66"/>
                  </a:cxn>
                  <a:cxn ang="0">
                    <a:pos x="24" y="30"/>
                  </a:cxn>
                  <a:cxn ang="0">
                    <a:pos x="19" y="18"/>
                  </a:cxn>
                  <a:cxn ang="0">
                    <a:pos x="30" y="11"/>
                  </a:cxn>
                  <a:cxn ang="0">
                    <a:pos x="42" y="11"/>
                  </a:cxn>
                  <a:cxn ang="0">
                    <a:pos x="49" y="11"/>
                  </a:cxn>
                  <a:cxn ang="0">
                    <a:pos x="67" y="25"/>
                  </a:cxn>
                  <a:cxn ang="0">
                    <a:pos x="97" y="11"/>
                  </a:cxn>
                  <a:cxn ang="0">
                    <a:pos x="104" y="18"/>
                  </a:cxn>
                  <a:cxn ang="0">
                    <a:pos x="109" y="11"/>
                  </a:cxn>
                  <a:cxn ang="0">
                    <a:pos x="122" y="6"/>
                  </a:cxn>
                  <a:cxn ang="0">
                    <a:pos x="134" y="6"/>
                  </a:cxn>
                  <a:cxn ang="0">
                    <a:pos x="159" y="0"/>
                  </a:cxn>
                  <a:cxn ang="0">
                    <a:pos x="189" y="0"/>
                  </a:cxn>
                  <a:cxn ang="0">
                    <a:pos x="201" y="18"/>
                  </a:cxn>
                  <a:cxn ang="0">
                    <a:pos x="214" y="30"/>
                  </a:cxn>
                  <a:cxn ang="0">
                    <a:pos x="231" y="30"/>
                  </a:cxn>
                  <a:cxn ang="0">
                    <a:pos x="244" y="61"/>
                  </a:cxn>
                  <a:cxn ang="0">
                    <a:pos x="244" y="66"/>
                  </a:cxn>
                  <a:cxn ang="0">
                    <a:pos x="251" y="85"/>
                  </a:cxn>
                  <a:cxn ang="0">
                    <a:pos x="231" y="91"/>
                  </a:cxn>
                  <a:cxn ang="0">
                    <a:pos x="237" y="96"/>
                  </a:cxn>
                  <a:cxn ang="0">
                    <a:pos x="237" y="96"/>
                  </a:cxn>
                </a:cxnLst>
                <a:rect l="0" t="0" r="r" b="b"/>
                <a:pathLst>
                  <a:path w="251" h="151">
                    <a:moveTo>
                      <a:pt x="237" y="96"/>
                    </a:moveTo>
                    <a:lnTo>
                      <a:pt x="226" y="103"/>
                    </a:lnTo>
                    <a:lnTo>
                      <a:pt x="214" y="115"/>
                    </a:lnTo>
                    <a:lnTo>
                      <a:pt x="189" y="121"/>
                    </a:lnTo>
                    <a:lnTo>
                      <a:pt x="176" y="121"/>
                    </a:lnTo>
                    <a:lnTo>
                      <a:pt x="176" y="133"/>
                    </a:lnTo>
                    <a:lnTo>
                      <a:pt x="189" y="140"/>
                    </a:lnTo>
                    <a:lnTo>
                      <a:pt x="176" y="146"/>
                    </a:lnTo>
                    <a:lnTo>
                      <a:pt x="171" y="146"/>
                    </a:lnTo>
                    <a:lnTo>
                      <a:pt x="159" y="128"/>
                    </a:lnTo>
                    <a:lnTo>
                      <a:pt x="152" y="121"/>
                    </a:lnTo>
                    <a:lnTo>
                      <a:pt x="141" y="121"/>
                    </a:lnTo>
                    <a:lnTo>
                      <a:pt x="129" y="121"/>
                    </a:lnTo>
                    <a:lnTo>
                      <a:pt x="122" y="140"/>
                    </a:lnTo>
                    <a:lnTo>
                      <a:pt x="109" y="146"/>
                    </a:lnTo>
                    <a:lnTo>
                      <a:pt x="104" y="146"/>
                    </a:lnTo>
                    <a:lnTo>
                      <a:pt x="97" y="151"/>
                    </a:lnTo>
                    <a:lnTo>
                      <a:pt x="99" y="120"/>
                    </a:lnTo>
                    <a:lnTo>
                      <a:pt x="112" y="106"/>
                    </a:lnTo>
                    <a:lnTo>
                      <a:pt x="122" y="103"/>
                    </a:lnTo>
                    <a:lnTo>
                      <a:pt x="116" y="90"/>
                    </a:lnTo>
                    <a:lnTo>
                      <a:pt x="104" y="73"/>
                    </a:lnTo>
                    <a:lnTo>
                      <a:pt x="90" y="73"/>
                    </a:lnTo>
                    <a:lnTo>
                      <a:pt x="74" y="80"/>
                    </a:lnTo>
                    <a:lnTo>
                      <a:pt x="65" y="91"/>
                    </a:lnTo>
                    <a:lnTo>
                      <a:pt x="42" y="91"/>
                    </a:lnTo>
                    <a:lnTo>
                      <a:pt x="15" y="91"/>
                    </a:lnTo>
                    <a:lnTo>
                      <a:pt x="5" y="83"/>
                    </a:lnTo>
                    <a:lnTo>
                      <a:pt x="0" y="66"/>
                    </a:lnTo>
                    <a:lnTo>
                      <a:pt x="24" y="30"/>
                    </a:lnTo>
                    <a:lnTo>
                      <a:pt x="19" y="18"/>
                    </a:lnTo>
                    <a:lnTo>
                      <a:pt x="30" y="11"/>
                    </a:lnTo>
                    <a:lnTo>
                      <a:pt x="42" y="11"/>
                    </a:lnTo>
                    <a:lnTo>
                      <a:pt x="49" y="11"/>
                    </a:lnTo>
                    <a:lnTo>
                      <a:pt x="67" y="25"/>
                    </a:lnTo>
                    <a:lnTo>
                      <a:pt x="97" y="11"/>
                    </a:lnTo>
                    <a:lnTo>
                      <a:pt x="104" y="18"/>
                    </a:lnTo>
                    <a:lnTo>
                      <a:pt x="109" y="11"/>
                    </a:lnTo>
                    <a:lnTo>
                      <a:pt x="122" y="6"/>
                    </a:lnTo>
                    <a:lnTo>
                      <a:pt x="134" y="6"/>
                    </a:lnTo>
                    <a:lnTo>
                      <a:pt x="159" y="0"/>
                    </a:lnTo>
                    <a:lnTo>
                      <a:pt x="189" y="0"/>
                    </a:lnTo>
                    <a:lnTo>
                      <a:pt x="201" y="18"/>
                    </a:lnTo>
                    <a:lnTo>
                      <a:pt x="214" y="30"/>
                    </a:lnTo>
                    <a:lnTo>
                      <a:pt x="231" y="30"/>
                    </a:lnTo>
                    <a:lnTo>
                      <a:pt x="244" y="61"/>
                    </a:lnTo>
                    <a:lnTo>
                      <a:pt x="244" y="66"/>
                    </a:lnTo>
                    <a:lnTo>
                      <a:pt x="251" y="85"/>
                    </a:lnTo>
                    <a:lnTo>
                      <a:pt x="231" y="91"/>
                    </a:lnTo>
                    <a:lnTo>
                      <a:pt x="237" y="96"/>
                    </a:lnTo>
                    <a:lnTo>
                      <a:pt x="237" y="9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19" name="Freeform 369"/>
              <p:cNvSpPr>
                <a:spLocks noChangeAspect="1"/>
              </p:cNvSpPr>
              <p:nvPr/>
            </p:nvSpPr>
            <p:spPr bwMode="auto">
              <a:xfrm>
                <a:off x="2873" y="2127"/>
                <a:ext cx="273" cy="161"/>
              </a:xfrm>
              <a:custGeom>
                <a:avLst/>
                <a:gdLst/>
                <a:ahLst/>
                <a:cxnLst>
                  <a:cxn ang="0">
                    <a:pos x="237" y="96"/>
                  </a:cxn>
                  <a:cxn ang="0">
                    <a:pos x="226" y="103"/>
                  </a:cxn>
                  <a:cxn ang="0">
                    <a:pos x="214" y="115"/>
                  </a:cxn>
                  <a:cxn ang="0">
                    <a:pos x="189" y="121"/>
                  </a:cxn>
                  <a:cxn ang="0">
                    <a:pos x="176" y="121"/>
                  </a:cxn>
                  <a:cxn ang="0">
                    <a:pos x="176" y="133"/>
                  </a:cxn>
                  <a:cxn ang="0">
                    <a:pos x="189" y="140"/>
                  </a:cxn>
                  <a:cxn ang="0">
                    <a:pos x="176" y="146"/>
                  </a:cxn>
                  <a:cxn ang="0">
                    <a:pos x="171" y="146"/>
                  </a:cxn>
                  <a:cxn ang="0">
                    <a:pos x="159" y="128"/>
                  </a:cxn>
                  <a:cxn ang="0">
                    <a:pos x="152" y="121"/>
                  </a:cxn>
                  <a:cxn ang="0">
                    <a:pos x="141" y="121"/>
                  </a:cxn>
                  <a:cxn ang="0">
                    <a:pos x="129" y="121"/>
                  </a:cxn>
                  <a:cxn ang="0">
                    <a:pos x="122" y="140"/>
                  </a:cxn>
                  <a:cxn ang="0">
                    <a:pos x="109" y="146"/>
                  </a:cxn>
                  <a:cxn ang="0">
                    <a:pos x="104" y="146"/>
                  </a:cxn>
                  <a:cxn ang="0">
                    <a:pos x="97" y="151"/>
                  </a:cxn>
                  <a:cxn ang="0">
                    <a:pos x="99" y="120"/>
                  </a:cxn>
                  <a:cxn ang="0">
                    <a:pos x="112" y="106"/>
                  </a:cxn>
                  <a:cxn ang="0">
                    <a:pos x="122" y="103"/>
                  </a:cxn>
                  <a:cxn ang="0">
                    <a:pos x="116" y="90"/>
                  </a:cxn>
                  <a:cxn ang="0">
                    <a:pos x="104" y="73"/>
                  </a:cxn>
                  <a:cxn ang="0">
                    <a:pos x="90" y="73"/>
                  </a:cxn>
                  <a:cxn ang="0">
                    <a:pos x="74" y="80"/>
                  </a:cxn>
                  <a:cxn ang="0">
                    <a:pos x="65" y="91"/>
                  </a:cxn>
                  <a:cxn ang="0">
                    <a:pos x="42" y="91"/>
                  </a:cxn>
                  <a:cxn ang="0">
                    <a:pos x="15" y="91"/>
                  </a:cxn>
                  <a:cxn ang="0">
                    <a:pos x="5" y="83"/>
                  </a:cxn>
                  <a:cxn ang="0">
                    <a:pos x="0" y="66"/>
                  </a:cxn>
                  <a:cxn ang="0">
                    <a:pos x="24" y="30"/>
                  </a:cxn>
                  <a:cxn ang="0">
                    <a:pos x="19" y="18"/>
                  </a:cxn>
                  <a:cxn ang="0">
                    <a:pos x="30" y="11"/>
                  </a:cxn>
                  <a:cxn ang="0">
                    <a:pos x="42" y="11"/>
                  </a:cxn>
                  <a:cxn ang="0">
                    <a:pos x="49" y="11"/>
                  </a:cxn>
                  <a:cxn ang="0">
                    <a:pos x="67" y="25"/>
                  </a:cxn>
                  <a:cxn ang="0">
                    <a:pos x="97" y="11"/>
                  </a:cxn>
                  <a:cxn ang="0">
                    <a:pos x="104" y="18"/>
                  </a:cxn>
                  <a:cxn ang="0">
                    <a:pos x="109" y="11"/>
                  </a:cxn>
                  <a:cxn ang="0">
                    <a:pos x="122" y="6"/>
                  </a:cxn>
                  <a:cxn ang="0">
                    <a:pos x="134" y="6"/>
                  </a:cxn>
                  <a:cxn ang="0">
                    <a:pos x="159" y="0"/>
                  </a:cxn>
                  <a:cxn ang="0">
                    <a:pos x="189" y="0"/>
                  </a:cxn>
                  <a:cxn ang="0">
                    <a:pos x="201" y="18"/>
                  </a:cxn>
                  <a:cxn ang="0">
                    <a:pos x="214" y="30"/>
                  </a:cxn>
                  <a:cxn ang="0">
                    <a:pos x="231" y="30"/>
                  </a:cxn>
                  <a:cxn ang="0">
                    <a:pos x="244" y="61"/>
                  </a:cxn>
                  <a:cxn ang="0">
                    <a:pos x="244" y="66"/>
                  </a:cxn>
                  <a:cxn ang="0">
                    <a:pos x="251" y="85"/>
                  </a:cxn>
                  <a:cxn ang="0">
                    <a:pos x="231" y="91"/>
                  </a:cxn>
                  <a:cxn ang="0">
                    <a:pos x="237" y="96"/>
                  </a:cxn>
                  <a:cxn ang="0">
                    <a:pos x="237" y="96"/>
                  </a:cxn>
                </a:cxnLst>
                <a:rect l="0" t="0" r="r" b="b"/>
                <a:pathLst>
                  <a:path w="251" h="151">
                    <a:moveTo>
                      <a:pt x="237" y="96"/>
                    </a:moveTo>
                    <a:lnTo>
                      <a:pt x="226" y="103"/>
                    </a:lnTo>
                    <a:lnTo>
                      <a:pt x="214" y="115"/>
                    </a:lnTo>
                    <a:lnTo>
                      <a:pt x="189" y="121"/>
                    </a:lnTo>
                    <a:lnTo>
                      <a:pt x="176" y="121"/>
                    </a:lnTo>
                    <a:lnTo>
                      <a:pt x="176" y="133"/>
                    </a:lnTo>
                    <a:lnTo>
                      <a:pt x="189" y="140"/>
                    </a:lnTo>
                    <a:lnTo>
                      <a:pt x="176" y="146"/>
                    </a:lnTo>
                    <a:lnTo>
                      <a:pt x="171" y="146"/>
                    </a:lnTo>
                    <a:lnTo>
                      <a:pt x="159" y="128"/>
                    </a:lnTo>
                    <a:lnTo>
                      <a:pt x="152" y="121"/>
                    </a:lnTo>
                    <a:lnTo>
                      <a:pt x="141" y="121"/>
                    </a:lnTo>
                    <a:lnTo>
                      <a:pt x="129" y="121"/>
                    </a:lnTo>
                    <a:lnTo>
                      <a:pt x="122" y="140"/>
                    </a:lnTo>
                    <a:lnTo>
                      <a:pt x="109" y="146"/>
                    </a:lnTo>
                    <a:lnTo>
                      <a:pt x="104" y="146"/>
                    </a:lnTo>
                    <a:lnTo>
                      <a:pt x="97" y="151"/>
                    </a:lnTo>
                    <a:lnTo>
                      <a:pt x="99" y="120"/>
                    </a:lnTo>
                    <a:lnTo>
                      <a:pt x="112" y="106"/>
                    </a:lnTo>
                    <a:lnTo>
                      <a:pt x="122" y="103"/>
                    </a:lnTo>
                    <a:lnTo>
                      <a:pt x="116" y="90"/>
                    </a:lnTo>
                    <a:lnTo>
                      <a:pt x="104" y="73"/>
                    </a:lnTo>
                    <a:lnTo>
                      <a:pt x="90" y="73"/>
                    </a:lnTo>
                    <a:lnTo>
                      <a:pt x="74" y="80"/>
                    </a:lnTo>
                    <a:lnTo>
                      <a:pt x="65" y="91"/>
                    </a:lnTo>
                    <a:lnTo>
                      <a:pt x="42" y="91"/>
                    </a:lnTo>
                    <a:lnTo>
                      <a:pt x="15" y="91"/>
                    </a:lnTo>
                    <a:lnTo>
                      <a:pt x="5" y="83"/>
                    </a:lnTo>
                    <a:lnTo>
                      <a:pt x="0" y="66"/>
                    </a:lnTo>
                    <a:lnTo>
                      <a:pt x="24" y="30"/>
                    </a:lnTo>
                    <a:lnTo>
                      <a:pt x="19" y="18"/>
                    </a:lnTo>
                    <a:lnTo>
                      <a:pt x="30" y="11"/>
                    </a:lnTo>
                    <a:lnTo>
                      <a:pt x="42" y="11"/>
                    </a:lnTo>
                    <a:lnTo>
                      <a:pt x="49" y="11"/>
                    </a:lnTo>
                    <a:lnTo>
                      <a:pt x="67" y="25"/>
                    </a:lnTo>
                    <a:lnTo>
                      <a:pt x="97" y="11"/>
                    </a:lnTo>
                    <a:lnTo>
                      <a:pt x="104" y="18"/>
                    </a:lnTo>
                    <a:lnTo>
                      <a:pt x="109" y="11"/>
                    </a:lnTo>
                    <a:lnTo>
                      <a:pt x="122" y="6"/>
                    </a:lnTo>
                    <a:lnTo>
                      <a:pt x="134" y="6"/>
                    </a:lnTo>
                    <a:lnTo>
                      <a:pt x="159" y="0"/>
                    </a:lnTo>
                    <a:lnTo>
                      <a:pt x="189" y="0"/>
                    </a:lnTo>
                    <a:lnTo>
                      <a:pt x="201" y="18"/>
                    </a:lnTo>
                    <a:lnTo>
                      <a:pt x="214" y="30"/>
                    </a:lnTo>
                    <a:lnTo>
                      <a:pt x="231" y="30"/>
                    </a:lnTo>
                    <a:lnTo>
                      <a:pt x="244" y="61"/>
                    </a:lnTo>
                    <a:lnTo>
                      <a:pt x="244" y="66"/>
                    </a:lnTo>
                    <a:lnTo>
                      <a:pt x="251" y="85"/>
                    </a:lnTo>
                    <a:lnTo>
                      <a:pt x="231" y="91"/>
                    </a:lnTo>
                    <a:lnTo>
                      <a:pt x="237" y="96"/>
                    </a:lnTo>
                    <a:lnTo>
                      <a:pt x="237" y="9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20" name="Freeform 370"/>
              <p:cNvSpPr>
                <a:spLocks noChangeAspect="1"/>
              </p:cNvSpPr>
              <p:nvPr/>
            </p:nvSpPr>
            <p:spPr bwMode="auto">
              <a:xfrm>
                <a:off x="2957" y="2205"/>
                <a:ext cx="50" cy="50"/>
              </a:xfrm>
              <a:custGeom>
                <a:avLst/>
                <a:gdLst/>
                <a:ahLst/>
                <a:cxnLst>
                  <a:cxn ang="0">
                    <a:pos x="0" y="5"/>
                  </a:cxn>
                  <a:cxn ang="0">
                    <a:pos x="21" y="37"/>
                  </a:cxn>
                  <a:cxn ang="0">
                    <a:pos x="22" y="47"/>
                  </a:cxn>
                  <a:cxn ang="0">
                    <a:pos x="37" y="33"/>
                  </a:cxn>
                  <a:cxn ang="0">
                    <a:pos x="49" y="30"/>
                  </a:cxn>
                  <a:cxn ang="0">
                    <a:pos x="36" y="10"/>
                  </a:cxn>
                  <a:cxn ang="0">
                    <a:pos x="27" y="0"/>
                  </a:cxn>
                  <a:cxn ang="0">
                    <a:pos x="19" y="0"/>
                  </a:cxn>
                  <a:cxn ang="0">
                    <a:pos x="5" y="3"/>
                  </a:cxn>
                  <a:cxn ang="0">
                    <a:pos x="0" y="5"/>
                  </a:cxn>
                  <a:cxn ang="0">
                    <a:pos x="0" y="5"/>
                  </a:cxn>
                </a:cxnLst>
                <a:rect l="0" t="0" r="r" b="b"/>
                <a:pathLst>
                  <a:path w="49" h="47">
                    <a:moveTo>
                      <a:pt x="0" y="5"/>
                    </a:moveTo>
                    <a:lnTo>
                      <a:pt x="21" y="37"/>
                    </a:lnTo>
                    <a:lnTo>
                      <a:pt x="22" y="47"/>
                    </a:lnTo>
                    <a:lnTo>
                      <a:pt x="37" y="33"/>
                    </a:lnTo>
                    <a:lnTo>
                      <a:pt x="49" y="30"/>
                    </a:lnTo>
                    <a:lnTo>
                      <a:pt x="36" y="10"/>
                    </a:lnTo>
                    <a:lnTo>
                      <a:pt x="27" y="0"/>
                    </a:lnTo>
                    <a:lnTo>
                      <a:pt x="19" y="0"/>
                    </a:lnTo>
                    <a:lnTo>
                      <a:pt x="5" y="3"/>
                    </a:lnTo>
                    <a:lnTo>
                      <a:pt x="0" y="5"/>
                    </a:lnTo>
                    <a:lnTo>
                      <a:pt x="0"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21" name="Freeform 371"/>
              <p:cNvSpPr>
                <a:spLocks noChangeAspect="1"/>
              </p:cNvSpPr>
              <p:nvPr/>
            </p:nvSpPr>
            <p:spPr bwMode="auto">
              <a:xfrm>
                <a:off x="2957" y="2205"/>
                <a:ext cx="50" cy="50"/>
              </a:xfrm>
              <a:custGeom>
                <a:avLst/>
                <a:gdLst/>
                <a:ahLst/>
                <a:cxnLst>
                  <a:cxn ang="0">
                    <a:pos x="0" y="5"/>
                  </a:cxn>
                  <a:cxn ang="0">
                    <a:pos x="21" y="37"/>
                  </a:cxn>
                  <a:cxn ang="0">
                    <a:pos x="22" y="47"/>
                  </a:cxn>
                  <a:cxn ang="0">
                    <a:pos x="37" y="33"/>
                  </a:cxn>
                  <a:cxn ang="0">
                    <a:pos x="49" y="30"/>
                  </a:cxn>
                  <a:cxn ang="0">
                    <a:pos x="36" y="10"/>
                  </a:cxn>
                  <a:cxn ang="0">
                    <a:pos x="27" y="0"/>
                  </a:cxn>
                  <a:cxn ang="0">
                    <a:pos x="19" y="0"/>
                  </a:cxn>
                  <a:cxn ang="0">
                    <a:pos x="5" y="3"/>
                  </a:cxn>
                  <a:cxn ang="0">
                    <a:pos x="0" y="5"/>
                  </a:cxn>
                  <a:cxn ang="0">
                    <a:pos x="0" y="5"/>
                  </a:cxn>
                </a:cxnLst>
                <a:rect l="0" t="0" r="r" b="b"/>
                <a:pathLst>
                  <a:path w="49" h="47">
                    <a:moveTo>
                      <a:pt x="0" y="5"/>
                    </a:moveTo>
                    <a:lnTo>
                      <a:pt x="21" y="37"/>
                    </a:lnTo>
                    <a:lnTo>
                      <a:pt x="22" y="47"/>
                    </a:lnTo>
                    <a:lnTo>
                      <a:pt x="37" y="33"/>
                    </a:lnTo>
                    <a:lnTo>
                      <a:pt x="49" y="30"/>
                    </a:lnTo>
                    <a:lnTo>
                      <a:pt x="36" y="10"/>
                    </a:lnTo>
                    <a:lnTo>
                      <a:pt x="27" y="0"/>
                    </a:lnTo>
                    <a:lnTo>
                      <a:pt x="19" y="0"/>
                    </a:lnTo>
                    <a:lnTo>
                      <a:pt x="5" y="3"/>
                    </a:lnTo>
                    <a:lnTo>
                      <a:pt x="0" y="5"/>
                    </a:lnTo>
                    <a:lnTo>
                      <a:pt x="0"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22" name="Freeform 372"/>
              <p:cNvSpPr>
                <a:spLocks noChangeAspect="1"/>
              </p:cNvSpPr>
              <p:nvPr/>
            </p:nvSpPr>
            <p:spPr bwMode="auto">
              <a:xfrm>
                <a:off x="2887" y="2028"/>
                <a:ext cx="162" cy="124"/>
              </a:xfrm>
              <a:custGeom>
                <a:avLst/>
                <a:gdLst/>
                <a:ahLst/>
                <a:cxnLst>
                  <a:cxn ang="0">
                    <a:pos x="10" y="108"/>
                  </a:cxn>
                  <a:cxn ang="0">
                    <a:pos x="0" y="92"/>
                  </a:cxn>
                  <a:cxn ang="0">
                    <a:pos x="7" y="80"/>
                  </a:cxn>
                  <a:cxn ang="0">
                    <a:pos x="7" y="63"/>
                  </a:cxn>
                  <a:cxn ang="0">
                    <a:pos x="23" y="58"/>
                  </a:cxn>
                  <a:cxn ang="0">
                    <a:pos x="37" y="43"/>
                  </a:cxn>
                  <a:cxn ang="0">
                    <a:pos x="43" y="25"/>
                  </a:cxn>
                  <a:cxn ang="0">
                    <a:pos x="73" y="0"/>
                  </a:cxn>
                  <a:cxn ang="0">
                    <a:pos x="102" y="13"/>
                  </a:cxn>
                  <a:cxn ang="0">
                    <a:pos x="125" y="17"/>
                  </a:cxn>
                  <a:cxn ang="0">
                    <a:pos x="130" y="30"/>
                  </a:cxn>
                  <a:cxn ang="0">
                    <a:pos x="145" y="38"/>
                  </a:cxn>
                  <a:cxn ang="0">
                    <a:pos x="150" y="53"/>
                  </a:cxn>
                  <a:cxn ang="0">
                    <a:pos x="142" y="78"/>
                  </a:cxn>
                  <a:cxn ang="0">
                    <a:pos x="144" y="93"/>
                  </a:cxn>
                  <a:cxn ang="0">
                    <a:pos x="127" y="98"/>
                  </a:cxn>
                  <a:cxn ang="0">
                    <a:pos x="110" y="98"/>
                  </a:cxn>
                  <a:cxn ang="0">
                    <a:pos x="92" y="110"/>
                  </a:cxn>
                  <a:cxn ang="0">
                    <a:pos x="85" y="103"/>
                  </a:cxn>
                  <a:cxn ang="0">
                    <a:pos x="73" y="108"/>
                  </a:cxn>
                  <a:cxn ang="0">
                    <a:pos x="53" y="115"/>
                  </a:cxn>
                  <a:cxn ang="0">
                    <a:pos x="37" y="103"/>
                  </a:cxn>
                  <a:cxn ang="0">
                    <a:pos x="18" y="103"/>
                  </a:cxn>
                  <a:cxn ang="0">
                    <a:pos x="10" y="108"/>
                  </a:cxn>
                  <a:cxn ang="0">
                    <a:pos x="10" y="108"/>
                  </a:cxn>
                </a:cxnLst>
                <a:rect l="0" t="0" r="r" b="b"/>
                <a:pathLst>
                  <a:path w="150" h="115">
                    <a:moveTo>
                      <a:pt x="10" y="108"/>
                    </a:moveTo>
                    <a:lnTo>
                      <a:pt x="0" y="92"/>
                    </a:lnTo>
                    <a:lnTo>
                      <a:pt x="7" y="80"/>
                    </a:lnTo>
                    <a:lnTo>
                      <a:pt x="7" y="63"/>
                    </a:lnTo>
                    <a:lnTo>
                      <a:pt x="23" y="58"/>
                    </a:lnTo>
                    <a:lnTo>
                      <a:pt x="37" y="43"/>
                    </a:lnTo>
                    <a:lnTo>
                      <a:pt x="43" y="25"/>
                    </a:lnTo>
                    <a:lnTo>
                      <a:pt x="73" y="0"/>
                    </a:lnTo>
                    <a:lnTo>
                      <a:pt x="102" y="13"/>
                    </a:lnTo>
                    <a:lnTo>
                      <a:pt x="125" y="17"/>
                    </a:lnTo>
                    <a:lnTo>
                      <a:pt x="130" y="30"/>
                    </a:lnTo>
                    <a:lnTo>
                      <a:pt x="145" y="38"/>
                    </a:lnTo>
                    <a:lnTo>
                      <a:pt x="150" y="53"/>
                    </a:lnTo>
                    <a:lnTo>
                      <a:pt x="142" y="78"/>
                    </a:lnTo>
                    <a:lnTo>
                      <a:pt x="144" y="93"/>
                    </a:lnTo>
                    <a:lnTo>
                      <a:pt x="127" y="98"/>
                    </a:lnTo>
                    <a:lnTo>
                      <a:pt x="110" y="98"/>
                    </a:lnTo>
                    <a:lnTo>
                      <a:pt x="92" y="110"/>
                    </a:lnTo>
                    <a:lnTo>
                      <a:pt x="85" y="103"/>
                    </a:lnTo>
                    <a:lnTo>
                      <a:pt x="73" y="108"/>
                    </a:lnTo>
                    <a:lnTo>
                      <a:pt x="53" y="115"/>
                    </a:lnTo>
                    <a:lnTo>
                      <a:pt x="37" y="103"/>
                    </a:lnTo>
                    <a:lnTo>
                      <a:pt x="18" y="103"/>
                    </a:lnTo>
                    <a:lnTo>
                      <a:pt x="10" y="108"/>
                    </a:lnTo>
                    <a:lnTo>
                      <a:pt x="10" y="10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23" name="Freeform 373"/>
              <p:cNvSpPr>
                <a:spLocks noChangeAspect="1"/>
              </p:cNvSpPr>
              <p:nvPr/>
            </p:nvSpPr>
            <p:spPr bwMode="auto">
              <a:xfrm>
                <a:off x="2887" y="2028"/>
                <a:ext cx="162" cy="124"/>
              </a:xfrm>
              <a:custGeom>
                <a:avLst/>
                <a:gdLst/>
                <a:ahLst/>
                <a:cxnLst>
                  <a:cxn ang="0">
                    <a:pos x="10" y="108"/>
                  </a:cxn>
                  <a:cxn ang="0">
                    <a:pos x="0" y="92"/>
                  </a:cxn>
                  <a:cxn ang="0">
                    <a:pos x="7" y="80"/>
                  </a:cxn>
                  <a:cxn ang="0">
                    <a:pos x="7" y="63"/>
                  </a:cxn>
                  <a:cxn ang="0">
                    <a:pos x="23" y="58"/>
                  </a:cxn>
                  <a:cxn ang="0">
                    <a:pos x="37" y="43"/>
                  </a:cxn>
                  <a:cxn ang="0">
                    <a:pos x="43" y="25"/>
                  </a:cxn>
                  <a:cxn ang="0">
                    <a:pos x="73" y="0"/>
                  </a:cxn>
                  <a:cxn ang="0">
                    <a:pos x="102" y="13"/>
                  </a:cxn>
                  <a:cxn ang="0">
                    <a:pos x="125" y="17"/>
                  </a:cxn>
                  <a:cxn ang="0">
                    <a:pos x="130" y="30"/>
                  </a:cxn>
                  <a:cxn ang="0">
                    <a:pos x="145" y="38"/>
                  </a:cxn>
                  <a:cxn ang="0">
                    <a:pos x="150" y="53"/>
                  </a:cxn>
                  <a:cxn ang="0">
                    <a:pos x="142" y="78"/>
                  </a:cxn>
                  <a:cxn ang="0">
                    <a:pos x="144" y="93"/>
                  </a:cxn>
                  <a:cxn ang="0">
                    <a:pos x="127" y="98"/>
                  </a:cxn>
                  <a:cxn ang="0">
                    <a:pos x="110" y="98"/>
                  </a:cxn>
                  <a:cxn ang="0">
                    <a:pos x="92" y="110"/>
                  </a:cxn>
                  <a:cxn ang="0">
                    <a:pos x="85" y="103"/>
                  </a:cxn>
                  <a:cxn ang="0">
                    <a:pos x="73" y="108"/>
                  </a:cxn>
                  <a:cxn ang="0">
                    <a:pos x="53" y="115"/>
                  </a:cxn>
                  <a:cxn ang="0">
                    <a:pos x="37" y="103"/>
                  </a:cxn>
                  <a:cxn ang="0">
                    <a:pos x="18" y="103"/>
                  </a:cxn>
                  <a:cxn ang="0">
                    <a:pos x="10" y="108"/>
                  </a:cxn>
                  <a:cxn ang="0">
                    <a:pos x="10" y="108"/>
                  </a:cxn>
                </a:cxnLst>
                <a:rect l="0" t="0" r="r" b="b"/>
                <a:pathLst>
                  <a:path w="150" h="115">
                    <a:moveTo>
                      <a:pt x="10" y="108"/>
                    </a:moveTo>
                    <a:lnTo>
                      <a:pt x="0" y="92"/>
                    </a:lnTo>
                    <a:lnTo>
                      <a:pt x="7" y="80"/>
                    </a:lnTo>
                    <a:lnTo>
                      <a:pt x="7" y="63"/>
                    </a:lnTo>
                    <a:lnTo>
                      <a:pt x="23" y="58"/>
                    </a:lnTo>
                    <a:lnTo>
                      <a:pt x="37" y="43"/>
                    </a:lnTo>
                    <a:lnTo>
                      <a:pt x="43" y="25"/>
                    </a:lnTo>
                    <a:lnTo>
                      <a:pt x="73" y="0"/>
                    </a:lnTo>
                    <a:lnTo>
                      <a:pt x="102" y="13"/>
                    </a:lnTo>
                    <a:lnTo>
                      <a:pt x="125" y="17"/>
                    </a:lnTo>
                    <a:lnTo>
                      <a:pt x="130" y="30"/>
                    </a:lnTo>
                    <a:lnTo>
                      <a:pt x="145" y="38"/>
                    </a:lnTo>
                    <a:lnTo>
                      <a:pt x="150" y="53"/>
                    </a:lnTo>
                    <a:lnTo>
                      <a:pt x="142" y="78"/>
                    </a:lnTo>
                    <a:lnTo>
                      <a:pt x="144" y="93"/>
                    </a:lnTo>
                    <a:lnTo>
                      <a:pt x="127" y="98"/>
                    </a:lnTo>
                    <a:lnTo>
                      <a:pt x="110" y="98"/>
                    </a:lnTo>
                    <a:lnTo>
                      <a:pt x="92" y="110"/>
                    </a:lnTo>
                    <a:lnTo>
                      <a:pt x="85" y="103"/>
                    </a:lnTo>
                    <a:lnTo>
                      <a:pt x="73" y="108"/>
                    </a:lnTo>
                    <a:lnTo>
                      <a:pt x="53" y="115"/>
                    </a:lnTo>
                    <a:lnTo>
                      <a:pt x="37" y="103"/>
                    </a:lnTo>
                    <a:lnTo>
                      <a:pt x="18" y="103"/>
                    </a:lnTo>
                    <a:lnTo>
                      <a:pt x="10" y="108"/>
                    </a:lnTo>
                    <a:lnTo>
                      <a:pt x="10" y="10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24" name="Freeform 374"/>
              <p:cNvSpPr>
                <a:spLocks noChangeAspect="1"/>
              </p:cNvSpPr>
              <p:nvPr/>
            </p:nvSpPr>
            <p:spPr bwMode="auto">
              <a:xfrm>
                <a:off x="2848" y="2209"/>
                <a:ext cx="133" cy="104"/>
              </a:xfrm>
              <a:custGeom>
                <a:avLst/>
                <a:gdLst/>
                <a:ahLst/>
                <a:cxnLst>
                  <a:cxn ang="0">
                    <a:pos x="30" y="7"/>
                  </a:cxn>
                  <a:cxn ang="0">
                    <a:pos x="19" y="32"/>
                  </a:cxn>
                  <a:cxn ang="0">
                    <a:pos x="0" y="50"/>
                  </a:cxn>
                  <a:cxn ang="0">
                    <a:pos x="0" y="62"/>
                  </a:cxn>
                  <a:cxn ang="0">
                    <a:pos x="12" y="73"/>
                  </a:cxn>
                  <a:cxn ang="0">
                    <a:pos x="30" y="80"/>
                  </a:cxn>
                  <a:cxn ang="0">
                    <a:pos x="37" y="85"/>
                  </a:cxn>
                  <a:cxn ang="0">
                    <a:pos x="62" y="98"/>
                  </a:cxn>
                  <a:cxn ang="0">
                    <a:pos x="85" y="80"/>
                  </a:cxn>
                  <a:cxn ang="0">
                    <a:pos x="99" y="92"/>
                  </a:cxn>
                  <a:cxn ang="0">
                    <a:pos x="117" y="85"/>
                  </a:cxn>
                  <a:cxn ang="0">
                    <a:pos x="121" y="80"/>
                  </a:cxn>
                  <a:cxn ang="0">
                    <a:pos x="121" y="73"/>
                  </a:cxn>
                  <a:cxn ang="0">
                    <a:pos x="122" y="55"/>
                  </a:cxn>
                  <a:cxn ang="0">
                    <a:pos x="122" y="32"/>
                  </a:cxn>
                  <a:cxn ang="0">
                    <a:pos x="110" y="13"/>
                  </a:cxn>
                  <a:cxn ang="0">
                    <a:pos x="99" y="0"/>
                  </a:cxn>
                  <a:cxn ang="0">
                    <a:pos x="92" y="13"/>
                  </a:cxn>
                  <a:cxn ang="0">
                    <a:pos x="44" y="13"/>
                  </a:cxn>
                  <a:cxn ang="0">
                    <a:pos x="30" y="7"/>
                  </a:cxn>
                  <a:cxn ang="0">
                    <a:pos x="30" y="7"/>
                  </a:cxn>
                </a:cxnLst>
                <a:rect l="0" t="0" r="r" b="b"/>
                <a:pathLst>
                  <a:path w="122" h="98">
                    <a:moveTo>
                      <a:pt x="30" y="7"/>
                    </a:moveTo>
                    <a:lnTo>
                      <a:pt x="19" y="32"/>
                    </a:lnTo>
                    <a:lnTo>
                      <a:pt x="0" y="50"/>
                    </a:lnTo>
                    <a:lnTo>
                      <a:pt x="0" y="62"/>
                    </a:lnTo>
                    <a:lnTo>
                      <a:pt x="12" y="73"/>
                    </a:lnTo>
                    <a:lnTo>
                      <a:pt x="30" y="80"/>
                    </a:lnTo>
                    <a:lnTo>
                      <a:pt x="37" y="85"/>
                    </a:lnTo>
                    <a:lnTo>
                      <a:pt x="62" y="98"/>
                    </a:lnTo>
                    <a:lnTo>
                      <a:pt x="85" y="80"/>
                    </a:lnTo>
                    <a:lnTo>
                      <a:pt x="99" y="92"/>
                    </a:lnTo>
                    <a:lnTo>
                      <a:pt x="117" y="85"/>
                    </a:lnTo>
                    <a:lnTo>
                      <a:pt x="121" y="80"/>
                    </a:lnTo>
                    <a:lnTo>
                      <a:pt x="121" y="73"/>
                    </a:lnTo>
                    <a:lnTo>
                      <a:pt x="122" y="55"/>
                    </a:lnTo>
                    <a:lnTo>
                      <a:pt x="122" y="32"/>
                    </a:lnTo>
                    <a:lnTo>
                      <a:pt x="110" y="13"/>
                    </a:lnTo>
                    <a:lnTo>
                      <a:pt x="99" y="0"/>
                    </a:lnTo>
                    <a:lnTo>
                      <a:pt x="92" y="13"/>
                    </a:lnTo>
                    <a:lnTo>
                      <a:pt x="44" y="13"/>
                    </a:lnTo>
                    <a:lnTo>
                      <a:pt x="30" y="7"/>
                    </a:lnTo>
                    <a:lnTo>
                      <a:pt x="30"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25" name="Freeform 375"/>
              <p:cNvSpPr>
                <a:spLocks noChangeAspect="1"/>
              </p:cNvSpPr>
              <p:nvPr/>
            </p:nvSpPr>
            <p:spPr bwMode="auto">
              <a:xfrm>
                <a:off x="2848" y="2209"/>
                <a:ext cx="133" cy="104"/>
              </a:xfrm>
              <a:custGeom>
                <a:avLst/>
                <a:gdLst/>
                <a:ahLst/>
                <a:cxnLst>
                  <a:cxn ang="0">
                    <a:pos x="30" y="7"/>
                  </a:cxn>
                  <a:cxn ang="0">
                    <a:pos x="19" y="32"/>
                  </a:cxn>
                  <a:cxn ang="0">
                    <a:pos x="0" y="50"/>
                  </a:cxn>
                  <a:cxn ang="0">
                    <a:pos x="0" y="62"/>
                  </a:cxn>
                  <a:cxn ang="0">
                    <a:pos x="12" y="73"/>
                  </a:cxn>
                  <a:cxn ang="0">
                    <a:pos x="30" y="80"/>
                  </a:cxn>
                  <a:cxn ang="0">
                    <a:pos x="37" y="85"/>
                  </a:cxn>
                  <a:cxn ang="0">
                    <a:pos x="62" y="98"/>
                  </a:cxn>
                  <a:cxn ang="0">
                    <a:pos x="85" y="80"/>
                  </a:cxn>
                  <a:cxn ang="0">
                    <a:pos x="99" y="92"/>
                  </a:cxn>
                  <a:cxn ang="0">
                    <a:pos x="117" y="85"/>
                  </a:cxn>
                  <a:cxn ang="0">
                    <a:pos x="121" y="80"/>
                  </a:cxn>
                  <a:cxn ang="0">
                    <a:pos x="121" y="73"/>
                  </a:cxn>
                  <a:cxn ang="0">
                    <a:pos x="122" y="55"/>
                  </a:cxn>
                  <a:cxn ang="0">
                    <a:pos x="122" y="32"/>
                  </a:cxn>
                  <a:cxn ang="0">
                    <a:pos x="110" y="13"/>
                  </a:cxn>
                  <a:cxn ang="0">
                    <a:pos x="99" y="0"/>
                  </a:cxn>
                  <a:cxn ang="0">
                    <a:pos x="92" y="13"/>
                  </a:cxn>
                  <a:cxn ang="0">
                    <a:pos x="44" y="13"/>
                  </a:cxn>
                  <a:cxn ang="0">
                    <a:pos x="30" y="7"/>
                  </a:cxn>
                  <a:cxn ang="0">
                    <a:pos x="30" y="7"/>
                  </a:cxn>
                </a:cxnLst>
                <a:rect l="0" t="0" r="r" b="b"/>
                <a:pathLst>
                  <a:path w="122" h="98">
                    <a:moveTo>
                      <a:pt x="30" y="7"/>
                    </a:moveTo>
                    <a:lnTo>
                      <a:pt x="19" y="32"/>
                    </a:lnTo>
                    <a:lnTo>
                      <a:pt x="0" y="50"/>
                    </a:lnTo>
                    <a:lnTo>
                      <a:pt x="0" y="62"/>
                    </a:lnTo>
                    <a:lnTo>
                      <a:pt x="12" y="73"/>
                    </a:lnTo>
                    <a:lnTo>
                      <a:pt x="30" y="80"/>
                    </a:lnTo>
                    <a:lnTo>
                      <a:pt x="37" y="85"/>
                    </a:lnTo>
                    <a:lnTo>
                      <a:pt x="62" y="98"/>
                    </a:lnTo>
                    <a:lnTo>
                      <a:pt x="85" y="80"/>
                    </a:lnTo>
                    <a:lnTo>
                      <a:pt x="99" y="92"/>
                    </a:lnTo>
                    <a:lnTo>
                      <a:pt x="117" y="85"/>
                    </a:lnTo>
                    <a:lnTo>
                      <a:pt x="121" y="80"/>
                    </a:lnTo>
                    <a:lnTo>
                      <a:pt x="121" y="73"/>
                    </a:lnTo>
                    <a:lnTo>
                      <a:pt x="122" y="55"/>
                    </a:lnTo>
                    <a:lnTo>
                      <a:pt x="122" y="32"/>
                    </a:lnTo>
                    <a:lnTo>
                      <a:pt x="110" y="13"/>
                    </a:lnTo>
                    <a:lnTo>
                      <a:pt x="99" y="0"/>
                    </a:lnTo>
                    <a:lnTo>
                      <a:pt x="92" y="13"/>
                    </a:lnTo>
                    <a:lnTo>
                      <a:pt x="44" y="13"/>
                    </a:lnTo>
                    <a:lnTo>
                      <a:pt x="30" y="7"/>
                    </a:lnTo>
                    <a:lnTo>
                      <a:pt x="30"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26" name="Freeform 376"/>
              <p:cNvSpPr>
                <a:spLocks noChangeAspect="1"/>
              </p:cNvSpPr>
              <p:nvPr/>
            </p:nvSpPr>
            <p:spPr bwMode="auto">
              <a:xfrm>
                <a:off x="2723" y="2153"/>
                <a:ext cx="154" cy="72"/>
              </a:xfrm>
              <a:custGeom>
                <a:avLst/>
                <a:gdLst/>
                <a:ahLst/>
                <a:cxnLst>
                  <a:cxn ang="0">
                    <a:pos x="139" y="45"/>
                  </a:cxn>
                  <a:cxn ang="0">
                    <a:pos x="122" y="36"/>
                  </a:cxn>
                  <a:cxn ang="0">
                    <a:pos x="104" y="36"/>
                  </a:cxn>
                  <a:cxn ang="0">
                    <a:pos x="92" y="36"/>
                  </a:cxn>
                  <a:cxn ang="0">
                    <a:pos x="74" y="16"/>
                  </a:cxn>
                  <a:cxn ang="0">
                    <a:pos x="30" y="0"/>
                  </a:cxn>
                  <a:cxn ang="0">
                    <a:pos x="0" y="25"/>
                  </a:cxn>
                  <a:cxn ang="0">
                    <a:pos x="12" y="36"/>
                  </a:cxn>
                  <a:cxn ang="0">
                    <a:pos x="12" y="48"/>
                  </a:cxn>
                  <a:cxn ang="0">
                    <a:pos x="30" y="48"/>
                  </a:cxn>
                  <a:cxn ang="0">
                    <a:pos x="42" y="41"/>
                  </a:cxn>
                  <a:cxn ang="0">
                    <a:pos x="49" y="48"/>
                  </a:cxn>
                  <a:cxn ang="0">
                    <a:pos x="60" y="48"/>
                  </a:cxn>
                  <a:cxn ang="0">
                    <a:pos x="67" y="66"/>
                  </a:cxn>
                  <a:cxn ang="0">
                    <a:pos x="99" y="66"/>
                  </a:cxn>
                  <a:cxn ang="0">
                    <a:pos x="110" y="60"/>
                  </a:cxn>
                  <a:cxn ang="0">
                    <a:pos x="129" y="60"/>
                  </a:cxn>
                  <a:cxn ang="0">
                    <a:pos x="144" y="58"/>
                  </a:cxn>
                  <a:cxn ang="0">
                    <a:pos x="139" y="45"/>
                  </a:cxn>
                  <a:cxn ang="0">
                    <a:pos x="139" y="45"/>
                  </a:cxn>
                </a:cxnLst>
                <a:rect l="0" t="0" r="r" b="b"/>
                <a:pathLst>
                  <a:path w="144" h="66">
                    <a:moveTo>
                      <a:pt x="139" y="45"/>
                    </a:moveTo>
                    <a:lnTo>
                      <a:pt x="122" y="36"/>
                    </a:lnTo>
                    <a:lnTo>
                      <a:pt x="104" y="36"/>
                    </a:lnTo>
                    <a:lnTo>
                      <a:pt x="92" y="36"/>
                    </a:lnTo>
                    <a:lnTo>
                      <a:pt x="74" y="16"/>
                    </a:lnTo>
                    <a:lnTo>
                      <a:pt x="30" y="0"/>
                    </a:lnTo>
                    <a:lnTo>
                      <a:pt x="0" y="25"/>
                    </a:lnTo>
                    <a:lnTo>
                      <a:pt x="12" y="36"/>
                    </a:lnTo>
                    <a:lnTo>
                      <a:pt x="12" y="48"/>
                    </a:lnTo>
                    <a:lnTo>
                      <a:pt x="30" y="48"/>
                    </a:lnTo>
                    <a:lnTo>
                      <a:pt x="42" y="41"/>
                    </a:lnTo>
                    <a:lnTo>
                      <a:pt x="49" y="48"/>
                    </a:lnTo>
                    <a:lnTo>
                      <a:pt x="60" y="48"/>
                    </a:lnTo>
                    <a:lnTo>
                      <a:pt x="67" y="66"/>
                    </a:lnTo>
                    <a:lnTo>
                      <a:pt x="99" y="66"/>
                    </a:lnTo>
                    <a:lnTo>
                      <a:pt x="110" y="60"/>
                    </a:lnTo>
                    <a:lnTo>
                      <a:pt x="129" y="60"/>
                    </a:lnTo>
                    <a:lnTo>
                      <a:pt x="144" y="58"/>
                    </a:lnTo>
                    <a:lnTo>
                      <a:pt x="139" y="45"/>
                    </a:lnTo>
                    <a:lnTo>
                      <a:pt x="139" y="4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27" name="Freeform 377"/>
              <p:cNvSpPr>
                <a:spLocks noChangeAspect="1"/>
              </p:cNvSpPr>
              <p:nvPr/>
            </p:nvSpPr>
            <p:spPr bwMode="auto">
              <a:xfrm>
                <a:off x="2723" y="2153"/>
                <a:ext cx="154" cy="72"/>
              </a:xfrm>
              <a:custGeom>
                <a:avLst/>
                <a:gdLst/>
                <a:ahLst/>
                <a:cxnLst>
                  <a:cxn ang="0">
                    <a:pos x="139" y="45"/>
                  </a:cxn>
                  <a:cxn ang="0">
                    <a:pos x="122" y="36"/>
                  </a:cxn>
                  <a:cxn ang="0">
                    <a:pos x="104" y="36"/>
                  </a:cxn>
                  <a:cxn ang="0">
                    <a:pos x="92" y="36"/>
                  </a:cxn>
                  <a:cxn ang="0">
                    <a:pos x="74" y="16"/>
                  </a:cxn>
                  <a:cxn ang="0">
                    <a:pos x="30" y="0"/>
                  </a:cxn>
                  <a:cxn ang="0">
                    <a:pos x="0" y="25"/>
                  </a:cxn>
                  <a:cxn ang="0">
                    <a:pos x="12" y="36"/>
                  </a:cxn>
                  <a:cxn ang="0">
                    <a:pos x="12" y="48"/>
                  </a:cxn>
                  <a:cxn ang="0">
                    <a:pos x="30" y="48"/>
                  </a:cxn>
                  <a:cxn ang="0">
                    <a:pos x="42" y="41"/>
                  </a:cxn>
                  <a:cxn ang="0">
                    <a:pos x="49" y="48"/>
                  </a:cxn>
                  <a:cxn ang="0">
                    <a:pos x="60" y="48"/>
                  </a:cxn>
                  <a:cxn ang="0">
                    <a:pos x="67" y="66"/>
                  </a:cxn>
                  <a:cxn ang="0">
                    <a:pos x="99" y="66"/>
                  </a:cxn>
                  <a:cxn ang="0">
                    <a:pos x="110" y="60"/>
                  </a:cxn>
                  <a:cxn ang="0">
                    <a:pos x="129" y="60"/>
                  </a:cxn>
                  <a:cxn ang="0">
                    <a:pos x="144" y="58"/>
                  </a:cxn>
                  <a:cxn ang="0">
                    <a:pos x="139" y="45"/>
                  </a:cxn>
                  <a:cxn ang="0">
                    <a:pos x="139" y="45"/>
                  </a:cxn>
                </a:cxnLst>
                <a:rect l="0" t="0" r="r" b="b"/>
                <a:pathLst>
                  <a:path w="144" h="66">
                    <a:moveTo>
                      <a:pt x="139" y="45"/>
                    </a:moveTo>
                    <a:lnTo>
                      <a:pt x="122" y="36"/>
                    </a:lnTo>
                    <a:lnTo>
                      <a:pt x="104" y="36"/>
                    </a:lnTo>
                    <a:lnTo>
                      <a:pt x="92" y="36"/>
                    </a:lnTo>
                    <a:lnTo>
                      <a:pt x="74" y="16"/>
                    </a:lnTo>
                    <a:lnTo>
                      <a:pt x="30" y="0"/>
                    </a:lnTo>
                    <a:lnTo>
                      <a:pt x="0" y="25"/>
                    </a:lnTo>
                    <a:lnTo>
                      <a:pt x="12" y="36"/>
                    </a:lnTo>
                    <a:lnTo>
                      <a:pt x="12" y="48"/>
                    </a:lnTo>
                    <a:lnTo>
                      <a:pt x="30" y="48"/>
                    </a:lnTo>
                    <a:lnTo>
                      <a:pt x="42" y="41"/>
                    </a:lnTo>
                    <a:lnTo>
                      <a:pt x="49" y="48"/>
                    </a:lnTo>
                    <a:lnTo>
                      <a:pt x="60" y="48"/>
                    </a:lnTo>
                    <a:lnTo>
                      <a:pt x="67" y="66"/>
                    </a:lnTo>
                    <a:lnTo>
                      <a:pt x="99" y="66"/>
                    </a:lnTo>
                    <a:lnTo>
                      <a:pt x="110" y="60"/>
                    </a:lnTo>
                    <a:lnTo>
                      <a:pt x="129" y="60"/>
                    </a:lnTo>
                    <a:lnTo>
                      <a:pt x="144" y="58"/>
                    </a:lnTo>
                    <a:lnTo>
                      <a:pt x="139" y="45"/>
                    </a:lnTo>
                    <a:lnTo>
                      <a:pt x="139" y="4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28" name="Freeform 378"/>
              <p:cNvSpPr>
                <a:spLocks noChangeAspect="1"/>
              </p:cNvSpPr>
              <p:nvPr/>
            </p:nvSpPr>
            <p:spPr bwMode="auto">
              <a:xfrm>
                <a:off x="2745" y="2069"/>
                <a:ext cx="156" cy="132"/>
              </a:xfrm>
              <a:custGeom>
                <a:avLst/>
                <a:gdLst/>
                <a:ahLst/>
                <a:cxnLst>
                  <a:cxn ang="0">
                    <a:pos x="11" y="80"/>
                  </a:cxn>
                  <a:cxn ang="0">
                    <a:pos x="13" y="66"/>
                  </a:cxn>
                  <a:cxn ang="0">
                    <a:pos x="11" y="55"/>
                  </a:cxn>
                  <a:cxn ang="0">
                    <a:pos x="0" y="50"/>
                  </a:cxn>
                  <a:cxn ang="0">
                    <a:pos x="5" y="30"/>
                  </a:cxn>
                  <a:cxn ang="0">
                    <a:pos x="5" y="18"/>
                  </a:cxn>
                  <a:cxn ang="0">
                    <a:pos x="41" y="0"/>
                  </a:cxn>
                  <a:cxn ang="0">
                    <a:pos x="73" y="0"/>
                  </a:cxn>
                  <a:cxn ang="0">
                    <a:pos x="80" y="0"/>
                  </a:cxn>
                  <a:cxn ang="0">
                    <a:pos x="110" y="13"/>
                  </a:cxn>
                  <a:cxn ang="0">
                    <a:pos x="121" y="18"/>
                  </a:cxn>
                  <a:cxn ang="0">
                    <a:pos x="140" y="25"/>
                  </a:cxn>
                  <a:cxn ang="0">
                    <a:pos x="140" y="43"/>
                  </a:cxn>
                  <a:cxn ang="0">
                    <a:pos x="133" y="55"/>
                  </a:cxn>
                  <a:cxn ang="0">
                    <a:pos x="140" y="66"/>
                  </a:cxn>
                  <a:cxn ang="0">
                    <a:pos x="145" y="80"/>
                  </a:cxn>
                  <a:cxn ang="0">
                    <a:pos x="141" y="96"/>
                  </a:cxn>
                  <a:cxn ang="0">
                    <a:pos x="125" y="116"/>
                  </a:cxn>
                  <a:cxn ang="0">
                    <a:pos x="121" y="126"/>
                  </a:cxn>
                  <a:cxn ang="0">
                    <a:pos x="100" y="116"/>
                  </a:cxn>
                  <a:cxn ang="0">
                    <a:pos x="71" y="116"/>
                  </a:cxn>
                  <a:cxn ang="0">
                    <a:pos x="53" y="96"/>
                  </a:cxn>
                  <a:cxn ang="0">
                    <a:pos x="36" y="88"/>
                  </a:cxn>
                  <a:cxn ang="0">
                    <a:pos x="11" y="80"/>
                  </a:cxn>
                  <a:cxn ang="0">
                    <a:pos x="11" y="80"/>
                  </a:cxn>
                </a:cxnLst>
                <a:rect l="0" t="0" r="r" b="b"/>
                <a:pathLst>
                  <a:path w="145" h="126">
                    <a:moveTo>
                      <a:pt x="11" y="80"/>
                    </a:moveTo>
                    <a:lnTo>
                      <a:pt x="13" y="66"/>
                    </a:lnTo>
                    <a:lnTo>
                      <a:pt x="11" y="55"/>
                    </a:lnTo>
                    <a:lnTo>
                      <a:pt x="0" y="50"/>
                    </a:lnTo>
                    <a:lnTo>
                      <a:pt x="5" y="30"/>
                    </a:lnTo>
                    <a:lnTo>
                      <a:pt x="5" y="18"/>
                    </a:lnTo>
                    <a:lnTo>
                      <a:pt x="41" y="0"/>
                    </a:lnTo>
                    <a:lnTo>
                      <a:pt x="73" y="0"/>
                    </a:lnTo>
                    <a:lnTo>
                      <a:pt x="80" y="0"/>
                    </a:lnTo>
                    <a:lnTo>
                      <a:pt x="110" y="13"/>
                    </a:lnTo>
                    <a:lnTo>
                      <a:pt x="121" y="18"/>
                    </a:lnTo>
                    <a:lnTo>
                      <a:pt x="140" y="25"/>
                    </a:lnTo>
                    <a:lnTo>
                      <a:pt x="140" y="43"/>
                    </a:lnTo>
                    <a:lnTo>
                      <a:pt x="133" y="55"/>
                    </a:lnTo>
                    <a:lnTo>
                      <a:pt x="140" y="66"/>
                    </a:lnTo>
                    <a:lnTo>
                      <a:pt x="145" y="80"/>
                    </a:lnTo>
                    <a:lnTo>
                      <a:pt x="141" y="96"/>
                    </a:lnTo>
                    <a:lnTo>
                      <a:pt x="125" y="116"/>
                    </a:lnTo>
                    <a:lnTo>
                      <a:pt x="121" y="126"/>
                    </a:lnTo>
                    <a:lnTo>
                      <a:pt x="100" y="116"/>
                    </a:lnTo>
                    <a:lnTo>
                      <a:pt x="71" y="116"/>
                    </a:lnTo>
                    <a:lnTo>
                      <a:pt x="53" y="96"/>
                    </a:lnTo>
                    <a:lnTo>
                      <a:pt x="36" y="88"/>
                    </a:lnTo>
                    <a:lnTo>
                      <a:pt x="11" y="80"/>
                    </a:lnTo>
                    <a:lnTo>
                      <a:pt x="11" y="8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29" name="Freeform 379"/>
              <p:cNvSpPr>
                <a:spLocks noChangeAspect="1"/>
              </p:cNvSpPr>
              <p:nvPr/>
            </p:nvSpPr>
            <p:spPr bwMode="auto">
              <a:xfrm>
                <a:off x="2745" y="2069"/>
                <a:ext cx="156" cy="132"/>
              </a:xfrm>
              <a:custGeom>
                <a:avLst/>
                <a:gdLst/>
                <a:ahLst/>
                <a:cxnLst>
                  <a:cxn ang="0">
                    <a:pos x="11" y="80"/>
                  </a:cxn>
                  <a:cxn ang="0">
                    <a:pos x="13" y="66"/>
                  </a:cxn>
                  <a:cxn ang="0">
                    <a:pos x="11" y="55"/>
                  </a:cxn>
                  <a:cxn ang="0">
                    <a:pos x="0" y="50"/>
                  </a:cxn>
                  <a:cxn ang="0">
                    <a:pos x="5" y="30"/>
                  </a:cxn>
                  <a:cxn ang="0">
                    <a:pos x="5" y="18"/>
                  </a:cxn>
                  <a:cxn ang="0">
                    <a:pos x="41" y="0"/>
                  </a:cxn>
                  <a:cxn ang="0">
                    <a:pos x="73" y="0"/>
                  </a:cxn>
                  <a:cxn ang="0">
                    <a:pos x="80" y="0"/>
                  </a:cxn>
                  <a:cxn ang="0">
                    <a:pos x="110" y="13"/>
                  </a:cxn>
                  <a:cxn ang="0">
                    <a:pos x="121" y="18"/>
                  </a:cxn>
                  <a:cxn ang="0">
                    <a:pos x="140" y="25"/>
                  </a:cxn>
                  <a:cxn ang="0">
                    <a:pos x="140" y="43"/>
                  </a:cxn>
                  <a:cxn ang="0">
                    <a:pos x="133" y="55"/>
                  </a:cxn>
                  <a:cxn ang="0">
                    <a:pos x="140" y="66"/>
                  </a:cxn>
                  <a:cxn ang="0">
                    <a:pos x="145" y="80"/>
                  </a:cxn>
                  <a:cxn ang="0">
                    <a:pos x="141" y="96"/>
                  </a:cxn>
                  <a:cxn ang="0">
                    <a:pos x="125" y="116"/>
                  </a:cxn>
                  <a:cxn ang="0">
                    <a:pos x="121" y="126"/>
                  </a:cxn>
                  <a:cxn ang="0">
                    <a:pos x="100" y="116"/>
                  </a:cxn>
                  <a:cxn ang="0">
                    <a:pos x="71" y="116"/>
                  </a:cxn>
                  <a:cxn ang="0">
                    <a:pos x="53" y="96"/>
                  </a:cxn>
                  <a:cxn ang="0">
                    <a:pos x="36" y="88"/>
                  </a:cxn>
                  <a:cxn ang="0">
                    <a:pos x="11" y="80"/>
                  </a:cxn>
                  <a:cxn ang="0">
                    <a:pos x="11" y="80"/>
                  </a:cxn>
                </a:cxnLst>
                <a:rect l="0" t="0" r="r" b="b"/>
                <a:pathLst>
                  <a:path w="145" h="126">
                    <a:moveTo>
                      <a:pt x="11" y="80"/>
                    </a:moveTo>
                    <a:lnTo>
                      <a:pt x="13" y="66"/>
                    </a:lnTo>
                    <a:lnTo>
                      <a:pt x="11" y="55"/>
                    </a:lnTo>
                    <a:lnTo>
                      <a:pt x="0" y="50"/>
                    </a:lnTo>
                    <a:lnTo>
                      <a:pt x="5" y="30"/>
                    </a:lnTo>
                    <a:lnTo>
                      <a:pt x="5" y="18"/>
                    </a:lnTo>
                    <a:lnTo>
                      <a:pt x="41" y="0"/>
                    </a:lnTo>
                    <a:lnTo>
                      <a:pt x="73" y="0"/>
                    </a:lnTo>
                    <a:lnTo>
                      <a:pt x="80" y="0"/>
                    </a:lnTo>
                    <a:lnTo>
                      <a:pt x="110" y="13"/>
                    </a:lnTo>
                    <a:lnTo>
                      <a:pt x="121" y="18"/>
                    </a:lnTo>
                    <a:lnTo>
                      <a:pt x="140" y="25"/>
                    </a:lnTo>
                    <a:lnTo>
                      <a:pt x="140" y="43"/>
                    </a:lnTo>
                    <a:lnTo>
                      <a:pt x="133" y="55"/>
                    </a:lnTo>
                    <a:lnTo>
                      <a:pt x="140" y="66"/>
                    </a:lnTo>
                    <a:lnTo>
                      <a:pt x="145" y="80"/>
                    </a:lnTo>
                    <a:lnTo>
                      <a:pt x="141" y="96"/>
                    </a:lnTo>
                    <a:lnTo>
                      <a:pt x="125" y="116"/>
                    </a:lnTo>
                    <a:lnTo>
                      <a:pt x="121" y="126"/>
                    </a:lnTo>
                    <a:lnTo>
                      <a:pt x="100" y="116"/>
                    </a:lnTo>
                    <a:lnTo>
                      <a:pt x="71" y="116"/>
                    </a:lnTo>
                    <a:lnTo>
                      <a:pt x="53" y="96"/>
                    </a:lnTo>
                    <a:lnTo>
                      <a:pt x="36" y="88"/>
                    </a:lnTo>
                    <a:lnTo>
                      <a:pt x="11" y="80"/>
                    </a:lnTo>
                    <a:lnTo>
                      <a:pt x="11" y="8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30" name="Freeform 380"/>
              <p:cNvSpPr>
                <a:spLocks noChangeAspect="1"/>
              </p:cNvSpPr>
              <p:nvPr/>
            </p:nvSpPr>
            <p:spPr bwMode="auto">
              <a:xfrm>
                <a:off x="2826" y="2025"/>
                <a:ext cx="108" cy="70"/>
              </a:xfrm>
              <a:custGeom>
                <a:avLst/>
                <a:gdLst/>
                <a:ahLst/>
                <a:cxnLst>
                  <a:cxn ang="0">
                    <a:pos x="0" y="40"/>
                  </a:cxn>
                  <a:cxn ang="0">
                    <a:pos x="11" y="33"/>
                  </a:cxn>
                  <a:cxn ang="0">
                    <a:pos x="11" y="25"/>
                  </a:cxn>
                  <a:cxn ang="0">
                    <a:pos x="15" y="8"/>
                  </a:cxn>
                  <a:cxn ang="0">
                    <a:pos x="23" y="5"/>
                  </a:cxn>
                  <a:cxn ang="0">
                    <a:pos x="30" y="0"/>
                  </a:cxn>
                  <a:cxn ang="0">
                    <a:pos x="35" y="8"/>
                  </a:cxn>
                  <a:cxn ang="0">
                    <a:pos x="41" y="16"/>
                  </a:cxn>
                  <a:cxn ang="0">
                    <a:pos x="60" y="21"/>
                  </a:cxn>
                  <a:cxn ang="0">
                    <a:pos x="76" y="16"/>
                  </a:cxn>
                  <a:cxn ang="0">
                    <a:pos x="85" y="21"/>
                  </a:cxn>
                  <a:cxn ang="0">
                    <a:pos x="96" y="28"/>
                  </a:cxn>
                  <a:cxn ang="0">
                    <a:pos x="90" y="46"/>
                  </a:cxn>
                  <a:cxn ang="0">
                    <a:pos x="75" y="61"/>
                  </a:cxn>
                  <a:cxn ang="0">
                    <a:pos x="60" y="65"/>
                  </a:cxn>
                  <a:cxn ang="0">
                    <a:pos x="41" y="58"/>
                  </a:cxn>
                  <a:cxn ang="0">
                    <a:pos x="11" y="46"/>
                  </a:cxn>
                  <a:cxn ang="0">
                    <a:pos x="0" y="40"/>
                  </a:cxn>
                  <a:cxn ang="0">
                    <a:pos x="0" y="40"/>
                  </a:cxn>
                </a:cxnLst>
                <a:rect l="0" t="0" r="r" b="b"/>
                <a:pathLst>
                  <a:path w="96" h="65">
                    <a:moveTo>
                      <a:pt x="0" y="40"/>
                    </a:moveTo>
                    <a:lnTo>
                      <a:pt x="11" y="33"/>
                    </a:lnTo>
                    <a:lnTo>
                      <a:pt x="11" y="25"/>
                    </a:lnTo>
                    <a:lnTo>
                      <a:pt x="15" y="8"/>
                    </a:lnTo>
                    <a:lnTo>
                      <a:pt x="23" y="5"/>
                    </a:lnTo>
                    <a:lnTo>
                      <a:pt x="30" y="0"/>
                    </a:lnTo>
                    <a:lnTo>
                      <a:pt x="35" y="8"/>
                    </a:lnTo>
                    <a:lnTo>
                      <a:pt x="41" y="16"/>
                    </a:lnTo>
                    <a:lnTo>
                      <a:pt x="60" y="21"/>
                    </a:lnTo>
                    <a:lnTo>
                      <a:pt x="76" y="16"/>
                    </a:lnTo>
                    <a:lnTo>
                      <a:pt x="85" y="21"/>
                    </a:lnTo>
                    <a:lnTo>
                      <a:pt x="96" y="28"/>
                    </a:lnTo>
                    <a:lnTo>
                      <a:pt x="90" y="46"/>
                    </a:lnTo>
                    <a:lnTo>
                      <a:pt x="75" y="61"/>
                    </a:lnTo>
                    <a:lnTo>
                      <a:pt x="60" y="65"/>
                    </a:lnTo>
                    <a:lnTo>
                      <a:pt x="41" y="58"/>
                    </a:lnTo>
                    <a:lnTo>
                      <a:pt x="11" y="46"/>
                    </a:lnTo>
                    <a:lnTo>
                      <a:pt x="0" y="40"/>
                    </a:lnTo>
                    <a:lnTo>
                      <a:pt x="0" y="4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31" name="Freeform 381"/>
              <p:cNvSpPr>
                <a:spLocks noChangeAspect="1"/>
              </p:cNvSpPr>
              <p:nvPr/>
            </p:nvSpPr>
            <p:spPr bwMode="auto">
              <a:xfrm>
                <a:off x="2826" y="2025"/>
                <a:ext cx="108" cy="70"/>
              </a:xfrm>
              <a:custGeom>
                <a:avLst/>
                <a:gdLst/>
                <a:ahLst/>
                <a:cxnLst>
                  <a:cxn ang="0">
                    <a:pos x="0" y="40"/>
                  </a:cxn>
                  <a:cxn ang="0">
                    <a:pos x="11" y="33"/>
                  </a:cxn>
                  <a:cxn ang="0">
                    <a:pos x="11" y="25"/>
                  </a:cxn>
                  <a:cxn ang="0">
                    <a:pos x="15" y="8"/>
                  </a:cxn>
                  <a:cxn ang="0">
                    <a:pos x="23" y="5"/>
                  </a:cxn>
                  <a:cxn ang="0">
                    <a:pos x="30" y="0"/>
                  </a:cxn>
                  <a:cxn ang="0">
                    <a:pos x="35" y="8"/>
                  </a:cxn>
                  <a:cxn ang="0">
                    <a:pos x="41" y="16"/>
                  </a:cxn>
                  <a:cxn ang="0">
                    <a:pos x="60" y="21"/>
                  </a:cxn>
                  <a:cxn ang="0">
                    <a:pos x="76" y="16"/>
                  </a:cxn>
                  <a:cxn ang="0">
                    <a:pos x="85" y="21"/>
                  </a:cxn>
                  <a:cxn ang="0">
                    <a:pos x="96" y="28"/>
                  </a:cxn>
                  <a:cxn ang="0">
                    <a:pos x="90" y="46"/>
                  </a:cxn>
                  <a:cxn ang="0">
                    <a:pos x="75" y="61"/>
                  </a:cxn>
                  <a:cxn ang="0">
                    <a:pos x="60" y="65"/>
                  </a:cxn>
                  <a:cxn ang="0">
                    <a:pos x="41" y="58"/>
                  </a:cxn>
                  <a:cxn ang="0">
                    <a:pos x="11" y="46"/>
                  </a:cxn>
                  <a:cxn ang="0">
                    <a:pos x="0" y="40"/>
                  </a:cxn>
                  <a:cxn ang="0">
                    <a:pos x="0" y="40"/>
                  </a:cxn>
                </a:cxnLst>
                <a:rect l="0" t="0" r="r" b="b"/>
                <a:pathLst>
                  <a:path w="96" h="65">
                    <a:moveTo>
                      <a:pt x="0" y="40"/>
                    </a:moveTo>
                    <a:lnTo>
                      <a:pt x="11" y="33"/>
                    </a:lnTo>
                    <a:lnTo>
                      <a:pt x="11" y="25"/>
                    </a:lnTo>
                    <a:lnTo>
                      <a:pt x="15" y="8"/>
                    </a:lnTo>
                    <a:lnTo>
                      <a:pt x="23" y="5"/>
                    </a:lnTo>
                    <a:lnTo>
                      <a:pt x="30" y="0"/>
                    </a:lnTo>
                    <a:lnTo>
                      <a:pt x="35" y="8"/>
                    </a:lnTo>
                    <a:lnTo>
                      <a:pt x="41" y="16"/>
                    </a:lnTo>
                    <a:lnTo>
                      <a:pt x="60" y="21"/>
                    </a:lnTo>
                    <a:lnTo>
                      <a:pt x="76" y="16"/>
                    </a:lnTo>
                    <a:lnTo>
                      <a:pt x="85" y="21"/>
                    </a:lnTo>
                    <a:lnTo>
                      <a:pt x="96" y="28"/>
                    </a:lnTo>
                    <a:lnTo>
                      <a:pt x="90" y="46"/>
                    </a:lnTo>
                    <a:lnTo>
                      <a:pt x="75" y="61"/>
                    </a:lnTo>
                    <a:lnTo>
                      <a:pt x="60" y="65"/>
                    </a:lnTo>
                    <a:lnTo>
                      <a:pt x="41" y="58"/>
                    </a:lnTo>
                    <a:lnTo>
                      <a:pt x="11" y="46"/>
                    </a:lnTo>
                    <a:lnTo>
                      <a:pt x="0" y="40"/>
                    </a:lnTo>
                    <a:lnTo>
                      <a:pt x="0" y="4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32" name="Freeform 382"/>
              <p:cNvSpPr>
                <a:spLocks noChangeAspect="1"/>
              </p:cNvSpPr>
              <p:nvPr/>
            </p:nvSpPr>
            <p:spPr bwMode="auto">
              <a:xfrm>
                <a:off x="2848" y="1982"/>
                <a:ext cx="119" cy="72"/>
              </a:xfrm>
              <a:custGeom>
                <a:avLst/>
                <a:gdLst/>
                <a:ahLst/>
                <a:cxnLst>
                  <a:cxn ang="0">
                    <a:pos x="0" y="47"/>
                  </a:cxn>
                  <a:cxn ang="0">
                    <a:pos x="0" y="30"/>
                  </a:cxn>
                  <a:cxn ang="0">
                    <a:pos x="14" y="19"/>
                  </a:cxn>
                  <a:cxn ang="0">
                    <a:pos x="37" y="24"/>
                  </a:cxn>
                  <a:cxn ang="0">
                    <a:pos x="44" y="24"/>
                  </a:cxn>
                  <a:cxn ang="0">
                    <a:pos x="37" y="0"/>
                  </a:cxn>
                  <a:cxn ang="0">
                    <a:pos x="55" y="17"/>
                  </a:cxn>
                  <a:cxn ang="0">
                    <a:pos x="69" y="19"/>
                  </a:cxn>
                  <a:cxn ang="0">
                    <a:pos x="80" y="19"/>
                  </a:cxn>
                  <a:cxn ang="0">
                    <a:pos x="110" y="40"/>
                  </a:cxn>
                  <a:cxn ang="0">
                    <a:pos x="104" y="49"/>
                  </a:cxn>
                  <a:cxn ang="0">
                    <a:pos x="80" y="67"/>
                  </a:cxn>
                  <a:cxn ang="0">
                    <a:pos x="60" y="55"/>
                  </a:cxn>
                  <a:cxn ang="0">
                    <a:pos x="40" y="60"/>
                  </a:cxn>
                  <a:cxn ang="0">
                    <a:pos x="24" y="55"/>
                  </a:cxn>
                  <a:cxn ang="0">
                    <a:pos x="19" y="47"/>
                  </a:cxn>
                  <a:cxn ang="0">
                    <a:pos x="14" y="37"/>
                  </a:cxn>
                  <a:cxn ang="0">
                    <a:pos x="7" y="45"/>
                  </a:cxn>
                  <a:cxn ang="0">
                    <a:pos x="0" y="47"/>
                  </a:cxn>
                  <a:cxn ang="0">
                    <a:pos x="0" y="47"/>
                  </a:cxn>
                </a:cxnLst>
                <a:rect l="0" t="0" r="r" b="b"/>
                <a:pathLst>
                  <a:path w="110" h="67">
                    <a:moveTo>
                      <a:pt x="0" y="47"/>
                    </a:moveTo>
                    <a:lnTo>
                      <a:pt x="0" y="30"/>
                    </a:lnTo>
                    <a:lnTo>
                      <a:pt x="14" y="19"/>
                    </a:lnTo>
                    <a:lnTo>
                      <a:pt x="37" y="24"/>
                    </a:lnTo>
                    <a:lnTo>
                      <a:pt x="44" y="24"/>
                    </a:lnTo>
                    <a:lnTo>
                      <a:pt x="37" y="0"/>
                    </a:lnTo>
                    <a:lnTo>
                      <a:pt x="55" y="17"/>
                    </a:lnTo>
                    <a:lnTo>
                      <a:pt x="69" y="19"/>
                    </a:lnTo>
                    <a:lnTo>
                      <a:pt x="80" y="19"/>
                    </a:lnTo>
                    <a:lnTo>
                      <a:pt x="110" y="40"/>
                    </a:lnTo>
                    <a:lnTo>
                      <a:pt x="104" y="49"/>
                    </a:lnTo>
                    <a:lnTo>
                      <a:pt x="80" y="67"/>
                    </a:lnTo>
                    <a:lnTo>
                      <a:pt x="60" y="55"/>
                    </a:lnTo>
                    <a:lnTo>
                      <a:pt x="40" y="60"/>
                    </a:lnTo>
                    <a:lnTo>
                      <a:pt x="24" y="55"/>
                    </a:lnTo>
                    <a:lnTo>
                      <a:pt x="19" y="47"/>
                    </a:lnTo>
                    <a:lnTo>
                      <a:pt x="14" y="37"/>
                    </a:lnTo>
                    <a:lnTo>
                      <a:pt x="7" y="45"/>
                    </a:lnTo>
                    <a:lnTo>
                      <a:pt x="0" y="47"/>
                    </a:lnTo>
                    <a:lnTo>
                      <a:pt x="0" y="4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33" name="Freeform 383"/>
              <p:cNvSpPr>
                <a:spLocks noChangeAspect="1"/>
              </p:cNvSpPr>
              <p:nvPr/>
            </p:nvSpPr>
            <p:spPr bwMode="auto">
              <a:xfrm>
                <a:off x="2848" y="1982"/>
                <a:ext cx="119" cy="72"/>
              </a:xfrm>
              <a:custGeom>
                <a:avLst/>
                <a:gdLst/>
                <a:ahLst/>
                <a:cxnLst>
                  <a:cxn ang="0">
                    <a:pos x="0" y="47"/>
                  </a:cxn>
                  <a:cxn ang="0">
                    <a:pos x="0" y="30"/>
                  </a:cxn>
                  <a:cxn ang="0">
                    <a:pos x="14" y="19"/>
                  </a:cxn>
                  <a:cxn ang="0">
                    <a:pos x="37" y="24"/>
                  </a:cxn>
                  <a:cxn ang="0">
                    <a:pos x="44" y="24"/>
                  </a:cxn>
                  <a:cxn ang="0">
                    <a:pos x="37" y="0"/>
                  </a:cxn>
                  <a:cxn ang="0">
                    <a:pos x="55" y="17"/>
                  </a:cxn>
                  <a:cxn ang="0">
                    <a:pos x="69" y="19"/>
                  </a:cxn>
                  <a:cxn ang="0">
                    <a:pos x="80" y="19"/>
                  </a:cxn>
                  <a:cxn ang="0">
                    <a:pos x="110" y="40"/>
                  </a:cxn>
                  <a:cxn ang="0">
                    <a:pos x="104" y="49"/>
                  </a:cxn>
                  <a:cxn ang="0">
                    <a:pos x="80" y="67"/>
                  </a:cxn>
                  <a:cxn ang="0">
                    <a:pos x="60" y="55"/>
                  </a:cxn>
                  <a:cxn ang="0">
                    <a:pos x="40" y="60"/>
                  </a:cxn>
                  <a:cxn ang="0">
                    <a:pos x="24" y="55"/>
                  </a:cxn>
                  <a:cxn ang="0">
                    <a:pos x="19" y="47"/>
                  </a:cxn>
                  <a:cxn ang="0">
                    <a:pos x="14" y="37"/>
                  </a:cxn>
                  <a:cxn ang="0">
                    <a:pos x="7" y="45"/>
                  </a:cxn>
                  <a:cxn ang="0">
                    <a:pos x="0" y="47"/>
                  </a:cxn>
                  <a:cxn ang="0">
                    <a:pos x="0" y="47"/>
                  </a:cxn>
                </a:cxnLst>
                <a:rect l="0" t="0" r="r" b="b"/>
                <a:pathLst>
                  <a:path w="110" h="67">
                    <a:moveTo>
                      <a:pt x="0" y="47"/>
                    </a:moveTo>
                    <a:lnTo>
                      <a:pt x="0" y="30"/>
                    </a:lnTo>
                    <a:lnTo>
                      <a:pt x="14" y="19"/>
                    </a:lnTo>
                    <a:lnTo>
                      <a:pt x="37" y="24"/>
                    </a:lnTo>
                    <a:lnTo>
                      <a:pt x="44" y="24"/>
                    </a:lnTo>
                    <a:lnTo>
                      <a:pt x="37" y="0"/>
                    </a:lnTo>
                    <a:lnTo>
                      <a:pt x="55" y="17"/>
                    </a:lnTo>
                    <a:lnTo>
                      <a:pt x="69" y="19"/>
                    </a:lnTo>
                    <a:lnTo>
                      <a:pt x="80" y="19"/>
                    </a:lnTo>
                    <a:lnTo>
                      <a:pt x="110" y="40"/>
                    </a:lnTo>
                    <a:lnTo>
                      <a:pt x="104" y="49"/>
                    </a:lnTo>
                    <a:lnTo>
                      <a:pt x="80" y="67"/>
                    </a:lnTo>
                    <a:lnTo>
                      <a:pt x="60" y="55"/>
                    </a:lnTo>
                    <a:lnTo>
                      <a:pt x="40" y="60"/>
                    </a:lnTo>
                    <a:lnTo>
                      <a:pt x="24" y="55"/>
                    </a:lnTo>
                    <a:lnTo>
                      <a:pt x="19" y="47"/>
                    </a:lnTo>
                    <a:lnTo>
                      <a:pt x="14" y="37"/>
                    </a:lnTo>
                    <a:lnTo>
                      <a:pt x="7" y="45"/>
                    </a:lnTo>
                    <a:lnTo>
                      <a:pt x="0" y="47"/>
                    </a:lnTo>
                    <a:lnTo>
                      <a:pt x="0" y="4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34" name="Freeform 384"/>
              <p:cNvSpPr>
                <a:spLocks noChangeAspect="1"/>
              </p:cNvSpPr>
              <p:nvPr/>
            </p:nvSpPr>
            <p:spPr bwMode="auto">
              <a:xfrm>
                <a:off x="2887" y="1945"/>
                <a:ext cx="86" cy="79"/>
              </a:xfrm>
              <a:custGeom>
                <a:avLst/>
                <a:gdLst/>
                <a:ahLst/>
                <a:cxnLst>
                  <a:cxn ang="0">
                    <a:pos x="0" y="36"/>
                  </a:cxn>
                  <a:cxn ang="0">
                    <a:pos x="0" y="18"/>
                  </a:cxn>
                  <a:cxn ang="0">
                    <a:pos x="12" y="11"/>
                  </a:cxn>
                  <a:cxn ang="0">
                    <a:pos x="37" y="5"/>
                  </a:cxn>
                  <a:cxn ang="0">
                    <a:pos x="43" y="0"/>
                  </a:cxn>
                  <a:cxn ang="0">
                    <a:pos x="55" y="0"/>
                  </a:cxn>
                  <a:cxn ang="0">
                    <a:pos x="78" y="5"/>
                  </a:cxn>
                  <a:cxn ang="0">
                    <a:pos x="67" y="11"/>
                  </a:cxn>
                  <a:cxn ang="0">
                    <a:pos x="73" y="30"/>
                  </a:cxn>
                  <a:cxn ang="0">
                    <a:pos x="78" y="41"/>
                  </a:cxn>
                  <a:cxn ang="0">
                    <a:pos x="73" y="58"/>
                  </a:cxn>
                  <a:cxn ang="0">
                    <a:pos x="67" y="73"/>
                  </a:cxn>
                  <a:cxn ang="0">
                    <a:pos x="43" y="55"/>
                  </a:cxn>
                  <a:cxn ang="0">
                    <a:pos x="18" y="55"/>
                  </a:cxn>
                  <a:cxn ang="0">
                    <a:pos x="7" y="41"/>
                  </a:cxn>
                  <a:cxn ang="0">
                    <a:pos x="0" y="36"/>
                  </a:cxn>
                  <a:cxn ang="0">
                    <a:pos x="0" y="36"/>
                  </a:cxn>
                </a:cxnLst>
                <a:rect l="0" t="0" r="r" b="b"/>
                <a:pathLst>
                  <a:path w="78" h="73">
                    <a:moveTo>
                      <a:pt x="0" y="36"/>
                    </a:moveTo>
                    <a:lnTo>
                      <a:pt x="0" y="18"/>
                    </a:lnTo>
                    <a:lnTo>
                      <a:pt x="12" y="11"/>
                    </a:lnTo>
                    <a:lnTo>
                      <a:pt x="37" y="5"/>
                    </a:lnTo>
                    <a:lnTo>
                      <a:pt x="43" y="0"/>
                    </a:lnTo>
                    <a:lnTo>
                      <a:pt x="55" y="0"/>
                    </a:lnTo>
                    <a:lnTo>
                      <a:pt x="78" y="5"/>
                    </a:lnTo>
                    <a:lnTo>
                      <a:pt x="67" y="11"/>
                    </a:lnTo>
                    <a:lnTo>
                      <a:pt x="73" y="30"/>
                    </a:lnTo>
                    <a:lnTo>
                      <a:pt x="78" y="41"/>
                    </a:lnTo>
                    <a:lnTo>
                      <a:pt x="73" y="58"/>
                    </a:lnTo>
                    <a:lnTo>
                      <a:pt x="67" y="73"/>
                    </a:lnTo>
                    <a:lnTo>
                      <a:pt x="43" y="55"/>
                    </a:lnTo>
                    <a:lnTo>
                      <a:pt x="18" y="55"/>
                    </a:lnTo>
                    <a:lnTo>
                      <a:pt x="7" y="41"/>
                    </a:lnTo>
                    <a:lnTo>
                      <a:pt x="0" y="36"/>
                    </a:lnTo>
                    <a:lnTo>
                      <a:pt x="0" y="3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35" name="Freeform 385"/>
              <p:cNvSpPr>
                <a:spLocks noChangeAspect="1"/>
              </p:cNvSpPr>
              <p:nvPr/>
            </p:nvSpPr>
            <p:spPr bwMode="auto">
              <a:xfrm>
                <a:off x="2887" y="1945"/>
                <a:ext cx="86" cy="79"/>
              </a:xfrm>
              <a:custGeom>
                <a:avLst/>
                <a:gdLst/>
                <a:ahLst/>
                <a:cxnLst>
                  <a:cxn ang="0">
                    <a:pos x="0" y="36"/>
                  </a:cxn>
                  <a:cxn ang="0">
                    <a:pos x="0" y="18"/>
                  </a:cxn>
                  <a:cxn ang="0">
                    <a:pos x="12" y="11"/>
                  </a:cxn>
                  <a:cxn ang="0">
                    <a:pos x="37" y="5"/>
                  </a:cxn>
                  <a:cxn ang="0">
                    <a:pos x="43" y="0"/>
                  </a:cxn>
                  <a:cxn ang="0">
                    <a:pos x="55" y="0"/>
                  </a:cxn>
                  <a:cxn ang="0">
                    <a:pos x="78" y="5"/>
                  </a:cxn>
                  <a:cxn ang="0">
                    <a:pos x="67" y="11"/>
                  </a:cxn>
                  <a:cxn ang="0">
                    <a:pos x="73" y="30"/>
                  </a:cxn>
                  <a:cxn ang="0">
                    <a:pos x="78" y="41"/>
                  </a:cxn>
                  <a:cxn ang="0">
                    <a:pos x="73" y="58"/>
                  </a:cxn>
                  <a:cxn ang="0">
                    <a:pos x="67" y="73"/>
                  </a:cxn>
                  <a:cxn ang="0">
                    <a:pos x="43" y="55"/>
                  </a:cxn>
                  <a:cxn ang="0">
                    <a:pos x="18" y="55"/>
                  </a:cxn>
                  <a:cxn ang="0">
                    <a:pos x="7" y="41"/>
                  </a:cxn>
                  <a:cxn ang="0">
                    <a:pos x="0" y="36"/>
                  </a:cxn>
                  <a:cxn ang="0">
                    <a:pos x="0" y="36"/>
                  </a:cxn>
                </a:cxnLst>
                <a:rect l="0" t="0" r="r" b="b"/>
                <a:pathLst>
                  <a:path w="78" h="73">
                    <a:moveTo>
                      <a:pt x="0" y="36"/>
                    </a:moveTo>
                    <a:lnTo>
                      <a:pt x="0" y="18"/>
                    </a:lnTo>
                    <a:lnTo>
                      <a:pt x="12" y="11"/>
                    </a:lnTo>
                    <a:lnTo>
                      <a:pt x="37" y="5"/>
                    </a:lnTo>
                    <a:lnTo>
                      <a:pt x="43" y="0"/>
                    </a:lnTo>
                    <a:lnTo>
                      <a:pt x="55" y="0"/>
                    </a:lnTo>
                    <a:lnTo>
                      <a:pt x="78" y="5"/>
                    </a:lnTo>
                    <a:lnTo>
                      <a:pt x="67" y="11"/>
                    </a:lnTo>
                    <a:lnTo>
                      <a:pt x="73" y="30"/>
                    </a:lnTo>
                    <a:lnTo>
                      <a:pt x="78" y="41"/>
                    </a:lnTo>
                    <a:lnTo>
                      <a:pt x="73" y="58"/>
                    </a:lnTo>
                    <a:lnTo>
                      <a:pt x="67" y="73"/>
                    </a:lnTo>
                    <a:lnTo>
                      <a:pt x="43" y="55"/>
                    </a:lnTo>
                    <a:lnTo>
                      <a:pt x="18" y="55"/>
                    </a:lnTo>
                    <a:lnTo>
                      <a:pt x="7" y="41"/>
                    </a:lnTo>
                    <a:lnTo>
                      <a:pt x="0" y="36"/>
                    </a:lnTo>
                    <a:lnTo>
                      <a:pt x="0" y="3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36" name="Freeform 386"/>
              <p:cNvSpPr>
                <a:spLocks noChangeAspect="1"/>
              </p:cNvSpPr>
              <p:nvPr/>
            </p:nvSpPr>
            <p:spPr bwMode="auto">
              <a:xfrm>
                <a:off x="2814" y="1649"/>
                <a:ext cx="190" cy="277"/>
              </a:xfrm>
              <a:custGeom>
                <a:avLst/>
                <a:gdLst/>
                <a:ahLst/>
                <a:cxnLst>
                  <a:cxn ang="0">
                    <a:pos x="145" y="253"/>
                  </a:cxn>
                  <a:cxn ang="0">
                    <a:pos x="140" y="253"/>
                  </a:cxn>
                  <a:cxn ang="0">
                    <a:pos x="129" y="248"/>
                  </a:cxn>
                  <a:cxn ang="0">
                    <a:pos x="129" y="234"/>
                  </a:cxn>
                  <a:cxn ang="0">
                    <a:pos x="122" y="234"/>
                  </a:cxn>
                  <a:cxn ang="0">
                    <a:pos x="115" y="248"/>
                  </a:cxn>
                  <a:cxn ang="0">
                    <a:pos x="74" y="259"/>
                  </a:cxn>
                  <a:cxn ang="0">
                    <a:pos x="49" y="253"/>
                  </a:cxn>
                  <a:cxn ang="0">
                    <a:pos x="30" y="253"/>
                  </a:cxn>
                  <a:cxn ang="0">
                    <a:pos x="30" y="241"/>
                  </a:cxn>
                  <a:cxn ang="0">
                    <a:pos x="37" y="229"/>
                  </a:cxn>
                  <a:cxn ang="0">
                    <a:pos x="25" y="216"/>
                  </a:cxn>
                  <a:cxn ang="0">
                    <a:pos x="25" y="198"/>
                  </a:cxn>
                  <a:cxn ang="0">
                    <a:pos x="30" y="186"/>
                  </a:cxn>
                  <a:cxn ang="0">
                    <a:pos x="44" y="186"/>
                  </a:cxn>
                  <a:cxn ang="0">
                    <a:pos x="44" y="175"/>
                  </a:cxn>
                  <a:cxn ang="0">
                    <a:pos x="74" y="150"/>
                  </a:cxn>
                  <a:cxn ang="0">
                    <a:pos x="79" y="138"/>
                  </a:cxn>
                  <a:cxn ang="0">
                    <a:pos x="74" y="125"/>
                  </a:cxn>
                  <a:cxn ang="0">
                    <a:pos x="60" y="113"/>
                  </a:cxn>
                  <a:cxn ang="0">
                    <a:pos x="49" y="113"/>
                  </a:cxn>
                  <a:cxn ang="0">
                    <a:pos x="49" y="90"/>
                  </a:cxn>
                  <a:cxn ang="0">
                    <a:pos x="37" y="58"/>
                  </a:cxn>
                  <a:cxn ang="0">
                    <a:pos x="0" y="20"/>
                  </a:cxn>
                  <a:cxn ang="0">
                    <a:pos x="10" y="16"/>
                  </a:cxn>
                  <a:cxn ang="0">
                    <a:pos x="44" y="31"/>
                  </a:cxn>
                  <a:cxn ang="0">
                    <a:pos x="60" y="26"/>
                  </a:cxn>
                  <a:cxn ang="0">
                    <a:pos x="85" y="5"/>
                  </a:cxn>
                  <a:cxn ang="0">
                    <a:pos x="109" y="0"/>
                  </a:cxn>
                  <a:cxn ang="0">
                    <a:pos x="104" y="10"/>
                  </a:cxn>
                  <a:cxn ang="0">
                    <a:pos x="115" y="35"/>
                  </a:cxn>
                  <a:cxn ang="0">
                    <a:pos x="115" y="58"/>
                  </a:cxn>
                  <a:cxn ang="0">
                    <a:pos x="122" y="71"/>
                  </a:cxn>
                  <a:cxn ang="0">
                    <a:pos x="134" y="90"/>
                  </a:cxn>
                  <a:cxn ang="0">
                    <a:pos x="134" y="113"/>
                  </a:cxn>
                  <a:cxn ang="0">
                    <a:pos x="145" y="131"/>
                  </a:cxn>
                  <a:cxn ang="0">
                    <a:pos x="145" y="156"/>
                  </a:cxn>
                  <a:cxn ang="0">
                    <a:pos x="164" y="186"/>
                  </a:cxn>
                  <a:cxn ang="0">
                    <a:pos x="177" y="204"/>
                  </a:cxn>
                  <a:cxn ang="0">
                    <a:pos x="164" y="234"/>
                  </a:cxn>
                  <a:cxn ang="0">
                    <a:pos x="140" y="241"/>
                  </a:cxn>
                  <a:cxn ang="0">
                    <a:pos x="145" y="253"/>
                  </a:cxn>
                  <a:cxn ang="0">
                    <a:pos x="145" y="253"/>
                  </a:cxn>
                </a:cxnLst>
                <a:rect l="0" t="0" r="r" b="b"/>
                <a:pathLst>
                  <a:path w="177" h="259">
                    <a:moveTo>
                      <a:pt x="145" y="253"/>
                    </a:moveTo>
                    <a:lnTo>
                      <a:pt x="140" y="253"/>
                    </a:lnTo>
                    <a:lnTo>
                      <a:pt x="129" y="248"/>
                    </a:lnTo>
                    <a:lnTo>
                      <a:pt x="129" y="234"/>
                    </a:lnTo>
                    <a:lnTo>
                      <a:pt x="122" y="234"/>
                    </a:lnTo>
                    <a:lnTo>
                      <a:pt x="115" y="248"/>
                    </a:lnTo>
                    <a:lnTo>
                      <a:pt x="74" y="259"/>
                    </a:lnTo>
                    <a:lnTo>
                      <a:pt x="49" y="253"/>
                    </a:lnTo>
                    <a:lnTo>
                      <a:pt x="30" y="253"/>
                    </a:lnTo>
                    <a:lnTo>
                      <a:pt x="30" y="241"/>
                    </a:lnTo>
                    <a:lnTo>
                      <a:pt x="37" y="229"/>
                    </a:lnTo>
                    <a:lnTo>
                      <a:pt x="25" y="216"/>
                    </a:lnTo>
                    <a:lnTo>
                      <a:pt x="25" y="198"/>
                    </a:lnTo>
                    <a:lnTo>
                      <a:pt x="30" y="186"/>
                    </a:lnTo>
                    <a:lnTo>
                      <a:pt x="44" y="186"/>
                    </a:lnTo>
                    <a:lnTo>
                      <a:pt x="44" y="175"/>
                    </a:lnTo>
                    <a:lnTo>
                      <a:pt x="74" y="150"/>
                    </a:lnTo>
                    <a:lnTo>
                      <a:pt x="79" y="138"/>
                    </a:lnTo>
                    <a:lnTo>
                      <a:pt x="74" y="125"/>
                    </a:lnTo>
                    <a:lnTo>
                      <a:pt x="60" y="113"/>
                    </a:lnTo>
                    <a:lnTo>
                      <a:pt x="49" y="113"/>
                    </a:lnTo>
                    <a:lnTo>
                      <a:pt x="49" y="90"/>
                    </a:lnTo>
                    <a:lnTo>
                      <a:pt x="37" y="58"/>
                    </a:lnTo>
                    <a:lnTo>
                      <a:pt x="0" y="20"/>
                    </a:lnTo>
                    <a:lnTo>
                      <a:pt x="10" y="16"/>
                    </a:lnTo>
                    <a:lnTo>
                      <a:pt x="44" y="31"/>
                    </a:lnTo>
                    <a:lnTo>
                      <a:pt x="60" y="26"/>
                    </a:lnTo>
                    <a:lnTo>
                      <a:pt x="85" y="5"/>
                    </a:lnTo>
                    <a:lnTo>
                      <a:pt x="109" y="0"/>
                    </a:lnTo>
                    <a:lnTo>
                      <a:pt x="104" y="10"/>
                    </a:lnTo>
                    <a:lnTo>
                      <a:pt x="115" y="35"/>
                    </a:lnTo>
                    <a:lnTo>
                      <a:pt x="115" y="58"/>
                    </a:lnTo>
                    <a:lnTo>
                      <a:pt x="122" y="71"/>
                    </a:lnTo>
                    <a:lnTo>
                      <a:pt x="134" y="90"/>
                    </a:lnTo>
                    <a:lnTo>
                      <a:pt x="134" y="113"/>
                    </a:lnTo>
                    <a:lnTo>
                      <a:pt x="145" y="131"/>
                    </a:lnTo>
                    <a:lnTo>
                      <a:pt x="145" y="156"/>
                    </a:lnTo>
                    <a:lnTo>
                      <a:pt x="164" y="186"/>
                    </a:lnTo>
                    <a:lnTo>
                      <a:pt x="177" y="204"/>
                    </a:lnTo>
                    <a:lnTo>
                      <a:pt x="164" y="234"/>
                    </a:lnTo>
                    <a:lnTo>
                      <a:pt x="140" y="241"/>
                    </a:lnTo>
                    <a:lnTo>
                      <a:pt x="145" y="253"/>
                    </a:lnTo>
                    <a:lnTo>
                      <a:pt x="145" y="25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37" name="Freeform 387"/>
              <p:cNvSpPr>
                <a:spLocks noChangeAspect="1"/>
              </p:cNvSpPr>
              <p:nvPr/>
            </p:nvSpPr>
            <p:spPr bwMode="auto">
              <a:xfrm>
                <a:off x="2816" y="1649"/>
                <a:ext cx="188" cy="277"/>
              </a:xfrm>
              <a:custGeom>
                <a:avLst/>
                <a:gdLst/>
                <a:ahLst/>
                <a:cxnLst>
                  <a:cxn ang="0">
                    <a:pos x="145" y="253"/>
                  </a:cxn>
                  <a:cxn ang="0">
                    <a:pos x="140" y="253"/>
                  </a:cxn>
                  <a:cxn ang="0">
                    <a:pos x="129" y="248"/>
                  </a:cxn>
                  <a:cxn ang="0">
                    <a:pos x="129" y="234"/>
                  </a:cxn>
                  <a:cxn ang="0">
                    <a:pos x="122" y="234"/>
                  </a:cxn>
                  <a:cxn ang="0">
                    <a:pos x="115" y="248"/>
                  </a:cxn>
                  <a:cxn ang="0">
                    <a:pos x="74" y="259"/>
                  </a:cxn>
                  <a:cxn ang="0">
                    <a:pos x="49" y="253"/>
                  </a:cxn>
                  <a:cxn ang="0">
                    <a:pos x="30" y="253"/>
                  </a:cxn>
                  <a:cxn ang="0">
                    <a:pos x="30" y="241"/>
                  </a:cxn>
                  <a:cxn ang="0">
                    <a:pos x="37" y="229"/>
                  </a:cxn>
                  <a:cxn ang="0">
                    <a:pos x="25" y="216"/>
                  </a:cxn>
                  <a:cxn ang="0">
                    <a:pos x="25" y="198"/>
                  </a:cxn>
                  <a:cxn ang="0">
                    <a:pos x="30" y="186"/>
                  </a:cxn>
                  <a:cxn ang="0">
                    <a:pos x="44" y="186"/>
                  </a:cxn>
                  <a:cxn ang="0">
                    <a:pos x="44" y="175"/>
                  </a:cxn>
                  <a:cxn ang="0">
                    <a:pos x="74" y="150"/>
                  </a:cxn>
                  <a:cxn ang="0">
                    <a:pos x="79" y="138"/>
                  </a:cxn>
                  <a:cxn ang="0">
                    <a:pos x="74" y="125"/>
                  </a:cxn>
                  <a:cxn ang="0">
                    <a:pos x="60" y="113"/>
                  </a:cxn>
                  <a:cxn ang="0">
                    <a:pos x="49" y="113"/>
                  </a:cxn>
                  <a:cxn ang="0">
                    <a:pos x="49" y="90"/>
                  </a:cxn>
                  <a:cxn ang="0">
                    <a:pos x="37" y="58"/>
                  </a:cxn>
                  <a:cxn ang="0">
                    <a:pos x="0" y="20"/>
                  </a:cxn>
                  <a:cxn ang="0">
                    <a:pos x="10" y="16"/>
                  </a:cxn>
                  <a:cxn ang="0">
                    <a:pos x="44" y="31"/>
                  </a:cxn>
                  <a:cxn ang="0">
                    <a:pos x="60" y="26"/>
                  </a:cxn>
                  <a:cxn ang="0">
                    <a:pos x="85" y="5"/>
                  </a:cxn>
                  <a:cxn ang="0">
                    <a:pos x="109" y="0"/>
                  </a:cxn>
                  <a:cxn ang="0">
                    <a:pos x="104" y="10"/>
                  </a:cxn>
                  <a:cxn ang="0">
                    <a:pos x="115" y="35"/>
                  </a:cxn>
                  <a:cxn ang="0">
                    <a:pos x="115" y="58"/>
                  </a:cxn>
                  <a:cxn ang="0">
                    <a:pos x="122" y="71"/>
                  </a:cxn>
                  <a:cxn ang="0">
                    <a:pos x="134" y="90"/>
                  </a:cxn>
                  <a:cxn ang="0">
                    <a:pos x="134" y="113"/>
                  </a:cxn>
                  <a:cxn ang="0">
                    <a:pos x="145" y="131"/>
                  </a:cxn>
                  <a:cxn ang="0">
                    <a:pos x="145" y="156"/>
                  </a:cxn>
                  <a:cxn ang="0">
                    <a:pos x="164" y="186"/>
                  </a:cxn>
                  <a:cxn ang="0">
                    <a:pos x="177" y="204"/>
                  </a:cxn>
                  <a:cxn ang="0">
                    <a:pos x="164" y="234"/>
                  </a:cxn>
                  <a:cxn ang="0">
                    <a:pos x="140" y="241"/>
                  </a:cxn>
                  <a:cxn ang="0">
                    <a:pos x="145" y="253"/>
                  </a:cxn>
                  <a:cxn ang="0">
                    <a:pos x="145" y="253"/>
                  </a:cxn>
                </a:cxnLst>
                <a:rect l="0" t="0" r="r" b="b"/>
                <a:pathLst>
                  <a:path w="177" h="259">
                    <a:moveTo>
                      <a:pt x="145" y="253"/>
                    </a:moveTo>
                    <a:lnTo>
                      <a:pt x="140" y="253"/>
                    </a:lnTo>
                    <a:lnTo>
                      <a:pt x="129" y="248"/>
                    </a:lnTo>
                    <a:lnTo>
                      <a:pt x="129" y="234"/>
                    </a:lnTo>
                    <a:lnTo>
                      <a:pt x="122" y="234"/>
                    </a:lnTo>
                    <a:lnTo>
                      <a:pt x="115" y="248"/>
                    </a:lnTo>
                    <a:lnTo>
                      <a:pt x="74" y="259"/>
                    </a:lnTo>
                    <a:lnTo>
                      <a:pt x="49" y="253"/>
                    </a:lnTo>
                    <a:lnTo>
                      <a:pt x="30" y="253"/>
                    </a:lnTo>
                    <a:lnTo>
                      <a:pt x="30" y="241"/>
                    </a:lnTo>
                    <a:lnTo>
                      <a:pt x="37" y="229"/>
                    </a:lnTo>
                    <a:lnTo>
                      <a:pt x="25" y="216"/>
                    </a:lnTo>
                    <a:lnTo>
                      <a:pt x="25" y="198"/>
                    </a:lnTo>
                    <a:lnTo>
                      <a:pt x="30" y="186"/>
                    </a:lnTo>
                    <a:lnTo>
                      <a:pt x="44" y="186"/>
                    </a:lnTo>
                    <a:lnTo>
                      <a:pt x="44" y="175"/>
                    </a:lnTo>
                    <a:lnTo>
                      <a:pt x="74" y="150"/>
                    </a:lnTo>
                    <a:lnTo>
                      <a:pt x="79" y="138"/>
                    </a:lnTo>
                    <a:lnTo>
                      <a:pt x="74" y="125"/>
                    </a:lnTo>
                    <a:lnTo>
                      <a:pt x="60" y="113"/>
                    </a:lnTo>
                    <a:lnTo>
                      <a:pt x="49" y="113"/>
                    </a:lnTo>
                    <a:lnTo>
                      <a:pt x="49" y="90"/>
                    </a:lnTo>
                    <a:lnTo>
                      <a:pt x="37" y="58"/>
                    </a:lnTo>
                    <a:lnTo>
                      <a:pt x="0" y="20"/>
                    </a:lnTo>
                    <a:lnTo>
                      <a:pt x="10" y="16"/>
                    </a:lnTo>
                    <a:lnTo>
                      <a:pt x="44" y="31"/>
                    </a:lnTo>
                    <a:lnTo>
                      <a:pt x="60" y="26"/>
                    </a:lnTo>
                    <a:lnTo>
                      <a:pt x="85" y="5"/>
                    </a:lnTo>
                    <a:lnTo>
                      <a:pt x="109" y="0"/>
                    </a:lnTo>
                    <a:lnTo>
                      <a:pt x="104" y="10"/>
                    </a:lnTo>
                    <a:lnTo>
                      <a:pt x="115" y="35"/>
                    </a:lnTo>
                    <a:lnTo>
                      <a:pt x="115" y="58"/>
                    </a:lnTo>
                    <a:lnTo>
                      <a:pt x="122" y="71"/>
                    </a:lnTo>
                    <a:lnTo>
                      <a:pt x="134" y="90"/>
                    </a:lnTo>
                    <a:lnTo>
                      <a:pt x="134" y="113"/>
                    </a:lnTo>
                    <a:lnTo>
                      <a:pt x="145" y="131"/>
                    </a:lnTo>
                    <a:lnTo>
                      <a:pt x="145" y="156"/>
                    </a:lnTo>
                    <a:lnTo>
                      <a:pt x="164" y="186"/>
                    </a:lnTo>
                    <a:lnTo>
                      <a:pt x="177" y="204"/>
                    </a:lnTo>
                    <a:lnTo>
                      <a:pt x="164" y="234"/>
                    </a:lnTo>
                    <a:lnTo>
                      <a:pt x="140" y="241"/>
                    </a:lnTo>
                    <a:lnTo>
                      <a:pt x="145" y="253"/>
                    </a:lnTo>
                    <a:lnTo>
                      <a:pt x="145" y="25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38" name="Freeform 388"/>
              <p:cNvSpPr>
                <a:spLocks noChangeAspect="1"/>
              </p:cNvSpPr>
              <p:nvPr/>
            </p:nvSpPr>
            <p:spPr bwMode="auto">
              <a:xfrm>
                <a:off x="2704" y="1691"/>
                <a:ext cx="164" cy="352"/>
              </a:xfrm>
              <a:custGeom>
                <a:avLst/>
                <a:gdLst/>
                <a:ahLst/>
                <a:cxnLst>
                  <a:cxn ang="0">
                    <a:pos x="153" y="75"/>
                  </a:cxn>
                  <a:cxn ang="0">
                    <a:pos x="133" y="91"/>
                  </a:cxn>
                  <a:cxn ang="0">
                    <a:pos x="128" y="121"/>
                  </a:cxn>
                  <a:cxn ang="0">
                    <a:pos x="122" y="139"/>
                  </a:cxn>
                  <a:cxn ang="0">
                    <a:pos x="103" y="158"/>
                  </a:cxn>
                  <a:cxn ang="0">
                    <a:pos x="85" y="164"/>
                  </a:cxn>
                  <a:cxn ang="0">
                    <a:pos x="73" y="194"/>
                  </a:cxn>
                  <a:cxn ang="0">
                    <a:pos x="73" y="208"/>
                  </a:cxn>
                  <a:cxn ang="0">
                    <a:pos x="92" y="231"/>
                  </a:cxn>
                  <a:cxn ang="0">
                    <a:pos x="92" y="238"/>
                  </a:cxn>
                  <a:cxn ang="0">
                    <a:pos x="78" y="243"/>
                  </a:cxn>
                  <a:cxn ang="0">
                    <a:pos x="73" y="238"/>
                  </a:cxn>
                  <a:cxn ang="0">
                    <a:pos x="67" y="243"/>
                  </a:cxn>
                  <a:cxn ang="0">
                    <a:pos x="73" y="249"/>
                  </a:cxn>
                  <a:cxn ang="0">
                    <a:pos x="73" y="261"/>
                  </a:cxn>
                  <a:cxn ang="0">
                    <a:pos x="73" y="268"/>
                  </a:cxn>
                  <a:cxn ang="0">
                    <a:pos x="73" y="293"/>
                  </a:cxn>
                  <a:cxn ang="0">
                    <a:pos x="60" y="304"/>
                  </a:cxn>
                  <a:cxn ang="0">
                    <a:pos x="42" y="311"/>
                  </a:cxn>
                  <a:cxn ang="0">
                    <a:pos x="37" y="329"/>
                  </a:cxn>
                  <a:cxn ang="0">
                    <a:pos x="23" y="329"/>
                  </a:cxn>
                  <a:cxn ang="0">
                    <a:pos x="18" y="311"/>
                  </a:cxn>
                  <a:cxn ang="0">
                    <a:pos x="12" y="293"/>
                  </a:cxn>
                  <a:cxn ang="0">
                    <a:pos x="2" y="283"/>
                  </a:cxn>
                  <a:cxn ang="0">
                    <a:pos x="0" y="261"/>
                  </a:cxn>
                  <a:cxn ang="0">
                    <a:pos x="0" y="243"/>
                  </a:cxn>
                  <a:cxn ang="0">
                    <a:pos x="0" y="238"/>
                  </a:cxn>
                  <a:cxn ang="0">
                    <a:pos x="12" y="219"/>
                  </a:cxn>
                  <a:cxn ang="0">
                    <a:pos x="18" y="183"/>
                  </a:cxn>
                  <a:cxn ang="0">
                    <a:pos x="12" y="146"/>
                  </a:cxn>
                  <a:cxn ang="0">
                    <a:pos x="18" y="128"/>
                  </a:cxn>
                  <a:cxn ang="0">
                    <a:pos x="47" y="100"/>
                  </a:cxn>
                  <a:cxn ang="0">
                    <a:pos x="50" y="80"/>
                  </a:cxn>
                  <a:cxn ang="0">
                    <a:pos x="72" y="38"/>
                  </a:cxn>
                  <a:cxn ang="0">
                    <a:pos x="80" y="16"/>
                  </a:cxn>
                  <a:cxn ang="0">
                    <a:pos x="102" y="10"/>
                  </a:cxn>
                  <a:cxn ang="0">
                    <a:pos x="110" y="0"/>
                  </a:cxn>
                  <a:cxn ang="0">
                    <a:pos x="128" y="0"/>
                  </a:cxn>
                  <a:cxn ang="0">
                    <a:pos x="138" y="16"/>
                  </a:cxn>
                  <a:cxn ang="0">
                    <a:pos x="152" y="43"/>
                  </a:cxn>
                  <a:cxn ang="0">
                    <a:pos x="152" y="55"/>
                  </a:cxn>
                  <a:cxn ang="0">
                    <a:pos x="153" y="75"/>
                  </a:cxn>
                  <a:cxn ang="0">
                    <a:pos x="153" y="75"/>
                  </a:cxn>
                </a:cxnLst>
                <a:rect l="0" t="0" r="r" b="b"/>
                <a:pathLst>
                  <a:path w="153" h="329">
                    <a:moveTo>
                      <a:pt x="153" y="75"/>
                    </a:moveTo>
                    <a:lnTo>
                      <a:pt x="133" y="91"/>
                    </a:lnTo>
                    <a:lnTo>
                      <a:pt x="128" y="121"/>
                    </a:lnTo>
                    <a:lnTo>
                      <a:pt x="122" y="139"/>
                    </a:lnTo>
                    <a:lnTo>
                      <a:pt x="103" y="158"/>
                    </a:lnTo>
                    <a:lnTo>
                      <a:pt x="85" y="164"/>
                    </a:lnTo>
                    <a:lnTo>
                      <a:pt x="73" y="194"/>
                    </a:lnTo>
                    <a:lnTo>
                      <a:pt x="73" y="208"/>
                    </a:lnTo>
                    <a:lnTo>
                      <a:pt x="92" y="231"/>
                    </a:lnTo>
                    <a:lnTo>
                      <a:pt x="92" y="238"/>
                    </a:lnTo>
                    <a:lnTo>
                      <a:pt x="78" y="243"/>
                    </a:lnTo>
                    <a:lnTo>
                      <a:pt x="73" y="238"/>
                    </a:lnTo>
                    <a:lnTo>
                      <a:pt x="67" y="243"/>
                    </a:lnTo>
                    <a:lnTo>
                      <a:pt x="73" y="249"/>
                    </a:lnTo>
                    <a:lnTo>
                      <a:pt x="73" y="261"/>
                    </a:lnTo>
                    <a:lnTo>
                      <a:pt x="73" y="268"/>
                    </a:lnTo>
                    <a:lnTo>
                      <a:pt x="73" y="293"/>
                    </a:lnTo>
                    <a:lnTo>
                      <a:pt x="60" y="304"/>
                    </a:lnTo>
                    <a:lnTo>
                      <a:pt x="42" y="311"/>
                    </a:lnTo>
                    <a:lnTo>
                      <a:pt x="37" y="329"/>
                    </a:lnTo>
                    <a:lnTo>
                      <a:pt x="23" y="329"/>
                    </a:lnTo>
                    <a:lnTo>
                      <a:pt x="18" y="311"/>
                    </a:lnTo>
                    <a:lnTo>
                      <a:pt x="12" y="293"/>
                    </a:lnTo>
                    <a:lnTo>
                      <a:pt x="2" y="283"/>
                    </a:lnTo>
                    <a:lnTo>
                      <a:pt x="0" y="261"/>
                    </a:lnTo>
                    <a:lnTo>
                      <a:pt x="0" y="243"/>
                    </a:lnTo>
                    <a:lnTo>
                      <a:pt x="0" y="238"/>
                    </a:lnTo>
                    <a:lnTo>
                      <a:pt x="12" y="219"/>
                    </a:lnTo>
                    <a:lnTo>
                      <a:pt x="18" y="183"/>
                    </a:lnTo>
                    <a:lnTo>
                      <a:pt x="12" y="146"/>
                    </a:lnTo>
                    <a:lnTo>
                      <a:pt x="18" y="128"/>
                    </a:lnTo>
                    <a:lnTo>
                      <a:pt x="47" y="100"/>
                    </a:lnTo>
                    <a:lnTo>
                      <a:pt x="50" y="80"/>
                    </a:lnTo>
                    <a:lnTo>
                      <a:pt x="72" y="38"/>
                    </a:lnTo>
                    <a:lnTo>
                      <a:pt x="80" y="16"/>
                    </a:lnTo>
                    <a:lnTo>
                      <a:pt x="102" y="10"/>
                    </a:lnTo>
                    <a:lnTo>
                      <a:pt x="110" y="0"/>
                    </a:lnTo>
                    <a:lnTo>
                      <a:pt x="128" y="0"/>
                    </a:lnTo>
                    <a:lnTo>
                      <a:pt x="138" y="16"/>
                    </a:lnTo>
                    <a:lnTo>
                      <a:pt x="152" y="43"/>
                    </a:lnTo>
                    <a:lnTo>
                      <a:pt x="152" y="55"/>
                    </a:lnTo>
                    <a:lnTo>
                      <a:pt x="153" y="75"/>
                    </a:lnTo>
                    <a:lnTo>
                      <a:pt x="153" y="7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39" name="Freeform 389"/>
              <p:cNvSpPr>
                <a:spLocks noChangeAspect="1"/>
              </p:cNvSpPr>
              <p:nvPr/>
            </p:nvSpPr>
            <p:spPr bwMode="auto">
              <a:xfrm>
                <a:off x="2704" y="1691"/>
                <a:ext cx="164" cy="352"/>
              </a:xfrm>
              <a:custGeom>
                <a:avLst/>
                <a:gdLst/>
                <a:ahLst/>
                <a:cxnLst>
                  <a:cxn ang="0">
                    <a:pos x="153" y="75"/>
                  </a:cxn>
                  <a:cxn ang="0">
                    <a:pos x="133" y="91"/>
                  </a:cxn>
                  <a:cxn ang="0">
                    <a:pos x="128" y="121"/>
                  </a:cxn>
                  <a:cxn ang="0">
                    <a:pos x="122" y="139"/>
                  </a:cxn>
                  <a:cxn ang="0">
                    <a:pos x="103" y="158"/>
                  </a:cxn>
                  <a:cxn ang="0">
                    <a:pos x="85" y="164"/>
                  </a:cxn>
                  <a:cxn ang="0">
                    <a:pos x="73" y="194"/>
                  </a:cxn>
                  <a:cxn ang="0">
                    <a:pos x="73" y="208"/>
                  </a:cxn>
                  <a:cxn ang="0">
                    <a:pos x="92" y="231"/>
                  </a:cxn>
                  <a:cxn ang="0">
                    <a:pos x="92" y="238"/>
                  </a:cxn>
                  <a:cxn ang="0">
                    <a:pos x="78" y="243"/>
                  </a:cxn>
                  <a:cxn ang="0">
                    <a:pos x="73" y="238"/>
                  </a:cxn>
                  <a:cxn ang="0">
                    <a:pos x="67" y="243"/>
                  </a:cxn>
                  <a:cxn ang="0">
                    <a:pos x="73" y="249"/>
                  </a:cxn>
                  <a:cxn ang="0">
                    <a:pos x="73" y="261"/>
                  </a:cxn>
                  <a:cxn ang="0">
                    <a:pos x="73" y="268"/>
                  </a:cxn>
                  <a:cxn ang="0">
                    <a:pos x="73" y="293"/>
                  </a:cxn>
                  <a:cxn ang="0">
                    <a:pos x="60" y="304"/>
                  </a:cxn>
                  <a:cxn ang="0">
                    <a:pos x="42" y="311"/>
                  </a:cxn>
                  <a:cxn ang="0">
                    <a:pos x="37" y="329"/>
                  </a:cxn>
                  <a:cxn ang="0">
                    <a:pos x="23" y="329"/>
                  </a:cxn>
                  <a:cxn ang="0">
                    <a:pos x="18" y="311"/>
                  </a:cxn>
                  <a:cxn ang="0">
                    <a:pos x="12" y="293"/>
                  </a:cxn>
                  <a:cxn ang="0">
                    <a:pos x="2" y="283"/>
                  </a:cxn>
                  <a:cxn ang="0">
                    <a:pos x="0" y="261"/>
                  </a:cxn>
                  <a:cxn ang="0">
                    <a:pos x="0" y="243"/>
                  </a:cxn>
                  <a:cxn ang="0">
                    <a:pos x="0" y="238"/>
                  </a:cxn>
                  <a:cxn ang="0">
                    <a:pos x="12" y="219"/>
                  </a:cxn>
                  <a:cxn ang="0">
                    <a:pos x="18" y="183"/>
                  </a:cxn>
                  <a:cxn ang="0">
                    <a:pos x="12" y="146"/>
                  </a:cxn>
                  <a:cxn ang="0">
                    <a:pos x="18" y="128"/>
                  </a:cxn>
                  <a:cxn ang="0">
                    <a:pos x="47" y="100"/>
                  </a:cxn>
                  <a:cxn ang="0">
                    <a:pos x="50" y="80"/>
                  </a:cxn>
                  <a:cxn ang="0">
                    <a:pos x="72" y="38"/>
                  </a:cxn>
                  <a:cxn ang="0">
                    <a:pos x="80" y="16"/>
                  </a:cxn>
                  <a:cxn ang="0">
                    <a:pos x="102" y="10"/>
                  </a:cxn>
                  <a:cxn ang="0">
                    <a:pos x="110" y="0"/>
                  </a:cxn>
                  <a:cxn ang="0">
                    <a:pos x="128" y="0"/>
                  </a:cxn>
                  <a:cxn ang="0">
                    <a:pos x="138" y="16"/>
                  </a:cxn>
                  <a:cxn ang="0">
                    <a:pos x="152" y="43"/>
                  </a:cxn>
                  <a:cxn ang="0">
                    <a:pos x="152" y="55"/>
                  </a:cxn>
                  <a:cxn ang="0">
                    <a:pos x="153" y="75"/>
                  </a:cxn>
                  <a:cxn ang="0">
                    <a:pos x="153" y="75"/>
                  </a:cxn>
                </a:cxnLst>
                <a:rect l="0" t="0" r="r" b="b"/>
                <a:pathLst>
                  <a:path w="153" h="329">
                    <a:moveTo>
                      <a:pt x="153" y="75"/>
                    </a:moveTo>
                    <a:lnTo>
                      <a:pt x="133" y="91"/>
                    </a:lnTo>
                    <a:lnTo>
                      <a:pt x="128" y="121"/>
                    </a:lnTo>
                    <a:lnTo>
                      <a:pt x="122" y="139"/>
                    </a:lnTo>
                    <a:lnTo>
                      <a:pt x="103" y="158"/>
                    </a:lnTo>
                    <a:lnTo>
                      <a:pt x="85" y="164"/>
                    </a:lnTo>
                    <a:lnTo>
                      <a:pt x="73" y="194"/>
                    </a:lnTo>
                    <a:lnTo>
                      <a:pt x="73" y="208"/>
                    </a:lnTo>
                    <a:lnTo>
                      <a:pt x="92" y="231"/>
                    </a:lnTo>
                    <a:lnTo>
                      <a:pt x="92" y="238"/>
                    </a:lnTo>
                    <a:lnTo>
                      <a:pt x="78" y="243"/>
                    </a:lnTo>
                    <a:lnTo>
                      <a:pt x="73" y="238"/>
                    </a:lnTo>
                    <a:lnTo>
                      <a:pt x="67" y="243"/>
                    </a:lnTo>
                    <a:lnTo>
                      <a:pt x="73" y="249"/>
                    </a:lnTo>
                    <a:lnTo>
                      <a:pt x="73" y="261"/>
                    </a:lnTo>
                    <a:lnTo>
                      <a:pt x="73" y="268"/>
                    </a:lnTo>
                    <a:lnTo>
                      <a:pt x="73" y="293"/>
                    </a:lnTo>
                    <a:lnTo>
                      <a:pt x="60" y="304"/>
                    </a:lnTo>
                    <a:lnTo>
                      <a:pt x="42" y="311"/>
                    </a:lnTo>
                    <a:lnTo>
                      <a:pt x="37" y="329"/>
                    </a:lnTo>
                    <a:lnTo>
                      <a:pt x="23" y="329"/>
                    </a:lnTo>
                    <a:lnTo>
                      <a:pt x="18" y="311"/>
                    </a:lnTo>
                    <a:lnTo>
                      <a:pt x="12" y="293"/>
                    </a:lnTo>
                    <a:lnTo>
                      <a:pt x="2" y="283"/>
                    </a:lnTo>
                    <a:lnTo>
                      <a:pt x="0" y="261"/>
                    </a:lnTo>
                    <a:lnTo>
                      <a:pt x="0" y="243"/>
                    </a:lnTo>
                    <a:lnTo>
                      <a:pt x="0" y="238"/>
                    </a:lnTo>
                    <a:lnTo>
                      <a:pt x="12" y="219"/>
                    </a:lnTo>
                    <a:lnTo>
                      <a:pt x="18" y="183"/>
                    </a:lnTo>
                    <a:lnTo>
                      <a:pt x="12" y="146"/>
                    </a:lnTo>
                    <a:lnTo>
                      <a:pt x="18" y="128"/>
                    </a:lnTo>
                    <a:lnTo>
                      <a:pt x="47" y="100"/>
                    </a:lnTo>
                    <a:lnTo>
                      <a:pt x="50" y="80"/>
                    </a:lnTo>
                    <a:lnTo>
                      <a:pt x="72" y="38"/>
                    </a:lnTo>
                    <a:lnTo>
                      <a:pt x="80" y="16"/>
                    </a:lnTo>
                    <a:lnTo>
                      <a:pt x="102" y="10"/>
                    </a:lnTo>
                    <a:lnTo>
                      <a:pt x="110" y="0"/>
                    </a:lnTo>
                    <a:lnTo>
                      <a:pt x="128" y="0"/>
                    </a:lnTo>
                    <a:lnTo>
                      <a:pt x="138" y="16"/>
                    </a:lnTo>
                    <a:lnTo>
                      <a:pt x="152" y="43"/>
                    </a:lnTo>
                    <a:lnTo>
                      <a:pt x="152" y="55"/>
                    </a:lnTo>
                    <a:lnTo>
                      <a:pt x="153" y="75"/>
                    </a:lnTo>
                    <a:lnTo>
                      <a:pt x="153" y="7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40" name="Freeform 390"/>
              <p:cNvSpPr>
                <a:spLocks noChangeAspect="1"/>
              </p:cNvSpPr>
              <p:nvPr/>
            </p:nvSpPr>
            <p:spPr bwMode="auto">
              <a:xfrm>
                <a:off x="2614" y="1619"/>
                <a:ext cx="343" cy="363"/>
              </a:xfrm>
              <a:custGeom>
                <a:avLst/>
                <a:gdLst/>
                <a:ahLst/>
                <a:cxnLst>
                  <a:cxn ang="0">
                    <a:pos x="273" y="0"/>
                  </a:cxn>
                  <a:cxn ang="0">
                    <a:pos x="257" y="0"/>
                  </a:cxn>
                  <a:cxn ang="0">
                    <a:pos x="238" y="7"/>
                  </a:cxn>
                  <a:cxn ang="0">
                    <a:pos x="208" y="12"/>
                  </a:cxn>
                  <a:cxn ang="0">
                    <a:pos x="183" y="32"/>
                  </a:cxn>
                  <a:cxn ang="0">
                    <a:pos x="140" y="67"/>
                  </a:cxn>
                  <a:cxn ang="0">
                    <a:pos x="135" y="80"/>
                  </a:cxn>
                  <a:cxn ang="0">
                    <a:pos x="128" y="98"/>
                  </a:cxn>
                  <a:cxn ang="0">
                    <a:pos x="103" y="117"/>
                  </a:cxn>
                  <a:cxn ang="0">
                    <a:pos x="80" y="165"/>
                  </a:cxn>
                  <a:cxn ang="0">
                    <a:pos x="55" y="202"/>
                  </a:cxn>
                  <a:cxn ang="0">
                    <a:pos x="67" y="206"/>
                  </a:cxn>
                  <a:cxn ang="0">
                    <a:pos x="43" y="220"/>
                  </a:cxn>
                  <a:cxn ang="0">
                    <a:pos x="0" y="250"/>
                  </a:cxn>
                  <a:cxn ang="0">
                    <a:pos x="18" y="261"/>
                  </a:cxn>
                  <a:cxn ang="0">
                    <a:pos x="18" y="275"/>
                  </a:cxn>
                  <a:cxn ang="0">
                    <a:pos x="7" y="286"/>
                  </a:cxn>
                  <a:cxn ang="0">
                    <a:pos x="7" y="305"/>
                  </a:cxn>
                  <a:cxn ang="0">
                    <a:pos x="7" y="323"/>
                  </a:cxn>
                  <a:cxn ang="0">
                    <a:pos x="13" y="341"/>
                  </a:cxn>
                  <a:cxn ang="0">
                    <a:pos x="62" y="323"/>
                  </a:cxn>
                  <a:cxn ang="0">
                    <a:pos x="92" y="286"/>
                  </a:cxn>
                  <a:cxn ang="0">
                    <a:pos x="98" y="238"/>
                  </a:cxn>
                  <a:cxn ang="0">
                    <a:pos x="103" y="188"/>
                  </a:cxn>
                  <a:cxn ang="0">
                    <a:pos x="128" y="165"/>
                  </a:cxn>
                  <a:cxn ang="0">
                    <a:pos x="140" y="128"/>
                  </a:cxn>
                  <a:cxn ang="0">
                    <a:pos x="177" y="80"/>
                  </a:cxn>
                  <a:cxn ang="0">
                    <a:pos x="183" y="45"/>
                  </a:cxn>
                  <a:cxn ang="0">
                    <a:pos x="225" y="60"/>
                  </a:cxn>
                  <a:cxn ang="0">
                    <a:pos x="262" y="37"/>
                  </a:cxn>
                  <a:cxn ang="0">
                    <a:pos x="293" y="25"/>
                  </a:cxn>
                  <a:cxn ang="0">
                    <a:pos x="312" y="12"/>
                  </a:cxn>
                  <a:cxn ang="0">
                    <a:pos x="305" y="0"/>
                  </a:cxn>
                </a:cxnLst>
                <a:rect l="0" t="0" r="r" b="b"/>
                <a:pathLst>
                  <a:path w="312" h="341">
                    <a:moveTo>
                      <a:pt x="305" y="0"/>
                    </a:moveTo>
                    <a:lnTo>
                      <a:pt x="273" y="0"/>
                    </a:lnTo>
                    <a:lnTo>
                      <a:pt x="262" y="12"/>
                    </a:lnTo>
                    <a:lnTo>
                      <a:pt x="257" y="0"/>
                    </a:lnTo>
                    <a:lnTo>
                      <a:pt x="238" y="0"/>
                    </a:lnTo>
                    <a:lnTo>
                      <a:pt x="238" y="7"/>
                    </a:lnTo>
                    <a:lnTo>
                      <a:pt x="227" y="7"/>
                    </a:lnTo>
                    <a:lnTo>
                      <a:pt x="208" y="12"/>
                    </a:lnTo>
                    <a:lnTo>
                      <a:pt x="205" y="32"/>
                    </a:lnTo>
                    <a:lnTo>
                      <a:pt x="183" y="32"/>
                    </a:lnTo>
                    <a:lnTo>
                      <a:pt x="165" y="37"/>
                    </a:lnTo>
                    <a:lnTo>
                      <a:pt x="140" y="67"/>
                    </a:lnTo>
                    <a:lnTo>
                      <a:pt x="153" y="73"/>
                    </a:lnTo>
                    <a:lnTo>
                      <a:pt x="135" y="80"/>
                    </a:lnTo>
                    <a:lnTo>
                      <a:pt x="135" y="92"/>
                    </a:lnTo>
                    <a:lnTo>
                      <a:pt x="128" y="98"/>
                    </a:lnTo>
                    <a:lnTo>
                      <a:pt x="117" y="92"/>
                    </a:lnTo>
                    <a:lnTo>
                      <a:pt x="103" y="117"/>
                    </a:lnTo>
                    <a:lnTo>
                      <a:pt x="103" y="128"/>
                    </a:lnTo>
                    <a:lnTo>
                      <a:pt x="80" y="165"/>
                    </a:lnTo>
                    <a:lnTo>
                      <a:pt x="55" y="195"/>
                    </a:lnTo>
                    <a:lnTo>
                      <a:pt x="55" y="202"/>
                    </a:lnTo>
                    <a:lnTo>
                      <a:pt x="73" y="202"/>
                    </a:lnTo>
                    <a:lnTo>
                      <a:pt x="67" y="206"/>
                    </a:lnTo>
                    <a:lnTo>
                      <a:pt x="48" y="206"/>
                    </a:lnTo>
                    <a:lnTo>
                      <a:pt x="43" y="220"/>
                    </a:lnTo>
                    <a:lnTo>
                      <a:pt x="13" y="238"/>
                    </a:lnTo>
                    <a:lnTo>
                      <a:pt x="0" y="250"/>
                    </a:lnTo>
                    <a:lnTo>
                      <a:pt x="0" y="268"/>
                    </a:lnTo>
                    <a:lnTo>
                      <a:pt x="18" y="261"/>
                    </a:lnTo>
                    <a:lnTo>
                      <a:pt x="25" y="261"/>
                    </a:lnTo>
                    <a:lnTo>
                      <a:pt x="18" y="275"/>
                    </a:lnTo>
                    <a:lnTo>
                      <a:pt x="7" y="275"/>
                    </a:lnTo>
                    <a:lnTo>
                      <a:pt x="7" y="286"/>
                    </a:lnTo>
                    <a:lnTo>
                      <a:pt x="3" y="298"/>
                    </a:lnTo>
                    <a:lnTo>
                      <a:pt x="7" y="305"/>
                    </a:lnTo>
                    <a:lnTo>
                      <a:pt x="3" y="308"/>
                    </a:lnTo>
                    <a:lnTo>
                      <a:pt x="7" y="323"/>
                    </a:lnTo>
                    <a:lnTo>
                      <a:pt x="0" y="328"/>
                    </a:lnTo>
                    <a:lnTo>
                      <a:pt x="13" y="341"/>
                    </a:lnTo>
                    <a:lnTo>
                      <a:pt x="43" y="335"/>
                    </a:lnTo>
                    <a:lnTo>
                      <a:pt x="62" y="323"/>
                    </a:lnTo>
                    <a:lnTo>
                      <a:pt x="80" y="310"/>
                    </a:lnTo>
                    <a:lnTo>
                      <a:pt x="92" y="286"/>
                    </a:lnTo>
                    <a:lnTo>
                      <a:pt x="98" y="250"/>
                    </a:lnTo>
                    <a:lnTo>
                      <a:pt x="98" y="238"/>
                    </a:lnTo>
                    <a:lnTo>
                      <a:pt x="92" y="213"/>
                    </a:lnTo>
                    <a:lnTo>
                      <a:pt x="103" y="188"/>
                    </a:lnTo>
                    <a:lnTo>
                      <a:pt x="117" y="177"/>
                    </a:lnTo>
                    <a:lnTo>
                      <a:pt x="128" y="165"/>
                    </a:lnTo>
                    <a:lnTo>
                      <a:pt x="128" y="152"/>
                    </a:lnTo>
                    <a:lnTo>
                      <a:pt x="140" y="128"/>
                    </a:lnTo>
                    <a:lnTo>
                      <a:pt x="158" y="85"/>
                    </a:lnTo>
                    <a:lnTo>
                      <a:pt x="177" y="80"/>
                    </a:lnTo>
                    <a:lnTo>
                      <a:pt x="210" y="68"/>
                    </a:lnTo>
                    <a:lnTo>
                      <a:pt x="183" y="45"/>
                    </a:lnTo>
                    <a:lnTo>
                      <a:pt x="193" y="42"/>
                    </a:lnTo>
                    <a:lnTo>
                      <a:pt x="225" y="60"/>
                    </a:lnTo>
                    <a:lnTo>
                      <a:pt x="238" y="58"/>
                    </a:lnTo>
                    <a:lnTo>
                      <a:pt x="262" y="37"/>
                    </a:lnTo>
                    <a:lnTo>
                      <a:pt x="268" y="32"/>
                    </a:lnTo>
                    <a:lnTo>
                      <a:pt x="293" y="25"/>
                    </a:lnTo>
                    <a:lnTo>
                      <a:pt x="293" y="18"/>
                    </a:lnTo>
                    <a:lnTo>
                      <a:pt x="312" y="12"/>
                    </a:lnTo>
                    <a:lnTo>
                      <a:pt x="305" y="0"/>
                    </a:lnTo>
                    <a:lnTo>
                      <a:pt x="30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41" name="Freeform 391"/>
              <p:cNvSpPr>
                <a:spLocks noChangeAspect="1"/>
              </p:cNvSpPr>
              <p:nvPr/>
            </p:nvSpPr>
            <p:spPr bwMode="auto">
              <a:xfrm>
                <a:off x="2614" y="1619"/>
                <a:ext cx="343" cy="363"/>
              </a:xfrm>
              <a:custGeom>
                <a:avLst/>
                <a:gdLst/>
                <a:ahLst/>
                <a:cxnLst>
                  <a:cxn ang="0">
                    <a:pos x="273" y="0"/>
                  </a:cxn>
                  <a:cxn ang="0">
                    <a:pos x="257" y="0"/>
                  </a:cxn>
                  <a:cxn ang="0">
                    <a:pos x="238" y="7"/>
                  </a:cxn>
                  <a:cxn ang="0">
                    <a:pos x="208" y="12"/>
                  </a:cxn>
                  <a:cxn ang="0">
                    <a:pos x="183" y="32"/>
                  </a:cxn>
                  <a:cxn ang="0">
                    <a:pos x="140" y="67"/>
                  </a:cxn>
                  <a:cxn ang="0">
                    <a:pos x="135" y="80"/>
                  </a:cxn>
                  <a:cxn ang="0">
                    <a:pos x="128" y="98"/>
                  </a:cxn>
                  <a:cxn ang="0">
                    <a:pos x="103" y="117"/>
                  </a:cxn>
                  <a:cxn ang="0">
                    <a:pos x="80" y="165"/>
                  </a:cxn>
                  <a:cxn ang="0">
                    <a:pos x="55" y="202"/>
                  </a:cxn>
                  <a:cxn ang="0">
                    <a:pos x="67" y="206"/>
                  </a:cxn>
                  <a:cxn ang="0">
                    <a:pos x="43" y="220"/>
                  </a:cxn>
                  <a:cxn ang="0">
                    <a:pos x="0" y="250"/>
                  </a:cxn>
                  <a:cxn ang="0">
                    <a:pos x="18" y="261"/>
                  </a:cxn>
                  <a:cxn ang="0">
                    <a:pos x="18" y="275"/>
                  </a:cxn>
                  <a:cxn ang="0">
                    <a:pos x="7" y="286"/>
                  </a:cxn>
                  <a:cxn ang="0">
                    <a:pos x="7" y="305"/>
                  </a:cxn>
                  <a:cxn ang="0">
                    <a:pos x="7" y="323"/>
                  </a:cxn>
                  <a:cxn ang="0">
                    <a:pos x="13" y="341"/>
                  </a:cxn>
                  <a:cxn ang="0">
                    <a:pos x="62" y="323"/>
                  </a:cxn>
                  <a:cxn ang="0">
                    <a:pos x="92" y="286"/>
                  </a:cxn>
                  <a:cxn ang="0">
                    <a:pos x="98" y="238"/>
                  </a:cxn>
                  <a:cxn ang="0">
                    <a:pos x="103" y="188"/>
                  </a:cxn>
                  <a:cxn ang="0">
                    <a:pos x="128" y="165"/>
                  </a:cxn>
                  <a:cxn ang="0">
                    <a:pos x="140" y="128"/>
                  </a:cxn>
                  <a:cxn ang="0">
                    <a:pos x="177" y="80"/>
                  </a:cxn>
                  <a:cxn ang="0">
                    <a:pos x="183" y="45"/>
                  </a:cxn>
                  <a:cxn ang="0">
                    <a:pos x="225" y="60"/>
                  </a:cxn>
                  <a:cxn ang="0">
                    <a:pos x="262" y="37"/>
                  </a:cxn>
                  <a:cxn ang="0">
                    <a:pos x="293" y="25"/>
                  </a:cxn>
                  <a:cxn ang="0">
                    <a:pos x="312" y="12"/>
                  </a:cxn>
                  <a:cxn ang="0">
                    <a:pos x="305" y="0"/>
                  </a:cxn>
                </a:cxnLst>
                <a:rect l="0" t="0" r="r" b="b"/>
                <a:pathLst>
                  <a:path w="312" h="341">
                    <a:moveTo>
                      <a:pt x="305" y="0"/>
                    </a:moveTo>
                    <a:lnTo>
                      <a:pt x="273" y="0"/>
                    </a:lnTo>
                    <a:lnTo>
                      <a:pt x="262" y="12"/>
                    </a:lnTo>
                    <a:lnTo>
                      <a:pt x="257" y="0"/>
                    </a:lnTo>
                    <a:lnTo>
                      <a:pt x="238" y="0"/>
                    </a:lnTo>
                    <a:lnTo>
                      <a:pt x="238" y="7"/>
                    </a:lnTo>
                    <a:lnTo>
                      <a:pt x="227" y="7"/>
                    </a:lnTo>
                    <a:lnTo>
                      <a:pt x="208" y="12"/>
                    </a:lnTo>
                    <a:lnTo>
                      <a:pt x="205" y="32"/>
                    </a:lnTo>
                    <a:lnTo>
                      <a:pt x="183" y="32"/>
                    </a:lnTo>
                    <a:lnTo>
                      <a:pt x="165" y="37"/>
                    </a:lnTo>
                    <a:lnTo>
                      <a:pt x="140" y="67"/>
                    </a:lnTo>
                    <a:lnTo>
                      <a:pt x="153" y="73"/>
                    </a:lnTo>
                    <a:lnTo>
                      <a:pt x="135" y="80"/>
                    </a:lnTo>
                    <a:lnTo>
                      <a:pt x="135" y="92"/>
                    </a:lnTo>
                    <a:lnTo>
                      <a:pt x="128" y="98"/>
                    </a:lnTo>
                    <a:lnTo>
                      <a:pt x="117" y="92"/>
                    </a:lnTo>
                    <a:lnTo>
                      <a:pt x="103" y="117"/>
                    </a:lnTo>
                    <a:lnTo>
                      <a:pt x="103" y="128"/>
                    </a:lnTo>
                    <a:lnTo>
                      <a:pt x="80" y="165"/>
                    </a:lnTo>
                    <a:lnTo>
                      <a:pt x="55" y="195"/>
                    </a:lnTo>
                    <a:lnTo>
                      <a:pt x="55" y="202"/>
                    </a:lnTo>
                    <a:lnTo>
                      <a:pt x="73" y="202"/>
                    </a:lnTo>
                    <a:lnTo>
                      <a:pt x="67" y="206"/>
                    </a:lnTo>
                    <a:lnTo>
                      <a:pt x="48" y="206"/>
                    </a:lnTo>
                    <a:lnTo>
                      <a:pt x="43" y="220"/>
                    </a:lnTo>
                    <a:lnTo>
                      <a:pt x="13" y="238"/>
                    </a:lnTo>
                    <a:lnTo>
                      <a:pt x="0" y="250"/>
                    </a:lnTo>
                    <a:lnTo>
                      <a:pt x="0" y="268"/>
                    </a:lnTo>
                    <a:lnTo>
                      <a:pt x="18" y="261"/>
                    </a:lnTo>
                    <a:lnTo>
                      <a:pt x="25" y="261"/>
                    </a:lnTo>
                    <a:lnTo>
                      <a:pt x="18" y="275"/>
                    </a:lnTo>
                    <a:lnTo>
                      <a:pt x="7" y="275"/>
                    </a:lnTo>
                    <a:lnTo>
                      <a:pt x="7" y="286"/>
                    </a:lnTo>
                    <a:lnTo>
                      <a:pt x="3" y="298"/>
                    </a:lnTo>
                    <a:lnTo>
                      <a:pt x="7" y="305"/>
                    </a:lnTo>
                    <a:lnTo>
                      <a:pt x="3" y="308"/>
                    </a:lnTo>
                    <a:lnTo>
                      <a:pt x="7" y="323"/>
                    </a:lnTo>
                    <a:lnTo>
                      <a:pt x="0" y="328"/>
                    </a:lnTo>
                    <a:lnTo>
                      <a:pt x="13" y="341"/>
                    </a:lnTo>
                    <a:lnTo>
                      <a:pt x="43" y="335"/>
                    </a:lnTo>
                    <a:lnTo>
                      <a:pt x="62" y="323"/>
                    </a:lnTo>
                    <a:lnTo>
                      <a:pt x="80" y="310"/>
                    </a:lnTo>
                    <a:lnTo>
                      <a:pt x="92" y="286"/>
                    </a:lnTo>
                    <a:lnTo>
                      <a:pt x="98" y="250"/>
                    </a:lnTo>
                    <a:lnTo>
                      <a:pt x="98" y="238"/>
                    </a:lnTo>
                    <a:lnTo>
                      <a:pt x="92" y="213"/>
                    </a:lnTo>
                    <a:lnTo>
                      <a:pt x="103" y="188"/>
                    </a:lnTo>
                    <a:lnTo>
                      <a:pt x="117" y="177"/>
                    </a:lnTo>
                    <a:lnTo>
                      <a:pt x="128" y="165"/>
                    </a:lnTo>
                    <a:lnTo>
                      <a:pt x="128" y="152"/>
                    </a:lnTo>
                    <a:lnTo>
                      <a:pt x="140" y="128"/>
                    </a:lnTo>
                    <a:lnTo>
                      <a:pt x="158" y="85"/>
                    </a:lnTo>
                    <a:lnTo>
                      <a:pt x="177" y="80"/>
                    </a:lnTo>
                    <a:lnTo>
                      <a:pt x="210" y="68"/>
                    </a:lnTo>
                    <a:lnTo>
                      <a:pt x="183" y="45"/>
                    </a:lnTo>
                    <a:lnTo>
                      <a:pt x="193" y="42"/>
                    </a:lnTo>
                    <a:lnTo>
                      <a:pt x="225" y="60"/>
                    </a:lnTo>
                    <a:lnTo>
                      <a:pt x="238" y="58"/>
                    </a:lnTo>
                    <a:lnTo>
                      <a:pt x="262" y="37"/>
                    </a:lnTo>
                    <a:lnTo>
                      <a:pt x="268" y="32"/>
                    </a:lnTo>
                    <a:lnTo>
                      <a:pt x="293" y="25"/>
                    </a:lnTo>
                    <a:lnTo>
                      <a:pt x="293" y="18"/>
                    </a:lnTo>
                    <a:lnTo>
                      <a:pt x="312" y="12"/>
                    </a:lnTo>
                    <a:lnTo>
                      <a:pt x="305" y="0"/>
                    </a:lnTo>
                    <a:lnTo>
                      <a:pt x="30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42" name="Freeform 392"/>
              <p:cNvSpPr>
                <a:spLocks noChangeAspect="1"/>
              </p:cNvSpPr>
              <p:nvPr/>
            </p:nvSpPr>
            <p:spPr bwMode="auto">
              <a:xfrm>
                <a:off x="2787" y="1982"/>
                <a:ext cx="20" cy="28"/>
              </a:xfrm>
              <a:custGeom>
                <a:avLst/>
                <a:gdLst/>
                <a:ahLst/>
                <a:cxnLst>
                  <a:cxn ang="0">
                    <a:pos x="14" y="0"/>
                  </a:cxn>
                  <a:cxn ang="0">
                    <a:pos x="0" y="5"/>
                  </a:cxn>
                  <a:cxn ang="0">
                    <a:pos x="7" y="24"/>
                  </a:cxn>
                  <a:cxn ang="0">
                    <a:pos x="14" y="19"/>
                  </a:cxn>
                  <a:cxn ang="0">
                    <a:pos x="19" y="12"/>
                  </a:cxn>
                  <a:cxn ang="0">
                    <a:pos x="14" y="0"/>
                  </a:cxn>
                  <a:cxn ang="0">
                    <a:pos x="14" y="0"/>
                  </a:cxn>
                </a:cxnLst>
                <a:rect l="0" t="0" r="r" b="b"/>
                <a:pathLst>
                  <a:path w="19" h="24">
                    <a:moveTo>
                      <a:pt x="14" y="0"/>
                    </a:moveTo>
                    <a:lnTo>
                      <a:pt x="0" y="5"/>
                    </a:lnTo>
                    <a:lnTo>
                      <a:pt x="7" y="24"/>
                    </a:lnTo>
                    <a:lnTo>
                      <a:pt x="14" y="19"/>
                    </a:lnTo>
                    <a:lnTo>
                      <a:pt x="19" y="12"/>
                    </a:lnTo>
                    <a:lnTo>
                      <a:pt x="14" y="0"/>
                    </a:lnTo>
                    <a:lnTo>
                      <a:pt x="14"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43" name="Freeform 393"/>
              <p:cNvSpPr>
                <a:spLocks noChangeAspect="1"/>
              </p:cNvSpPr>
              <p:nvPr/>
            </p:nvSpPr>
            <p:spPr bwMode="auto">
              <a:xfrm>
                <a:off x="2787" y="1982"/>
                <a:ext cx="20" cy="28"/>
              </a:xfrm>
              <a:custGeom>
                <a:avLst/>
                <a:gdLst/>
                <a:ahLst/>
                <a:cxnLst>
                  <a:cxn ang="0">
                    <a:pos x="14" y="0"/>
                  </a:cxn>
                  <a:cxn ang="0">
                    <a:pos x="0" y="5"/>
                  </a:cxn>
                  <a:cxn ang="0">
                    <a:pos x="7" y="24"/>
                  </a:cxn>
                  <a:cxn ang="0">
                    <a:pos x="14" y="19"/>
                  </a:cxn>
                  <a:cxn ang="0">
                    <a:pos x="19" y="12"/>
                  </a:cxn>
                  <a:cxn ang="0">
                    <a:pos x="14" y="0"/>
                  </a:cxn>
                  <a:cxn ang="0">
                    <a:pos x="14" y="0"/>
                  </a:cxn>
                </a:cxnLst>
                <a:rect l="0" t="0" r="r" b="b"/>
                <a:pathLst>
                  <a:path w="19" h="24">
                    <a:moveTo>
                      <a:pt x="14" y="0"/>
                    </a:moveTo>
                    <a:lnTo>
                      <a:pt x="0" y="5"/>
                    </a:lnTo>
                    <a:lnTo>
                      <a:pt x="7" y="24"/>
                    </a:lnTo>
                    <a:lnTo>
                      <a:pt x="14" y="19"/>
                    </a:lnTo>
                    <a:lnTo>
                      <a:pt x="19" y="12"/>
                    </a:lnTo>
                    <a:lnTo>
                      <a:pt x="14" y="0"/>
                    </a:lnTo>
                    <a:lnTo>
                      <a:pt x="14"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44" name="Freeform 394"/>
              <p:cNvSpPr>
                <a:spLocks noChangeAspect="1"/>
              </p:cNvSpPr>
              <p:nvPr/>
            </p:nvSpPr>
            <p:spPr bwMode="auto">
              <a:xfrm>
                <a:off x="2695" y="2048"/>
                <a:ext cx="21" cy="21"/>
              </a:xfrm>
              <a:custGeom>
                <a:avLst/>
                <a:gdLst/>
                <a:ahLst/>
                <a:cxnLst>
                  <a:cxn ang="0">
                    <a:pos x="12" y="0"/>
                  </a:cxn>
                  <a:cxn ang="0">
                    <a:pos x="0" y="14"/>
                  </a:cxn>
                  <a:cxn ang="0">
                    <a:pos x="7" y="19"/>
                  </a:cxn>
                  <a:cxn ang="0">
                    <a:pos x="19" y="14"/>
                  </a:cxn>
                  <a:cxn ang="0">
                    <a:pos x="12" y="0"/>
                  </a:cxn>
                  <a:cxn ang="0">
                    <a:pos x="12" y="0"/>
                  </a:cxn>
                </a:cxnLst>
                <a:rect l="0" t="0" r="r" b="b"/>
                <a:pathLst>
                  <a:path w="19" h="19">
                    <a:moveTo>
                      <a:pt x="12" y="0"/>
                    </a:moveTo>
                    <a:lnTo>
                      <a:pt x="0" y="14"/>
                    </a:lnTo>
                    <a:lnTo>
                      <a:pt x="7" y="19"/>
                    </a:lnTo>
                    <a:lnTo>
                      <a:pt x="19" y="14"/>
                    </a:lnTo>
                    <a:lnTo>
                      <a:pt x="12" y="0"/>
                    </a:lnTo>
                    <a:lnTo>
                      <a:pt x="12"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45" name="Freeform 395"/>
              <p:cNvSpPr>
                <a:spLocks noChangeAspect="1"/>
              </p:cNvSpPr>
              <p:nvPr/>
            </p:nvSpPr>
            <p:spPr bwMode="auto">
              <a:xfrm>
                <a:off x="2695" y="2048"/>
                <a:ext cx="21" cy="21"/>
              </a:xfrm>
              <a:custGeom>
                <a:avLst/>
                <a:gdLst/>
                <a:ahLst/>
                <a:cxnLst>
                  <a:cxn ang="0">
                    <a:pos x="12" y="0"/>
                  </a:cxn>
                  <a:cxn ang="0">
                    <a:pos x="0" y="14"/>
                  </a:cxn>
                  <a:cxn ang="0">
                    <a:pos x="7" y="19"/>
                  </a:cxn>
                  <a:cxn ang="0">
                    <a:pos x="19" y="14"/>
                  </a:cxn>
                  <a:cxn ang="0">
                    <a:pos x="12" y="0"/>
                  </a:cxn>
                  <a:cxn ang="0">
                    <a:pos x="12" y="0"/>
                  </a:cxn>
                </a:cxnLst>
                <a:rect l="0" t="0" r="r" b="b"/>
                <a:pathLst>
                  <a:path w="19" h="19">
                    <a:moveTo>
                      <a:pt x="12" y="0"/>
                    </a:moveTo>
                    <a:lnTo>
                      <a:pt x="0" y="14"/>
                    </a:lnTo>
                    <a:lnTo>
                      <a:pt x="7" y="19"/>
                    </a:lnTo>
                    <a:lnTo>
                      <a:pt x="19" y="14"/>
                    </a:lnTo>
                    <a:lnTo>
                      <a:pt x="12" y="0"/>
                    </a:lnTo>
                    <a:lnTo>
                      <a:pt x="12"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46" name="Freeform 396"/>
              <p:cNvSpPr>
                <a:spLocks noChangeAspect="1"/>
              </p:cNvSpPr>
              <p:nvPr/>
            </p:nvSpPr>
            <p:spPr bwMode="auto">
              <a:xfrm>
                <a:off x="2873" y="2295"/>
                <a:ext cx="100" cy="61"/>
              </a:xfrm>
              <a:custGeom>
                <a:avLst/>
                <a:gdLst/>
                <a:ahLst/>
                <a:cxnLst>
                  <a:cxn ang="0">
                    <a:pos x="90" y="7"/>
                  </a:cxn>
                  <a:cxn ang="0">
                    <a:pos x="85" y="18"/>
                  </a:cxn>
                  <a:cxn ang="0">
                    <a:pos x="74" y="30"/>
                  </a:cxn>
                  <a:cxn ang="0">
                    <a:pos x="85" y="43"/>
                  </a:cxn>
                  <a:cxn ang="0">
                    <a:pos x="74" y="55"/>
                  </a:cxn>
                  <a:cxn ang="0">
                    <a:pos x="60" y="55"/>
                  </a:cxn>
                  <a:cxn ang="0">
                    <a:pos x="30" y="55"/>
                  </a:cxn>
                  <a:cxn ang="0">
                    <a:pos x="12" y="58"/>
                  </a:cxn>
                  <a:cxn ang="0">
                    <a:pos x="5" y="48"/>
                  </a:cxn>
                  <a:cxn ang="0">
                    <a:pos x="10" y="43"/>
                  </a:cxn>
                  <a:cxn ang="0">
                    <a:pos x="0" y="27"/>
                  </a:cxn>
                  <a:cxn ang="0">
                    <a:pos x="5" y="23"/>
                  </a:cxn>
                  <a:cxn ang="0">
                    <a:pos x="7" y="8"/>
                  </a:cxn>
                  <a:cxn ang="0">
                    <a:pos x="12" y="7"/>
                  </a:cxn>
                  <a:cxn ang="0">
                    <a:pos x="35" y="18"/>
                  </a:cxn>
                  <a:cxn ang="0">
                    <a:pos x="60" y="0"/>
                  </a:cxn>
                  <a:cxn ang="0">
                    <a:pos x="74" y="13"/>
                  </a:cxn>
                  <a:cxn ang="0">
                    <a:pos x="90" y="7"/>
                  </a:cxn>
                  <a:cxn ang="0">
                    <a:pos x="90" y="7"/>
                  </a:cxn>
                </a:cxnLst>
                <a:rect l="0" t="0" r="r" b="b"/>
                <a:pathLst>
                  <a:path w="90" h="58">
                    <a:moveTo>
                      <a:pt x="90" y="7"/>
                    </a:moveTo>
                    <a:lnTo>
                      <a:pt x="85" y="18"/>
                    </a:lnTo>
                    <a:lnTo>
                      <a:pt x="74" y="30"/>
                    </a:lnTo>
                    <a:lnTo>
                      <a:pt x="85" y="43"/>
                    </a:lnTo>
                    <a:lnTo>
                      <a:pt x="74" y="55"/>
                    </a:lnTo>
                    <a:lnTo>
                      <a:pt x="60" y="55"/>
                    </a:lnTo>
                    <a:lnTo>
                      <a:pt x="30" y="55"/>
                    </a:lnTo>
                    <a:lnTo>
                      <a:pt x="12" y="58"/>
                    </a:lnTo>
                    <a:lnTo>
                      <a:pt x="5" y="48"/>
                    </a:lnTo>
                    <a:lnTo>
                      <a:pt x="10" y="43"/>
                    </a:lnTo>
                    <a:lnTo>
                      <a:pt x="0" y="27"/>
                    </a:lnTo>
                    <a:lnTo>
                      <a:pt x="5" y="23"/>
                    </a:lnTo>
                    <a:lnTo>
                      <a:pt x="7" y="8"/>
                    </a:lnTo>
                    <a:lnTo>
                      <a:pt x="12" y="7"/>
                    </a:lnTo>
                    <a:lnTo>
                      <a:pt x="35" y="18"/>
                    </a:lnTo>
                    <a:lnTo>
                      <a:pt x="60" y="0"/>
                    </a:lnTo>
                    <a:lnTo>
                      <a:pt x="74" y="13"/>
                    </a:lnTo>
                    <a:lnTo>
                      <a:pt x="90" y="7"/>
                    </a:lnTo>
                    <a:lnTo>
                      <a:pt x="90"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47" name="Freeform 397"/>
              <p:cNvSpPr>
                <a:spLocks noChangeAspect="1"/>
              </p:cNvSpPr>
              <p:nvPr/>
            </p:nvSpPr>
            <p:spPr bwMode="auto">
              <a:xfrm>
                <a:off x="2873" y="2295"/>
                <a:ext cx="100" cy="61"/>
              </a:xfrm>
              <a:custGeom>
                <a:avLst/>
                <a:gdLst/>
                <a:ahLst/>
                <a:cxnLst>
                  <a:cxn ang="0">
                    <a:pos x="90" y="7"/>
                  </a:cxn>
                  <a:cxn ang="0">
                    <a:pos x="85" y="18"/>
                  </a:cxn>
                  <a:cxn ang="0">
                    <a:pos x="74" y="30"/>
                  </a:cxn>
                  <a:cxn ang="0">
                    <a:pos x="85" y="43"/>
                  </a:cxn>
                  <a:cxn ang="0">
                    <a:pos x="74" y="55"/>
                  </a:cxn>
                  <a:cxn ang="0">
                    <a:pos x="60" y="55"/>
                  </a:cxn>
                  <a:cxn ang="0">
                    <a:pos x="30" y="55"/>
                  </a:cxn>
                  <a:cxn ang="0">
                    <a:pos x="12" y="58"/>
                  </a:cxn>
                  <a:cxn ang="0">
                    <a:pos x="5" y="48"/>
                  </a:cxn>
                  <a:cxn ang="0">
                    <a:pos x="10" y="43"/>
                  </a:cxn>
                  <a:cxn ang="0">
                    <a:pos x="0" y="27"/>
                  </a:cxn>
                  <a:cxn ang="0">
                    <a:pos x="5" y="23"/>
                  </a:cxn>
                  <a:cxn ang="0">
                    <a:pos x="7" y="8"/>
                  </a:cxn>
                  <a:cxn ang="0">
                    <a:pos x="12" y="7"/>
                  </a:cxn>
                  <a:cxn ang="0">
                    <a:pos x="35" y="18"/>
                  </a:cxn>
                  <a:cxn ang="0">
                    <a:pos x="60" y="0"/>
                  </a:cxn>
                  <a:cxn ang="0">
                    <a:pos x="74" y="13"/>
                  </a:cxn>
                  <a:cxn ang="0">
                    <a:pos x="90" y="7"/>
                  </a:cxn>
                  <a:cxn ang="0">
                    <a:pos x="90" y="7"/>
                  </a:cxn>
                </a:cxnLst>
                <a:rect l="0" t="0" r="r" b="b"/>
                <a:pathLst>
                  <a:path w="90" h="58">
                    <a:moveTo>
                      <a:pt x="90" y="7"/>
                    </a:moveTo>
                    <a:lnTo>
                      <a:pt x="85" y="18"/>
                    </a:lnTo>
                    <a:lnTo>
                      <a:pt x="74" y="30"/>
                    </a:lnTo>
                    <a:lnTo>
                      <a:pt x="85" y="43"/>
                    </a:lnTo>
                    <a:lnTo>
                      <a:pt x="74" y="55"/>
                    </a:lnTo>
                    <a:lnTo>
                      <a:pt x="60" y="55"/>
                    </a:lnTo>
                    <a:lnTo>
                      <a:pt x="30" y="55"/>
                    </a:lnTo>
                    <a:lnTo>
                      <a:pt x="12" y="58"/>
                    </a:lnTo>
                    <a:lnTo>
                      <a:pt x="5" y="48"/>
                    </a:lnTo>
                    <a:lnTo>
                      <a:pt x="10" y="43"/>
                    </a:lnTo>
                    <a:lnTo>
                      <a:pt x="0" y="27"/>
                    </a:lnTo>
                    <a:lnTo>
                      <a:pt x="5" y="23"/>
                    </a:lnTo>
                    <a:lnTo>
                      <a:pt x="7" y="8"/>
                    </a:lnTo>
                    <a:lnTo>
                      <a:pt x="12" y="7"/>
                    </a:lnTo>
                    <a:lnTo>
                      <a:pt x="35" y="18"/>
                    </a:lnTo>
                    <a:lnTo>
                      <a:pt x="60" y="0"/>
                    </a:lnTo>
                    <a:lnTo>
                      <a:pt x="74" y="13"/>
                    </a:lnTo>
                    <a:lnTo>
                      <a:pt x="90" y="7"/>
                    </a:lnTo>
                    <a:lnTo>
                      <a:pt x="90"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48" name="Freeform 398"/>
              <p:cNvSpPr>
                <a:spLocks noChangeAspect="1"/>
              </p:cNvSpPr>
              <p:nvPr/>
            </p:nvSpPr>
            <p:spPr bwMode="auto">
              <a:xfrm>
                <a:off x="2934" y="2343"/>
                <a:ext cx="43" cy="43"/>
              </a:xfrm>
              <a:custGeom>
                <a:avLst/>
                <a:gdLst/>
                <a:ahLst/>
                <a:cxnLst>
                  <a:cxn ang="0">
                    <a:pos x="30" y="0"/>
                  </a:cxn>
                  <a:cxn ang="0">
                    <a:pos x="10" y="18"/>
                  </a:cxn>
                  <a:cxn ang="0">
                    <a:pos x="0" y="28"/>
                  </a:cxn>
                  <a:cxn ang="0">
                    <a:pos x="15" y="40"/>
                  </a:cxn>
                  <a:cxn ang="0">
                    <a:pos x="25" y="28"/>
                  </a:cxn>
                  <a:cxn ang="0">
                    <a:pos x="41" y="18"/>
                  </a:cxn>
                  <a:cxn ang="0">
                    <a:pos x="35" y="2"/>
                  </a:cxn>
                  <a:cxn ang="0">
                    <a:pos x="30" y="0"/>
                  </a:cxn>
                  <a:cxn ang="0">
                    <a:pos x="30" y="0"/>
                  </a:cxn>
                </a:cxnLst>
                <a:rect l="0" t="0" r="r" b="b"/>
                <a:pathLst>
                  <a:path w="41" h="40">
                    <a:moveTo>
                      <a:pt x="30" y="0"/>
                    </a:moveTo>
                    <a:lnTo>
                      <a:pt x="10" y="18"/>
                    </a:lnTo>
                    <a:lnTo>
                      <a:pt x="0" y="28"/>
                    </a:lnTo>
                    <a:lnTo>
                      <a:pt x="15" y="40"/>
                    </a:lnTo>
                    <a:lnTo>
                      <a:pt x="25" y="28"/>
                    </a:lnTo>
                    <a:lnTo>
                      <a:pt x="41" y="18"/>
                    </a:lnTo>
                    <a:lnTo>
                      <a:pt x="35" y="2"/>
                    </a:lnTo>
                    <a:lnTo>
                      <a:pt x="30" y="0"/>
                    </a:lnTo>
                    <a:lnTo>
                      <a:pt x="3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49" name="Freeform 399"/>
              <p:cNvSpPr>
                <a:spLocks noChangeAspect="1"/>
              </p:cNvSpPr>
              <p:nvPr/>
            </p:nvSpPr>
            <p:spPr bwMode="auto">
              <a:xfrm>
                <a:off x="2934" y="2343"/>
                <a:ext cx="43" cy="43"/>
              </a:xfrm>
              <a:custGeom>
                <a:avLst/>
                <a:gdLst/>
                <a:ahLst/>
                <a:cxnLst>
                  <a:cxn ang="0">
                    <a:pos x="30" y="0"/>
                  </a:cxn>
                  <a:cxn ang="0">
                    <a:pos x="10" y="18"/>
                  </a:cxn>
                  <a:cxn ang="0">
                    <a:pos x="0" y="28"/>
                  </a:cxn>
                  <a:cxn ang="0">
                    <a:pos x="15" y="40"/>
                  </a:cxn>
                  <a:cxn ang="0">
                    <a:pos x="25" y="28"/>
                  </a:cxn>
                  <a:cxn ang="0">
                    <a:pos x="41" y="18"/>
                  </a:cxn>
                  <a:cxn ang="0">
                    <a:pos x="35" y="2"/>
                  </a:cxn>
                  <a:cxn ang="0">
                    <a:pos x="30" y="0"/>
                  </a:cxn>
                  <a:cxn ang="0">
                    <a:pos x="30" y="0"/>
                  </a:cxn>
                </a:cxnLst>
                <a:rect l="0" t="0" r="r" b="b"/>
                <a:pathLst>
                  <a:path w="41" h="40">
                    <a:moveTo>
                      <a:pt x="30" y="0"/>
                    </a:moveTo>
                    <a:lnTo>
                      <a:pt x="10" y="18"/>
                    </a:lnTo>
                    <a:lnTo>
                      <a:pt x="0" y="28"/>
                    </a:lnTo>
                    <a:lnTo>
                      <a:pt x="15" y="40"/>
                    </a:lnTo>
                    <a:lnTo>
                      <a:pt x="25" y="28"/>
                    </a:lnTo>
                    <a:lnTo>
                      <a:pt x="41" y="18"/>
                    </a:lnTo>
                    <a:lnTo>
                      <a:pt x="35" y="2"/>
                    </a:lnTo>
                    <a:lnTo>
                      <a:pt x="30" y="0"/>
                    </a:lnTo>
                    <a:lnTo>
                      <a:pt x="3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50" name="Freeform 400"/>
              <p:cNvSpPr>
                <a:spLocks noChangeAspect="1"/>
              </p:cNvSpPr>
              <p:nvPr/>
            </p:nvSpPr>
            <p:spPr bwMode="auto">
              <a:xfrm>
                <a:off x="2855" y="2353"/>
                <a:ext cx="93" cy="106"/>
              </a:xfrm>
              <a:custGeom>
                <a:avLst/>
                <a:gdLst/>
                <a:ahLst/>
                <a:cxnLst>
                  <a:cxn ang="0">
                    <a:pos x="73" y="18"/>
                  </a:cxn>
                  <a:cxn ang="0">
                    <a:pos x="67" y="18"/>
                  </a:cxn>
                  <a:cxn ang="0">
                    <a:pos x="53" y="25"/>
                  </a:cxn>
                  <a:cxn ang="0">
                    <a:pos x="42" y="18"/>
                  </a:cxn>
                  <a:cxn ang="0">
                    <a:pos x="42" y="30"/>
                  </a:cxn>
                  <a:cxn ang="0">
                    <a:pos x="30" y="25"/>
                  </a:cxn>
                  <a:cxn ang="0">
                    <a:pos x="22" y="23"/>
                  </a:cxn>
                  <a:cxn ang="0">
                    <a:pos x="42" y="43"/>
                  </a:cxn>
                  <a:cxn ang="0">
                    <a:pos x="23" y="37"/>
                  </a:cxn>
                  <a:cxn ang="0">
                    <a:pos x="23" y="48"/>
                  </a:cxn>
                  <a:cxn ang="0">
                    <a:pos x="37" y="60"/>
                  </a:cxn>
                  <a:cxn ang="0">
                    <a:pos x="42" y="73"/>
                  </a:cxn>
                  <a:cxn ang="0">
                    <a:pos x="33" y="68"/>
                  </a:cxn>
                  <a:cxn ang="0">
                    <a:pos x="48" y="85"/>
                  </a:cxn>
                  <a:cxn ang="0">
                    <a:pos x="37" y="78"/>
                  </a:cxn>
                  <a:cxn ang="0">
                    <a:pos x="27" y="75"/>
                  </a:cxn>
                  <a:cxn ang="0">
                    <a:pos x="42" y="90"/>
                  </a:cxn>
                  <a:cxn ang="0">
                    <a:pos x="42" y="98"/>
                  </a:cxn>
                  <a:cxn ang="0">
                    <a:pos x="23" y="97"/>
                  </a:cxn>
                  <a:cxn ang="0">
                    <a:pos x="12" y="92"/>
                  </a:cxn>
                  <a:cxn ang="0">
                    <a:pos x="7" y="67"/>
                  </a:cxn>
                  <a:cxn ang="0">
                    <a:pos x="3" y="57"/>
                  </a:cxn>
                  <a:cxn ang="0">
                    <a:pos x="27" y="72"/>
                  </a:cxn>
                  <a:cxn ang="0">
                    <a:pos x="10" y="52"/>
                  </a:cxn>
                  <a:cxn ang="0">
                    <a:pos x="3" y="43"/>
                  </a:cxn>
                  <a:cxn ang="0">
                    <a:pos x="0" y="23"/>
                  </a:cxn>
                  <a:cxn ang="0">
                    <a:pos x="12" y="18"/>
                  </a:cxn>
                  <a:cxn ang="0">
                    <a:pos x="23" y="7"/>
                  </a:cxn>
                  <a:cxn ang="0">
                    <a:pos x="42" y="0"/>
                  </a:cxn>
                  <a:cxn ang="0">
                    <a:pos x="73" y="0"/>
                  </a:cxn>
                  <a:cxn ang="0">
                    <a:pos x="85" y="0"/>
                  </a:cxn>
                  <a:cxn ang="0">
                    <a:pos x="85" y="7"/>
                  </a:cxn>
                  <a:cxn ang="0">
                    <a:pos x="73" y="18"/>
                  </a:cxn>
                  <a:cxn ang="0">
                    <a:pos x="73" y="18"/>
                  </a:cxn>
                </a:cxnLst>
                <a:rect l="0" t="0" r="r" b="b"/>
                <a:pathLst>
                  <a:path w="85" h="98">
                    <a:moveTo>
                      <a:pt x="73" y="18"/>
                    </a:moveTo>
                    <a:lnTo>
                      <a:pt x="67" y="18"/>
                    </a:lnTo>
                    <a:lnTo>
                      <a:pt x="53" y="25"/>
                    </a:lnTo>
                    <a:lnTo>
                      <a:pt x="42" y="18"/>
                    </a:lnTo>
                    <a:lnTo>
                      <a:pt x="42" y="30"/>
                    </a:lnTo>
                    <a:lnTo>
                      <a:pt x="30" y="25"/>
                    </a:lnTo>
                    <a:lnTo>
                      <a:pt x="22" y="23"/>
                    </a:lnTo>
                    <a:lnTo>
                      <a:pt x="42" y="43"/>
                    </a:lnTo>
                    <a:lnTo>
                      <a:pt x="23" y="37"/>
                    </a:lnTo>
                    <a:lnTo>
                      <a:pt x="23" y="48"/>
                    </a:lnTo>
                    <a:lnTo>
                      <a:pt x="37" y="60"/>
                    </a:lnTo>
                    <a:lnTo>
                      <a:pt x="42" y="73"/>
                    </a:lnTo>
                    <a:lnTo>
                      <a:pt x="33" y="68"/>
                    </a:lnTo>
                    <a:lnTo>
                      <a:pt x="48" y="85"/>
                    </a:lnTo>
                    <a:lnTo>
                      <a:pt x="37" y="78"/>
                    </a:lnTo>
                    <a:lnTo>
                      <a:pt x="27" y="75"/>
                    </a:lnTo>
                    <a:lnTo>
                      <a:pt x="42" y="90"/>
                    </a:lnTo>
                    <a:lnTo>
                      <a:pt x="42" y="98"/>
                    </a:lnTo>
                    <a:lnTo>
                      <a:pt x="23" y="97"/>
                    </a:lnTo>
                    <a:lnTo>
                      <a:pt x="12" y="92"/>
                    </a:lnTo>
                    <a:lnTo>
                      <a:pt x="7" y="67"/>
                    </a:lnTo>
                    <a:lnTo>
                      <a:pt x="3" y="57"/>
                    </a:lnTo>
                    <a:lnTo>
                      <a:pt x="27" y="72"/>
                    </a:lnTo>
                    <a:lnTo>
                      <a:pt x="10" y="52"/>
                    </a:lnTo>
                    <a:lnTo>
                      <a:pt x="3" y="43"/>
                    </a:lnTo>
                    <a:lnTo>
                      <a:pt x="0" y="23"/>
                    </a:lnTo>
                    <a:lnTo>
                      <a:pt x="12" y="18"/>
                    </a:lnTo>
                    <a:lnTo>
                      <a:pt x="23" y="7"/>
                    </a:lnTo>
                    <a:lnTo>
                      <a:pt x="42" y="0"/>
                    </a:lnTo>
                    <a:lnTo>
                      <a:pt x="73" y="0"/>
                    </a:lnTo>
                    <a:lnTo>
                      <a:pt x="85" y="0"/>
                    </a:lnTo>
                    <a:lnTo>
                      <a:pt x="85" y="7"/>
                    </a:lnTo>
                    <a:lnTo>
                      <a:pt x="73" y="18"/>
                    </a:lnTo>
                    <a:lnTo>
                      <a:pt x="73" y="1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51" name="Freeform 401"/>
              <p:cNvSpPr>
                <a:spLocks noChangeAspect="1"/>
              </p:cNvSpPr>
              <p:nvPr/>
            </p:nvSpPr>
            <p:spPr bwMode="auto">
              <a:xfrm>
                <a:off x="2855" y="2353"/>
                <a:ext cx="93" cy="106"/>
              </a:xfrm>
              <a:custGeom>
                <a:avLst/>
                <a:gdLst/>
                <a:ahLst/>
                <a:cxnLst>
                  <a:cxn ang="0">
                    <a:pos x="73" y="18"/>
                  </a:cxn>
                  <a:cxn ang="0">
                    <a:pos x="67" y="18"/>
                  </a:cxn>
                  <a:cxn ang="0">
                    <a:pos x="53" y="25"/>
                  </a:cxn>
                  <a:cxn ang="0">
                    <a:pos x="42" y="18"/>
                  </a:cxn>
                  <a:cxn ang="0">
                    <a:pos x="42" y="30"/>
                  </a:cxn>
                  <a:cxn ang="0">
                    <a:pos x="30" y="25"/>
                  </a:cxn>
                  <a:cxn ang="0">
                    <a:pos x="22" y="23"/>
                  </a:cxn>
                  <a:cxn ang="0">
                    <a:pos x="42" y="43"/>
                  </a:cxn>
                  <a:cxn ang="0">
                    <a:pos x="23" y="37"/>
                  </a:cxn>
                  <a:cxn ang="0">
                    <a:pos x="23" y="48"/>
                  </a:cxn>
                  <a:cxn ang="0">
                    <a:pos x="37" y="60"/>
                  </a:cxn>
                  <a:cxn ang="0">
                    <a:pos x="42" y="73"/>
                  </a:cxn>
                  <a:cxn ang="0">
                    <a:pos x="33" y="68"/>
                  </a:cxn>
                  <a:cxn ang="0">
                    <a:pos x="48" y="85"/>
                  </a:cxn>
                  <a:cxn ang="0">
                    <a:pos x="37" y="78"/>
                  </a:cxn>
                  <a:cxn ang="0">
                    <a:pos x="27" y="75"/>
                  </a:cxn>
                  <a:cxn ang="0">
                    <a:pos x="42" y="90"/>
                  </a:cxn>
                  <a:cxn ang="0">
                    <a:pos x="42" y="98"/>
                  </a:cxn>
                  <a:cxn ang="0">
                    <a:pos x="23" y="97"/>
                  </a:cxn>
                  <a:cxn ang="0">
                    <a:pos x="12" y="92"/>
                  </a:cxn>
                  <a:cxn ang="0">
                    <a:pos x="7" y="67"/>
                  </a:cxn>
                  <a:cxn ang="0">
                    <a:pos x="3" y="57"/>
                  </a:cxn>
                  <a:cxn ang="0">
                    <a:pos x="27" y="72"/>
                  </a:cxn>
                  <a:cxn ang="0">
                    <a:pos x="10" y="52"/>
                  </a:cxn>
                  <a:cxn ang="0">
                    <a:pos x="3" y="43"/>
                  </a:cxn>
                  <a:cxn ang="0">
                    <a:pos x="0" y="23"/>
                  </a:cxn>
                  <a:cxn ang="0">
                    <a:pos x="12" y="18"/>
                  </a:cxn>
                  <a:cxn ang="0">
                    <a:pos x="23" y="7"/>
                  </a:cxn>
                  <a:cxn ang="0">
                    <a:pos x="42" y="0"/>
                  </a:cxn>
                  <a:cxn ang="0">
                    <a:pos x="73" y="0"/>
                  </a:cxn>
                  <a:cxn ang="0">
                    <a:pos x="85" y="0"/>
                  </a:cxn>
                  <a:cxn ang="0">
                    <a:pos x="85" y="7"/>
                  </a:cxn>
                  <a:cxn ang="0">
                    <a:pos x="73" y="18"/>
                  </a:cxn>
                  <a:cxn ang="0">
                    <a:pos x="73" y="18"/>
                  </a:cxn>
                </a:cxnLst>
                <a:rect l="0" t="0" r="r" b="b"/>
                <a:pathLst>
                  <a:path w="85" h="98">
                    <a:moveTo>
                      <a:pt x="73" y="18"/>
                    </a:moveTo>
                    <a:lnTo>
                      <a:pt x="67" y="18"/>
                    </a:lnTo>
                    <a:lnTo>
                      <a:pt x="53" y="25"/>
                    </a:lnTo>
                    <a:lnTo>
                      <a:pt x="42" y="18"/>
                    </a:lnTo>
                    <a:lnTo>
                      <a:pt x="42" y="30"/>
                    </a:lnTo>
                    <a:lnTo>
                      <a:pt x="30" y="25"/>
                    </a:lnTo>
                    <a:lnTo>
                      <a:pt x="22" y="23"/>
                    </a:lnTo>
                    <a:lnTo>
                      <a:pt x="42" y="43"/>
                    </a:lnTo>
                    <a:lnTo>
                      <a:pt x="23" y="37"/>
                    </a:lnTo>
                    <a:lnTo>
                      <a:pt x="23" y="48"/>
                    </a:lnTo>
                    <a:lnTo>
                      <a:pt x="37" y="60"/>
                    </a:lnTo>
                    <a:lnTo>
                      <a:pt x="42" y="73"/>
                    </a:lnTo>
                    <a:lnTo>
                      <a:pt x="33" y="68"/>
                    </a:lnTo>
                    <a:lnTo>
                      <a:pt x="48" y="85"/>
                    </a:lnTo>
                    <a:lnTo>
                      <a:pt x="37" y="78"/>
                    </a:lnTo>
                    <a:lnTo>
                      <a:pt x="27" y="75"/>
                    </a:lnTo>
                    <a:lnTo>
                      <a:pt x="42" y="90"/>
                    </a:lnTo>
                    <a:lnTo>
                      <a:pt x="42" y="98"/>
                    </a:lnTo>
                    <a:lnTo>
                      <a:pt x="23" y="97"/>
                    </a:lnTo>
                    <a:lnTo>
                      <a:pt x="12" y="92"/>
                    </a:lnTo>
                    <a:lnTo>
                      <a:pt x="7" y="67"/>
                    </a:lnTo>
                    <a:lnTo>
                      <a:pt x="3" y="57"/>
                    </a:lnTo>
                    <a:lnTo>
                      <a:pt x="27" y="72"/>
                    </a:lnTo>
                    <a:lnTo>
                      <a:pt x="10" y="52"/>
                    </a:lnTo>
                    <a:lnTo>
                      <a:pt x="3" y="43"/>
                    </a:lnTo>
                    <a:lnTo>
                      <a:pt x="0" y="23"/>
                    </a:lnTo>
                    <a:lnTo>
                      <a:pt x="12" y="18"/>
                    </a:lnTo>
                    <a:lnTo>
                      <a:pt x="23" y="7"/>
                    </a:lnTo>
                    <a:lnTo>
                      <a:pt x="42" y="0"/>
                    </a:lnTo>
                    <a:lnTo>
                      <a:pt x="73" y="0"/>
                    </a:lnTo>
                    <a:lnTo>
                      <a:pt x="85" y="0"/>
                    </a:lnTo>
                    <a:lnTo>
                      <a:pt x="85" y="7"/>
                    </a:lnTo>
                    <a:lnTo>
                      <a:pt x="73" y="18"/>
                    </a:lnTo>
                    <a:lnTo>
                      <a:pt x="73" y="1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52" name="Freeform 402"/>
              <p:cNvSpPr>
                <a:spLocks noChangeAspect="1"/>
              </p:cNvSpPr>
              <p:nvPr/>
            </p:nvSpPr>
            <p:spPr bwMode="auto">
              <a:xfrm>
                <a:off x="2906" y="2418"/>
                <a:ext cx="28" cy="34"/>
              </a:xfrm>
              <a:custGeom>
                <a:avLst/>
                <a:gdLst/>
                <a:ahLst/>
                <a:cxnLst>
                  <a:cxn ang="0">
                    <a:pos x="0" y="0"/>
                  </a:cxn>
                  <a:cxn ang="0">
                    <a:pos x="12" y="13"/>
                  </a:cxn>
                  <a:cxn ang="0">
                    <a:pos x="25" y="32"/>
                  </a:cxn>
                  <a:cxn ang="0">
                    <a:pos x="19" y="18"/>
                  </a:cxn>
                  <a:cxn ang="0">
                    <a:pos x="5" y="7"/>
                  </a:cxn>
                  <a:cxn ang="0">
                    <a:pos x="0" y="0"/>
                  </a:cxn>
                  <a:cxn ang="0">
                    <a:pos x="0" y="0"/>
                  </a:cxn>
                </a:cxnLst>
                <a:rect l="0" t="0" r="r" b="b"/>
                <a:pathLst>
                  <a:path w="25" h="32">
                    <a:moveTo>
                      <a:pt x="0" y="0"/>
                    </a:moveTo>
                    <a:lnTo>
                      <a:pt x="12" y="13"/>
                    </a:lnTo>
                    <a:lnTo>
                      <a:pt x="25" y="32"/>
                    </a:lnTo>
                    <a:lnTo>
                      <a:pt x="19" y="18"/>
                    </a:lnTo>
                    <a:lnTo>
                      <a:pt x="5" y="7"/>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53" name="Freeform 403"/>
              <p:cNvSpPr>
                <a:spLocks noChangeAspect="1"/>
              </p:cNvSpPr>
              <p:nvPr/>
            </p:nvSpPr>
            <p:spPr bwMode="auto">
              <a:xfrm>
                <a:off x="2906" y="2418"/>
                <a:ext cx="28" cy="34"/>
              </a:xfrm>
              <a:custGeom>
                <a:avLst/>
                <a:gdLst/>
                <a:ahLst/>
                <a:cxnLst>
                  <a:cxn ang="0">
                    <a:pos x="0" y="0"/>
                  </a:cxn>
                  <a:cxn ang="0">
                    <a:pos x="12" y="13"/>
                  </a:cxn>
                  <a:cxn ang="0">
                    <a:pos x="25" y="32"/>
                  </a:cxn>
                  <a:cxn ang="0">
                    <a:pos x="19" y="18"/>
                  </a:cxn>
                  <a:cxn ang="0">
                    <a:pos x="5" y="7"/>
                  </a:cxn>
                  <a:cxn ang="0">
                    <a:pos x="0" y="0"/>
                  </a:cxn>
                  <a:cxn ang="0">
                    <a:pos x="0" y="0"/>
                  </a:cxn>
                </a:cxnLst>
                <a:rect l="0" t="0" r="r" b="b"/>
                <a:pathLst>
                  <a:path w="25" h="32">
                    <a:moveTo>
                      <a:pt x="0" y="0"/>
                    </a:moveTo>
                    <a:lnTo>
                      <a:pt x="12" y="13"/>
                    </a:lnTo>
                    <a:lnTo>
                      <a:pt x="25" y="32"/>
                    </a:lnTo>
                    <a:lnTo>
                      <a:pt x="19" y="18"/>
                    </a:lnTo>
                    <a:lnTo>
                      <a:pt x="5" y="7"/>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54" name="Freeform 404"/>
              <p:cNvSpPr>
                <a:spLocks noChangeAspect="1"/>
              </p:cNvSpPr>
              <p:nvPr/>
            </p:nvSpPr>
            <p:spPr bwMode="auto">
              <a:xfrm>
                <a:off x="2894" y="2490"/>
                <a:ext cx="40" cy="14"/>
              </a:xfrm>
              <a:custGeom>
                <a:avLst/>
                <a:gdLst/>
                <a:ahLst/>
                <a:cxnLst>
                  <a:cxn ang="0">
                    <a:pos x="0" y="5"/>
                  </a:cxn>
                  <a:cxn ang="0">
                    <a:pos x="5" y="12"/>
                  </a:cxn>
                  <a:cxn ang="0">
                    <a:pos x="16" y="12"/>
                  </a:cxn>
                  <a:cxn ang="0">
                    <a:pos x="36" y="5"/>
                  </a:cxn>
                  <a:cxn ang="0">
                    <a:pos x="23" y="5"/>
                  </a:cxn>
                  <a:cxn ang="0">
                    <a:pos x="0" y="0"/>
                  </a:cxn>
                  <a:cxn ang="0">
                    <a:pos x="0" y="5"/>
                  </a:cxn>
                  <a:cxn ang="0">
                    <a:pos x="0" y="5"/>
                  </a:cxn>
                </a:cxnLst>
                <a:rect l="0" t="0" r="r" b="b"/>
                <a:pathLst>
                  <a:path w="36" h="12">
                    <a:moveTo>
                      <a:pt x="0" y="5"/>
                    </a:moveTo>
                    <a:lnTo>
                      <a:pt x="5" y="12"/>
                    </a:lnTo>
                    <a:lnTo>
                      <a:pt x="16" y="12"/>
                    </a:lnTo>
                    <a:lnTo>
                      <a:pt x="36" y="5"/>
                    </a:lnTo>
                    <a:lnTo>
                      <a:pt x="23" y="5"/>
                    </a:lnTo>
                    <a:lnTo>
                      <a:pt x="0" y="0"/>
                    </a:lnTo>
                    <a:lnTo>
                      <a:pt x="0" y="5"/>
                    </a:lnTo>
                    <a:lnTo>
                      <a:pt x="0"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55" name="Freeform 405"/>
              <p:cNvSpPr>
                <a:spLocks noChangeAspect="1"/>
              </p:cNvSpPr>
              <p:nvPr/>
            </p:nvSpPr>
            <p:spPr bwMode="auto">
              <a:xfrm>
                <a:off x="2894" y="2490"/>
                <a:ext cx="40" cy="14"/>
              </a:xfrm>
              <a:custGeom>
                <a:avLst/>
                <a:gdLst/>
                <a:ahLst/>
                <a:cxnLst>
                  <a:cxn ang="0">
                    <a:pos x="0" y="5"/>
                  </a:cxn>
                  <a:cxn ang="0">
                    <a:pos x="5" y="12"/>
                  </a:cxn>
                  <a:cxn ang="0">
                    <a:pos x="16" y="12"/>
                  </a:cxn>
                  <a:cxn ang="0">
                    <a:pos x="36" y="5"/>
                  </a:cxn>
                  <a:cxn ang="0">
                    <a:pos x="23" y="5"/>
                  </a:cxn>
                  <a:cxn ang="0">
                    <a:pos x="0" y="0"/>
                  </a:cxn>
                  <a:cxn ang="0">
                    <a:pos x="0" y="5"/>
                  </a:cxn>
                  <a:cxn ang="0">
                    <a:pos x="0" y="5"/>
                  </a:cxn>
                </a:cxnLst>
                <a:rect l="0" t="0" r="r" b="b"/>
                <a:pathLst>
                  <a:path w="36" h="12">
                    <a:moveTo>
                      <a:pt x="0" y="5"/>
                    </a:moveTo>
                    <a:lnTo>
                      <a:pt x="5" y="12"/>
                    </a:lnTo>
                    <a:lnTo>
                      <a:pt x="16" y="12"/>
                    </a:lnTo>
                    <a:lnTo>
                      <a:pt x="36" y="5"/>
                    </a:lnTo>
                    <a:lnTo>
                      <a:pt x="23" y="5"/>
                    </a:lnTo>
                    <a:lnTo>
                      <a:pt x="0" y="0"/>
                    </a:lnTo>
                    <a:lnTo>
                      <a:pt x="0" y="5"/>
                    </a:lnTo>
                    <a:lnTo>
                      <a:pt x="0"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56" name="Freeform 406"/>
              <p:cNvSpPr>
                <a:spLocks noChangeAspect="1"/>
              </p:cNvSpPr>
              <p:nvPr/>
            </p:nvSpPr>
            <p:spPr bwMode="auto">
              <a:xfrm>
                <a:off x="2961" y="2477"/>
                <a:ext cx="12" cy="7"/>
              </a:xfrm>
              <a:custGeom>
                <a:avLst/>
                <a:gdLst/>
                <a:ahLst/>
                <a:cxnLst>
                  <a:cxn ang="0">
                    <a:pos x="11" y="0"/>
                  </a:cxn>
                  <a:cxn ang="0">
                    <a:pos x="0" y="0"/>
                  </a:cxn>
                  <a:cxn ang="0">
                    <a:pos x="0" y="7"/>
                  </a:cxn>
                  <a:cxn ang="0">
                    <a:pos x="11" y="7"/>
                  </a:cxn>
                  <a:cxn ang="0">
                    <a:pos x="11" y="0"/>
                  </a:cxn>
                  <a:cxn ang="0">
                    <a:pos x="11" y="0"/>
                  </a:cxn>
                </a:cxnLst>
                <a:rect l="0" t="0" r="r" b="b"/>
                <a:pathLst>
                  <a:path w="11" h="7">
                    <a:moveTo>
                      <a:pt x="11" y="0"/>
                    </a:moveTo>
                    <a:lnTo>
                      <a:pt x="0" y="0"/>
                    </a:lnTo>
                    <a:lnTo>
                      <a:pt x="0" y="7"/>
                    </a:lnTo>
                    <a:lnTo>
                      <a:pt x="11" y="7"/>
                    </a:lnTo>
                    <a:lnTo>
                      <a:pt x="11" y="0"/>
                    </a:lnTo>
                    <a:lnTo>
                      <a:pt x="11"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57" name="Freeform 407"/>
              <p:cNvSpPr>
                <a:spLocks noChangeAspect="1"/>
              </p:cNvSpPr>
              <p:nvPr/>
            </p:nvSpPr>
            <p:spPr bwMode="auto">
              <a:xfrm>
                <a:off x="2961" y="2477"/>
                <a:ext cx="12" cy="7"/>
              </a:xfrm>
              <a:custGeom>
                <a:avLst/>
                <a:gdLst/>
                <a:ahLst/>
                <a:cxnLst>
                  <a:cxn ang="0">
                    <a:pos x="11" y="0"/>
                  </a:cxn>
                  <a:cxn ang="0">
                    <a:pos x="0" y="0"/>
                  </a:cxn>
                  <a:cxn ang="0">
                    <a:pos x="0" y="7"/>
                  </a:cxn>
                  <a:cxn ang="0">
                    <a:pos x="11" y="7"/>
                  </a:cxn>
                  <a:cxn ang="0">
                    <a:pos x="11" y="0"/>
                  </a:cxn>
                  <a:cxn ang="0">
                    <a:pos x="11" y="0"/>
                  </a:cxn>
                </a:cxnLst>
                <a:rect l="0" t="0" r="r" b="b"/>
                <a:pathLst>
                  <a:path w="11" h="7">
                    <a:moveTo>
                      <a:pt x="11" y="0"/>
                    </a:moveTo>
                    <a:lnTo>
                      <a:pt x="0" y="0"/>
                    </a:lnTo>
                    <a:lnTo>
                      <a:pt x="0" y="7"/>
                    </a:lnTo>
                    <a:lnTo>
                      <a:pt x="11" y="7"/>
                    </a:lnTo>
                    <a:lnTo>
                      <a:pt x="11" y="0"/>
                    </a:lnTo>
                    <a:lnTo>
                      <a:pt x="11"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58" name="Freeform 408"/>
              <p:cNvSpPr>
                <a:spLocks noChangeAspect="1"/>
              </p:cNvSpPr>
              <p:nvPr/>
            </p:nvSpPr>
            <p:spPr bwMode="auto">
              <a:xfrm>
                <a:off x="2716" y="2248"/>
                <a:ext cx="171" cy="120"/>
              </a:xfrm>
              <a:custGeom>
                <a:avLst/>
                <a:gdLst/>
                <a:ahLst/>
                <a:cxnLst>
                  <a:cxn ang="0">
                    <a:pos x="6" y="6"/>
                  </a:cxn>
                  <a:cxn ang="0">
                    <a:pos x="0" y="18"/>
                  </a:cxn>
                  <a:cxn ang="0">
                    <a:pos x="11" y="25"/>
                  </a:cxn>
                  <a:cxn ang="0">
                    <a:pos x="48" y="31"/>
                  </a:cxn>
                  <a:cxn ang="0">
                    <a:pos x="48" y="36"/>
                  </a:cxn>
                  <a:cxn ang="0">
                    <a:pos x="43" y="36"/>
                  </a:cxn>
                  <a:cxn ang="0">
                    <a:pos x="55" y="56"/>
                  </a:cxn>
                  <a:cxn ang="0">
                    <a:pos x="73" y="68"/>
                  </a:cxn>
                  <a:cxn ang="0">
                    <a:pos x="98" y="73"/>
                  </a:cxn>
                  <a:cxn ang="0">
                    <a:pos x="105" y="86"/>
                  </a:cxn>
                  <a:cxn ang="0">
                    <a:pos x="116" y="86"/>
                  </a:cxn>
                  <a:cxn ang="0">
                    <a:pos x="128" y="91"/>
                  </a:cxn>
                  <a:cxn ang="0">
                    <a:pos x="140" y="105"/>
                  </a:cxn>
                  <a:cxn ang="0">
                    <a:pos x="146" y="111"/>
                  </a:cxn>
                  <a:cxn ang="0">
                    <a:pos x="158" y="105"/>
                  </a:cxn>
                  <a:cxn ang="0">
                    <a:pos x="151" y="91"/>
                  </a:cxn>
                  <a:cxn ang="0">
                    <a:pos x="158" y="86"/>
                  </a:cxn>
                  <a:cxn ang="0">
                    <a:pos x="146" y="68"/>
                  </a:cxn>
                  <a:cxn ang="0">
                    <a:pos x="153" y="66"/>
                  </a:cxn>
                  <a:cxn ang="0">
                    <a:pos x="153" y="56"/>
                  </a:cxn>
                  <a:cxn ang="0">
                    <a:pos x="156" y="48"/>
                  </a:cxn>
                  <a:cxn ang="0">
                    <a:pos x="153" y="43"/>
                  </a:cxn>
                  <a:cxn ang="0">
                    <a:pos x="135" y="36"/>
                  </a:cxn>
                  <a:cxn ang="0">
                    <a:pos x="121" y="25"/>
                  </a:cxn>
                  <a:cxn ang="0">
                    <a:pos x="121" y="18"/>
                  </a:cxn>
                  <a:cxn ang="0">
                    <a:pos x="98" y="25"/>
                  </a:cxn>
                  <a:cxn ang="0">
                    <a:pos x="85" y="31"/>
                  </a:cxn>
                  <a:cxn ang="0">
                    <a:pos x="73" y="13"/>
                  </a:cxn>
                  <a:cxn ang="0">
                    <a:pos x="48" y="0"/>
                  </a:cxn>
                  <a:cxn ang="0">
                    <a:pos x="36" y="6"/>
                  </a:cxn>
                  <a:cxn ang="0">
                    <a:pos x="30" y="6"/>
                  </a:cxn>
                  <a:cxn ang="0">
                    <a:pos x="18" y="6"/>
                  </a:cxn>
                  <a:cxn ang="0">
                    <a:pos x="6" y="6"/>
                  </a:cxn>
                  <a:cxn ang="0">
                    <a:pos x="6" y="6"/>
                  </a:cxn>
                </a:cxnLst>
                <a:rect l="0" t="0" r="r" b="b"/>
                <a:pathLst>
                  <a:path w="158" h="111">
                    <a:moveTo>
                      <a:pt x="6" y="6"/>
                    </a:moveTo>
                    <a:lnTo>
                      <a:pt x="0" y="18"/>
                    </a:lnTo>
                    <a:lnTo>
                      <a:pt x="11" y="25"/>
                    </a:lnTo>
                    <a:lnTo>
                      <a:pt x="48" y="31"/>
                    </a:lnTo>
                    <a:lnTo>
                      <a:pt x="48" y="36"/>
                    </a:lnTo>
                    <a:lnTo>
                      <a:pt x="43" y="36"/>
                    </a:lnTo>
                    <a:lnTo>
                      <a:pt x="55" y="56"/>
                    </a:lnTo>
                    <a:lnTo>
                      <a:pt x="73" y="68"/>
                    </a:lnTo>
                    <a:lnTo>
                      <a:pt x="98" y="73"/>
                    </a:lnTo>
                    <a:lnTo>
                      <a:pt x="105" y="86"/>
                    </a:lnTo>
                    <a:lnTo>
                      <a:pt x="116" y="86"/>
                    </a:lnTo>
                    <a:lnTo>
                      <a:pt x="128" y="91"/>
                    </a:lnTo>
                    <a:lnTo>
                      <a:pt x="140" y="105"/>
                    </a:lnTo>
                    <a:lnTo>
                      <a:pt x="146" y="111"/>
                    </a:lnTo>
                    <a:lnTo>
                      <a:pt x="158" y="105"/>
                    </a:lnTo>
                    <a:lnTo>
                      <a:pt x="151" y="91"/>
                    </a:lnTo>
                    <a:lnTo>
                      <a:pt x="158" y="86"/>
                    </a:lnTo>
                    <a:lnTo>
                      <a:pt x="146" y="68"/>
                    </a:lnTo>
                    <a:lnTo>
                      <a:pt x="153" y="66"/>
                    </a:lnTo>
                    <a:lnTo>
                      <a:pt x="153" y="56"/>
                    </a:lnTo>
                    <a:lnTo>
                      <a:pt x="156" y="48"/>
                    </a:lnTo>
                    <a:lnTo>
                      <a:pt x="153" y="43"/>
                    </a:lnTo>
                    <a:lnTo>
                      <a:pt x="135" y="36"/>
                    </a:lnTo>
                    <a:lnTo>
                      <a:pt x="121" y="25"/>
                    </a:lnTo>
                    <a:lnTo>
                      <a:pt x="121" y="18"/>
                    </a:lnTo>
                    <a:lnTo>
                      <a:pt x="98" y="25"/>
                    </a:lnTo>
                    <a:lnTo>
                      <a:pt x="85" y="31"/>
                    </a:lnTo>
                    <a:lnTo>
                      <a:pt x="73" y="13"/>
                    </a:lnTo>
                    <a:lnTo>
                      <a:pt x="48" y="0"/>
                    </a:lnTo>
                    <a:lnTo>
                      <a:pt x="36" y="6"/>
                    </a:lnTo>
                    <a:lnTo>
                      <a:pt x="30" y="6"/>
                    </a:lnTo>
                    <a:lnTo>
                      <a:pt x="18" y="6"/>
                    </a:lnTo>
                    <a:lnTo>
                      <a:pt x="6" y="6"/>
                    </a:lnTo>
                    <a:lnTo>
                      <a:pt x="6" y="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59" name="Freeform 409"/>
              <p:cNvSpPr>
                <a:spLocks noChangeAspect="1"/>
              </p:cNvSpPr>
              <p:nvPr/>
            </p:nvSpPr>
            <p:spPr bwMode="auto">
              <a:xfrm>
                <a:off x="2716" y="2248"/>
                <a:ext cx="171" cy="120"/>
              </a:xfrm>
              <a:custGeom>
                <a:avLst/>
                <a:gdLst/>
                <a:ahLst/>
                <a:cxnLst>
                  <a:cxn ang="0">
                    <a:pos x="6" y="6"/>
                  </a:cxn>
                  <a:cxn ang="0">
                    <a:pos x="0" y="18"/>
                  </a:cxn>
                  <a:cxn ang="0">
                    <a:pos x="11" y="25"/>
                  </a:cxn>
                  <a:cxn ang="0">
                    <a:pos x="48" y="31"/>
                  </a:cxn>
                  <a:cxn ang="0">
                    <a:pos x="48" y="36"/>
                  </a:cxn>
                  <a:cxn ang="0">
                    <a:pos x="43" y="36"/>
                  </a:cxn>
                  <a:cxn ang="0">
                    <a:pos x="55" y="56"/>
                  </a:cxn>
                  <a:cxn ang="0">
                    <a:pos x="73" y="68"/>
                  </a:cxn>
                  <a:cxn ang="0">
                    <a:pos x="98" y="73"/>
                  </a:cxn>
                  <a:cxn ang="0">
                    <a:pos x="105" y="86"/>
                  </a:cxn>
                  <a:cxn ang="0">
                    <a:pos x="116" y="86"/>
                  </a:cxn>
                  <a:cxn ang="0">
                    <a:pos x="128" y="91"/>
                  </a:cxn>
                  <a:cxn ang="0">
                    <a:pos x="140" y="105"/>
                  </a:cxn>
                  <a:cxn ang="0">
                    <a:pos x="146" y="111"/>
                  </a:cxn>
                  <a:cxn ang="0">
                    <a:pos x="158" y="105"/>
                  </a:cxn>
                  <a:cxn ang="0">
                    <a:pos x="151" y="91"/>
                  </a:cxn>
                  <a:cxn ang="0">
                    <a:pos x="158" y="86"/>
                  </a:cxn>
                  <a:cxn ang="0">
                    <a:pos x="146" y="68"/>
                  </a:cxn>
                  <a:cxn ang="0">
                    <a:pos x="153" y="66"/>
                  </a:cxn>
                  <a:cxn ang="0">
                    <a:pos x="153" y="56"/>
                  </a:cxn>
                  <a:cxn ang="0">
                    <a:pos x="156" y="48"/>
                  </a:cxn>
                  <a:cxn ang="0">
                    <a:pos x="153" y="43"/>
                  </a:cxn>
                  <a:cxn ang="0">
                    <a:pos x="135" y="36"/>
                  </a:cxn>
                  <a:cxn ang="0">
                    <a:pos x="121" y="25"/>
                  </a:cxn>
                  <a:cxn ang="0">
                    <a:pos x="121" y="18"/>
                  </a:cxn>
                  <a:cxn ang="0">
                    <a:pos x="98" y="25"/>
                  </a:cxn>
                  <a:cxn ang="0">
                    <a:pos x="85" y="31"/>
                  </a:cxn>
                  <a:cxn ang="0">
                    <a:pos x="73" y="13"/>
                  </a:cxn>
                  <a:cxn ang="0">
                    <a:pos x="48" y="0"/>
                  </a:cxn>
                  <a:cxn ang="0">
                    <a:pos x="36" y="6"/>
                  </a:cxn>
                  <a:cxn ang="0">
                    <a:pos x="30" y="6"/>
                  </a:cxn>
                  <a:cxn ang="0">
                    <a:pos x="18" y="6"/>
                  </a:cxn>
                  <a:cxn ang="0">
                    <a:pos x="6" y="6"/>
                  </a:cxn>
                  <a:cxn ang="0">
                    <a:pos x="6" y="6"/>
                  </a:cxn>
                </a:cxnLst>
                <a:rect l="0" t="0" r="r" b="b"/>
                <a:pathLst>
                  <a:path w="158" h="111">
                    <a:moveTo>
                      <a:pt x="6" y="6"/>
                    </a:moveTo>
                    <a:lnTo>
                      <a:pt x="0" y="18"/>
                    </a:lnTo>
                    <a:lnTo>
                      <a:pt x="11" y="25"/>
                    </a:lnTo>
                    <a:lnTo>
                      <a:pt x="48" y="31"/>
                    </a:lnTo>
                    <a:lnTo>
                      <a:pt x="48" y="36"/>
                    </a:lnTo>
                    <a:lnTo>
                      <a:pt x="43" y="36"/>
                    </a:lnTo>
                    <a:lnTo>
                      <a:pt x="55" y="56"/>
                    </a:lnTo>
                    <a:lnTo>
                      <a:pt x="73" y="68"/>
                    </a:lnTo>
                    <a:lnTo>
                      <a:pt x="98" y="73"/>
                    </a:lnTo>
                    <a:lnTo>
                      <a:pt x="105" y="86"/>
                    </a:lnTo>
                    <a:lnTo>
                      <a:pt x="116" y="86"/>
                    </a:lnTo>
                    <a:lnTo>
                      <a:pt x="128" y="91"/>
                    </a:lnTo>
                    <a:lnTo>
                      <a:pt x="140" y="105"/>
                    </a:lnTo>
                    <a:lnTo>
                      <a:pt x="146" y="111"/>
                    </a:lnTo>
                    <a:lnTo>
                      <a:pt x="158" y="105"/>
                    </a:lnTo>
                    <a:lnTo>
                      <a:pt x="151" y="91"/>
                    </a:lnTo>
                    <a:lnTo>
                      <a:pt x="158" y="86"/>
                    </a:lnTo>
                    <a:lnTo>
                      <a:pt x="146" y="68"/>
                    </a:lnTo>
                    <a:lnTo>
                      <a:pt x="153" y="66"/>
                    </a:lnTo>
                    <a:lnTo>
                      <a:pt x="153" y="56"/>
                    </a:lnTo>
                    <a:lnTo>
                      <a:pt x="156" y="48"/>
                    </a:lnTo>
                    <a:lnTo>
                      <a:pt x="153" y="43"/>
                    </a:lnTo>
                    <a:lnTo>
                      <a:pt x="135" y="36"/>
                    </a:lnTo>
                    <a:lnTo>
                      <a:pt x="121" y="25"/>
                    </a:lnTo>
                    <a:lnTo>
                      <a:pt x="121" y="18"/>
                    </a:lnTo>
                    <a:lnTo>
                      <a:pt x="98" y="25"/>
                    </a:lnTo>
                    <a:lnTo>
                      <a:pt x="85" y="31"/>
                    </a:lnTo>
                    <a:lnTo>
                      <a:pt x="73" y="13"/>
                    </a:lnTo>
                    <a:lnTo>
                      <a:pt x="48" y="0"/>
                    </a:lnTo>
                    <a:lnTo>
                      <a:pt x="36" y="6"/>
                    </a:lnTo>
                    <a:lnTo>
                      <a:pt x="30" y="6"/>
                    </a:lnTo>
                    <a:lnTo>
                      <a:pt x="18" y="6"/>
                    </a:lnTo>
                    <a:lnTo>
                      <a:pt x="6" y="6"/>
                    </a:lnTo>
                    <a:lnTo>
                      <a:pt x="6" y="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60" name="Freeform 410"/>
              <p:cNvSpPr>
                <a:spLocks noChangeAspect="1"/>
              </p:cNvSpPr>
              <p:nvPr/>
            </p:nvSpPr>
            <p:spPr bwMode="auto">
              <a:xfrm>
                <a:off x="2675" y="2199"/>
                <a:ext cx="122" cy="57"/>
              </a:xfrm>
              <a:custGeom>
                <a:avLst/>
                <a:gdLst/>
                <a:ahLst/>
                <a:cxnLst>
                  <a:cxn ang="0">
                    <a:pos x="0" y="39"/>
                  </a:cxn>
                  <a:cxn ang="0">
                    <a:pos x="2" y="44"/>
                  </a:cxn>
                  <a:cxn ang="0">
                    <a:pos x="20" y="49"/>
                  </a:cxn>
                  <a:cxn ang="0">
                    <a:pos x="27" y="37"/>
                  </a:cxn>
                  <a:cxn ang="0">
                    <a:pos x="50" y="42"/>
                  </a:cxn>
                  <a:cxn ang="0">
                    <a:pos x="50" y="49"/>
                  </a:cxn>
                  <a:cxn ang="0">
                    <a:pos x="45" y="55"/>
                  </a:cxn>
                  <a:cxn ang="0">
                    <a:pos x="77" y="55"/>
                  </a:cxn>
                  <a:cxn ang="0">
                    <a:pos x="87" y="50"/>
                  </a:cxn>
                  <a:cxn ang="0">
                    <a:pos x="94" y="50"/>
                  </a:cxn>
                  <a:cxn ang="0">
                    <a:pos x="100" y="37"/>
                  </a:cxn>
                  <a:cxn ang="0">
                    <a:pos x="115" y="25"/>
                  </a:cxn>
                  <a:cxn ang="0">
                    <a:pos x="110" y="14"/>
                  </a:cxn>
                  <a:cxn ang="0">
                    <a:pos x="105" y="7"/>
                  </a:cxn>
                  <a:cxn ang="0">
                    <a:pos x="100" y="7"/>
                  </a:cxn>
                  <a:cxn ang="0">
                    <a:pos x="87" y="0"/>
                  </a:cxn>
                  <a:cxn ang="0">
                    <a:pos x="75" y="5"/>
                  </a:cxn>
                  <a:cxn ang="0">
                    <a:pos x="59" y="7"/>
                  </a:cxn>
                  <a:cxn ang="0">
                    <a:pos x="45" y="12"/>
                  </a:cxn>
                  <a:cxn ang="0">
                    <a:pos x="45" y="25"/>
                  </a:cxn>
                  <a:cxn ang="0">
                    <a:pos x="39" y="25"/>
                  </a:cxn>
                  <a:cxn ang="0">
                    <a:pos x="15" y="25"/>
                  </a:cxn>
                  <a:cxn ang="0">
                    <a:pos x="5" y="29"/>
                  </a:cxn>
                  <a:cxn ang="0">
                    <a:pos x="0" y="39"/>
                  </a:cxn>
                  <a:cxn ang="0">
                    <a:pos x="0" y="39"/>
                  </a:cxn>
                </a:cxnLst>
                <a:rect l="0" t="0" r="r" b="b"/>
                <a:pathLst>
                  <a:path w="115" h="55">
                    <a:moveTo>
                      <a:pt x="0" y="39"/>
                    </a:moveTo>
                    <a:lnTo>
                      <a:pt x="2" y="44"/>
                    </a:lnTo>
                    <a:lnTo>
                      <a:pt x="20" y="49"/>
                    </a:lnTo>
                    <a:lnTo>
                      <a:pt x="27" y="37"/>
                    </a:lnTo>
                    <a:lnTo>
                      <a:pt x="50" y="42"/>
                    </a:lnTo>
                    <a:lnTo>
                      <a:pt x="50" y="49"/>
                    </a:lnTo>
                    <a:lnTo>
                      <a:pt x="45" y="55"/>
                    </a:lnTo>
                    <a:lnTo>
                      <a:pt x="77" y="55"/>
                    </a:lnTo>
                    <a:lnTo>
                      <a:pt x="87" y="50"/>
                    </a:lnTo>
                    <a:lnTo>
                      <a:pt x="94" y="50"/>
                    </a:lnTo>
                    <a:lnTo>
                      <a:pt x="100" y="37"/>
                    </a:lnTo>
                    <a:lnTo>
                      <a:pt x="115" y="25"/>
                    </a:lnTo>
                    <a:lnTo>
                      <a:pt x="110" y="14"/>
                    </a:lnTo>
                    <a:lnTo>
                      <a:pt x="105" y="7"/>
                    </a:lnTo>
                    <a:lnTo>
                      <a:pt x="100" y="7"/>
                    </a:lnTo>
                    <a:lnTo>
                      <a:pt x="87" y="0"/>
                    </a:lnTo>
                    <a:lnTo>
                      <a:pt x="75" y="5"/>
                    </a:lnTo>
                    <a:lnTo>
                      <a:pt x="59" y="7"/>
                    </a:lnTo>
                    <a:lnTo>
                      <a:pt x="45" y="12"/>
                    </a:lnTo>
                    <a:lnTo>
                      <a:pt x="45" y="25"/>
                    </a:lnTo>
                    <a:lnTo>
                      <a:pt x="39" y="25"/>
                    </a:lnTo>
                    <a:lnTo>
                      <a:pt x="15" y="25"/>
                    </a:lnTo>
                    <a:lnTo>
                      <a:pt x="5" y="29"/>
                    </a:lnTo>
                    <a:lnTo>
                      <a:pt x="0" y="39"/>
                    </a:lnTo>
                    <a:lnTo>
                      <a:pt x="0" y="39"/>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61" name="Freeform 411"/>
              <p:cNvSpPr>
                <a:spLocks noChangeAspect="1"/>
              </p:cNvSpPr>
              <p:nvPr/>
            </p:nvSpPr>
            <p:spPr bwMode="auto">
              <a:xfrm>
                <a:off x="2675" y="2199"/>
                <a:ext cx="122" cy="57"/>
              </a:xfrm>
              <a:custGeom>
                <a:avLst/>
                <a:gdLst/>
                <a:ahLst/>
                <a:cxnLst>
                  <a:cxn ang="0">
                    <a:pos x="0" y="39"/>
                  </a:cxn>
                  <a:cxn ang="0">
                    <a:pos x="2" y="44"/>
                  </a:cxn>
                  <a:cxn ang="0">
                    <a:pos x="20" y="49"/>
                  </a:cxn>
                  <a:cxn ang="0">
                    <a:pos x="27" y="37"/>
                  </a:cxn>
                  <a:cxn ang="0">
                    <a:pos x="50" y="42"/>
                  </a:cxn>
                  <a:cxn ang="0">
                    <a:pos x="50" y="49"/>
                  </a:cxn>
                  <a:cxn ang="0">
                    <a:pos x="45" y="55"/>
                  </a:cxn>
                  <a:cxn ang="0">
                    <a:pos x="77" y="55"/>
                  </a:cxn>
                  <a:cxn ang="0">
                    <a:pos x="87" y="50"/>
                  </a:cxn>
                  <a:cxn ang="0">
                    <a:pos x="94" y="50"/>
                  </a:cxn>
                  <a:cxn ang="0">
                    <a:pos x="100" y="37"/>
                  </a:cxn>
                  <a:cxn ang="0">
                    <a:pos x="115" y="25"/>
                  </a:cxn>
                  <a:cxn ang="0">
                    <a:pos x="110" y="14"/>
                  </a:cxn>
                  <a:cxn ang="0">
                    <a:pos x="105" y="7"/>
                  </a:cxn>
                  <a:cxn ang="0">
                    <a:pos x="100" y="7"/>
                  </a:cxn>
                  <a:cxn ang="0">
                    <a:pos x="87" y="0"/>
                  </a:cxn>
                  <a:cxn ang="0">
                    <a:pos x="75" y="5"/>
                  </a:cxn>
                  <a:cxn ang="0">
                    <a:pos x="59" y="7"/>
                  </a:cxn>
                  <a:cxn ang="0">
                    <a:pos x="45" y="12"/>
                  </a:cxn>
                  <a:cxn ang="0">
                    <a:pos x="45" y="25"/>
                  </a:cxn>
                  <a:cxn ang="0">
                    <a:pos x="39" y="25"/>
                  </a:cxn>
                  <a:cxn ang="0">
                    <a:pos x="15" y="25"/>
                  </a:cxn>
                  <a:cxn ang="0">
                    <a:pos x="5" y="29"/>
                  </a:cxn>
                  <a:cxn ang="0">
                    <a:pos x="0" y="39"/>
                  </a:cxn>
                  <a:cxn ang="0">
                    <a:pos x="0" y="39"/>
                  </a:cxn>
                </a:cxnLst>
                <a:rect l="0" t="0" r="r" b="b"/>
                <a:pathLst>
                  <a:path w="115" h="55">
                    <a:moveTo>
                      <a:pt x="0" y="39"/>
                    </a:moveTo>
                    <a:lnTo>
                      <a:pt x="2" y="44"/>
                    </a:lnTo>
                    <a:lnTo>
                      <a:pt x="20" y="49"/>
                    </a:lnTo>
                    <a:lnTo>
                      <a:pt x="27" y="37"/>
                    </a:lnTo>
                    <a:lnTo>
                      <a:pt x="50" y="42"/>
                    </a:lnTo>
                    <a:lnTo>
                      <a:pt x="50" y="49"/>
                    </a:lnTo>
                    <a:lnTo>
                      <a:pt x="45" y="55"/>
                    </a:lnTo>
                    <a:lnTo>
                      <a:pt x="77" y="55"/>
                    </a:lnTo>
                    <a:lnTo>
                      <a:pt x="87" y="50"/>
                    </a:lnTo>
                    <a:lnTo>
                      <a:pt x="94" y="50"/>
                    </a:lnTo>
                    <a:lnTo>
                      <a:pt x="100" y="37"/>
                    </a:lnTo>
                    <a:lnTo>
                      <a:pt x="115" y="25"/>
                    </a:lnTo>
                    <a:lnTo>
                      <a:pt x="110" y="14"/>
                    </a:lnTo>
                    <a:lnTo>
                      <a:pt x="105" y="7"/>
                    </a:lnTo>
                    <a:lnTo>
                      <a:pt x="100" y="7"/>
                    </a:lnTo>
                    <a:lnTo>
                      <a:pt x="87" y="0"/>
                    </a:lnTo>
                    <a:lnTo>
                      <a:pt x="75" y="5"/>
                    </a:lnTo>
                    <a:lnTo>
                      <a:pt x="59" y="7"/>
                    </a:lnTo>
                    <a:lnTo>
                      <a:pt x="45" y="12"/>
                    </a:lnTo>
                    <a:lnTo>
                      <a:pt x="45" y="25"/>
                    </a:lnTo>
                    <a:lnTo>
                      <a:pt x="39" y="25"/>
                    </a:lnTo>
                    <a:lnTo>
                      <a:pt x="15" y="25"/>
                    </a:lnTo>
                    <a:lnTo>
                      <a:pt x="5" y="29"/>
                    </a:lnTo>
                    <a:lnTo>
                      <a:pt x="0" y="39"/>
                    </a:lnTo>
                    <a:lnTo>
                      <a:pt x="0" y="39"/>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62" name="Freeform 412"/>
              <p:cNvSpPr>
                <a:spLocks noChangeAspect="1"/>
              </p:cNvSpPr>
              <p:nvPr/>
            </p:nvSpPr>
            <p:spPr bwMode="auto">
              <a:xfrm>
                <a:off x="2771" y="2217"/>
                <a:ext cx="107" cy="63"/>
              </a:xfrm>
              <a:custGeom>
                <a:avLst/>
                <a:gdLst/>
                <a:ahLst/>
                <a:cxnLst>
                  <a:cxn ang="0">
                    <a:pos x="29" y="6"/>
                  </a:cxn>
                  <a:cxn ang="0">
                    <a:pos x="10" y="18"/>
                  </a:cxn>
                  <a:cxn ang="0">
                    <a:pos x="0" y="31"/>
                  </a:cxn>
                  <a:cxn ang="0">
                    <a:pos x="19" y="43"/>
                  </a:cxn>
                  <a:cxn ang="0">
                    <a:pos x="29" y="55"/>
                  </a:cxn>
                  <a:cxn ang="0">
                    <a:pos x="32" y="60"/>
                  </a:cxn>
                  <a:cxn ang="0">
                    <a:pos x="47" y="55"/>
                  </a:cxn>
                  <a:cxn ang="0">
                    <a:pos x="55" y="51"/>
                  </a:cxn>
                  <a:cxn ang="0">
                    <a:pos x="65" y="48"/>
                  </a:cxn>
                  <a:cxn ang="0">
                    <a:pos x="70" y="43"/>
                  </a:cxn>
                  <a:cxn ang="0">
                    <a:pos x="84" y="30"/>
                  </a:cxn>
                  <a:cxn ang="0">
                    <a:pos x="94" y="16"/>
                  </a:cxn>
                  <a:cxn ang="0">
                    <a:pos x="100" y="0"/>
                  </a:cxn>
                  <a:cxn ang="0">
                    <a:pos x="70" y="0"/>
                  </a:cxn>
                  <a:cxn ang="0">
                    <a:pos x="54" y="6"/>
                  </a:cxn>
                  <a:cxn ang="0">
                    <a:pos x="29" y="6"/>
                  </a:cxn>
                  <a:cxn ang="0">
                    <a:pos x="29" y="6"/>
                  </a:cxn>
                </a:cxnLst>
                <a:rect l="0" t="0" r="r" b="b"/>
                <a:pathLst>
                  <a:path w="100" h="60">
                    <a:moveTo>
                      <a:pt x="29" y="6"/>
                    </a:moveTo>
                    <a:lnTo>
                      <a:pt x="10" y="18"/>
                    </a:lnTo>
                    <a:lnTo>
                      <a:pt x="0" y="31"/>
                    </a:lnTo>
                    <a:lnTo>
                      <a:pt x="19" y="43"/>
                    </a:lnTo>
                    <a:lnTo>
                      <a:pt x="29" y="55"/>
                    </a:lnTo>
                    <a:lnTo>
                      <a:pt x="32" y="60"/>
                    </a:lnTo>
                    <a:lnTo>
                      <a:pt x="47" y="55"/>
                    </a:lnTo>
                    <a:lnTo>
                      <a:pt x="55" y="51"/>
                    </a:lnTo>
                    <a:lnTo>
                      <a:pt x="65" y="48"/>
                    </a:lnTo>
                    <a:lnTo>
                      <a:pt x="70" y="43"/>
                    </a:lnTo>
                    <a:lnTo>
                      <a:pt x="84" y="30"/>
                    </a:lnTo>
                    <a:lnTo>
                      <a:pt x="94" y="16"/>
                    </a:lnTo>
                    <a:lnTo>
                      <a:pt x="100" y="0"/>
                    </a:lnTo>
                    <a:lnTo>
                      <a:pt x="70" y="0"/>
                    </a:lnTo>
                    <a:lnTo>
                      <a:pt x="54" y="6"/>
                    </a:lnTo>
                    <a:lnTo>
                      <a:pt x="29" y="6"/>
                    </a:lnTo>
                    <a:lnTo>
                      <a:pt x="29" y="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63" name="Freeform 413"/>
              <p:cNvSpPr>
                <a:spLocks noChangeAspect="1"/>
              </p:cNvSpPr>
              <p:nvPr/>
            </p:nvSpPr>
            <p:spPr bwMode="auto">
              <a:xfrm>
                <a:off x="2771" y="2217"/>
                <a:ext cx="107" cy="63"/>
              </a:xfrm>
              <a:custGeom>
                <a:avLst/>
                <a:gdLst/>
                <a:ahLst/>
                <a:cxnLst>
                  <a:cxn ang="0">
                    <a:pos x="29" y="6"/>
                  </a:cxn>
                  <a:cxn ang="0">
                    <a:pos x="10" y="18"/>
                  </a:cxn>
                  <a:cxn ang="0">
                    <a:pos x="0" y="31"/>
                  </a:cxn>
                  <a:cxn ang="0">
                    <a:pos x="19" y="43"/>
                  </a:cxn>
                  <a:cxn ang="0">
                    <a:pos x="29" y="55"/>
                  </a:cxn>
                  <a:cxn ang="0">
                    <a:pos x="32" y="60"/>
                  </a:cxn>
                  <a:cxn ang="0">
                    <a:pos x="47" y="55"/>
                  </a:cxn>
                  <a:cxn ang="0">
                    <a:pos x="55" y="51"/>
                  </a:cxn>
                  <a:cxn ang="0">
                    <a:pos x="65" y="48"/>
                  </a:cxn>
                  <a:cxn ang="0">
                    <a:pos x="70" y="43"/>
                  </a:cxn>
                  <a:cxn ang="0">
                    <a:pos x="84" y="30"/>
                  </a:cxn>
                  <a:cxn ang="0">
                    <a:pos x="94" y="16"/>
                  </a:cxn>
                  <a:cxn ang="0">
                    <a:pos x="100" y="0"/>
                  </a:cxn>
                  <a:cxn ang="0">
                    <a:pos x="70" y="0"/>
                  </a:cxn>
                  <a:cxn ang="0">
                    <a:pos x="54" y="6"/>
                  </a:cxn>
                  <a:cxn ang="0">
                    <a:pos x="29" y="6"/>
                  </a:cxn>
                  <a:cxn ang="0">
                    <a:pos x="29" y="6"/>
                  </a:cxn>
                </a:cxnLst>
                <a:rect l="0" t="0" r="r" b="b"/>
                <a:pathLst>
                  <a:path w="100" h="60">
                    <a:moveTo>
                      <a:pt x="29" y="6"/>
                    </a:moveTo>
                    <a:lnTo>
                      <a:pt x="10" y="18"/>
                    </a:lnTo>
                    <a:lnTo>
                      <a:pt x="0" y="31"/>
                    </a:lnTo>
                    <a:lnTo>
                      <a:pt x="19" y="43"/>
                    </a:lnTo>
                    <a:lnTo>
                      <a:pt x="29" y="55"/>
                    </a:lnTo>
                    <a:lnTo>
                      <a:pt x="32" y="60"/>
                    </a:lnTo>
                    <a:lnTo>
                      <a:pt x="47" y="55"/>
                    </a:lnTo>
                    <a:lnTo>
                      <a:pt x="55" y="51"/>
                    </a:lnTo>
                    <a:lnTo>
                      <a:pt x="65" y="48"/>
                    </a:lnTo>
                    <a:lnTo>
                      <a:pt x="70" y="43"/>
                    </a:lnTo>
                    <a:lnTo>
                      <a:pt x="84" y="30"/>
                    </a:lnTo>
                    <a:lnTo>
                      <a:pt x="94" y="16"/>
                    </a:lnTo>
                    <a:lnTo>
                      <a:pt x="100" y="0"/>
                    </a:lnTo>
                    <a:lnTo>
                      <a:pt x="70" y="0"/>
                    </a:lnTo>
                    <a:lnTo>
                      <a:pt x="54" y="6"/>
                    </a:lnTo>
                    <a:lnTo>
                      <a:pt x="29" y="6"/>
                    </a:lnTo>
                    <a:lnTo>
                      <a:pt x="29" y="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64" name="Freeform 414"/>
              <p:cNvSpPr>
                <a:spLocks noChangeAspect="1"/>
              </p:cNvSpPr>
              <p:nvPr/>
            </p:nvSpPr>
            <p:spPr bwMode="auto">
              <a:xfrm>
                <a:off x="2662" y="2229"/>
                <a:ext cx="16" cy="11"/>
              </a:xfrm>
              <a:custGeom>
                <a:avLst/>
                <a:gdLst/>
                <a:ahLst/>
                <a:cxnLst>
                  <a:cxn ang="0">
                    <a:pos x="14" y="0"/>
                  </a:cxn>
                  <a:cxn ang="0">
                    <a:pos x="0" y="0"/>
                  </a:cxn>
                  <a:cxn ang="0">
                    <a:pos x="2" y="8"/>
                  </a:cxn>
                  <a:cxn ang="0">
                    <a:pos x="10" y="10"/>
                  </a:cxn>
                  <a:cxn ang="0">
                    <a:pos x="14" y="0"/>
                  </a:cxn>
                  <a:cxn ang="0">
                    <a:pos x="14" y="0"/>
                  </a:cxn>
                </a:cxnLst>
                <a:rect l="0" t="0" r="r" b="b"/>
                <a:pathLst>
                  <a:path w="14" h="10">
                    <a:moveTo>
                      <a:pt x="14" y="0"/>
                    </a:moveTo>
                    <a:lnTo>
                      <a:pt x="0" y="0"/>
                    </a:lnTo>
                    <a:lnTo>
                      <a:pt x="2" y="8"/>
                    </a:lnTo>
                    <a:lnTo>
                      <a:pt x="10" y="10"/>
                    </a:lnTo>
                    <a:lnTo>
                      <a:pt x="14" y="0"/>
                    </a:lnTo>
                    <a:lnTo>
                      <a:pt x="14"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65" name="Freeform 415"/>
              <p:cNvSpPr>
                <a:spLocks noChangeAspect="1"/>
              </p:cNvSpPr>
              <p:nvPr/>
            </p:nvSpPr>
            <p:spPr bwMode="auto">
              <a:xfrm>
                <a:off x="2662" y="2229"/>
                <a:ext cx="16" cy="11"/>
              </a:xfrm>
              <a:custGeom>
                <a:avLst/>
                <a:gdLst/>
                <a:ahLst/>
                <a:cxnLst>
                  <a:cxn ang="0">
                    <a:pos x="14" y="0"/>
                  </a:cxn>
                  <a:cxn ang="0">
                    <a:pos x="0" y="0"/>
                  </a:cxn>
                  <a:cxn ang="0">
                    <a:pos x="2" y="8"/>
                  </a:cxn>
                  <a:cxn ang="0">
                    <a:pos x="10" y="10"/>
                  </a:cxn>
                  <a:cxn ang="0">
                    <a:pos x="14" y="0"/>
                  </a:cxn>
                  <a:cxn ang="0">
                    <a:pos x="14" y="0"/>
                  </a:cxn>
                </a:cxnLst>
                <a:rect l="0" t="0" r="r" b="b"/>
                <a:pathLst>
                  <a:path w="14" h="10">
                    <a:moveTo>
                      <a:pt x="14" y="0"/>
                    </a:moveTo>
                    <a:lnTo>
                      <a:pt x="0" y="0"/>
                    </a:lnTo>
                    <a:lnTo>
                      <a:pt x="2" y="8"/>
                    </a:lnTo>
                    <a:lnTo>
                      <a:pt x="10" y="10"/>
                    </a:lnTo>
                    <a:lnTo>
                      <a:pt x="14" y="0"/>
                    </a:lnTo>
                    <a:lnTo>
                      <a:pt x="14"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66" name="Freeform 416"/>
              <p:cNvSpPr>
                <a:spLocks noChangeAspect="1"/>
              </p:cNvSpPr>
              <p:nvPr/>
            </p:nvSpPr>
            <p:spPr bwMode="auto">
              <a:xfrm>
                <a:off x="2610" y="2223"/>
                <a:ext cx="58" cy="47"/>
              </a:xfrm>
              <a:custGeom>
                <a:avLst/>
                <a:gdLst/>
                <a:ahLst/>
                <a:cxnLst>
                  <a:cxn ang="0">
                    <a:pos x="48" y="6"/>
                  </a:cxn>
                  <a:cxn ang="0">
                    <a:pos x="25" y="0"/>
                  </a:cxn>
                  <a:cxn ang="0">
                    <a:pos x="12" y="6"/>
                  </a:cxn>
                  <a:cxn ang="0">
                    <a:pos x="0" y="20"/>
                  </a:cxn>
                  <a:cxn ang="0">
                    <a:pos x="5" y="38"/>
                  </a:cxn>
                  <a:cxn ang="0">
                    <a:pos x="18" y="43"/>
                  </a:cxn>
                  <a:cxn ang="0">
                    <a:pos x="30" y="38"/>
                  </a:cxn>
                  <a:cxn ang="0">
                    <a:pos x="33" y="25"/>
                  </a:cxn>
                  <a:cxn ang="0">
                    <a:pos x="37" y="25"/>
                  </a:cxn>
                  <a:cxn ang="0">
                    <a:pos x="43" y="21"/>
                  </a:cxn>
                  <a:cxn ang="0">
                    <a:pos x="48" y="20"/>
                  </a:cxn>
                  <a:cxn ang="0">
                    <a:pos x="52" y="15"/>
                  </a:cxn>
                  <a:cxn ang="0">
                    <a:pos x="48" y="6"/>
                  </a:cxn>
                  <a:cxn ang="0">
                    <a:pos x="48" y="6"/>
                  </a:cxn>
                </a:cxnLst>
                <a:rect l="0" t="0" r="r" b="b"/>
                <a:pathLst>
                  <a:path w="52" h="43">
                    <a:moveTo>
                      <a:pt x="48" y="6"/>
                    </a:moveTo>
                    <a:lnTo>
                      <a:pt x="25" y="0"/>
                    </a:lnTo>
                    <a:lnTo>
                      <a:pt x="12" y="6"/>
                    </a:lnTo>
                    <a:lnTo>
                      <a:pt x="0" y="20"/>
                    </a:lnTo>
                    <a:lnTo>
                      <a:pt x="5" y="38"/>
                    </a:lnTo>
                    <a:lnTo>
                      <a:pt x="18" y="43"/>
                    </a:lnTo>
                    <a:lnTo>
                      <a:pt x="30" y="38"/>
                    </a:lnTo>
                    <a:lnTo>
                      <a:pt x="33" y="25"/>
                    </a:lnTo>
                    <a:lnTo>
                      <a:pt x="37" y="25"/>
                    </a:lnTo>
                    <a:lnTo>
                      <a:pt x="43" y="21"/>
                    </a:lnTo>
                    <a:lnTo>
                      <a:pt x="48" y="20"/>
                    </a:lnTo>
                    <a:lnTo>
                      <a:pt x="52" y="15"/>
                    </a:lnTo>
                    <a:lnTo>
                      <a:pt x="48" y="6"/>
                    </a:lnTo>
                    <a:lnTo>
                      <a:pt x="48" y="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67" name="Freeform 417"/>
              <p:cNvSpPr>
                <a:spLocks noChangeAspect="1"/>
              </p:cNvSpPr>
              <p:nvPr/>
            </p:nvSpPr>
            <p:spPr bwMode="auto">
              <a:xfrm>
                <a:off x="2610" y="2223"/>
                <a:ext cx="58" cy="47"/>
              </a:xfrm>
              <a:custGeom>
                <a:avLst/>
                <a:gdLst/>
                <a:ahLst/>
                <a:cxnLst>
                  <a:cxn ang="0">
                    <a:pos x="48" y="6"/>
                  </a:cxn>
                  <a:cxn ang="0">
                    <a:pos x="25" y="0"/>
                  </a:cxn>
                  <a:cxn ang="0">
                    <a:pos x="12" y="6"/>
                  </a:cxn>
                  <a:cxn ang="0">
                    <a:pos x="0" y="20"/>
                  </a:cxn>
                  <a:cxn ang="0">
                    <a:pos x="5" y="38"/>
                  </a:cxn>
                  <a:cxn ang="0">
                    <a:pos x="18" y="43"/>
                  </a:cxn>
                  <a:cxn ang="0">
                    <a:pos x="30" y="38"/>
                  </a:cxn>
                  <a:cxn ang="0">
                    <a:pos x="33" y="25"/>
                  </a:cxn>
                  <a:cxn ang="0">
                    <a:pos x="37" y="25"/>
                  </a:cxn>
                  <a:cxn ang="0">
                    <a:pos x="43" y="21"/>
                  </a:cxn>
                  <a:cxn ang="0">
                    <a:pos x="48" y="20"/>
                  </a:cxn>
                  <a:cxn ang="0">
                    <a:pos x="52" y="15"/>
                  </a:cxn>
                  <a:cxn ang="0">
                    <a:pos x="48" y="6"/>
                  </a:cxn>
                  <a:cxn ang="0">
                    <a:pos x="48" y="6"/>
                  </a:cxn>
                </a:cxnLst>
                <a:rect l="0" t="0" r="r" b="b"/>
                <a:pathLst>
                  <a:path w="52" h="43">
                    <a:moveTo>
                      <a:pt x="48" y="6"/>
                    </a:moveTo>
                    <a:lnTo>
                      <a:pt x="25" y="0"/>
                    </a:lnTo>
                    <a:lnTo>
                      <a:pt x="12" y="6"/>
                    </a:lnTo>
                    <a:lnTo>
                      <a:pt x="0" y="20"/>
                    </a:lnTo>
                    <a:lnTo>
                      <a:pt x="5" y="38"/>
                    </a:lnTo>
                    <a:lnTo>
                      <a:pt x="18" y="43"/>
                    </a:lnTo>
                    <a:lnTo>
                      <a:pt x="30" y="38"/>
                    </a:lnTo>
                    <a:lnTo>
                      <a:pt x="33" y="25"/>
                    </a:lnTo>
                    <a:lnTo>
                      <a:pt x="37" y="25"/>
                    </a:lnTo>
                    <a:lnTo>
                      <a:pt x="43" y="21"/>
                    </a:lnTo>
                    <a:lnTo>
                      <a:pt x="48" y="20"/>
                    </a:lnTo>
                    <a:lnTo>
                      <a:pt x="52" y="15"/>
                    </a:lnTo>
                    <a:lnTo>
                      <a:pt x="48" y="6"/>
                    </a:lnTo>
                    <a:lnTo>
                      <a:pt x="48" y="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68" name="Freeform 418"/>
              <p:cNvSpPr>
                <a:spLocks noChangeAspect="1"/>
              </p:cNvSpPr>
              <p:nvPr/>
            </p:nvSpPr>
            <p:spPr bwMode="auto">
              <a:xfrm>
                <a:off x="2604" y="2237"/>
                <a:ext cx="199" cy="189"/>
              </a:xfrm>
              <a:custGeom>
                <a:avLst/>
                <a:gdLst/>
                <a:ahLst/>
                <a:cxnLst>
                  <a:cxn ang="0">
                    <a:pos x="14" y="25"/>
                  </a:cxn>
                  <a:cxn ang="0">
                    <a:pos x="12" y="35"/>
                  </a:cxn>
                  <a:cxn ang="0">
                    <a:pos x="5" y="37"/>
                  </a:cxn>
                  <a:cxn ang="0">
                    <a:pos x="2" y="48"/>
                  </a:cxn>
                  <a:cxn ang="0">
                    <a:pos x="0" y="55"/>
                  </a:cxn>
                  <a:cxn ang="0">
                    <a:pos x="0" y="68"/>
                  </a:cxn>
                  <a:cxn ang="0">
                    <a:pos x="9" y="63"/>
                  </a:cxn>
                  <a:cxn ang="0">
                    <a:pos x="17" y="60"/>
                  </a:cxn>
                  <a:cxn ang="0">
                    <a:pos x="32" y="55"/>
                  </a:cxn>
                  <a:cxn ang="0">
                    <a:pos x="49" y="48"/>
                  </a:cxn>
                  <a:cxn ang="0">
                    <a:pos x="74" y="55"/>
                  </a:cxn>
                  <a:cxn ang="0">
                    <a:pos x="80" y="68"/>
                  </a:cxn>
                  <a:cxn ang="0">
                    <a:pos x="80" y="78"/>
                  </a:cxn>
                  <a:cxn ang="0">
                    <a:pos x="115" y="117"/>
                  </a:cxn>
                  <a:cxn ang="0">
                    <a:pos x="134" y="118"/>
                  </a:cxn>
                  <a:cxn ang="0">
                    <a:pos x="152" y="135"/>
                  </a:cxn>
                  <a:cxn ang="0">
                    <a:pos x="159" y="153"/>
                  </a:cxn>
                  <a:cxn ang="0">
                    <a:pos x="150" y="165"/>
                  </a:cxn>
                  <a:cxn ang="0">
                    <a:pos x="152" y="177"/>
                  </a:cxn>
                  <a:cxn ang="0">
                    <a:pos x="169" y="157"/>
                  </a:cxn>
                  <a:cxn ang="0">
                    <a:pos x="164" y="138"/>
                  </a:cxn>
                  <a:cxn ang="0">
                    <a:pos x="165" y="123"/>
                  </a:cxn>
                  <a:cxn ang="0">
                    <a:pos x="175" y="135"/>
                  </a:cxn>
                  <a:cxn ang="0">
                    <a:pos x="184" y="140"/>
                  </a:cxn>
                  <a:cxn ang="0">
                    <a:pos x="184" y="128"/>
                  </a:cxn>
                  <a:cxn ang="0">
                    <a:pos x="165" y="110"/>
                  </a:cxn>
                  <a:cxn ang="0">
                    <a:pos x="159" y="110"/>
                  </a:cxn>
                  <a:cxn ang="0">
                    <a:pos x="152" y="98"/>
                  </a:cxn>
                  <a:cxn ang="0">
                    <a:pos x="140" y="92"/>
                  </a:cxn>
                  <a:cxn ang="0">
                    <a:pos x="129" y="85"/>
                  </a:cxn>
                  <a:cxn ang="0">
                    <a:pos x="115" y="75"/>
                  </a:cxn>
                  <a:cxn ang="0">
                    <a:pos x="104" y="62"/>
                  </a:cxn>
                  <a:cxn ang="0">
                    <a:pos x="97" y="48"/>
                  </a:cxn>
                  <a:cxn ang="0">
                    <a:pos x="97" y="43"/>
                  </a:cxn>
                  <a:cxn ang="0">
                    <a:pos x="97" y="30"/>
                  </a:cxn>
                  <a:cxn ang="0">
                    <a:pos x="104" y="30"/>
                  </a:cxn>
                  <a:cxn ang="0">
                    <a:pos x="110" y="18"/>
                  </a:cxn>
                  <a:cxn ang="0">
                    <a:pos x="115" y="12"/>
                  </a:cxn>
                  <a:cxn ang="0">
                    <a:pos x="115" y="7"/>
                  </a:cxn>
                  <a:cxn ang="0">
                    <a:pos x="92" y="0"/>
                  </a:cxn>
                  <a:cxn ang="0">
                    <a:pos x="85" y="12"/>
                  </a:cxn>
                  <a:cxn ang="0">
                    <a:pos x="67" y="7"/>
                  </a:cxn>
                  <a:cxn ang="0">
                    <a:pos x="60" y="0"/>
                  </a:cxn>
                  <a:cxn ang="0">
                    <a:pos x="49" y="12"/>
                  </a:cxn>
                  <a:cxn ang="0">
                    <a:pos x="39" y="12"/>
                  </a:cxn>
                  <a:cxn ang="0">
                    <a:pos x="35" y="23"/>
                  </a:cxn>
                  <a:cxn ang="0">
                    <a:pos x="27" y="30"/>
                  </a:cxn>
                  <a:cxn ang="0">
                    <a:pos x="19" y="30"/>
                  </a:cxn>
                  <a:cxn ang="0">
                    <a:pos x="14" y="25"/>
                  </a:cxn>
                  <a:cxn ang="0">
                    <a:pos x="14" y="25"/>
                  </a:cxn>
                </a:cxnLst>
                <a:rect l="0" t="0" r="r" b="b"/>
                <a:pathLst>
                  <a:path w="184" h="177">
                    <a:moveTo>
                      <a:pt x="14" y="25"/>
                    </a:moveTo>
                    <a:lnTo>
                      <a:pt x="12" y="35"/>
                    </a:lnTo>
                    <a:lnTo>
                      <a:pt x="5" y="37"/>
                    </a:lnTo>
                    <a:lnTo>
                      <a:pt x="2" y="48"/>
                    </a:lnTo>
                    <a:lnTo>
                      <a:pt x="0" y="55"/>
                    </a:lnTo>
                    <a:lnTo>
                      <a:pt x="0" y="68"/>
                    </a:lnTo>
                    <a:lnTo>
                      <a:pt x="9" y="63"/>
                    </a:lnTo>
                    <a:lnTo>
                      <a:pt x="17" y="60"/>
                    </a:lnTo>
                    <a:lnTo>
                      <a:pt x="32" y="55"/>
                    </a:lnTo>
                    <a:lnTo>
                      <a:pt x="49" y="48"/>
                    </a:lnTo>
                    <a:lnTo>
                      <a:pt x="74" y="55"/>
                    </a:lnTo>
                    <a:lnTo>
                      <a:pt x="80" y="68"/>
                    </a:lnTo>
                    <a:lnTo>
                      <a:pt x="80" y="78"/>
                    </a:lnTo>
                    <a:lnTo>
                      <a:pt x="115" y="117"/>
                    </a:lnTo>
                    <a:lnTo>
                      <a:pt x="134" y="118"/>
                    </a:lnTo>
                    <a:lnTo>
                      <a:pt x="152" y="135"/>
                    </a:lnTo>
                    <a:lnTo>
                      <a:pt x="159" y="153"/>
                    </a:lnTo>
                    <a:lnTo>
                      <a:pt x="150" y="165"/>
                    </a:lnTo>
                    <a:lnTo>
                      <a:pt x="152" y="177"/>
                    </a:lnTo>
                    <a:lnTo>
                      <a:pt x="169" y="157"/>
                    </a:lnTo>
                    <a:lnTo>
                      <a:pt x="164" y="138"/>
                    </a:lnTo>
                    <a:lnTo>
                      <a:pt x="165" y="123"/>
                    </a:lnTo>
                    <a:lnTo>
                      <a:pt x="175" y="135"/>
                    </a:lnTo>
                    <a:lnTo>
                      <a:pt x="184" y="140"/>
                    </a:lnTo>
                    <a:lnTo>
                      <a:pt x="184" y="128"/>
                    </a:lnTo>
                    <a:lnTo>
                      <a:pt x="165" y="110"/>
                    </a:lnTo>
                    <a:lnTo>
                      <a:pt x="159" y="110"/>
                    </a:lnTo>
                    <a:lnTo>
                      <a:pt x="152" y="98"/>
                    </a:lnTo>
                    <a:lnTo>
                      <a:pt x="140" y="92"/>
                    </a:lnTo>
                    <a:lnTo>
                      <a:pt x="129" y="85"/>
                    </a:lnTo>
                    <a:lnTo>
                      <a:pt x="115" y="75"/>
                    </a:lnTo>
                    <a:lnTo>
                      <a:pt x="104" y="62"/>
                    </a:lnTo>
                    <a:lnTo>
                      <a:pt x="97" y="48"/>
                    </a:lnTo>
                    <a:lnTo>
                      <a:pt x="97" y="43"/>
                    </a:lnTo>
                    <a:lnTo>
                      <a:pt x="97" y="30"/>
                    </a:lnTo>
                    <a:lnTo>
                      <a:pt x="104" y="30"/>
                    </a:lnTo>
                    <a:lnTo>
                      <a:pt x="110" y="18"/>
                    </a:lnTo>
                    <a:lnTo>
                      <a:pt x="115" y="12"/>
                    </a:lnTo>
                    <a:lnTo>
                      <a:pt x="115" y="7"/>
                    </a:lnTo>
                    <a:lnTo>
                      <a:pt x="92" y="0"/>
                    </a:lnTo>
                    <a:lnTo>
                      <a:pt x="85" y="12"/>
                    </a:lnTo>
                    <a:lnTo>
                      <a:pt x="67" y="7"/>
                    </a:lnTo>
                    <a:lnTo>
                      <a:pt x="60" y="0"/>
                    </a:lnTo>
                    <a:lnTo>
                      <a:pt x="49" y="12"/>
                    </a:lnTo>
                    <a:lnTo>
                      <a:pt x="39" y="12"/>
                    </a:lnTo>
                    <a:lnTo>
                      <a:pt x="35" y="23"/>
                    </a:lnTo>
                    <a:lnTo>
                      <a:pt x="27" y="30"/>
                    </a:lnTo>
                    <a:lnTo>
                      <a:pt x="19" y="30"/>
                    </a:lnTo>
                    <a:lnTo>
                      <a:pt x="14" y="25"/>
                    </a:lnTo>
                    <a:lnTo>
                      <a:pt x="14" y="2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69" name="Freeform 419"/>
              <p:cNvSpPr>
                <a:spLocks noChangeAspect="1"/>
              </p:cNvSpPr>
              <p:nvPr/>
            </p:nvSpPr>
            <p:spPr bwMode="auto">
              <a:xfrm>
                <a:off x="2604" y="2237"/>
                <a:ext cx="199" cy="189"/>
              </a:xfrm>
              <a:custGeom>
                <a:avLst/>
                <a:gdLst/>
                <a:ahLst/>
                <a:cxnLst>
                  <a:cxn ang="0">
                    <a:pos x="14" y="25"/>
                  </a:cxn>
                  <a:cxn ang="0">
                    <a:pos x="12" y="35"/>
                  </a:cxn>
                  <a:cxn ang="0">
                    <a:pos x="5" y="37"/>
                  </a:cxn>
                  <a:cxn ang="0">
                    <a:pos x="2" y="48"/>
                  </a:cxn>
                  <a:cxn ang="0">
                    <a:pos x="0" y="55"/>
                  </a:cxn>
                  <a:cxn ang="0">
                    <a:pos x="0" y="68"/>
                  </a:cxn>
                  <a:cxn ang="0">
                    <a:pos x="9" y="63"/>
                  </a:cxn>
                  <a:cxn ang="0">
                    <a:pos x="17" y="60"/>
                  </a:cxn>
                  <a:cxn ang="0">
                    <a:pos x="32" y="55"/>
                  </a:cxn>
                  <a:cxn ang="0">
                    <a:pos x="49" y="48"/>
                  </a:cxn>
                  <a:cxn ang="0">
                    <a:pos x="74" y="55"/>
                  </a:cxn>
                  <a:cxn ang="0">
                    <a:pos x="80" y="68"/>
                  </a:cxn>
                  <a:cxn ang="0">
                    <a:pos x="80" y="78"/>
                  </a:cxn>
                  <a:cxn ang="0">
                    <a:pos x="115" y="117"/>
                  </a:cxn>
                  <a:cxn ang="0">
                    <a:pos x="134" y="118"/>
                  </a:cxn>
                  <a:cxn ang="0">
                    <a:pos x="152" y="135"/>
                  </a:cxn>
                  <a:cxn ang="0">
                    <a:pos x="159" y="153"/>
                  </a:cxn>
                  <a:cxn ang="0">
                    <a:pos x="150" y="165"/>
                  </a:cxn>
                  <a:cxn ang="0">
                    <a:pos x="152" y="177"/>
                  </a:cxn>
                  <a:cxn ang="0">
                    <a:pos x="169" y="157"/>
                  </a:cxn>
                  <a:cxn ang="0">
                    <a:pos x="164" y="138"/>
                  </a:cxn>
                  <a:cxn ang="0">
                    <a:pos x="165" y="123"/>
                  </a:cxn>
                  <a:cxn ang="0">
                    <a:pos x="175" y="135"/>
                  </a:cxn>
                  <a:cxn ang="0">
                    <a:pos x="184" y="140"/>
                  </a:cxn>
                  <a:cxn ang="0">
                    <a:pos x="184" y="128"/>
                  </a:cxn>
                  <a:cxn ang="0">
                    <a:pos x="165" y="110"/>
                  </a:cxn>
                  <a:cxn ang="0">
                    <a:pos x="159" y="110"/>
                  </a:cxn>
                  <a:cxn ang="0">
                    <a:pos x="152" y="98"/>
                  </a:cxn>
                  <a:cxn ang="0">
                    <a:pos x="140" y="92"/>
                  </a:cxn>
                  <a:cxn ang="0">
                    <a:pos x="129" y="85"/>
                  </a:cxn>
                  <a:cxn ang="0">
                    <a:pos x="115" y="75"/>
                  </a:cxn>
                  <a:cxn ang="0">
                    <a:pos x="104" y="62"/>
                  </a:cxn>
                  <a:cxn ang="0">
                    <a:pos x="97" y="48"/>
                  </a:cxn>
                  <a:cxn ang="0">
                    <a:pos x="97" y="43"/>
                  </a:cxn>
                  <a:cxn ang="0">
                    <a:pos x="97" y="30"/>
                  </a:cxn>
                  <a:cxn ang="0">
                    <a:pos x="104" y="30"/>
                  </a:cxn>
                  <a:cxn ang="0">
                    <a:pos x="110" y="18"/>
                  </a:cxn>
                  <a:cxn ang="0">
                    <a:pos x="115" y="12"/>
                  </a:cxn>
                  <a:cxn ang="0">
                    <a:pos x="115" y="7"/>
                  </a:cxn>
                  <a:cxn ang="0">
                    <a:pos x="92" y="0"/>
                  </a:cxn>
                  <a:cxn ang="0">
                    <a:pos x="85" y="12"/>
                  </a:cxn>
                  <a:cxn ang="0">
                    <a:pos x="67" y="7"/>
                  </a:cxn>
                  <a:cxn ang="0">
                    <a:pos x="60" y="0"/>
                  </a:cxn>
                  <a:cxn ang="0">
                    <a:pos x="49" y="12"/>
                  </a:cxn>
                  <a:cxn ang="0">
                    <a:pos x="39" y="12"/>
                  </a:cxn>
                  <a:cxn ang="0">
                    <a:pos x="35" y="23"/>
                  </a:cxn>
                  <a:cxn ang="0">
                    <a:pos x="27" y="30"/>
                  </a:cxn>
                  <a:cxn ang="0">
                    <a:pos x="19" y="30"/>
                  </a:cxn>
                  <a:cxn ang="0">
                    <a:pos x="14" y="25"/>
                  </a:cxn>
                  <a:cxn ang="0">
                    <a:pos x="14" y="25"/>
                  </a:cxn>
                </a:cxnLst>
                <a:rect l="0" t="0" r="r" b="b"/>
                <a:pathLst>
                  <a:path w="184" h="177">
                    <a:moveTo>
                      <a:pt x="14" y="25"/>
                    </a:moveTo>
                    <a:lnTo>
                      <a:pt x="12" y="35"/>
                    </a:lnTo>
                    <a:lnTo>
                      <a:pt x="5" y="37"/>
                    </a:lnTo>
                    <a:lnTo>
                      <a:pt x="2" y="48"/>
                    </a:lnTo>
                    <a:lnTo>
                      <a:pt x="0" y="55"/>
                    </a:lnTo>
                    <a:lnTo>
                      <a:pt x="0" y="68"/>
                    </a:lnTo>
                    <a:lnTo>
                      <a:pt x="9" y="63"/>
                    </a:lnTo>
                    <a:lnTo>
                      <a:pt x="17" y="60"/>
                    </a:lnTo>
                    <a:lnTo>
                      <a:pt x="32" y="55"/>
                    </a:lnTo>
                    <a:lnTo>
                      <a:pt x="49" y="48"/>
                    </a:lnTo>
                    <a:lnTo>
                      <a:pt x="74" y="55"/>
                    </a:lnTo>
                    <a:lnTo>
                      <a:pt x="80" y="68"/>
                    </a:lnTo>
                    <a:lnTo>
                      <a:pt x="80" y="78"/>
                    </a:lnTo>
                    <a:lnTo>
                      <a:pt x="115" y="117"/>
                    </a:lnTo>
                    <a:lnTo>
                      <a:pt x="134" y="118"/>
                    </a:lnTo>
                    <a:lnTo>
                      <a:pt x="152" y="135"/>
                    </a:lnTo>
                    <a:lnTo>
                      <a:pt x="159" y="153"/>
                    </a:lnTo>
                    <a:lnTo>
                      <a:pt x="150" y="165"/>
                    </a:lnTo>
                    <a:lnTo>
                      <a:pt x="152" y="177"/>
                    </a:lnTo>
                    <a:lnTo>
                      <a:pt x="169" y="157"/>
                    </a:lnTo>
                    <a:lnTo>
                      <a:pt x="164" y="138"/>
                    </a:lnTo>
                    <a:lnTo>
                      <a:pt x="165" y="123"/>
                    </a:lnTo>
                    <a:lnTo>
                      <a:pt x="175" y="135"/>
                    </a:lnTo>
                    <a:lnTo>
                      <a:pt x="184" y="140"/>
                    </a:lnTo>
                    <a:lnTo>
                      <a:pt x="184" y="128"/>
                    </a:lnTo>
                    <a:lnTo>
                      <a:pt x="165" y="110"/>
                    </a:lnTo>
                    <a:lnTo>
                      <a:pt x="159" y="110"/>
                    </a:lnTo>
                    <a:lnTo>
                      <a:pt x="152" y="98"/>
                    </a:lnTo>
                    <a:lnTo>
                      <a:pt x="140" y="92"/>
                    </a:lnTo>
                    <a:lnTo>
                      <a:pt x="129" y="85"/>
                    </a:lnTo>
                    <a:lnTo>
                      <a:pt x="115" y="75"/>
                    </a:lnTo>
                    <a:lnTo>
                      <a:pt x="104" y="62"/>
                    </a:lnTo>
                    <a:lnTo>
                      <a:pt x="97" y="48"/>
                    </a:lnTo>
                    <a:lnTo>
                      <a:pt x="97" y="43"/>
                    </a:lnTo>
                    <a:lnTo>
                      <a:pt x="97" y="30"/>
                    </a:lnTo>
                    <a:lnTo>
                      <a:pt x="104" y="30"/>
                    </a:lnTo>
                    <a:lnTo>
                      <a:pt x="110" y="18"/>
                    </a:lnTo>
                    <a:lnTo>
                      <a:pt x="115" y="12"/>
                    </a:lnTo>
                    <a:lnTo>
                      <a:pt x="115" y="7"/>
                    </a:lnTo>
                    <a:lnTo>
                      <a:pt x="92" y="0"/>
                    </a:lnTo>
                    <a:lnTo>
                      <a:pt x="85" y="12"/>
                    </a:lnTo>
                    <a:lnTo>
                      <a:pt x="67" y="7"/>
                    </a:lnTo>
                    <a:lnTo>
                      <a:pt x="60" y="0"/>
                    </a:lnTo>
                    <a:lnTo>
                      <a:pt x="49" y="12"/>
                    </a:lnTo>
                    <a:lnTo>
                      <a:pt x="39" y="12"/>
                    </a:lnTo>
                    <a:lnTo>
                      <a:pt x="35" y="23"/>
                    </a:lnTo>
                    <a:lnTo>
                      <a:pt x="27" y="30"/>
                    </a:lnTo>
                    <a:lnTo>
                      <a:pt x="19" y="30"/>
                    </a:lnTo>
                    <a:lnTo>
                      <a:pt x="14" y="25"/>
                    </a:lnTo>
                    <a:lnTo>
                      <a:pt x="14" y="2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70" name="Freeform 420"/>
              <p:cNvSpPr>
                <a:spLocks noChangeAspect="1"/>
              </p:cNvSpPr>
              <p:nvPr/>
            </p:nvSpPr>
            <p:spPr bwMode="auto">
              <a:xfrm>
                <a:off x="2705" y="2418"/>
                <a:ext cx="50" cy="30"/>
              </a:xfrm>
              <a:custGeom>
                <a:avLst/>
                <a:gdLst/>
                <a:ahLst/>
                <a:cxnLst>
                  <a:cxn ang="0">
                    <a:pos x="43" y="7"/>
                  </a:cxn>
                  <a:cxn ang="0">
                    <a:pos x="37" y="13"/>
                  </a:cxn>
                  <a:cxn ang="0">
                    <a:pos x="40" y="28"/>
                  </a:cxn>
                  <a:cxn ang="0">
                    <a:pos x="18" y="25"/>
                  </a:cxn>
                  <a:cxn ang="0">
                    <a:pos x="0" y="25"/>
                  </a:cxn>
                  <a:cxn ang="0">
                    <a:pos x="0" y="18"/>
                  </a:cxn>
                  <a:cxn ang="0">
                    <a:pos x="7" y="7"/>
                  </a:cxn>
                  <a:cxn ang="0">
                    <a:pos x="18" y="7"/>
                  </a:cxn>
                  <a:cxn ang="0">
                    <a:pos x="32" y="0"/>
                  </a:cxn>
                  <a:cxn ang="0">
                    <a:pos x="37" y="0"/>
                  </a:cxn>
                  <a:cxn ang="0">
                    <a:pos x="43" y="7"/>
                  </a:cxn>
                  <a:cxn ang="0">
                    <a:pos x="43" y="7"/>
                  </a:cxn>
                </a:cxnLst>
                <a:rect l="0" t="0" r="r" b="b"/>
                <a:pathLst>
                  <a:path w="43" h="28">
                    <a:moveTo>
                      <a:pt x="43" y="7"/>
                    </a:moveTo>
                    <a:lnTo>
                      <a:pt x="37" y="13"/>
                    </a:lnTo>
                    <a:lnTo>
                      <a:pt x="40" y="28"/>
                    </a:lnTo>
                    <a:lnTo>
                      <a:pt x="18" y="25"/>
                    </a:lnTo>
                    <a:lnTo>
                      <a:pt x="0" y="25"/>
                    </a:lnTo>
                    <a:lnTo>
                      <a:pt x="0" y="18"/>
                    </a:lnTo>
                    <a:lnTo>
                      <a:pt x="7" y="7"/>
                    </a:lnTo>
                    <a:lnTo>
                      <a:pt x="18" y="7"/>
                    </a:lnTo>
                    <a:lnTo>
                      <a:pt x="32" y="0"/>
                    </a:lnTo>
                    <a:lnTo>
                      <a:pt x="37" y="0"/>
                    </a:lnTo>
                    <a:lnTo>
                      <a:pt x="43" y="7"/>
                    </a:lnTo>
                    <a:lnTo>
                      <a:pt x="43"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71" name="Freeform 421"/>
              <p:cNvSpPr>
                <a:spLocks noChangeAspect="1"/>
              </p:cNvSpPr>
              <p:nvPr/>
            </p:nvSpPr>
            <p:spPr bwMode="auto">
              <a:xfrm>
                <a:off x="2705" y="2418"/>
                <a:ext cx="50" cy="30"/>
              </a:xfrm>
              <a:custGeom>
                <a:avLst/>
                <a:gdLst/>
                <a:ahLst/>
                <a:cxnLst>
                  <a:cxn ang="0">
                    <a:pos x="43" y="7"/>
                  </a:cxn>
                  <a:cxn ang="0">
                    <a:pos x="37" y="13"/>
                  </a:cxn>
                  <a:cxn ang="0">
                    <a:pos x="40" y="28"/>
                  </a:cxn>
                  <a:cxn ang="0">
                    <a:pos x="18" y="25"/>
                  </a:cxn>
                  <a:cxn ang="0">
                    <a:pos x="0" y="25"/>
                  </a:cxn>
                  <a:cxn ang="0">
                    <a:pos x="0" y="18"/>
                  </a:cxn>
                  <a:cxn ang="0">
                    <a:pos x="7" y="7"/>
                  </a:cxn>
                  <a:cxn ang="0">
                    <a:pos x="18" y="7"/>
                  </a:cxn>
                  <a:cxn ang="0">
                    <a:pos x="32" y="0"/>
                  </a:cxn>
                  <a:cxn ang="0">
                    <a:pos x="37" y="0"/>
                  </a:cxn>
                  <a:cxn ang="0">
                    <a:pos x="43" y="7"/>
                  </a:cxn>
                  <a:cxn ang="0">
                    <a:pos x="43" y="7"/>
                  </a:cxn>
                </a:cxnLst>
                <a:rect l="0" t="0" r="r" b="b"/>
                <a:pathLst>
                  <a:path w="43" h="28">
                    <a:moveTo>
                      <a:pt x="43" y="7"/>
                    </a:moveTo>
                    <a:lnTo>
                      <a:pt x="37" y="13"/>
                    </a:lnTo>
                    <a:lnTo>
                      <a:pt x="40" y="28"/>
                    </a:lnTo>
                    <a:lnTo>
                      <a:pt x="18" y="25"/>
                    </a:lnTo>
                    <a:lnTo>
                      <a:pt x="0" y="25"/>
                    </a:lnTo>
                    <a:lnTo>
                      <a:pt x="0" y="18"/>
                    </a:lnTo>
                    <a:lnTo>
                      <a:pt x="7" y="7"/>
                    </a:lnTo>
                    <a:lnTo>
                      <a:pt x="18" y="7"/>
                    </a:lnTo>
                    <a:lnTo>
                      <a:pt x="32" y="0"/>
                    </a:lnTo>
                    <a:lnTo>
                      <a:pt x="37" y="0"/>
                    </a:lnTo>
                    <a:lnTo>
                      <a:pt x="43" y="7"/>
                    </a:lnTo>
                    <a:lnTo>
                      <a:pt x="43"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72" name="Freeform 422"/>
              <p:cNvSpPr>
                <a:spLocks noChangeAspect="1"/>
              </p:cNvSpPr>
              <p:nvPr/>
            </p:nvSpPr>
            <p:spPr bwMode="auto">
              <a:xfrm>
                <a:off x="2447" y="2152"/>
                <a:ext cx="192" cy="193"/>
              </a:xfrm>
              <a:custGeom>
                <a:avLst/>
                <a:gdLst/>
                <a:ahLst/>
                <a:cxnLst>
                  <a:cxn ang="0">
                    <a:pos x="145" y="148"/>
                  </a:cxn>
                  <a:cxn ang="0">
                    <a:pos x="127" y="148"/>
                  </a:cxn>
                  <a:cxn ang="0">
                    <a:pos x="127" y="160"/>
                  </a:cxn>
                  <a:cxn ang="0">
                    <a:pos x="115" y="160"/>
                  </a:cxn>
                  <a:cxn ang="0">
                    <a:pos x="109" y="165"/>
                  </a:cxn>
                  <a:cxn ang="0">
                    <a:pos x="104" y="183"/>
                  </a:cxn>
                  <a:cxn ang="0">
                    <a:pos x="72" y="160"/>
                  </a:cxn>
                  <a:cxn ang="0">
                    <a:pos x="67" y="153"/>
                  </a:cxn>
                  <a:cxn ang="0">
                    <a:pos x="30" y="148"/>
                  </a:cxn>
                  <a:cxn ang="0">
                    <a:pos x="19" y="135"/>
                  </a:cxn>
                  <a:cxn ang="0">
                    <a:pos x="30" y="123"/>
                  </a:cxn>
                  <a:cxn ang="0">
                    <a:pos x="35" y="87"/>
                  </a:cxn>
                  <a:cxn ang="0">
                    <a:pos x="30" y="73"/>
                  </a:cxn>
                  <a:cxn ang="0">
                    <a:pos x="19" y="62"/>
                  </a:cxn>
                  <a:cxn ang="0">
                    <a:pos x="0" y="50"/>
                  </a:cxn>
                  <a:cxn ang="0">
                    <a:pos x="0" y="43"/>
                  </a:cxn>
                  <a:cxn ang="0">
                    <a:pos x="12" y="38"/>
                  </a:cxn>
                  <a:cxn ang="0">
                    <a:pos x="24" y="32"/>
                  </a:cxn>
                  <a:cxn ang="0">
                    <a:pos x="55" y="18"/>
                  </a:cxn>
                  <a:cxn ang="0">
                    <a:pos x="72" y="18"/>
                  </a:cxn>
                  <a:cxn ang="0">
                    <a:pos x="97" y="0"/>
                  </a:cxn>
                  <a:cxn ang="0">
                    <a:pos x="114" y="13"/>
                  </a:cxn>
                  <a:cxn ang="0">
                    <a:pos x="145" y="32"/>
                  </a:cxn>
                  <a:cxn ang="0">
                    <a:pos x="155" y="38"/>
                  </a:cxn>
                  <a:cxn ang="0">
                    <a:pos x="165" y="37"/>
                  </a:cxn>
                  <a:cxn ang="0">
                    <a:pos x="175" y="43"/>
                  </a:cxn>
                  <a:cxn ang="0">
                    <a:pos x="175" y="53"/>
                  </a:cxn>
                  <a:cxn ang="0">
                    <a:pos x="177" y="65"/>
                  </a:cxn>
                  <a:cxn ang="0">
                    <a:pos x="157" y="80"/>
                  </a:cxn>
                  <a:cxn ang="0">
                    <a:pos x="152" y="87"/>
                  </a:cxn>
                  <a:cxn ang="0">
                    <a:pos x="157" y="110"/>
                  </a:cxn>
                  <a:cxn ang="0">
                    <a:pos x="157" y="117"/>
                  </a:cxn>
                  <a:cxn ang="0">
                    <a:pos x="152" y="117"/>
                  </a:cxn>
                  <a:cxn ang="0">
                    <a:pos x="145" y="135"/>
                  </a:cxn>
                  <a:cxn ang="0">
                    <a:pos x="145" y="148"/>
                  </a:cxn>
                  <a:cxn ang="0">
                    <a:pos x="145" y="148"/>
                  </a:cxn>
                </a:cxnLst>
                <a:rect l="0" t="0" r="r" b="b"/>
                <a:pathLst>
                  <a:path w="177" h="183">
                    <a:moveTo>
                      <a:pt x="145" y="148"/>
                    </a:moveTo>
                    <a:lnTo>
                      <a:pt x="127" y="148"/>
                    </a:lnTo>
                    <a:lnTo>
                      <a:pt x="127" y="160"/>
                    </a:lnTo>
                    <a:lnTo>
                      <a:pt x="115" y="160"/>
                    </a:lnTo>
                    <a:lnTo>
                      <a:pt x="109" y="165"/>
                    </a:lnTo>
                    <a:lnTo>
                      <a:pt x="104" y="183"/>
                    </a:lnTo>
                    <a:lnTo>
                      <a:pt x="72" y="160"/>
                    </a:lnTo>
                    <a:lnTo>
                      <a:pt x="67" y="153"/>
                    </a:lnTo>
                    <a:lnTo>
                      <a:pt x="30" y="148"/>
                    </a:lnTo>
                    <a:lnTo>
                      <a:pt x="19" y="135"/>
                    </a:lnTo>
                    <a:lnTo>
                      <a:pt x="30" y="123"/>
                    </a:lnTo>
                    <a:lnTo>
                      <a:pt x="35" y="87"/>
                    </a:lnTo>
                    <a:lnTo>
                      <a:pt x="30" y="73"/>
                    </a:lnTo>
                    <a:lnTo>
                      <a:pt x="19" y="62"/>
                    </a:lnTo>
                    <a:lnTo>
                      <a:pt x="0" y="50"/>
                    </a:lnTo>
                    <a:lnTo>
                      <a:pt x="0" y="43"/>
                    </a:lnTo>
                    <a:lnTo>
                      <a:pt x="12" y="38"/>
                    </a:lnTo>
                    <a:lnTo>
                      <a:pt x="24" y="32"/>
                    </a:lnTo>
                    <a:lnTo>
                      <a:pt x="55" y="18"/>
                    </a:lnTo>
                    <a:lnTo>
                      <a:pt x="72" y="18"/>
                    </a:lnTo>
                    <a:lnTo>
                      <a:pt x="97" y="0"/>
                    </a:lnTo>
                    <a:lnTo>
                      <a:pt x="114" y="13"/>
                    </a:lnTo>
                    <a:lnTo>
                      <a:pt x="145" y="32"/>
                    </a:lnTo>
                    <a:lnTo>
                      <a:pt x="155" y="38"/>
                    </a:lnTo>
                    <a:lnTo>
                      <a:pt x="165" y="37"/>
                    </a:lnTo>
                    <a:lnTo>
                      <a:pt x="175" y="43"/>
                    </a:lnTo>
                    <a:lnTo>
                      <a:pt x="175" y="53"/>
                    </a:lnTo>
                    <a:lnTo>
                      <a:pt x="177" y="65"/>
                    </a:lnTo>
                    <a:lnTo>
                      <a:pt x="157" y="80"/>
                    </a:lnTo>
                    <a:lnTo>
                      <a:pt x="152" y="87"/>
                    </a:lnTo>
                    <a:lnTo>
                      <a:pt x="157" y="110"/>
                    </a:lnTo>
                    <a:lnTo>
                      <a:pt x="157" y="117"/>
                    </a:lnTo>
                    <a:lnTo>
                      <a:pt x="152" y="117"/>
                    </a:lnTo>
                    <a:lnTo>
                      <a:pt x="145" y="135"/>
                    </a:lnTo>
                    <a:lnTo>
                      <a:pt x="145" y="148"/>
                    </a:lnTo>
                    <a:lnTo>
                      <a:pt x="145" y="14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73" name="Freeform 423"/>
              <p:cNvSpPr>
                <a:spLocks noChangeAspect="1"/>
              </p:cNvSpPr>
              <p:nvPr/>
            </p:nvSpPr>
            <p:spPr bwMode="auto">
              <a:xfrm>
                <a:off x="2447" y="2152"/>
                <a:ext cx="192" cy="193"/>
              </a:xfrm>
              <a:custGeom>
                <a:avLst/>
                <a:gdLst/>
                <a:ahLst/>
                <a:cxnLst>
                  <a:cxn ang="0">
                    <a:pos x="145" y="148"/>
                  </a:cxn>
                  <a:cxn ang="0">
                    <a:pos x="127" y="148"/>
                  </a:cxn>
                  <a:cxn ang="0">
                    <a:pos x="127" y="160"/>
                  </a:cxn>
                  <a:cxn ang="0">
                    <a:pos x="115" y="160"/>
                  </a:cxn>
                  <a:cxn ang="0">
                    <a:pos x="109" y="165"/>
                  </a:cxn>
                  <a:cxn ang="0">
                    <a:pos x="104" y="183"/>
                  </a:cxn>
                  <a:cxn ang="0">
                    <a:pos x="72" y="160"/>
                  </a:cxn>
                  <a:cxn ang="0">
                    <a:pos x="67" y="153"/>
                  </a:cxn>
                  <a:cxn ang="0">
                    <a:pos x="30" y="148"/>
                  </a:cxn>
                  <a:cxn ang="0">
                    <a:pos x="19" y="135"/>
                  </a:cxn>
                  <a:cxn ang="0">
                    <a:pos x="30" y="123"/>
                  </a:cxn>
                  <a:cxn ang="0">
                    <a:pos x="35" y="87"/>
                  </a:cxn>
                  <a:cxn ang="0">
                    <a:pos x="30" y="73"/>
                  </a:cxn>
                  <a:cxn ang="0">
                    <a:pos x="19" y="62"/>
                  </a:cxn>
                  <a:cxn ang="0">
                    <a:pos x="0" y="50"/>
                  </a:cxn>
                  <a:cxn ang="0">
                    <a:pos x="0" y="43"/>
                  </a:cxn>
                  <a:cxn ang="0">
                    <a:pos x="12" y="38"/>
                  </a:cxn>
                  <a:cxn ang="0">
                    <a:pos x="24" y="32"/>
                  </a:cxn>
                  <a:cxn ang="0">
                    <a:pos x="55" y="18"/>
                  </a:cxn>
                  <a:cxn ang="0">
                    <a:pos x="72" y="18"/>
                  </a:cxn>
                  <a:cxn ang="0">
                    <a:pos x="97" y="0"/>
                  </a:cxn>
                  <a:cxn ang="0">
                    <a:pos x="114" y="13"/>
                  </a:cxn>
                  <a:cxn ang="0">
                    <a:pos x="145" y="32"/>
                  </a:cxn>
                  <a:cxn ang="0">
                    <a:pos x="155" y="38"/>
                  </a:cxn>
                  <a:cxn ang="0">
                    <a:pos x="165" y="37"/>
                  </a:cxn>
                  <a:cxn ang="0">
                    <a:pos x="175" y="43"/>
                  </a:cxn>
                  <a:cxn ang="0">
                    <a:pos x="175" y="53"/>
                  </a:cxn>
                  <a:cxn ang="0">
                    <a:pos x="177" y="65"/>
                  </a:cxn>
                  <a:cxn ang="0">
                    <a:pos x="157" y="80"/>
                  </a:cxn>
                  <a:cxn ang="0">
                    <a:pos x="152" y="87"/>
                  </a:cxn>
                  <a:cxn ang="0">
                    <a:pos x="157" y="110"/>
                  </a:cxn>
                  <a:cxn ang="0">
                    <a:pos x="157" y="117"/>
                  </a:cxn>
                  <a:cxn ang="0">
                    <a:pos x="152" y="117"/>
                  </a:cxn>
                  <a:cxn ang="0">
                    <a:pos x="145" y="135"/>
                  </a:cxn>
                  <a:cxn ang="0">
                    <a:pos x="145" y="148"/>
                  </a:cxn>
                  <a:cxn ang="0">
                    <a:pos x="145" y="148"/>
                  </a:cxn>
                </a:cxnLst>
                <a:rect l="0" t="0" r="r" b="b"/>
                <a:pathLst>
                  <a:path w="177" h="183">
                    <a:moveTo>
                      <a:pt x="145" y="148"/>
                    </a:moveTo>
                    <a:lnTo>
                      <a:pt x="127" y="148"/>
                    </a:lnTo>
                    <a:lnTo>
                      <a:pt x="127" y="160"/>
                    </a:lnTo>
                    <a:lnTo>
                      <a:pt x="115" y="160"/>
                    </a:lnTo>
                    <a:lnTo>
                      <a:pt x="109" y="165"/>
                    </a:lnTo>
                    <a:lnTo>
                      <a:pt x="104" y="183"/>
                    </a:lnTo>
                    <a:lnTo>
                      <a:pt x="72" y="160"/>
                    </a:lnTo>
                    <a:lnTo>
                      <a:pt x="67" y="153"/>
                    </a:lnTo>
                    <a:lnTo>
                      <a:pt x="30" y="148"/>
                    </a:lnTo>
                    <a:lnTo>
                      <a:pt x="19" y="135"/>
                    </a:lnTo>
                    <a:lnTo>
                      <a:pt x="30" y="123"/>
                    </a:lnTo>
                    <a:lnTo>
                      <a:pt x="35" y="87"/>
                    </a:lnTo>
                    <a:lnTo>
                      <a:pt x="30" y="73"/>
                    </a:lnTo>
                    <a:lnTo>
                      <a:pt x="19" y="62"/>
                    </a:lnTo>
                    <a:lnTo>
                      <a:pt x="0" y="50"/>
                    </a:lnTo>
                    <a:lnTo>
                      <a:pt x="0" y="43"/>
                    </a:lnTo>
                    <a:lnTo>
                      <a:pt x="12" y="38"/>
                    </a:lnTo>
                    <a:lnTo>
                      <a:pt x="24" y="32"/>
                    </a:lnTo>
                    <a:lnTo>
                      <a:pt x="55" y="18"/>
                    </a:lnTo>
                    <a:lnTo>
                      <a:pt x="72" y="18"/>
                    </a:lnTo>
                    <a:lnTo>
                      <a:pt x="97" y="0"/>
                    </a:lnTo>
                    <a:lnTo>
                      <a:pt x="114" y="13"/>
                    </a:lnTo>
                    <a:lnTo>
                      <a:pt x="145" y="32"/>
                    </a:lnTo>
                    <a:lnTo>
                      <a:pt x="155" y="38"/>
                    </a:lnTo>
                    <a:lnTo>
                      <a:pt x="165" y="37"/>
                    </a:lnTo>
                    <a:lnTo>
                      <a:pt x="175" y="43"/>
                    </a:lnTo>
                    <a:lnTo>
                      <a:pt x="175" y="53"/>
                    </a:lnTo>
                    <a:lnTo>
                      <a:pt x="177" y="65"/>
                    </a:lnTo>
                    <a:lnTo>
                      <a:pt x="157" y="80"/>
                    </a:lnTo>
                    <a:lnTo>
                      <a:pt x="152" y="87"/>
                    </a:lnTo>
                    <a:lnTo>
                      <a:pt x="157" y="110"/>
                    </a:lnTo>
                    <a:lnTo>
                      <a:pt x="157" y="117"/>
                    </a:lnTo>
                    <a:lnTo>
                      <a:pt x="152" y="117"/>
                    </a:lnTo>
                    <a:lnTo>
                      <a:pt x="145" y="135"/>
                    </a:lnTo>
                    <a:lnTo>
                      <a:pt x="145" y="148"/>
                    </a:lnTo>
                    <a:lnTo>
                      <a:pt x="145" y="14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74" name="Freeform 424"/>
              <p:cNvSpPr>
                <a:spLocks noChangeAspect="1"/>
              </p:cNvSpPr>
              <p:nvPr/>
            </p:nvSpPr>
            <p:spPr bwMode="auto">
              <a:xfrm>
                <a:off x="2366" y="2288"/>
                <a:ext cx="191" cy="192"/>
              </a:xfrm>
              <a:custGeom>
                <a:avLst/>
                <a:gdLst/>
                <a:ahLst/>
                <a:cxnLst>
                  <a:cxn ang="0">
                    <a:pos x="94" y="7"/>
                  </a:cxn>
                  <a:cxn ang="0">
                    <a:pos x="80" y="7"/>
                  </a:cxn>
                  <a:cxn ang="0">
                    <a:pos x="69" y="4"/>
                  </a:cxn>
                  <a:cxn ang="0">
                    <a:pos x="50" y="0"/>
                  </a:cxn>
                  <a:cxn ang="0">
                    <a:pos x="32" y="0"/>
                  </a:cxn>
                  <a:cxn ang="0">
                    <a:pos x="20" y="0"/>
                  </a:cxn>
                  <a:cxn ang="0">
                    <a:pos x="0" y="14"/>
                  </a:cxn>
                  <a:cxn ang="0">
                    <a:pos x="0" y="32"/>
                  </a:cxn>
                  <a:cxn ang="0">
                    <a:pos x="17" y="39"/>
                  </a:cxn>
                  <a:cxn ang="0">
                    <a:pos x="34" y="39"/>
                  </a:cxn>
                  <a:cxn ang="0">
                    <a:pos x="44" y="50"/>
                  </a:cxn>
                  <a:cxn ang="0">
                    <a:pos x="32" y="70"/>
                  </a:cxn>
                  <a:cxn ang="0">
                    <a:pos x="32" y="92"/>
                  </a:cxn>
                  <a:cxn ang="0">
                    <a:pos x="20" y="124"/>
                  </a:cxn>
                  <a:cxn ang="0">
                    <a:pos x="32" y="135"/>
                  </a:cxn>
                  <a:cxn ang="0">
                    <a:pos x="32" y="147"/>
                  </a:cxn>
                  <a:cxn ang="0">
                    <a:pos x="44" y="180"/>
                  </a:cxn>
                  <a:cxn ang="0">
                    <a:pos x="65" y="169"/>
                  </a:cxn>
                  <a:cxn ang="0">
                    <a:pos x="92" y="170"/>
                  </a:cxn>
                  <a:cxn ang="0">
                    <a:pos x="110" y="160"/>
                  </a:cxn>
                  <a:cxn ang="0">
                    <a:pos x="122" y="154"/>
                  </a:cxn>
                  <a:cxn ang="0">
                    <a:pos x="132" y="122"/>
                  </a:cxn>
                  <a:cxn ang="0">
                    <a:pos x="154" y="80"/>
                  </a:cxn>
                  <a:cxn ang="0">
                    <a:pos x="179" y="55"/>
                  </a:cxn>
                  <a:cxn ang="0">
                    <a:pos x="140" y="25"/>
                  </a:cxn>
                  <a:cxn ang="0">
                    <a:pos x="125" y="22"/>
                  </a:cxn>
                  <a:cxn ang="0">
                    <a:pos x="102" y="15"/>
                  </a:cxn>
                  <a:cxn ang="0">
                    <a:pos x="94" y="7"/>
                  </a:cxn>
                  <a:cxn ang="0">
                    <a:pos x="94" y="7"/>
                  </a:cxn>
                </a:cxnLst>
                <a:rect l="0" t="0" r="r" b="b"/>
                <a:pathLst>
                  <a:path w="179" h="180">
                    <a:moveTo>
                      <a:pt x="94" y="7"/>
                    </a:moveTo>
                    <a:lnTo>
                      <a:pt x="80" y="7"/>
                    </a:lnTo>
                    <a:lnTo>
                      <a:pt x="69" y="4"/>
                    </a:lnTo>
                    <a:lnTo>
                      <a:pt x="50" y="0"/>
                    </a:lnTo>
                    <a:lnTo>
                      <a:pt x="32" y="0"/>
                    </a:lnTo>
                    <a:lnTo>
                      <a:pt x="20" y="0"/>
                    </a:lnTo>
                    <a:lnTo>
                      <a:pt x="0" y="14"/>
                    </a:lnTo>
                    <a:lnTo>
                      <a:pt x="0" y="32"/>
                    </a:lnTo>
                    <a:lnTo>
                      <a:pt x="17" y="39"/>
                    </a:lnTo>
                    <a:lnTo>
                      <a:pt x="34" y="39"/>
                    </a:lnTo>
                    <a:lnTo>
                      <a:pt x="44" y="50"/>
                    </a:lnTo>
                    <a:lnTo>
                      <a:pt x="32" y="70"/>
                    </a:lnTo>
                    <a:lnTo>
                      <a:pt x="32" y="92"/>
                    </a:lnTo>
                    <a:lnTo>
                      <a:pt x="20" y="124"/>
                    </a:lnTo>
                    <a:lnTo>
                      <a:pt x="32" y="135"/>
                    </a:lnTo>
                    <a:lnTo>
                      <a:pt x="32" y="147"/>
                    </a:lnTo>
                    <a:lnTo>
                      <a:pt x="44" y="180"/>
                    </a:lnTo>
                    <a:lnTo>
                      <a:pt x="65" y="169"/>
                    </a:lnTo>
                    <a:lnTo>
                      <a:pt x="92" y="170"/>
                    </a:lnTo>
                    <a:lnTo>
                      <a:pt x="110" y="160"/>
                    </a:lnTo>
                    <a:lnTo>
                      <a:pt x="122" y="154"/>
                    </a:lnTo>
                    <a:lnTo>
                      <a:pt x="132" y="122"/>
                    </a:lnTo>
                    <a:lnTo>
                      <a:pt x="154" y="80"/>
                    </a:lnTo>
                    <a:lnTo>
                      <a:pt x="179" y="55"/>
                    </a:lnTo>
                    <a:lnTo>
                      <a:pt x="140" y="25"/>
                    </a:lnTo>
                    <a:lnTo>
                      <a:pt x="125" y="22"/>
                    </a:lnTo>
                    <a:lnTo>
                      <a:pt x="102" y="15"/>
                    </a:lnTo>
                    <a:lnTo>
                      <a:pt x="94" y="7"/>
                    </a:lnTo>
                    <a:lnTo>
                      <a:pt x="94"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75" name="Freeform 425"/>
              <p:cNvSpPr>
                <a:spLocks noChangeAspect="1"/>
              </p:cNvSpPr>
              <p:nvPr/>
            </p:nvSpPr>
            <p:spPr bwMode="auto">
              <a:xfrm>
                <a:off x="2366" y="2288"/>
                <a:ext cx="191" cy="192"/>
              </a:xfrm>
              <a:custGeom>
                <a:avLst/>
                <a:gdLst/>
                <a:ahLst/>
                <a:cxnLst>
                  <a:cxn ang="0">
                    <a:pos x="94" y="7"/>
                  </a:cxn>
                  <a:cxn ang="0">
                    <a:pos x="80" y="7"/>
                  </a:cxn>
                  <a:cxn ang="0">
                    <a:pos x="69" y="4"/>
                  </a:cxn>
                  <a:cxn ang="0">
                    <a:pos x="50" y="0"/>
                  </a:cxn>
                  <a:cxn ang="0">
                    <a:pos x="32" y="0"/>
                  </a:cxn>
                  <a:cxn ang="0">
                    <a:pos x="20" y="0"/>
                  </a:cxn>
                  <a:cxn ang="0">
                    <a:pos x="0" y="14"/>
                  </a:cxn>
                  <a:cxn ang="0">
                    <a:pos x="0" y="32"/>
                  </a:cxn>
                  <a:cxn ang="0">
                    <a:pos x="17" y="39"/>
                  </a:cxn>
                  <a:cxn ang="0">
                    <a:pos x="34" y="39"/>
                  </a:cxn>
                  <a:cxn ang="0">
                    <a:pos x="44" y="50"/>
                  </a:cxn>
                  <a:cxn ang="0">
                    <a:pos x="32" y="70"/>
                  </a:cxn>
                  <a:cxn ang="0">
                    <a:pos x="32" y="92"/>
                  </a:cxn>
                  <a:cxn ang="0">
                    <a:pos x="20" y="124"/>
                  </a:cxn>
                  <a:cxn ang="0">
                    <a:pos x="32" y="135"/>
                  </a:cxn>
                  <a:cxn ang="0">
                    <a:pos x="32" y="147"/>
                  </a:cxn>
                  <a:cxn ang="0">
                    <a:pos x="44" y="180"/>
                  </a:cxn>
                  <a:cxn ang="0">
                    <a:pos x="65" y="169"/>
                  </a:cxn>
                  <a:cxn ang="0">
                    <a:pos x="92" y="170"/>
                  </a:cxn>
                  <a:cxn ang="0">
                    <a:pos x="110" y="160"/>
                  </a:cxn>
                  <a:cxn ang="0">
                    <a:pos x="122" y="154"/>
                  </a:cxn>
                  <a:cxn ang="0">
                    <a:pos x="132" y="122"/>
                  </a:cxn>
                  <a:cxn ang="0">
                    <a:pos x="154" y="80"/>
                  </a:cxn>
                  <a:cxn ang="0">
                    <a:pos x="179" y="55"/>
                  </a:cxn>
                  <a:cxn ang="0">
                    <a:pos x="140" y="25"/>
                  </a:cxn>
                  <a:cxn ang="0">
                    <a:pos x="125" y="22"/>
                  </a:cxn>
                  <a:cxn ang="0">
                    <a:pos x="102" y="15"/>
                  </a:cxn>
                  <a:cxn ang="0">
                    <a:pos x="94" y="7"/>
                  </a:cxn>
                  <a:cxn ang="0">
                    <a:pos x="94" y="7"/>
                  </a:cxn>
                </a:cxnLst>
                <a:rect l="0" t="0" r="r" b="b"/>
                <a:pathLst>
                  <a:path w="179" h="180">
                    <a:moveTo>
                      <a:pt x="94" y="7"/>
                    </a:moveTo>
                    <a:lnTo>
                      <a:pt x="80" y="7"/>
                    </a:lnTo>
                    <a:lnTo>
                      <a:pt x="69" y="4"/>
                    </a:lnTo>
                    <a:lnTo>
                      <a:pt x="50" y="0"/>
                    </a:lnTo>
                    <a:lnTo>
                      <a:pt x="32" y="0"/>
                    </a:lnTo>
                    <a:lnTo>
                      <a:pt x="20" y="0"/>
                    </a:lnTo>
                    <a:lnTo>
                      <a:pt x="0" y="14"/>
                    </a:lnTo>
                    <a:lnTo>
                      <a:pt x="0" y="32"/>
                    </a:lnTo>
                    <a:lnTo>
                      <a:pt x="17" y="39"/>
                    </a:lnTo>
                    <a:lnTo>
                      <a:pt x="34" y="39"/>
                    </a:lnTo>
                    <a:lnTo>
                      <a:pt x="44" y="50"/>
                    </a:lnTo>
                    <a:lnTo>
                      <a:pt x="32" y="70"/>
                    </a:lnTo>
                    <a:lnTo>
                      <a:pt x="32" y="92"/>
                    </a:lnTo>
                    <a:lnTo>
                      <a:pt x="20" y="124"/>
                    </a:lnTo>
                    <a:lnTo>
                      <a:pt x="32" y="135"/>
                    </a:lnTo>
                    <a:lnTo>
                      <a:pt x="32" y="147"/>
                    </a:lnTo>
                    <a:lnTo>
                      <a:pt x="44" y="180"/>
                    </a:lnTo>
                    <a:lnTo>
                      <a:pt x="65" y="169"/>
                    </a:lnTo>
                    <a:lnTo>
                      <a:pt x="92" y="170"/>
                    </a:lnTo>
                    <a:lnTo>
                      <a:pt x="110" y="160"/>
                    </a:lnTo>
                    <a:lnTo>
                      <a:pt x="122" y="154"/>
                    </a:lnTo>
                    <a:lnTo>
                      <a:pt x="132" y="122"/>
                    </a:lnTo>
                    <a:lnTo>
                      <a:pt x="154" y="80"/>
                    </a:lnTo>
                    <a:lnTo>
                      <a:pt x="179" y="55"/>
                    </a:lnTo>
                    <a:lnTo>
                      <a:pt x="140" y="25"/>
                    </a:lnTo>
                    <a:lnTo>
                      <a:pt x="125" y="22"/>
                    </a:lnTo>
                    <a:lnTo>
                      <a:pt x="102" y="15"/>
                    </a:lnTo>
                    <a:lnTo>
                      <a:pt x="94" y="7"/>
                    </a:lnTo>
                    <a:lnTo>
                      <a:pt x="94"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76" name="Freeform 426"/>
              <p:cNvSpPr>
                <a:spLocks noChangeAspect="1"/>
              </p:cNvSpPr>
              <p:nvPr/>
            </p:nvSpPr>
            <p:spPr bwMode="auto">
              <a:xfrm>
                <a:off x="2531" y="2380"/>
                <a:ext cx="12" cy="20"/>
              </a:xfrm>
              <a:custGeom>
                <a:avLst/>
                <a:gdLst/>
                <a:ahLst/>
                <a:cxnLst>
                  <a:cxn ang="0">
                    <a:pos x="11" y="0"/>
                  </a:cxn>
                  <a:cxn ang="0">
                    <a:pos x="0" y="12"/>
                  </a:cxn>
                  <a:cxn ang="0">
                    <a:pos x="11" y="18"/>
                  </a:cxn>
                  <a:cxn ang="0">
                    <a:pos x="11" y="5"/>
                  </a:cxn>
                  <a:cxn ang="0">
                    <a:pos x="11" y="0"/>
                  </a:cxn>
                  <a:cxn ang="0">
                    <a:pos x="11" y="0"/>
                  </a:cxn>
                </a:cxnLst>
                <a:rect l="0" t="0" r="r" b="b"/>
                <a:pathLst>
                  <a:path w="11" h="18">
                    <a:moveTo>
                      <a:pt x="11" y="0"/>
                    </a:moveTo>
                    <a:lnTo>
                      <a:pt x="0" y="12"/>
                    </a:lnTo>
                    <a:lnTo>
                      <a:pt x="11" y="18"/>
                    </a:lnTo>
                    <a:lnTo>
                      <a:pt x="11" y="5"/>
                    </a:lnTo>
                    <a:lnTo>
                      <a:pt x="11" y="0"/>
                    </a:lnTo>
                    <a:lnTo>
                      <a:pt x="11"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77" name="Freeform 427"/>
              <p:cNvSpPr>
                <a:spLocks noChangeAspect="1"/>
              </p:cNvSpPr>
              <p:nvPr/>
            </p:nvSpPr>
            <p:spPr bwMode="auto">
              <a:xfrm>
                <a:off x="2531" y="2380"/>
                <a:ext cx="12" cy="20"/>
              </a:xfrm>
              <a:custGeom>
                <a:avLst/>
                <a:gdLst/>
                <a:ahLst/>
                <a:cxnLst>
                  <a:cxn ang="0">
                    <a:pos x="11" y="0"/>
                  </a:cxn>
                  <a:cxn ang="0">
                    <a:pos x="0" y="12"/>
                  </a:cxn>
                  <a:cxn ang="0">
                    <a:pos x="11" y="18"/>
                  </a:cxn>
                  <a:cxn ang="0">
                    <a:pos x="11" y="5"/>
                  </a:cxn>
                  <a:cxn ang="0">
                    <a:pos x="11" y="0"/>
                  </a:cxn>
                  <a:cxn ang="0">
                    <a:pos x="11" y="0"/>
                  </a:cxn>
                </a:cxnLst>
                <a:rect l="0" t="0" r="r" b="b"/>
                <a:pathLst>
                  <a:path w="11" h="18">
                    <a:moveTo>
                      <a:pt x="11" y="0"/>
                    </a:moveTo>
                    <a:lnTo>
                      <a:pt x="0" y="12"/>
                    </a:lnTo>
                    <a:lnTo>
                      <a:pt x="11" y="18"/>
                    </a:lnTo>
                    <a:lnTo>
                      <a:pt x="11" y="5"/>
                    </a:lnTo>
                    <a:lnTo>
                      <a:pt x="11" y="0"/>
                    </a:lnTo>
                    <a:lnTo>
                      <a:pt x="11"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78" name="Freeform 428"/>
              <p:cNvSpPr>
                <a:spLocks noChangeAspect="1"/>
              </p:cNvSpPr>
              <p:nvPr/>
            </p:nvSpPr>
            <p:spPr bwMode="auto">
              <a:xfrm>
                <a:off x="2637" y="2327"/>
                <a:ext cx="25" cy="26"/>
              </a:xfrm>
              <a:custGeom>
                <a:avLst/>
                <a:gdLst/>
                <a:ahLst/>
                <a:cxnLst>
                  <a:cxn ang="0">
                    <a:pos x="19" y="0"/>
                  </a:cxn>
                  <a:cxn ang="0">
                    <a:pos x="0" y="13"/>
                  </a:cxn>
                  <a:cxn ang="0">
                    <a:pos x="14" y="18"/>
                  </a:cxn>
                  <a:cxn ang="0">
                    <a:pos x="14" y="25"/>
                  </a:cxn>
                  <a:cxn ang="0">
                    <a:pos x="25" y="25"/>
                  </a:cxn>
                  <a:cxn ang="0">
                    <a:pos x="25" y="7"/>
                  </a:cxn>
                  <a:cxn ang="0">
                    <a:pos x="25" y="0"/>
                  </a:cxn>
                  <a:cxn ang="0">
                    <a:pos x="19" y="0"/>
                  </a:cxn>
                  <a:cxn ang="0">
                    <a:pos x="19" y="0"/>
                  </a:cxn>
                </a:cxnLst>
                <a:rect l="0" t="0" r="r" b="b"/>
                <a:pathLst>
                  <a:path w="25" h="25">
                    <a:moveTo>
                      <a:pt x="19" y="0"/>
                    </a:moveTo>
                    <a:lnTo>
                      <a:pt x="0" y="13"/>
                    </a:lnTo>
                    <a:lnTo>
                      <a:pt x="14" y="18"/>
                    </a:lnTo>
                    <a:lnTo>
                      <a:pt x="14" y="25"/>
                    </a:lnTo>
                    <a:lnTo>
                      <a:pt x="25" y="25"/>
                    </a:lnTo>
                    <a:lnTo>
                      <a:pt x="25" y="7"/>
                    </a:lnTo>
                    <a:lnTo>
                      <a:pt x="25" y="0"/>
                    </a:lnTo>
                    <a:lnTo>
                      <a:pt x="19" y="0"/>
                    </a:lnTo>
                    <a:lnTo>
                      <a:pt x="19"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79" name="Freeform 429"/>
              <p:cNvSpPr>
                <a:spLocks noChangeAspect="1"/>
              </p:cNvSpPr>
              <p:nvPr/>
            </p:nvSpPr>
            <p:spPr bwMode="auto">
              <a:xfrm>
                <a:off x="2637" y="2327"/>
                <a:ext cx="25" cy="26"/>
              </a:xfrm>
              <a:custGeom>
                <a:avLst/>
                <a:gdLst/>
                <a:ahLst/>
                <a:cxnLst>
                  <a:cxn ang="0">
                    <a:pos x="19" y="0"/>
                  </a:cxn>
                  <a:cxn ang="0">
                    <a:pos x="0" y="13"/>
                  </a:cxn>
                  <a:cxn ang="0">
                    <a:pos x="14" y="18"/>
                  </a:cxn>
                  <a:cxn ang="0">
                    <a:pos x="14" y="25"/>
                  </a:cxn>
                  <a:cxn ang="0">
                    <a:pos x="25" y="25"/>
                  </a:cxn>
                  <a:cxn ang="0">
                    <a:pos x="25" y="7"/>
                  </a:cxn>
                  <a:cxn ang="0">
                    <a:pos x="25" y="0"/>
                  </a:cxn>
                  <a:cxn ang="0">
                    <a:pos x="19" y="0"/>
                  </a:cxn>
                  <a:cxn ang="0">
                    <a:pos x="19" y="0"/>
                  </a:cxn>
                </a:cxnLst>
                <a:rect l="0" t="0" r="r" b="b"/>
                <a:pathLst>
                  <a:path w="25" h="25">
                    <a:moveTo>
                      <a:pt x="19" y="0"/>
                    </a:moveTo>
                    <a:lnTo>
                      <a:pt x="0" y="13"/>
                    </a:lnTo>
                    <a:lnTo>
                      <a:pt x="14" y="18"/>
                    </a:lnTo>
                    <a:lnTo>
                      <a:pt x="14" y="25"/>
                    </a:lnTo>
                    <a:lnTo>
                      <a:pt x="25" y="25"/>
                    </a:lnTo>
                    <a:lnTo>
                      <a:pt x="25" y="7"/>
                    </a:lnTo>
                    <a:lnTo>
                      <a:pt x="25" y="0"/>
                    </a:lnTo>
                    <a:lnTo>
                      <a:pt x="19" y="0"/>
                    </a:lnTo>
                    <a:lnTo>
                      <a:pt x="19"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80" name="Freeform 430"/>
              <p:cNvSpPr>
                <a:spLocks noChangeAspect="1"/>
              </p:cNvSpPr>
              <p:nvPr/>
            </p:nvSpPr>
            <p:spPr bwMode="auto">
              <a:xfrm>
                <a:off x="2625" y="2361"/>
                <a:ext cx="37" cy="51"/>
              </a:xfrm>
              <a:custGeom>
                <a:avLst/>
                <a:gdLst/>
                <a:ahLst/>
                <a:cxnLst>
                  <a:cxn ang="0">
                    <a:pos x="25" y="8"/>
                  </a:cxn>
                  <a:cxn ang="0">
                    <a:pos x="13" y="8"/>
                  </a:cxn>
                  <a:cxn ang="0">
                    <a:pos x="0" y="30"/>
                  </a:cxn>
                  <a:cxn ang="0">
                    <a:pos x="0" y="41"/>
                  </a:cxn>
                  <a:cxn ang="0">
                    <a:pos x="6" y="41"/>
                  </a:cxn>
                  <a:cxn ang="0">
                    <a:pos x="21" y="48"/>
                  </a:cxn>
                  <a:cxn ang="0">
                    <a:pos x="30" y="30"/>
                  </a:cxn>
                  <a:cxn ang="0">
                    <a:pos x="25" y="30"/>
                  </a:cxn>
                  <a:cxn ang="0">
                    <a:pos x="36" y="6"/>
                  </a:cxn>
                  <a:cxn ang="0">
                    <a:pos x="36" y="0"/>
                  </a:cxn>
                  <a:cxn ang="0">
                    <a:pos x="25" y="8"/>
                  </a:cxn>
                  <a:cxn ang="0">
                    <a:pos x="25" y="8"/>
                  </a:cxn>
                </a:cxnLst>
                <a:rect l="0" t="0" r="r" b="b"/>
                <a:pathLst>
                  <a:path w="36" h="48">
                    <a:moveTo>
                      <a:pt x="25" y="8"/>
                    </a:moveTo>
                    <a:lnTo>
                      <a:pt x="13" y="8"/>
                    </a:lnTo>
                    <a:lnTo>
                      <a:pt x="0" y="30"/>
                    </a:lnTo>
                    <a:lnTo>
                      <a:pt x="0" y="41"/>
                    </a:lnTo>
                    <a:lnTo>
                      <a:pt x="6" y="41"/>
                    </a:lnTo>
                    <a:lnTo>
                      <a:pt x="21" y="48"/>
                    </a:lnTo>
                    <a:lnTo>
                      <a:pt x="30" y="30"/>
                    </a:lnTo>
                    <a:lnTo>
                      <a:pt x="25" y="30"/>
                    </a:lnTo>
                    <a:lnTo>
                      <a:pt x="36" y="6"/>
                    </a:lnTo>
                    <a:lnTo>
                      <a:pt x="36" y="0"/>
                    </a:lnTo>
                    <a:lnTo>
                      <a:pt x="25" y="8"/>
                    </a:lnTo>
                    <a:lnTo>
                      <a:pt x="25" y="8"/>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81" name="Freeform 431"/>
              <p:cNvSpPr>
                <a:spLocks noChangeAspect="1"/>
              </p:cNvSpPr>
              <p:nvPr/>
            </p:nvSpPr>
            <p:spPr bwMode="auto">
              <a:xfrm>
                <a:off x="2625" y="2361"/>
                <a:ext cx="37" cy="51"/>
              </a:xfrm>
              <a:custGeom>
                <a:avLst/>
                <a:gdLst/>
                <a:ahLst/>
                <a:cxnLst>
                  <a:cxn ang="0">
                    <a:pos x="25" y="8"/>
                  </a:cxn>
                  <a:cxn ang="0">
                    <a:pos x="13" y="8"/>
                  </a:cxn>
                  <a:cxn ang="0">
                    <a:pos x="0" y="30"/>
                  </a:cxn>
                  <a:cxn ang="0">
                    <a:pos x="0" y="41"/>
                  </a:cxn>
                  <a:cxn ang="0">
                    <a:pos x="6" y="41"/>
                  </a:cxn>
                  <a:cxn ang="0">
                    <a:pos x="21" y="48"/>
                  </a:cxn>
                  <a:cxn ang="0">
                    <a:pos x="30" y="30"/>
                  </a:cxn>
                  <a:cxn ang="0">
                    <a:pos x="25" y="30"/>
                  </a:cxn>
                  <a:cxn ang="0">
                    <a:pos x="36" y="6"/>
                  </a:cxn>
                  <a:cxn ang="0">
                    <a:pos x="36" y="0"/>
                  </a:cxn>
                  <a:cxn ang="0">
                    <a:pos x="25" y="8"/>
                  </a:cxn>
                  <a:cxn ang="0">
                    <a:pos x="25" y="8"/>
                  </a:cxn>
                </a:cxnLst>
                <a:rect l="0" t="0" r="r" b="b"/>
                <a:pathLst>
                  <a:path w="36" h="48">
                    <a:moveTo>
                      <a:pt x="25" y="8"/>
                    </a:moveTo>
                    <a:lnTo>
                      <a:pt x="13" y="8"/>
                    </a:lnTo>
                    <a:lnTo>
                      <a:pt x="0" y="30"/>
                    </a:lnTo>
                    <a:lnTo>
                      <a:pt x="0" y="41"/>
                    </a:lnTo>
                    <a:lnTo>
                      <a:pt x="6" y="41"/>
                    </a:lnTo>
                    <a:lnTo>
                      <a:pt x="21" y="48"/>
                    </a:lnTo>
                    <a:lnTo>
                      <a:pt x="30" y="30"/>
                    </a:lnTo>
                    <a:lnTo>
                      <a:pt x="25" y="30"/>
                    </a:lnTo>
                    <a:lnTo>
                      <a:pt x="36" y="6"/>
                    </a:lnTo>
                    <a:lnTo>
                      <a:pt x="36" y="0"/>
                    </a:lnTo>
                    <a:lnTo>
                      <a:pt x="25" y="8"/>
                    </a:lnTo>
                    <a:lnTo>
                      <a:pt x="25" y="8"/>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82" name="Freeform 432"/>
              <p:cNvSpPr>
                <a:spLocks noChangeAspect="1"/>
              </p:cNvSpPr>
              <p:nvPr/>
            </p:nvSpPr>
            <p:spPr bwMode="auto">
              <a:xfrm>
                <a:off x="2604" y="2174"/>
                <a:ext cx="21" cy="17"/>
              </a:xfrm>
              <a:custGeom>
                <a:avLst/>
                <a:gdLst/>
                <a:ahLst/>
                <a:cxnLst>
                  <a:cxn ang="0">
                    <a:pos x="15" y="0"/>
                  </a:cxn>
                  <a:cxn ang="0">
                    <a:pos x="7" y="5"/>
                  </a:cxn>
                  <a:cxn ang="0">
                    <a:pos x="0" y="10"/>
                  </a:cxn>
                  <a:cxn ang="0">
                    <a:pos x="12" y="18"/>
                  </a:cxn>
                  <a:cxn ang="0">
                    <a:pos x="19" y="17"/>
                  </a:cxn>
                  <a:cxn ang="0">
                    <a:pos x="19" y="5"/>
                  </a:cxn>
                  <a:cxn ang="0">
                    <a:pos x="15" y="0"/>
                  </a:cxn>
                  <a:cxn ang="0">
                    <a:pos x="15" y="0"/>
                  </a:cxn>
                </a:cxnLst>
                <a:rect l="0" t="0" r="r" b="b"/>
                <a:pathLst>
                  <a:path w="19" h="18">
                    <a:moveTo>
                      <a:pt x="15" y="0"/>
                    </a:moveTo>
                    <a:lnTo>
                      <a:pt x="7" y="5"/>
                    </a:lnTo>
                    <a:lnTo>
                      <a:pt x="0" y="10"/>
                    </a:lnTo>
                    <a:lnTo>
                      <a:pt x="12" y="18"/>
                    </a:lnTo>
                    <a:lnTo>
                      <a:pt x="19" y="17"/>
                    </a:lnTo>
                    <a:lnTo>
                      <a:pt x="19" y="5"/>
                    </a:lnTo>
                    <a:lnTo>
                      <a:pt x="15" y="0"/>
                    </a:lnTo>
                    <a:lnTo>
                      <a:pt x="1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83" name="Freeform 433"/>
              <p:cNvSpPr>
                <a:spLocks noChangeAspect="1"/>
              </p:cNvSpPr>
              <p:nvPr/>
            </p:nvSpPr>
            <p:spPr bwMode="auto">
              <a:xfrm>
                <a:off x="2604" y="2174"/>
                <a:ext cx="21" cy="17"/>
              </a:xfrm>
              <a:custGeom>
                <a:avLst/>
                <a:gdLst/>
                <a:ahLst/>
                <a:cxnLst>
                  <a:cxn ang="0">
                    <a:pos x="15" y="0"/>
                  </a:cxn>
                  <a:cxn ang="0">
                    <a:pos x="7" y="5"/>
                  </a:cxn>
                  <a:cxn ang="0">
                    <a:pos x="0" y="10"/>
                  </a:cxn>
                  <a:cxn ang="0">
                    <a:pos x="12" y="18"/>
                  </a:cxn>
                  <a:cxn ang="0">
                    <a:pos x="19" y="17"/>
                  </a:cxn>
                  <a:cxn ang="0">
                    <a:pos x="19" y="5"/>
                  </a:cxn>
                  <a:cxn ang="0">
                    <a:pos x="15" y="0"/>
                  </a:cxn>
                  <a:cxn ang="0">
                    <a:pos x="15" y="0"/>
                  </a:cxn>
                </a:cxnLst>
                <a:rect l="0" t="0" r="r" b="b"/>
                <a:pathLst>
                  <a:path w="19" h="18">
                    <a:moveTo>
                      <a:pt x="15" y="0"/>
                    </a:moveTo>
                    <a:lnTo>
                      <a:pt x="7" y="5"/>
                    </a:lnTo>
                    <a:lnTo>
                      <a:pt x="0" y="10"/>
                    </a:lnTo>
                    <a:lnTo>
                      <a:pt x="12" y="18"/>
                    </a:lnTo>
                    <a:lnTo>
                      <a:pt x="19" y="17"/>
                    </a:lnTo>
                    <a:lnTo>
                      <a:pt x="19" y="5"/>
                    </a:lnTo>
                    <a:lnTo>
                      <a:pt x="15" y="0"/>
                    </a:lnTo>
                    <a:lnTo>
                      <a:pt x="1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84" name="Freeform 434"/>
              <p:cNvSpPr>
                <a:spLocks noChangeAspect="1"/>
              </p:cNvSpPr>
              <p:nvPr/>
            </p:nvSpPr>
            <p:spPr bwMode="auto">
              <a:xfrm>
                <a:off x="2614" y="2075"/>
                <a:ext cx="141" cy="154"/>
              </a:xfrm>
              <a:custGeom>
                <a:avLst/>
                <a:gdLst/>
                <a:ahLst/>
                <a:cxnLst>
                  <a:cxn ang="0">
                    <a:pos x="0" y="74"/>
                  </a:cxn>
                  <a:cxn ang="0">
                    <a:pos x="0" y="85"/>
                  </a:cxn>
                  <a:cxn ang="0">
                    <a:pos x="7" y="97"/>
                  </a:cxn>
                  <a:cxn ang="0">
                    <a:pos x="7" y="104"/>
                  </a:cxn>
                  <a:cxn ang="0">
                    <a:pos x="18" y="115"/>
                  </a:cxn>
                  <a:cxn ang="0">
                    <a:pos x="18" y="134"/>
                  </a:cxn>
                  <a:cxn ang="0">
                    <a:pos x="25" y="140"/>
                  </a:cxn>
                  <a:cxn ang="0">
                    <a:pos x="38" y="144"/>
                  </a:cxn>
                  <a:cxn ang="0">
                    <a:pos x="53" y="144"/>
                  </a:cxn>
                  <a:cxn ang="0">
                    <a:pos x="68" y="140"/>
                  </a:cxn>
                  <a:cxn ang="0">
                    <a:pos x="80" y="140"/>
                  </a:cxn>
                  <a:cxn ang="0">
                    <a:pos x="98" y="140"/>
                  </a:cxn>
                  <a:cxn ang="0">
                    <a:pos x="100" y="129"/>
                  </a:cxn>
                  <a:cxn ang="0">
                    <a:pos x="112" y="124"/>
                  </a:cxn>
                  <a:cxn ang="0">
                    <a:pos x="110" y="110"/>
                  </a:cxn>
                  <a:cxn ang="0">
                    <a:pos x="98" y="97"/>
                  </a:cxn>
                  <a:cxn ang="0">
                    <a:pos x="105" y="90"/>
                  </a:cxn>
                  <a:cxn ang="0">
                    <a:pos x="123" y="75"/>
                  </a:cxn>
                  <a:cxn ang="0">
                    <a:pos x="128" y="70"/>
                  </a:cxn>
                  <a:cxn ang="0">
                    <a:pos x="128" y="49"/>
                  </a:cxn>
                  <a:cxn ang="0">
                    <a:pos x="117" y="42"/>
                  </a:cxn>
                  <a:cxn ang="0">
                    <a:pos x="122" y="24"/>
                  </a:cxn>
                  <a:cxn ang="0">
                    <a:pos x="122" y="12"/>
                  </a:cxn>
                  <a:cxn ang="0">
                    <a:pos x="98" y="7"/>
                  </a:cxn>
                  <a:cxn ang="0">
                    <a:pos x="73" y="7"/>
                  </a:cxn>
                  <a:cxn ang="0">
                    <a:pos x="57" y="0"/>
                  </a:cxn>
                  <a:cxn ang="0">
                    <a:pos x="43" y="0"/>
                  </a:cxn>
                  <a:cxn ang="0">
                    <a:pos x="43" y="12"/>
                  </a:cxn>
                  <a:cxn ang="0">
                    <a:pos x="32" y="19"/>
                  </a:cxn>
                  <a:cxn ang="0">
                    <a:pos x="18" y="24"/>
                  </a:cxn>
                  <a:cxn ang="0">
                    <a:pos x="25" y="37"/>
                  </a:cxn>
                  <a:cxn ang="0">
                    <a:pos x="13" y="49"/>
                  </a:cxn>
                  <a:cxn ang="0">
                    <a:pos x="18" y="60"/>
                  </a:cxn>
                  <a:cxn ang="0">
                    <a:pos x="18" y="67"/>
                  </a:cxn>
                  <a:cxn ang="0">
                    <a:pos x="13" y="67"/>
                  </a:cxn>
                  <a:cxn ang="0">
                    <a:pos x="0" y="74"/>
                  </a:cxn>
                  <a:cxn ang="0">
                    <a:pos x="0" y="74"/>
                  </a:cxn>
                </a:cxnLst>
                <a:rect l="0" t="0" r="r" b="b"/>
                <a:pathLst>
                  <a:path w="128" h="144">
                    <a:moveTo>
                      <a:pt x="0" y="74"/>
                    </a:moveTo>
                    <a:lnTo>
                      <a:pt x="0" y="85"/>
                    </a:lnTo>
                    <a:lnTo>
                      <a:pt x="7" y="97"/>
                    </a:lnTo>
                    <a:lnTo>
                      <a:pt x="7" y="104"/>
                    </a:lnTo>
                    <a:lnTo>
                      <a:pt x="18" y="115"/>
                    </a:lnTo>
                    <a:lnTo>
                      <a:pt x="18" y="134"/>
                    </a:lnTo>
                    <a:lnTo>
                      <a:pt x="25" y="140"/>
                    </a:lnTo>
                    <a:lnTo>
                      <a:pt x="38" y="144"/>
                    </a:lnTo>
                    <a:lnTo>
                      <a:pt x="53" y="144"/>
                    </a:lnTo>
                    <a:lnTo>
                      <a:pt x="68" y="140"/>
                    </a:lnTo>
                    <a:lnTo>
                      <a:pt x="80" y="140"/>
                    </a:lnTo>
                    <a:lnTo>
                      <a:pt x="98" y="140"/>
                    </a:lnTo>
                    <a:lnTo>
                      <a:pt x="100" y="129"/>
                    </a:lnTo>
                    <a:lnTo>
                      <a:pt x="112" y="124"/>
                    </a:lnTo>
                    <a:lnTo>
                      <a:pt x="110" y="110"/>
                    </a:lnTo>
                    <a:lnTo>
                      <a:pt x="98" y="97"/>
                    </a:lnTo>
                    <a:lnTo>
                      <a:pt x="105" y="90"/>
                    </a:lnTo>
                    <a:lnTo>
                      <a:pt x="123" y="75"/>
                    </a:lnTo>
                    <a:lnTo>
                      <a:pt x="128" y="70"/>
                    </a:lnTo>
                    <a:lnTo>
                      <a:pt x="128" y="49"/>
                    </a:lnTo>
                    <a:lnTo>
                      <a:pt x="117" y="42"/>
                    </a:lnTo>
                    <a:lnTo>
                      <a:pt x="122" y="24"/>
                    </a:lnTo>
                    <a:lnTo>
                      <a:pt x="122" y="12"/>
                    </a:lnTo>
                    <a:lnTo>
                      <a:pt x="98" y="7"/>
                    </a:lnTo>
                    <a:lnTo>
                      <a:pt x="73" y="7"/>
                    </a:lnTo>
                    <a:lnTo>
                      <a:pt x="57" y="0"/>
                    </a:lnTo>
                    <a:lnTo>
                      <a:pt x="43" y="0"/>
                    </a:lnTo>
                    <a:lnTo>
                      <a:pt x="43" y="12"/>
                    </a:lnTo>
                    <a:lnTo>
                      <a:pt x="32" y="19"/>
                    </a:lnTo>
                    <a:lnTo>
                      <a:pt x="18" y="24"/>
                    </a:lnTo>
                    <a:lnTo>
                      <a:pt x="25" y="37"/>
                    </a:lnTo>
                    <a:lnTo>
                      <a:pt x="13" y="49"/>
                    </a:lnTo>
                    <a:lnTo>
                      <a:pt x="18" y="60"/>
                    </a:lnTo>
                    <a:lnTo>
                      <a:pt x="18" y="67"/>
                    </a:lnTo>
                    <a:lnTo>
                      <a:pt x="13" y="67"/>
                    </a:lnTo>
                    <a:lnTo>
                      <a:pt x="0" y="74"/>
                    </a:lnTo>
                    <a:lnTo>
                      <a:pt x="0" y="74"/>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85" name="Freeform 435"/>
              <p:cNvSpPr>
                <a:spLocks noChangeAspect="1"/>
              </p:cNvSpPr>
              <p:nvPr/>
            </p:nvSpPr>
            <p:spPr bwMode="auto">
              <a:xfrm>
                <a:off x="2614" y="2075"/>
                <a:ext cx="141" cy="154"/>
              </a:xfrm>
              <a:custGeom>
                <a:avLst/>
                <a:gdLst/>
                <a:ahLst/>
                <a:cxnLst>
                  <a:cxn ang="0">
                    <a:pos x="0" y="74"/>
                  </a:cxn>
                  <a:cxn ang="0">
                    <a:pos x="0" y="85"/>
                  </a:cxn>
                  <a:cxn ang="0">
                    <a:pos x="7" y="97"/>
                  </a:cxn>
                  <a:cxn ang="0">
                    <a:pos x="7" y="104"/>
                  </a:cxn>
                  <a:cxn ang="0">
                    <a:pos x="18" y="115"/>
                  </a:cxn>
                  <a:cxn ang="0">
                    <a:pos x="18" y="134"/>
                  </a:cxn>
                  <a:cxn ang="0">
                    <a:pos x="25" y="140"/>
                  </a:cxn>
                  <a:cxn ang="0">
                    <a:pos x="38" y="144"/>
                  </a:cxn>
                  <a:cxn ang="0">
                    <a:pos x="53" y="144"/>
                  </a:cxn>
                  <a:cxn ang="0">
                    <a:pos x="68" y="140"/>
                  </a:cxn>
                  <a:cxn ang="0">
                    <a:pos x="80" y="140"/>
                  </a:cxn>
                  <a:cxn ang="0">
                    <a:pos x="98" y="140"/>
                  </a:cxn>
                  <a:cxn ang="0">
                    <a:pos x="100" y="129"/>
                  </a:cxn>
                  <a:cxn ang="0">
                    <a:pos x="112" y="124"/>
                  </a:cxn>
                  <a:cxn ang="0">
                    <a:pos x="110" y="110"/>
                  </a:cxn>
                  <a:cxn ang="0">
                    <a:pos x="98" y="97"/>
                  </a:cxn>
                  <a:cxn ang="0">
                    <a:pos x="105" y="90"/>
                  </a:cxn>
                  <a:cxn ang="0">
                    <a:pos x="123" y="75"/>
                  </a:cxn>
                  <a:cxn ang="0">
                    <a:pos x="128" y="70"/>
                  </a:cxn>
                  <a:cxn ang="0">
                    <a:pos x="128" y="49"/>
                  </a:cxn>
                  <a:cxn ang="0">
                    <a:pos x="117" y="42"/>
                  </a:cxn>
                  <a:cxn ang="0">
                    <a:pos x="122" y="24"/>
                  </a:cxn>
                  <a:cxn ang="0">
                    <a:pos x="122" y="12"/>
                  </a:cxn>
                  <a:cxn ang="0">
                    <a:pos x="98" y="7"/>
                  </a:cxn>
                  <a:cxn ang="0">
                    <a:pos x="73" y="7"/>
                  </a:cxn>
                  <a:cxn ang="0">
                    <a:pos x="57" y="0"/>
                  </a:cxn>
                  <a:cxn ang="0">
                    <a:pos x="43" y="0"/>
                  </a:cxn>
                  <a:cxn ang="0">
                    <a:pos x="43" y="12"/>
                  </a:cxn>
                  <a:cxn ang="0">
                    <a:pos x="32" y="19"/>
                  </a:cxn>
                  <a:cxn ang="0">
                    <a:pos x="18" y="24"/>
                  </a:cxn>
                  <a:cxn ang="0">
                    <a:pos x="25" y="37"/>
                  </a:cxn>
                  <a:cxn ang="0">
                    <a:pos x="13" y="49"/>
                  </a:cxn>
                  <a:cxn ang="0">
                    <a:pos x="18" y="60"/>
                  </a:cxn>
                  <a:cxn ang="0">
                    <a:pos x="18" y="67"/>
                  </a:cxn>
                  <a:cxn ang="0">
                    <a:pos x="13" y="67"/>
                  </a:cxn>
                  <a:cxn ang="0">
                    <a:pos x="0" y="74"/>
                  </a:cxn>
                  <a:cxn ang="0">
                    <a:pos x="0" y="74"/>
                  </a:cxn>
                </a:cxnLst>
                <a:rect l="0" t="0" r="r" b="b"/>
                <a:pathLst>
                  <a:path w="128" h="144">
                    <a:moveTo>
                      <a:pt x="0" y="74"/>
                    </a:moveTo>
                    <a:lnTo>
                      <a:pt x="0" y="85"/>
                    </a:lnTo>
                    <a:lnTo>
                      <a:pt x="7" y="97"/>
                    </a:lnTo>
                    <a:lnTo>
                      <a:pt x="7" y="104"/>
                    </a:lnTo>
                    <a:lnTo>
                      <a:pt x="18" y="115"/>
                    </a:lnTo>
                    <a:lnTo>
                      <a:pt x="18" y="134"/>
                    </a:lnTo>
                    <a:lnTo>
                      <a:pt x="25" y="140"/>
                    </a:lnTo>
                    <a:lnTo>
                      <a:pt x="38" y="144"/>
                    </a:lnTo>
                    <a:lnTo>
                      <a:pt x="53" y="144"/>
                    </a:lnTo>
                    <a:lnTo>
                      <a:pt x="68" y="140"/>
                    </a:lnTo>
                    <a:lnTo>
                      <a:pt x="80" y="140"/>
                    </a:lnTo>
                    <a:lnTo>
                      <a:pt x="98" y="140"/>
                    </a:lnTo>
                    <a:lnTo>
                      <a:pt x="100" y="129"/>
                    </a:lnTo>
                    <a:lnTo>
                      <a:pt x="112" y="124"/>
                    </a:lnTo>
                    <a:lnTo>
                      <a:pt x="110" y="110"/>
                    </a:lnTo>
                    <a:lnTo>
                      <a:pt x="98" y="97"/>
                    </a:lnTo>
                    <a:lnTo>
                      <a:pt x="105" y="90"/>
                    </a:lnTo>
                    <a:lnTo>
                      <a:pt x="123" y="75"/>
                    </a:lnTo>
                    <a:lnTo>
                      <a:pt x="128" y="70"/>
                    </a:lnTo>
                    <a:lnTo>
                      <a:pt x="128" y="49"/>
                    </a:lnTo>
                    <a:lnTo>
                      <a:pt x="117" y="42"/>
                    </a:lnTo>
                    <a:lnTo>
                      <a:pt x="122" y="24"/>
                    </a:lnTo>
                    <a:lnTo>
                      <a:pt x="122" y="12"/>
                    </a:lnTo>
                    <a:lnTo>
                      <a:pt x="98" y="7"/>
                    </a:lnTo>
                    <a:lnTo>
                      <a:pt x="73" y="7"/>
                    </a:lnTo>
                    <a:lnTo>
                      <a:pt x="57" y="0"/>
                    </a:lnTo>
                    <a:lnTo>
                      <a:pt x="43" y="0"/>
                    </a:lnTo>
                    <a:lnTo>
                      <a:pt x="43" y="12"/>
                    </a:lnTo>
                    <a:lnTo>
                      <a:pt x="32" y="19"/>
                    </a:lnTo>
                    <a:lnTo>
                      <a:pt x="18" y="24"/>
                    </a:lnTo>
                    <a:lnTo>
                      <a:pt x="25" y="37"/>
                    </a:lnTo>
                    <a:lnTo>
                      <a:pt x="13" y="49"/>
                    </a:lnTo>
                    <a:lnTo>
                      <a:pt x="18" y="60"/>
                    </a:lnTo>
                    <a:lnTo>
                      <a:pt x="18" y="67"/>
                    </a:lnTo>
                    <a:lnTo>
                      <a:pt x="13" y="67"/>
                    </a:lnTo>
                    <a:lnTo>
                      <a:pt x="0" y="74"/>
                    </a:lnTo>
                    <a:lnTo>
                      <a:pt x="0" y="74"/>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86" name="Freeform 436"/>
              <p:cNvSpPr>
                <a:spLocks noChangeAspect="1"/>
              </p:cNvSpPr>
              <p:nvPr/>
            </p:nvSpPr>
            <p:spPr bwMode="auto">
              <a:xfrm>
                <a:off x="2549" y="2139"/>
                <a:ext cx="68" cy="44"/>
              </a:xfrm>
              <a:custGeom>
                <a:avLst/>
                <a:gdLst/>
                <a:ahLst/>
                <a:cxnLst>
                  <a:cxn ang="0">
                    <a:pos x="37" y="0"/>
                  </a:cxn>
                  <a:cxn ang="0">
                    <a:pos x="60" y="19"/>
                  </a:cxn>
                  <a:cxn ang="0">
                    <a:pos x="60" y="25"/>
                  </a:cxn>
                  <a:cxn ang="0">
                    <a:pos x="63" y="32"/>
                  </a:cxn>
                  <a:cxn ang="0">
                    <a:pos x="55" y="37"/>
                  </a:cxn>
                  <a:cxn ang="0">
                    <a:pos x="45" y="42"/>
                  </a:cxn>
                  <a:cxn ang="0">
                    <a:pos x="7" y="19"/>
                  </a:cxn>
                  <a:cxn ang="0">
                    <a:pos x="0" y="14"/>
                  </a:cxn>
                  <a:cxn ang="0">
                    <a:pos x="12" y="7"/>
                  </a:cxn>
                  <a:cxn ang="0">
                    <a:pos x="18" y="7"/>
                  </a:cxn>
                  <a:cxn ang="0">
                    <a:pos x="23" y="0"/>
                  </a:cxn>
                  <a:cxn ang="0">
                    <a:pos x="37" y="0"/>
                  </a:cxn>
                  <a:cxn ang="0">
                    <a:pos x="37" y="0"/>
                  </a:cxn>
                </a:cxnLst>
                <a:rect l="0" t="0" r="r" b="b"/>
                <a:pathLst>
                  <a:path w="63" h="42">
                    <a:moveTo>
                      <a:pt x="37" y="0"/>
                    </a:moveTo>
                    <a:lnTo>
                      <a:pt x="60" y="19"/>
                    </a:lnTo>
                    <a:lnTo>
                      <a:pt x="60" y="25"/>
                    </a:lnTo>
                    <a:lnTo>
                      <a:pt x="63" y="32"/>
                    </a:lnTo>
                    <a:lnTo>
                      <a:pt x="55" y="37"/>
                    </a:lnTo>
                    <a:lnTo>
                      <a:pt x="45" y="42"/>
                    </a:lnTo>
                    <a:lnTo>
                      <a:pt x="7" y="19"/>
                    </a:lnTo>
                    <a:lnTo>
                      <a:pt x="0" y="14"/>
                    </a:lnTo>
                    <a:lnTo>
                      <a:pt x="12" y="7"/>
                    </a:lnTo>
                    <a:lnTo>
                      <a:pt x="18" y="7"/>
                    </a:lnTo>
                    <a:lnTo>
                      <a:pt x="23" y="0"/>
                    </a:lnTo>
                    <a:lnTo>
                      <a:pt x="37" y="0"/>
                    </a:lnTo>
                    <a:lnTo>
                      <a:pt x="3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87" name="Freeform 437"/>
              <p:cNvSpPr>
                <a:spLocks noChangeAspect="1"/>
              </p:cNvSpPr>
              <p:nvPr/>
            </p:nvSpPr>
            <p:spPr bwMode="auto">
              <a:xfrm>
                <a:off x="2549" y="2139"/>
                <a:ext cx="68" cy="44"/>
              </a:xfrm>
              <a:custGeom>
                <a:avLst/>
                <a:gdLst/>
                <a:ahLst/>
                <a:cxnLst>
                  <a:cxn ang="0">
                    <a:pos x="37" y="0"/>
                  </a:cxn>
                  <a:cxn ang="0">
                    <a:pos x="60" y="19"/>
                  </a:cxn>
                  <a:cxn ang="0">
                    <a:pos x="60" y="25"/>
                  </a:cxn>
                  <a:cxn ang="0">
                    <a:pos x="63" y="32"/>
                  </a:cxn>
                  <a:cxn ang="0">
                    <a:pos x="55" y="37"/>
                  </a:cxn>
                  <a:cxn ang="0">
                    <a:pos x="45" y="42"/>
                  </a:cxn>
                  <a:cxn ang="0">
                    <a:pos x="7" y="19"/>
                  </a:cxn>
                  <a:cxn ang="0">
                    <a:pos x="0" y="14"/>
                  </a:cxn>
                  <a:cxn ang="0">
                    <a:pos x="12" y="7"/>
                  </a:cxn>
                  <a:cxn ang="0">
                    <a:pos x="18" y="7"/>
                  </a:cxn>
                  <a:cxn ang="0">
                    <a:pos x="23" y="0"/>
                  </a:cxn>
                  <a:cxn ang="0">
                    <a:pos x="37" y="0"/>
                  </a:cxn>
                  <a:cxn ang="0">
                    <a:pos x="37" y="0"/>
                  </a:cxn>
                </a:cxnLst>
                <a:rect l="0" t="0" r="r" b="b"/>
                <a:pathLst>
                  <a:path w="63" h="42">
                    <a:moveTo>
                      <a:pt x="37" y="0"/>
                    </a:moveTo>
                    <a:lnTo>
                      <a:pt x="60" y="19"/>
                    </a:lnTo>
                    <a:lnTo>
                      <a:pt x="60" y="25"/>
                    </a:lnTo>
                    <a:lnTo>
                      <a:pt x="63" y="32"/>
                    </a:lnTo>
                    <a:lnTo>
                      <a:pt x="55" y="37"/>
                    </a:lnTo>
                    <a:lnTo>
                      <a:pt x="45" y="42"/>
                    </a:lnTo>
                    <a:lnTo>
                      <a:pt x="7" y="19"/>
                    </a:lnTo>
                    <a:lnTo>
                      <a:pt x="0" y="14"/>
                    </a:lnTo>
                    <a:lnTo>
                      <a:pt x="12" y="7"/>
                    </a:lnTo>
                    <a:lnTo>
                      <a:pt x="18" y="7"/>
                    </a:lnTo>
                    <a:lnTo>
                      <a:pt x="23" y="0"/>
                    </a:lnTo>
                    <a:lnTo>
                      <a:pt x="37" y="0"/>
                    </a:lnTo>
                    <a:lnTo>
                      <a:pt x="3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88" name="Freeform 438"/>
              <p:cNvSpPr>
                <a:spLocks noChangeAspect="1"/>
              </p:cNvSpPr>
              <p:nvPr/>
            </p:nvSpPr>
            <p:spPr bwMode="auto">
              <a:xfrm>
                <a:off x="2585" y="2095"/>
                <a:ext cx="59" cy="65"/>
              </a:xfrm>
              <a:custGeom>
                <a:avLst/>
                <a:gdLst/>
                <a:ahLst/>
                <a:cxnLst>
                  <a:cxn ang="0">
                    <a:pos x="0" y="41"/>
                  </a:cxn>
                  <a:cxn ang="0">
                    <a:pos x="13" y="48"/>
                  </a:cxn>
                  <a:cxn ang="0">
                    <a:pos x="30" y="60"/>
                  </a:cxn>
                  <a:cxn ang="0">
                    <a:pos x="32" y="53"/>
                  </a:cxn>
                  <a:cxn ang="0">
                    <a:pos x="42" y="50"/>
                  </a:cxn>
                  <a:cxn ang="0">
                    <a:pos x="48" y="50"/>
                  </a:cxn>
                  <a:cxn ang="0">
                    <a:pos x="50" y="41"/>
                  </a:cxn>
                  <a:cxn ang="0">
                    <a:pos x="43" y="30"/>
                  </a:cxn>
                  <a:cxn ang="0">
                    <a:pos x="55" y="18"/>
                  </a:cxn>
                  <a:cxn ang="0">
                    <a:pos x="55" y="11"/>
                  </a:cxn>
                  <a:cxn ang="0">
                    <a:pos x="52" y="6"/>
                  </a:cxn>
                  <a:cxn ang="0">
                    <a:pos x="57" y="0"/>
                  </a:cxn>
                  <a:cxn ang="0">
                    <a:pos x="25" y="11"/>
                  </a:cxn>
                  <a:cxn ang="0">
                    <a:pos x="25" y="23"/>
                  </a:cxn>
                  <a:cxn ang="0">
                    <a:pos x="13" y="30"/>
                  </a:cxn>
                  <a:cxn ang="0">
                    <a:pos x="2" y="31"/>
                  </a:cxn>
                  <a:cxn ang="0">
                    <a:pos x="0" y="41"/>
                  </a:cxn>
                  <a:cxn ang="0">
                    <a:pos x="0" y="41"/>
                  </a:cxn>
                </a:cxnLst>
                <a:rect l="0" t="0" r="r" b="b"/>
                <a:pathLst>
                  <a:path w="57" h="60">
                    <a:moveTo>
                      <a:pt x="0" y="41"/>
                    </a:moveTo>
                    <a:lnTo>
                      <a:pt x="13" y="48"/>
                    </a:lnTo>
                    <a:lnTo>
                      <a:pt x="30" y="60"/>
                    </a:lnTo>
                    <a:lnTo>
                      <a:pt x="32" y="53"/>
                    </a:lnTo>
                    <a:lnTo>
                      <a:pt x="42" y="50"/>
                    </a:lnTo>
                    <a:lnTo>
                      <a:pt x="48" y="50"/>
                    </a:lnTo>
                    <a:lnTo>
                      <a:pt x="50" y="41"/>
                    </a:lnTo>
                    <a:lnTo>
                      <a:pt x="43" y="30"/>
                    </a:lnTo>
                    <a:lnTo>
                      <a:pt x="55" y="18"/>
                    </a:lnTo>
                    <a:lnTo>
                      <a:pt x="55" y="11"/>
                    </a:lnTo>
                    <a:lnTo>
                      <a:pt x="52" y="6"/>
                    </a:lnTo>
                    <a:lnTo>
                      <a:pt x="57" y="0"/>
                    </a:lnTo>
                    <a:lnTo>
                      <a:pt x="25" y="11"/>
                    </a:lnTo>
                    <a:lnTo>
                      <a:pt x="25" y="23"/>
                    </a:lnTo>
                    <a:lnTo>
                      <a:pt x="13" y="30"/>
                    </a:lnTo>
                    <a:lnTo>
                      <a:pt x="2" y="31"/>
                    </a:lnTo>
                    <a:lnTo>
                      <a:pt x="0" y="41"/>
                    </a:lnTo>
                    <a:lnTo>
                      <a:pt x="0" y="4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89" name="Freeform 439"/>
              <p:cNvSpPr>
                <a:spLocks noChangeAspect="1"/>
              </p:cNvSpPr>
              <p:nvPr/>
            </p:nvSpPr>
            <p:spPr bwMode="auto">
              <a:xfrm>
                <a:off x="2585" y="2095"/>
                <a:ext cx="59" cy="65"/>
              </a:xfrm>
              <a:custGeom>
                <a:avLst/>
                <a:gdLst/>
                <a:ahLst/>
                <a:cxnLst>
                  <a:cxn ang="0">
                    <a:pos x="0" y="41"/>
                  </a:cxn>
                  <a:cxn ang="0">
                    <a:pos x="13" y="48"/>
                  </a:cxn>
                  <a:cxn ang="0">
                    <a:pos x="30" y="60"/>
                  </a:cxn>
                  <a:cxn ang="0">
                    <a:pos x="32" y="53"/>
                  </a:cxn>
                  <a:cxn ang="0">
                    <a:pos x="42" y="50"/>
                  </a:cxn>
                  <a:cxn ang="0">
                    <a:pos x="48" y="50"/>
                  </a:cxn>
                  <a:cxn ang="0">
                    <a:pos x="50" y="41"/>
                  </a:cxn>
                  <a:cxn ang="0">
                    <a:pos x="43" y="30"/>
                  </a:cxn>
                  <a:cxn ang="0">
                    <a:pos x="55" y="18"/>
                  </a:cxn>
                  <a:cxn ang="0">
                    <a:pos x="55" y="11"/>
                  </a:cxn>
                  <a:cxn ang="0">
                    <a:pos x="52" y="6"/>
                  </a:cxn>
                  <a:cxn ang="0">
                    <a:pos x="57" y="0"/>
                  </a:cxn>
                  <a:cxn ang="0">
                    <a:pos x="25" y="11"/>
                  </a:cxn>
                  <a:cxn ang="0">
                    <a:pos x="25" y="23"/>
                  </a:cxn>
                  <a:cxn ang="0">
                    <a:pos x="13" y="30"/>
                  </a:cxn>
                  <a:cxn ang="0">
                    <a:pos x="2" y="31"/>
                  </a:cxn>
                  <a:cxn ang="0">
                    <a:pos x="0" y="41"/>
                  </a:cxn>
                  <a:cxn ang="0">
                    <a:pos x="0" y="41"/>
                  </a:cxn>
                </a:cxnLst>
                <a:rect l="0" t="0" r="r" b="b"/>
                <a:pathLst>
                  <a:path w="57" h="60">
                    <a:moveTo>
                      <a:pt x="0" y="41"/>
                    </a:moveTo>
                    <a:lnTo>
                      <a:pt x="13" y="48"/>
                    </a:lnTo>
                    <a:lnTo>
                      <a:pt x="30" y="60"/>
                    </a:lnTo>
                    <a:lnTo>
                      <a:pt x="32" y="53"/>
                    </a:lnTo>
                    <a:lnTo>
                      <a:pt x="42" y="50"/>
                    </a:lnTo>
                    <a:lnTo>
                      <a:pt x="48" y="50"/>
                    </a:lnTo>
                    <a:lnTo>
                      <a:pt x="50" y="41"/>
                    </a:lnTo>
                    <a:lnTo>
                      <a:pt x="43" y="30"/>
                    </a:lnTo>
                    <a:lnTo>
                      <a:pt x="55" y="18"/>
                    </a:lnTo>
                    <a:lnTo>
                      <a:pt x="55" y="11"/>
                    </a:lnTo>
                    <a:lnTo>
                      <a:pt x="52" y="6"/>
                    </a:lnTo>
                    <a:lnTo>
                      <a:pt x="57" y="0"/>
                    </a:lnTo>
                    <a:lnTo>
                      <a:pt x="25" y="11"/>
                    </a:lnTo>
                    <a:lnTo>
                      <a:pt x="25" y="23"/>
                    </a:lnTo>
                    <a:lnTo>
                      <a:pt x="13" y="30"/>
                    </a:lnTo>
                    <a:lnTo>
                      <a:pt x="2" y="31"/>
                    </a:lnTo>
                    <a:lnTo>
                      <a:pt x="0" y="41"/>
                    </a:lnTo>
                    <a:lnTo>
                      <a:pt x="0" y="4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90" name="Freeform 440"/>
              <p:cNvSpPr>
                <a:spLocks noChangeAspect="1"/>
              </p:cNvSpPr>
              <p:nvPr/>
            </p:nvSpPr>
            <p:spPr bwMode="auto">
              <a:xfrm>
                <a:off x="2662" y="1997"/>
                <a:ext cx="33" cy="79"/>
              </a:xfrm>
              <a:custGeom>
                <a:avLst/>
                <a:gdLst/>
                <a:ahLst/>
                <a:cxnLst>
                  <a:cxn ang="0">
                    <a:pos x="0" y="73"/>
                  </a:cxn>
                  <a:cxn ang="0">
                    <a:pos x="0" y="55"/>
                  </a:cxn>
                  <a:cxn ang="0">
                    <a:pos x="5" y="30"/>
                  </a:cxn>
                  <a:cxn ang="0">
                    <a:pos x="0" y="18"/>
                  </a:cxn>
                  <a:cxn ang="0">
                    <a:pos x="12" y="0"/>
                  </a:cxn>
                  <a:cxn ang="0">
                    <a:pos x="25" y="18"/>
                  </a:cxn>
                  <a:cxn ang="0">
                    <a:pos x="30" y="30"/>
                  </a:cxn>
                  <a:cxn ang="0">
                    <a:pos x="19" y="48"/>
                  </a:cxn>
                  <a:cxn ang="0">
                    <a:pos x="19" y="67"/>
                  </a:cxn>
                  <a:cxn ang="0">
                    <a:pos x="25" y="75"/>
                  </a:cxn>
                  <a:cxn ang="0">
                    <a:pos x="12" y="73"/>
                  </a:cxn>
                  <a:cxn ang="0">
                    <a:pos x="0" y="73"/>
                  </a:cxn>
                  <a:cxn ang="0">
                    <a:pos x="0" y="73"/>
                  </a:cxn>
                </a:cxnLst>
                <a:rect l="0" t="0" r="r" b="b"/>
                <a:pathLst>
                  <a:path w="30" h="75">
                    <a:moveTo>
                      <a:pt x="0" y="73"/>
                    </a:moveTo>
                    <a:lnTo>
                      <a:pt x="0" y="55"/>
                    </a:lnTo>
                    <a:lnTo>
                      <a:pt x="5" y="30"/>
                    </a:lnTo>
                    <a:lnTo>
                      <a:pt x="0" y="18"/>
                    </a:lnTo>
                    <a:lnTo>
                      <a:pt x="12" y="0"/>
                    </a:lnTo>
                    <a:lnTo>
                      <a:pt x="25" y="18"/>
                    </a:lnTo>
                    <a:lnTo>
                      <a:pt x="30" y="30"/>
                    </a:lnTo>
                    <a:lnTo>
                      <a:pt x="19" y="48"/>
                    </a:lnTo>
                    <a:lnTo>
                      <a:pt x="19" y="67"/>
                    </a:lnTo>
                    <a:lnTo>
                      <a:pt x="25" y="75"/>
                    </a:lnTo>
                    <a:lnTo>
                      <a:pt x="12" y="73"/>
                    </a:lnTo>
                    <a:lnTo>
                      <a:pt x="0" y="73"/>
                    </a:lnTo>
                    <a:lnTo>
                      <a:pt x="0" y="7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91" name="Freeform 441"/>
              <p:cNvSpPr>
                <a:spLocks noChangeAspect="1"/>
              </p:cNvSpPr>
              <p:nvPr/>
            </p:nvSpPr>
            <p:spPr bwMode="auto">
              <a:xfrm>
                <a:off x="2662" y="1997"/>
                <a:ext cx="33" cy="79"/>
              </a:xfrm>
              <a:custGeom>
                <a:avLst/>
                <a:gdLst/>
                <a:ahLst/>
                <a:cxnLst>
                  <a:cxn ang="0">
                    <a:pos x="0" y="73"/>
                  </a:cxn>
                  <a:cxn ang="0">
                    <a:pos x="0" y="55"/>
                  </a:cxn>
                  <a:cxn ang="0">
                    <a:pos x="5" y="30"/>
                  </a:cxn>
                  <a:cxn ang="0">
                    <a:pos x="0" y="18"/>
                  </a:cxn>
                  <a:cxn ang="0">
                    <a:pos x="12" y="0"/>
                  </a:cxn>
                  <a:cxn ang="0">
                    <a:pos x="25" y="18"/>
                  </a:cxn>
                  <a:cxn ang="0">
                    <a:pos x="30" y="30"/>
                  </a:cxn>
                  <a:cxn ang="0">
                    <a:pos x="19" y="48"/>
                  </a:cxn>
                  <a:cxn ang="0">
                    <a:pos x="19" y="67"/>
                  </a:cxn>
                  <a:cxn ang="0">
                    <a:pos x="25" y="75"/>
                  </a:cxn>
                  <a:cxn ang="0">
                    <a:pos x="12" y="73"/>
                  </a:cxn>
                  <a:cxn ang="0">
                    <a:pos x="0" y="73"/>
                  </a:cxn>
                  <a:cxn ang="0">
                    <a:pos x="0" y="73"/>
                  </a:cxn>
                </a:cxnLst>
                <a:rect l="0" t="0" r="r" b="b"/>
                <a:pathLst>
                  <a:path w="30" h="75">
                    <a:moveTo>
                      <a:pt x="0" y="73"/>
                    </a:moveTo>
                    <a:lnTo>
                      <a:pt x="0" y="55"/>
                    </a:lnTo>
                    <a:lnTo>
                      <a:pt x="5" y="30"/>
                    </a:lnTo>
                    <a:lnTo>
                      <a:pt x="0" y="18"/>
                    </a:lnTo>
                    <a:lnTo>
                      <a:pt x="12" y="0"/>
                    </a:lnTo>
                    <a:lnTo>
                      <a:pt x="25" y="18"/>
                    </a:lnTo>
                    <a:lnTo>
                      <a:pt x="30" y="30"/>
                    </a:lnTo>
                    <a:lnTo>
                      <a:pt x="19" y="48"/>
                    </a:lnTo>
                    <a:lnTo>
                      <a:pt x="19" y="67"/>
                    </a:lnTo>
                    <a:lnTo>
                      <a:pt x="25" y="75"/>
                    </a:lnTo>
                    <a:lnTo>
                      <a:pt x="12" y="73"/>
                    </a:lnTo>
                    <a:lnTo>
                      <a:pt x="0" y="73"/>
                    </a:lnTo>
                    <a:lnTo>
                      <a:pt x="0" y="7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92" name="Freeform 442"/>
              <p:cNvSpPr>
                <a:spLocks noChangeAspect="1"/>
              </p:cNvSpPr>
              <p:nvPr/>
            </p:nvSpPr>
            <p:spPr bwMode="auto">
              <a:xfrm>
                <a:off x="2961" y="1329"/>
                <a:ext cx="2278" cy="1175"/>
              </a:xfrm>
              <a:custGeom>
                <a:avLst/>
                <a:gdLst/>
                <a:ahLst/>
                <a:cxnLst>
                  <a:cxn ang="0">
                    <a:pos x="11" y="551"/>
                  </a:cxn>
                  <a:cxn ang="0">
                    <a:pos x="0" y="589"/>
                  </a:cxn>
                  <a:cxn ang="0">
                    <a:pos x="40" y="671"/>
                  </a:cxn>
                  <a:cxn ang="0">
                    <a:pos x="83" y="709"/>
                  </a:cxn>
                  <a:cxn ang="0">
                    <a:pos x="122" y="766"/>
                  </a:cxn>
                  <a:cxn ang="0">
                    <a:pos x="165" y="818"/>
                  </a:cxn>
                  <a:cxn ang="0">
                    <a:pos x="147" y="849"/>
                  </a:cxn>
                  <a:cxn ang="0">
                    <a:pos x="168" y="913"/>
                  </a:cxn>
                  <a:cxn ang="0">
                    <a:pos x="225" y="968"/>
                  </a:cxn>
                  <a:cxn ang="0">
                    <a:pos x="278" y="1013"/>
                  </a:cxn>
                  <a:cxn ang="0">
                    <a:pos x="353" y="999"/>
                  </a:cxn>
                  <a:cxn ang="0">
                    <a:pos x="310" y="876"/>
                  </a:cxn>
                  <a:cxn ang="0">
                    <a:pos x="395" y="876"/>
                  </a:cxn>
                  <a:cxn ang="0">
                    <a:pos x="365" y="938"/>
                  </a:cxn>
                  <a:cxn ang="0">
                    <a:pos x="420" y="1023"/>
                  </a:cxn>
                  <a:cxn ang="0">
                    <a:pos x="505" y="1054"/>
                  </a:cxn>
                  <a:cxn ang="0">
                    <a:pos x="572" y="1088"/>
                  </a:cxn>
                  <a:cxn ang="0">
                    <a:pos x="673" y="1046"/>
                  </a:cxn>
                  <a:cxn ang="0">
                    <a:pos x="752" y="991"/>
                  </a:cxn>
                  <a:cxn ang="0">
                    <a:pos x="832" y="899"/>
                  </a:cxn>
                  <a:cxn ang="0">
                    <a:pos x="887" y="813"/>
                  </a:cxn>
                  <a:cxn ang="0">
                    <a:pos x="1007" y="789"/>
                  </a:cxn>
                  <a:cxn ang="0">
                    <a:pos x="1089" y="758"/>
                  </a:cxn>
                  <a:cxn ang="0">
                    <a:pos x="1185" y="784"/>
                  </a:cxn>
                  <a:cxn ang="0">
                    <a:pos x="1315" y="766"/>
                  </a:cxn>
                  <a:cxn ang="0">
                    <a:pos x="1335" y="686"/>
                  </a:cxn>
                  <a:cxn ang="0">
                    <a:pos x="1432" y="716"/>
                  </a:cxn>
                  <a:cxn ang="0">
                    <a:pos x="1517" y="784"/>
                  </a:cxn>
                  <a:cxn ang="0">
                    <a:pos x="1571" y="856"/>
                  </a:cxn>
                  <a:cxn ang="0">
                    <a:pos x="1579" y="919"/>
                  </a:cxn>
                  <a:cxn ang="0">
                    <a:pos x="1641" y="661"/>
                  </a:cxn>
                  <a:cxn ang="0">
                    <a:pos x="1567" y="601"/>
                  </a:cxn>
                  <a:cxn ang="0">
                    <a:pos x="1591" y="453"/>
                  </a:cxn>
                  <a:cxn ang="0">
                    <a:pos x="1702" y="441"/>
                  </a:cxn>
                  <a:cxn ang="0">
                    <a:pos x="1751" y="336"/>
                  </a:cxn>
                  <a:cxn ang="0">
                    <a:pos x="1812" y="288"/>
                  </a:cxn>
                  <a:cxn ang="0">
                    <a:pos x="1822" y="375"/>
                  </a:cxn>
                  <a:cxn ang="0">
                    <a:pos x="1831" y="606"/>
                  </a:cxn>
                  <a:cxn ang="0">
                    <a:pos x="1891" y="594"/>
                  </a:cxn>
                  <a:cxn ang="0">
                    <a:pos x="1886" y="509"/>
                  </a:cxn>
                  <a:cxn ang="0">
                    <a:pos x="1861" y="386"/>
                  </a:cxn>
                  <a:cxn ang="0">
                    <a:pos x="1947" y="368"/>
                  </a:cxn>
                  <a:cxn ang="0">
                    <a:pos x="1989" y="196"/>
                  </a:cxn>
                  <a:cxn ang="0">
                    <a:pos x="1927" y="146"/>
                  </a:cxn>
                  <a:cxn ang="0">
                    <a:pos x="1947" y="91"/>
                  </a:cxn>
                  <a:cxn ang="0">
                    <a:pos x="2076" y="121"/>
                  </a:cxn>
                  <a:cxn ang="0">
                    <a:pos x="2033" y="31"/>
                  </a:cxn>
                  <a:cxn ang="0">
                    <a:pos x="1922" y="13"/>
                  </a:cxn>
                  <a:cxn ang="0">
                    <a:pos x="40" y="509"/>
                  </a:cxn>
                </a:cxnLst>
                <a:rect l="0" t="0" r="r" b="b"/>
                <a:pathLst>
                  <a:path w="2099" h="1101">
                    <a:moveTo>
                      <a:pt x="40" y="509"/>
                    </a:moveTo>
                    <a:lnTo>
                      <a:pt x="32" y="534"/>
                    </a:lnTo>
                    <a:lnTo>
                      <a:pt x="6" y="541"/>
                    </a:lnTo>
                    <a:lnTo>
                      <a:pt x="11" y="551"/>
                    </a:lnTo>
                    <a:lnTo>
                      <a:pt x="25" y="571"/>
                    </a:lnTo>
                    <a:lnTo>
                      <a:pt x="17" y="576"/>
                    </a:lnTo>
                    <a:lnTo>
                      <a:pt x="10" y="581"/>
                    </a:lnTo>
                    <a:lnTo>
                      <a:pt x="0" y="589"/>
                    </a:lnTo>
                    <a:lnTo>
                      <a:pt x="11" y="618"/>
                    </a:lnTo>
                    <a:lnTo>
                      <a:pt x="0" y="651"/>
                    </a:lnTo>
                    <a:lnTo>
                      <a:pt x="8" y="656"/>
                    </a:lnTo>
                    <a:lnTo>
                      <a:pt x="40" y="671"/>
                    </a:lnTo>
                    <a:lnTo>
                      <a:pt x="58" y="673"/>
                    </a:lnTo>
                    <a:lnTo>
                      <a:pt x="65" y="686"/>
                    </a:lnTo>
                    <a:lnTo>
                      <a:pt x="77" y="691"/>
                    </a:lnTo>
                    <a:lnTo>
                      <a:pt x="83" y="709"/>
                    </a:lnTo>
                    <a:lnTo>
                      <a:pt x="75" y="734"/>
                    </a:lnTo>
                    <a:lnTo>
                      <a:pt x="77" y="748"/>
                    </a:lnTo>
                    <a:lnTo>
                      <a:pt x="110" y="749"/>
                    </a:lnTo>
                    <a:lnTo>
                      <a:pt x="122" y="766"/>
                    </a:lnTo>
                    <a:lnTo>
                      <a:pt x="135" y="778"/>
                    </a:lnTo>
                    <a:lnTo>
                      <a:pt x="152" y="778"/>
                    </a:lnTo>
                    <a:lnTo>
                      <a:pt x="163" y="803"/>
                    </a:lnTo>
                    <a:lnTo>
                      <a:pt x="165" y="818"/>
                    </a:lnTo>
                    <a:lnTo>
                      <a:pt x="168" y="833"/>
                    </a:lnTo>
                    <a:lnTo>
                      <a:pt x="153" y="839"/>
                    </a:lnTo>
                    <a:lnTo>
                      <a:pt x="158" y="843"/>
                    </a:lnTo>
                    <a:lnTo>
                      <a:pt x="147" y="849"/>
                    </a:lnTo>
                    <a:lnTo>
                      <a:pt x="168" y="858"/>
                    </a:lnTo>
                    <a:lnTo>
                      <a:pt x="168" y="869"/>
                    </a:lnTo>
                    <a:lnTo>
                      <a:pt x="163" y="894"/>
                    </a:lnTo>
                    <a:lnTo>
                      <a:pt x="168" y="913"/>
                    </a:lnTo>
                    <a:lnTo>
                      <a:pt x="187" y="924"/>
                    </a:lnTo>
                    <a:lnTo>
                      <a:pt x="212" y="938"/>
                    </a:lnTo>
                    <a:lnTo>
                      <a:pt x="225" y="961"/>
                    </a:lnTo>
                    <a:lnTo>
                      <a:pt x="225" y="968"/>
                    </a:lnTo>
                    <a:lnTo>
                      <a:pt x="248" y="974"/>
                    </a:lnTo>
                    <a:lnTo>
                      <a:pt x="263" y="1006"/>
                    </a:lnTo>
                    <a:lnTo>
                      <a:pt x="272" y="1013"/>
                    </a:lnTo>
                    <a:lnTo>
                      <a:pt x="278" y="1013"/>
                    </a:lnTo>
                    <a:lnTo>
                      <a:pt x="293" y="1038"/>
                    </a:lnTo>
                    <a:lnTo>
                      <a:pt x="328" y="1021"/>
                    </a:lnTo>
                    <a:lnTo>
                      <a:pt x="337" y="1029"/>
                    </a:lnTo>
                    <a:lnTo>
                      <a:pt x="353" y="999"/>
                    </a:lnTo>
                    <a:lnTo>
                      <a:pt x="335" y="986"/>
                    </a:lnTo>
                    <a:lnTo>
                      <a:pt x="298" y="919"/>
                    </a:lnTo>
                    <a:lnTo>
                      <a:pt x="298" y="913"/>
                    </a:lnTo>
                    <a:lnTo>
                      <a:pt x="310" y="876"/>
                    </a:lnTo>
                    <a:lnTo>
                      <a:pt x="328" y="876"/>
                    </a:lnTo>
                    <a:lnTo>
                      <a:pt x="347" y="876"/>
                    </a:lnTo>
                    <a:lnTo>
                      <a:pt x="377" y="858"/>
                    </a:lnTo>
                    <a:lnTo>
                      <a:pt x="395" y="876"/>
                    </a:lnTo>
                    <a:lnTo>
                      <a:pt x="390" y="894"/>
                    </a:lnTo>
                    <a:lnTo>
                      <a:pt x="372" y="894"/>
                    </a:lnTo>
                    <a:lnTo>
                      <a:pt x="365" y="913"/>
                    </a:lnTo>
                    <a:lnTo>
                      <a:pt x="365" y="938"/>
                    </a:lnTo>
                    <a:lnTo>
                      <a:pt x="427" y="979"/>
                    </a:lnTo>
                    <a:lnTo>
                      <a:pt x="420" y="993"/>
                    </a:lnTo>
                    <a:lnTo>
                      <a:pt x="402" y="993"/>
                    </a:lnTo>
                    <a:lnTo>
                      <a:pt x="420" y="1023"/>
                    </a:lnTo>
                    <a:lnTo>
                      <a:pt x="420" y="1054"/>
                    </a:lnTo>
                    <a:lnTo>
                      <a:pt x="437" y="1046"/>
                    </a:lnTo>
                    <a:lnTo>
                      <a:pt x="475" y="1048"/>
                    </a:lnTo>
                    <a:lnTo>
                      <a:pt x="505" y="1054"/>
                    </a:lnTo>
                    <a:lnTo>
                      <a:pt x="522" y="1069"/>
                    </a:lnTo>
                    <a:lnTo>
                      <a:pt x="532" y="1091"/>
                    </a:lnTo>
                    <a:lnTo>
                      <a:pt x="548" y="1101"/>
                    </a:lnTo>
                    <a:lnTo>
                      <a:pt x="572" y="1088"/>
                    </a:lnTo>
                    <a:lnTo>
                      <a:pt x="587" y="1073"/>
                    </a:lnTo>
                    <a:lnTo>
                      <a:pt x="617" y="1054"/>
                    </a:lnTo>
                    <a:lnTo>
                      <a:pt x="647" y="1059"/>
                    </a:lnTo>
                    <a:lnTo>
                      <a:pt x="673" y="1046"/>
                    </a:lnTo>
                    <a:lnTo>
                      <a:pt x="685" y="1058"/>
                    </a:lnTo>
                    <a:lnTo>
                      <a:pt x="734" y="1046"/>
                    </a:lnTo>
                    <a:lnTo>
                      <a:pt x="720" y="1016"/>
                    </a:lnTo>
                    <a:lnTo>
                      <a:pt x="752" y="991"/>
                    </a:lnTo>
                    <a:lnTo>
                      <a:pt x="774" y="991"/>
                    </a:lnTo>
                    <a:lnTo>
                      <a:pt x="815" y="948"/>
                    </a:lnTo>
                    <a:lnTo>
                      <a:pt x="805" y="906"/>
                    </a:lnTo>
                    <a:lnTo>
                      <a:pt x="832" y="899"/>
                    </a:lnTo>
                    <a:lnTo>
                      <a:pt x="825" y="881"/>
                    </a:lnTo>
                    <a:lnTo>
                      <a:pt x="842" y="859"/>
                    </a:lnTo>
                    <a:lnTo>
                      <a:pt x="882" y="839"/>
                    </a:lnTo>
                    <a:lnTo>
                      <a:pt x="887" y="813"/>
                    </a:lnTo>
                    <a:lnTo>
                      <a:pt x="909" y="801"/>
                    </a:lnTo>
                    <a:lnTo>
                      <a:pt x="957" y="769"/>
                    </a:lnTo>
                    <a:lnTo>
                      <a:pt x="975" y="768"/>
                    </a:lnTo>
                    <a:lnTo>
                      <a:pt x="1007" y="789"/>
                    </a:lnTo>
                    <a:lnTo>
                      <a:pt x="1032" y="781"/>
                    </a:lnTo>
                    <a:lnTo>
                      <a:pt x="1055" y="741"/>
                    </a:lnTo>
                    <a:lnTo>
                      <a:pt x="1075" y="739"/>
                    </a:lnTo>
                    <a:lnTo>
                      <a:pt x="1089" y="758"/>
                    </a:lnTo>
                    <a:lnTo>
                      <a:pt x="1105" y="778"/>
                    </a:lnTo>
                    <a:lnTo>
                      <a:pt x="1122" y="776"/>
                    </a:lnTo>
                    <a:lnTo>
                      <a:pt x="1155" y="763"/>
                    </a:lnTo>
                    <a:lnTo>
                      <a:pt x="1185" y="784"/>
                    </a:lnTo>
                    <a:lnTo>
                      <a:pt x="1247" y="778"/>
                    </a:lnTo>
                    <a:lnTo>
                      <a:pt x="1265" y="753"/>
                    </a:lnTo>
                    <a:lnTo>
                      <a:pt x="1290" y="766"/>
                    </a:lnTo>
                    <a:lnTo>
                      <a:pt x="1315" y="766"/>
                    </a:lnTo>
                    <a:lnTo>
                      <a:pt x="1345" y="748"/>
                    </a:lnTo>
                    <a:lnTo>
                      <a:pt x="1345" y="709"/>
                    </a:lnTo>
                    <a:lnTo>
                      <a:pt x="1352" y="691"/>
                    </a:lnTo>
                    <a:lnTo>
                      <a:pt x="1335" y="686"/>
                    </a:lnTo>
                    <a:lnTo>
                      <a:pt x="1362" y="673"/>
                    </a:lnTo>
                    <a:lnTo>
                      <a:pt x="1401" y="663"/>
                    </a:lnTo>
                    <a:lnTo>
                      <a:pt x="1426" y="679"/>
                    </a:lnTo>
                    <a:lnTo>
                      <a:pt x="1432" y="716"/>
                    </a:lnTo>
                    <a:lnTo>
                      <a:pt x="1467" y="759"/>
                    </a:lnTo>
                    <a:lnTo>
                      <a:pt x="1502" y="759"/>
                    </a:lnTo>
                    <a:lnTo>
                      <a:pt x="1512" y="768"/>
                    </a:lnTo>
                    <a:lnTo>
                      <a:pt x="1517" y="784"/>
                    </a:lnTo>
                    <a:lnTo>
                      <a:pt x="1549" y="794"/>
                    </a:lnTo>
                    <a:lnTo>
                      <a:pt x="1579" y="778"/>
                    </a:lnTo>
                    <a:lnTo>
                      <a:pt x="1587" y="806"/>
                    </a:lnTo>
                    <a:lnTo>
                      <a:pt x="1571" y="856"/>
                    </a:lnTo>
                    <a:lnTo>
                      <a:pt x="1552" y="851"/>
                    </a:lnTo>
                    <a:lnTo>
                      <a:pt x="1546" y="876"/>
                    </a:lnTo>
                    <a:lnTo>
                      <a:pt x="1572" y="899"/>
                    </a:lnTo>
                    <a:lnTo>
                      <a:pt x="1579" y="919"/>
                    </a:lnTo>
                    <a:lnTo>
                      <a:pt x="1597" y="906"/>
                    </a:lnTo>
                    <a:lnTo>
                      <a:pt x="1646" y="839"/>
                    </a:lnTo>
                    <a:lnTo>
                      <a:pt x="1657" y="668"/>
                    </a:lnTo>
                    <a:lnTo>
                      <a:pt x="1641" y="661"/>
                    </a:lnTo>
                    <a:lnTo>
                      <a:pt x="1641" y="624"/>
                    </a:lnTo>
                    <a:lnTo>
                      <a:pt x="1616" y="613"/>
                    </a:lnTo>
                    <a:lnTo>
                      <a:pt x="1572" y="631"/>
                    </a:lnTo>
                    <a:lnTo>
                      <a:pt x="1567" y="601"/>
                    </a:lnTo>
                    <a:lnTo>
                      <a:pt x="1542" y="594"/>
                    </a:lnTo>
                    <a:lnTo>
                      <a:pt x="1572" y="521"/>
                    </a:lnTo>
                    <a:lnTo>
                      <a:pt x="1572" y="471"/>
                    </a:lnTo>
                    <a:lnTo>
                      <a:pt x="1591" y="453"/>
                    </a:lnTo>
                    <a:lnTo>
                      <a:pt x="1646" y="441"/>
                    </a:lnTo>
                    <a:lnTo>
                      <a:pt x="1671" y="423"/>
                    </a:lnTo>
                    <a:lnTo>
                      <a:pt x="1707" y="416"/>
                    </a:lnTo>
                    <a:lnTo>
                      <a:pt x="1702" y="441"/>
                    </a:lnTo>
                    <a:lnTo>
                      <a:pt x="1732" y="430"/>
                    </a:lnTo>
                    <a:lnTo>
                      <a:pt x="1751" y="410"/>
                    </a:lnTo>
                    <a:lnTo>
                      <a:pt x="1737" y="398"/>
                    </a:lnTo>
                    <a:lnTo>
                      <a:pt x="1751" y="336"/>
                    </a:lnTo>
                    <a:lnTo>
                      <a:pt x="1774" y="325"/>
                    </a:lnTo>
                    <a:lnTo>
                      <a:pt x="1787" y="343"/>
                    </a:lnTo>
                    <a:lnTo>
                      <a:pt x="1792" y="343"/>
                    </a:lnTo>
                    <a:lnTo>
                      <a:pt x="1812" y="288"/>
                    </a:lnTo>
                    <a:lnTo>
                      <a:pt x="1817" y="288"/>
                    </a:lnTo>
                    <a:lnTo>
                      <a:pt x="1831" y="330"/>
                    </a:lnTo>
                    <a:lnTo>
                      <a:pt x="1836" y="343"/>
                    </a:lnTo>
                    <a:lnTo>
                      <a:pt x="1822" y="375"/>
                    </a:lnTo>
                    <a:lnTo>
                      <a:pt x="1812" y="435"/>
                    </a:lnTo>
                    <a:lnTo>
                      <a:pt x="1799" y="465"/>
                    </a:lnTo>
                    <a:lnTo>
                      <a:pt x="1799" y="521"/>
                    </a:lnTo>
                    <a:lnTo>
                      <a:pt x="1831" y="606"/>
                    </a:lnTo>
                    <a:lnTo>
                      <a:pt x="1854" y="624"/>
                    </a:lnTo>
                    <a:lnTo>
                      <a:pt x="1872" y="668"/>
                    </a:lnTo>
                    <a:lnTo>
                      <a:pt x="1891" y="624"/>
                    </a:lnTo>
                    <a:lnTo>
                      <a:pt x="1891" y="594"/>
                    </a:lnTo>
                    <a:lnTo>
                      <a:pt x="1902" y="588"/>
                    </a:lnTo>
                    <a:lnTo>
                      <a:pt x="1897" y="564"/>
                    </a:lnTo>
                    <a:lnTo>
                      <a:pt x="1902" y="544"/>
                    </a:lnTo>
                    <a:lnTo>
                      <a:pt x="1886" y="509"/>
                    </a:lnTo>
                    <a:lnTo>
                      <a:pt x="1891" y="484"/>
                    </a:lnTo>
                    <a:lnTo>
                      <a:pt x="1886" y="441"/>
                    </a:lnTo>
                    <a:lnTo>
                      <a:pt x="1867" y="453"/>
                    </a:lnTo>
                    <a:lnTo>
                      <a:pt x="1861" y="386"/>
                    </a:lnTo>
                    <a:lnTo>
                      <a:pt x="1861" y="375"/>
                    </a:lnTo>
                    <a:lnTo>
                      <a:pt x="1891" y="350"/>
                    </a:lnTo>
                    <a:lnTo>
                      <a:pt x="1922" y="336"/>
                    </a:lnTo>
                    <a:lnTo>
                      <a:pt x="1947" y="368"/>
                    </a:lnTo>
                    <a:lnTo>
                      <a:pt x="1964" y="256"/>
                    </a:lnTo>
                    <a:lnTo>
                      <a:pt x="2007" y="233"/>
                    </a:lnTo>
                    <a:lnTo>
                      <a:pt x="1982" y="215"/>
                    </a:lnTo>
                    <a:lnTo>
                      <a:pt x="1989" y="196"/>
                    </a:lnTo>
                    <a:lnTo>
                      <a:pt x="1959" y="196"/>
                    </a:lnTo>
                    <a:lnTo>
                      <a:pt x="1941" y="178"/>
                    </a:lnTo>
                    <a:lnTo>
                      <a:pt x="1909" y="153"/>
                    </a:lnTo>
                    <a:lnTo>
                      <a:pt x="1927" y="146"/>
                    </a:lnTo>
                    <a:lnTo>
                      <a:pt x="1941" y="153"/>
                    </a:lnTo>
                    <a:lnTo>
                      <a:pt x="1971" y="135"/>
                    </a:lnTo>
                    <a:lnTo>
                      <a:pt x="1952" y="121"/>
                    </a:lnTo>
                    <a:lnTo>
                      <a:pt x="1947" y="91"/>
                    </a:lnTo>
                    <a:lnTo>
                      <a:pt x="1964" y="103"/>
                    </a:lnTo>
                    <a:lnTo>
                      <a:pt x="2014" y="110"/>
                    </a:lnTo>
                    <a:lnTo>
                      <a:pt x="2033" y="128"/>
                    </a:lnTo>
                    <a:lnTo>
                      <a:pt x="2076" y="121"/>
                    </a:lnTo>
                    <a:lnTo>
                      <a:pt x="2099" y="98"/>
                    </a:lnTo>
                    <a:lnTo>
                      <a:pt x="2051" y="91"/>
                    </a:lnTo>
                    <a:lnTo>
                      <a:pt x="2069" y="55"/>
                    </a:lnTo>
                    <a:lnTo>
                      <a:pt x="2033" y="31"/>
                    </a:lnTo>
                    <a:lnTo>
                      <a:pt x="1996" y="48"/>
                    </a:lnTo>
                    <a:lnTo>
                      <a:pt x="1959" y="18"/>
                    </a:lnTo>
                    <a:lnTo>
                      <a:pt x="1934" y="6"/>
                    </a:lnTo>
                    <a:lnTo>
                      <a:pt x="1922" y="13"/>
                    </a:lnTo>
                    <a:lnTo>
                      <a:pt x="1902" y="0"/>
                    </a:lnTo>
                    <a:lnTo>
                      <a:pt x="353" y="734"/>
                    </a:lnTo>
                    <a:lnTo>
                      <a:pt x="40" y="509"/>
                    </a:lnTo>
                    <a:lnTo>
                      <a:pt x="40" y="509"/>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93" name="Freeform 443"/>
              <p:cNvSpPr>
                <a:spLocks noChangeAspect="1"/>
              </p:cNvSpPr>
              <p:nvPr/>
            </p:nvSpPr>
            <p:spPr bwMode="auto">
              <a:xfrm>
                <a:off x="2925" y="1266"/>
                <a:ext cx="2095" cy="899"/>
              </a:xfrm>
              <a:custGeom>
                <a:avLst/>
                <a:gdLst/>
                <a:ahLst/>
                <a:cxnLst>
                  <a:cxn ang="0">
                    <a:pos x="1828" y="80"/>
                  </a:cxn>
                  <a:cxn ang="0">
                    <a:pos x="1741" y="103"/>
                  </a:cxn>
                  <a:cxn ang="0">
                    <a:pos x="1761" y="141"/>
                  </a:cxn>
                  <a:cxn ang="0">
                    <a:pos x="1656" y="158"/>
                  </a:cxn>
                  <a:cxn ang="0">
                    <a:pos x="1583" y="103"/>
                  </a:cxn>
                  <a:cxn ang="0">
                    <a:pos x="1473" y="110"/>
                  </a:cxn>
                  <a:cxn ang="0">
                    <a:pos x="1425" y="85"/>
                  </a:cxn>
                  <a:cxn ang="0">
                    <a:pos x="1338" y="98"/>
                  </a:cxn>
                  <a:cxn ang="0">
                    <a:pos x="1326" y="146"/>
                  </a:cxn>
                  <a:cxn ang="0">
                    <a:pos x="1283" y="153"/>
                  </a:cxn>
                  <a:cxn ang="0">
                    <a:pos x="1228" y="183"/>
                  </a:cxn>
                  <a:cxn ang="0">
                    <a:pos x="1196" y="153"/>
                  </a:cxn>
                  <a:cxn ang="0">
                    <a:pos x="1111" y="123"/>
                  </a:cxn>
                  <a:cxn ang="0">
                    <a:pos x="1056" y="146"/>
                  </a:cxn>
                  <a:cxn ang="0">
                    <a:pos x="951" y="146"/>
                  </a:cxn>
                  <a:cxn ang="0">
                    <a:pos x="914" y="201"/>
                  </a:cxn>
                  <a:cxn ang="0">
                    <a:pos x="939" y="128"/>
                  </a:cxn>
                  <a:cxn ang="0">
                    <a:pos x="934" y="61"/>
                  </a:cxn>
                  <a:cxn ang="0">
                    <a:pos x="859" y="25"/>
                  </a:cxn>
                  <a:cxn ang="0">
                    <a:pos x="836" y="48"/>
                  </a:cxn>
                  <a:cxn ang="0">
                    <a:pos x="786" y="0"/>
                  </a:cxn>
                  <a:cxn ang="0">
                    <a:pos x="761" y="43"/>
                  </a:cxn>
                  <a:cxn ang="0">
                    <a:pos x="793" y="73"/>
                  </a:cxn>
                  <a:cxn ang="0">
                    <a:pos x="724" y="103"/>
                  </a:cxn>
                  <a:cxn ang="0">
                    <a:pos x="701" y="116"/>
                  </a:cxn>
                  <a:cxn ang="0">
                    <a:pos x="676" y="213"/>
                  </a:cxn>
                  <a:cxn ang="0">
                    <a:pos x="609" y="231"/>
                  </a:cxn>
                  <a:cxn ang="0">
                    <a:pos x="664" y="295"/>
                  </a:cxn>
                  <a:cxn ang="0">
                    <a:pos x="669" y="343"/>
                  </a:cxn>
                  <a:cxn ang="0">
                    <a:pos x="596" y="275"/>
                  </a:cxn>
                  <a:cxn ang="0">
                    <a:pos x="571" y="311"/>
                  </a:cxn>
                  <a:cxn ang="0">
                    <a:pos x="571" y="325"/>
                  </a:cxn>
                  <a:cxn ang="0">
                    <a:pos x="566" y="366"/>
                  </a:cxn>
                  <a:cxn ang="0">
                    <a:pos x="614" y="391"/>
                  </a:cxn>
                  <a:cxn ang="0">
                    <a:pos x="609" y="405"/>
                  </a:cxn>
                  <a:cxn ang="0">
                    <a:pos x="591" y="453"/>
                  </a:cxn>
                  <a:cxn ang="0">
                    <a:pos x="522" y="490"/>
                  </a:cxn>
                  <a:cxn ang="0">
                    <a:pos x="559" y="405"/>
                  </a:cxn>
                  <a:cxn ang="0">
                    <a:pos x="479" y="275"/>
                  </a:cxn>
                  <a:cxn ang="0">
                    <a:pos x="497" y="410"/>
                  </a:cxn>
                  <a:cxn ang="0">
                    <a:pos x="449" y="385"/>
                  </a:cxn>
                  <a:cxn ang="0">
                    <a:pos x="406" y="435"/>
                  </a:cxn>
                  <a:cxn ang="0">
                    <a:pos x="339" y="446"/>
                  </a:cxn>
                  <a:cxn ang="0">
                    <a:pos x="277" y="453"/>
                  </a:cxn>
                  <a:cxn ang="0">
                    <a:pos x="236" y="490"/>
                  </a:cxn>
                  <a:cxn ang="0">
                    <a:pos x="211" y="453"/>
                  </a:cxn>
                  <a:cxn ang="0">
                    <a:pos x="197" y="515"/>
                  </a:cxn>
                  <a:cxn ang="0">
                    <a:pos x="167" y="556"/>
                  </a:cxn>
                  <a:cxn ang="0">
                    <a:pos x="124" y="570"/>
                  </a:cxn>
                  <a:cxn ang="0">
                    <a:pos x="101" y="526"/>
                  </a:cxn>
                  <a:cxn ang="0">
                    <a:pos x="101" y="508"/>
                  </a:cxn>
                  <a:cxn ang="0">
                    <a:pos x="167" y="490"/>
                  </a:cxn>
                  <a:cxn ang="0">
                    <a:pos x="64" y="428"/>
                  </a:cxn>
                  <a:cxn ang="0">
                    <a:pos x="19" y="398"/>
                  </a:cxn>
                  <a:cxn ang="0">
                    <a:pos x="10" y="443"/>
                  </a:cxn>
                  <a:cxn ang="0">
                    <a:pos x="29" y="520"/>
                  </a:cxn>
                  <a:cxn ang="0">
                    <a:pos x="71" y="611"/>
                  </a:cxn>
                  <a:cxn ang="0">
                    <a:pos x="1931" y="110"/>
                  </a:cxn>
                </a:cxnLst>
                <a:rect l="0" t="0" r="r" b="b"/>
                <a:pathLst>
                  <a:path w="1931" h="844">
                    <a:moveTo>
                      <a:pt x="1931" y="110"/>
                    </a:moveTo>
                    <a:lnTo>
                      <a:pt x="1896" y="103"/>
                    </a:lnTo>
                    <a:lnTo>
                      <a:pt x="1828" y="80"/>
                    </a:lnTo>
                    <a:lnTo>
                      <a:pt x="1780" y="80"/>
                    </a:lnTo>
                    <a:lnTo>
                      <a:pt x="1741" y="98"/>
                    </a:lnTo>
                    <a:lnTo>
                      <a:pt x="1741" y="103"/>
                    </a:lnTo>
                    <a:lnTo>
                      <a:pt x="1773" y="123"/>
                    </a:lnTo>
                    <a:lnTo>
                      <a:pt x="1773" y="141"/>
                    </a:lnTo>
                    <a:lnTo>
                      <a:pt x="1761" y="141"/>
                    </a:lnTo>
                    <a:lnTo>
                      <a:pt x="1731" y="116"/>
                    </a:lnTo>
                    <a:lnTo>
                      <a:pt x="1670" y="128"/>
                    </a:lnTo>
                    <a:lnTo>
                      <a:pt x="1656" y="158"/>
                    </a:lnTo>
                    <a:lnTo>
                      <a:pt x="1631" y="146"/>
                    </a:lnTo>
                    <a:lnTo>
                      <a:pt x="1608" y="146"/>
                    </a:lnTo>
                    <a:lnTo>
                      <a:pt x="1583" y="103"/>
                    </a:lnTo>
                    <a:lnTo>
                      <a:pt x="1521" y="103"/>
                    </a:lnTo>
                    <a:lnTo>
                      <a:pt x="1505" y="128"/>
                    </a:lnTo>
                    <a:lnTo>
                      <a:pt x="1473" y="110"/>
                    </a:lnTo>
                    <a:lnTo>
                      <a:pt x="1441" y="116"/>
                    </a:lnTo>
                    <a:lnTo>
                      <a:pt x="1448" y="85"/>
                    </a:lnTo>
                    <a:lnTo>
                      <a:pt x="1425" y="85"/>
                    </a:lnTo>
                    <a:lnTo>
                      <a:pt x="1381" y="128"/>
                    </a:lnTo>
                    <a:lnTo>
                      <a:pt x="1374" y="98"/>
                    </a:lnTo>
                    <a:lnTo>
                      <a:pt x="1338" y="98"/>
                    </a:lnTo>
                    <a:lnTo>
                      <a:pt x="1314" y="110"/>
                    </a:lnTo>
                    <a:lnTo>
                      <a:pt x="1338" y="146"/>
                    </a:lnTo>
                    <a:lnTo>
                      <a:pt x="1326" y="146"/>
                    </a:lnTo>
                    <a:lnTo>
                      <a:pt x="1326" y="158"/>
                    </a:lnTo>
                    <a:lnTo>
                      <a:pt x="1301" y="158"/>
                    </a:lnTo>
                    <a:lnTo>
                      <a:pt x="1283" y="153"/>
                    </a:lnTo>
                    <a:lnTo>
                      <a:pt x="1253" y="178"/>
                    </a:lnTo>
                    <a:lnTo>
                      <a:pt x="1259" y="201"/>
                    </a:lnTo>
                    <a:lnTo>
                      <a:pt x="1228" y="183"/>
                    </a:lnTo>
                    <a:lnTo>
                      <a:pt x="1214" y="165"/>
                    </a:lnTo>
                    <a:lnTo>
                      <a:pt x="1196" y="165"/>
                    </a:lnTo>
                    <a:lnTo>
                      <a:pt x="1196" y="153"/>
                    </a:lnTo>
                    <a:lnTo>
                      <a:pt x="1166" y="116"/>
                    </a:lnTo>
                    <a:lnTo>
                      <a:pt x="1124" y="116"/>
                    </a:lnTo>
                    <a:lnTo>
                      <a:pt x="1111" y="123"/>
                    </a:lnTo>
                    <a:lnTo>
                      <a:pt x="1118" y="141"/>
                    </a:lnTo>
                    <a:lnTo>
                      <a:pt x="1063" y="153"/>
                    </a:lnTo>
                    <a:lnTo>
                      <a:pt x="1056" y="146"/>
                    </a:lnTo>
                    <a:lnTo>
                      <a:pt x="1049" y="141"/>
                    </a:lnTo>
                    <a:lnTo>
                      <a:pt x="1008" y="153"/>
                    </a:lnTo>
                    <a:lnTo>
                      <a:pt x="951" y="146"/>
                    </a:lnTo>
                    <a:lnTo>
                      <a:pt x="951" y="165"/>
                    </a:lnTo>
                    <a:lnTo>
                      <a:pt x="934" y="178"/>
                    </a:lnTo>
                    <a:lnTo>
                      <a:pt x="914" y="201"/>
                    </a:lnTo>
                    <a:lnTo>
                      <a:pt x="909" y="195"/>
                    </a:lnTo>
                    <a:lnTo>
                      <a:pt x="928" y="146"/>
                    </a:lnTo>
                    <a:lnTo>
                      <a:pt x="939" y="128"/>
                    </a:lnTo>
                    <a:lnTo>
                      <a:pt x="939" y="110"/>
                    </a:lnTo>
                    <a:lnTo>
                      <a:pt x="946" y="85"/>
                    </a:lnTo>
                    <a:lnTo>
                      <a:pt x="934" y="61"/>
                    </a:lnTo>
                    <a:lnTo>
                      <a:pt x="934" y="43"/>
                    </a:lnTo>
                    <a:lnTo>
                      <a:pt x="891" y="30"/>
                    </a:lnTo>
                    <a:lnTo>
                      <a:pt x="859" y="25"/>
                    </a:lnTo>
                    <a:lnTo>
                      <a:pt x="848" y="30"/>
                    </a:lnTo>
                    <a:lnTo>
                      <a:pt x="848" y="48"/>
                    </a:lnTo>
                    <a:lnTo>
                      <a:pt x="836" y="48"/>
                    </a:lnTo>
                    <a:lnTo>
                      <a:pt x="823" y="30"/>
                    </a:lnTo>
                    <a:lnTo>
                      <a:pt x="799" y="18"/>
                    </a:lnTo>
                    <a:lnTo>
                      <a:pt x="786" y="0"/>
                    </a:lnTo>
                    <a:lnTo>
                      <a:pt x="774" y="6"/>
                    </a:lnTo>
                    <a:lnTo>
                      <a:pt x="761" y="30"/>
                    </a:lnTo>
                    <a:lnTo>
                      <a:pt x="761" y="43"/>
                    </a:lnTo>
                    <a:lnTo>
                      <a:pt x="786" y="55"/>
                    </a:lnTo>
                    <a:lnTo>
                      <a:pt x="779" y="61"/>
                    </a:lnTo>
                    <a:lnTo>
                      <a:pt x="793" y="73"/>
                    </a:lnTo>
                    <a:lnTo>
                      <a:pt x="779" y="73"/>
                    </a:lnTo>
                    <a:lnTo>
                      <a:pt x="761" y="98"/>
                    </a:lnTo>
                    <a:lnTo>
                      <a:pt x="724" y="103"/>
                    </a:lnTo>
                    <a:lnTo>
                      <a:pt x="712" y="98"/>
                    </a:lnTo>
                    <a:lnTo>
                      <a:pt x="694" y="103"/>
                    </a:lnTo>
                    <a:lnTo>
                      <a:pt x="701" y="116"/>
                    </a:lnTo>
                    <a:lnTo>
                      <a:pt x="664" y="146"/>
                    </a:lnTo>
                    <a:lnTo>
                      <a:pt x="657" y="183"/>
                    </a:lnTo>
                    <a:lnTo>
                      <a:pt x="676" y="213"/>
                    </a:lnTo>
                    <a:lnTo>
                      <a:pt x="657" y="208"/>
                    </a:lnTo>
                    <a:lnTo>
                      <a:pt x="621" y="226"/>
                    </a:lnTo>
                    <a:lnTo>
                      <a:pt x="609" y="231"/>
                    </a:lnTo>
                    <a:lnTo>
                      <a:pt x="614" y="270"/>
                    </a:lnTo>
                    <a:lnTo>
                      <a:pt x="651" y="275"/>
                    </a:lnTo>
                    <a:lnTo>
                      <a:pt x="664" y="295"/>
                    </a:lnTo>
                    <a:lnTo>
                      <a:pt x="689" y="330"/>
                    </a:lnTo>
                    <a:lnTo>
                      <a:pt x="701" y="366"/>
                    </a:lnTo>
                    <a:lnTo>
                      <a:pt x="669" y="343"/>
                    </a:lnTo>
                    <a:lnTo>
                      <a:pt x="651" y="295"/>
                    </a:lnTo>
                    <a:lnTo>
                      <a:pt x="609" y="275"/>
                    </a:lnTo>
                    <a:lnTo>
                      <a:pt x="596" y="275"/>
                    </a:lnTo>
                    <a:lnTo>
                      <a:pt x="591" y="288"/>
                    </a:lnTo>
                    <a:lnTo>
                      <a:pt x="566" y="306"/>
                    </a:lnTo>
                    <a:lnTo>
                      <a:pt x="571" y="311"/>
                    </a:lnTo>
                    <a:lnTo>
                      <a:pt x="596" y="311"/>
                    </a:lnTo>
                    <a:lnTo>
                      <a:pt x="602" y="330"/>
                    </a:lnTo>
                    <a:lnTo>
                      <a:pt x="571" y="325"/>
                    </a:lnTo>
                    <a:lnTo>
                      <a:pt x="541" y="300"/>
                    </a:lnTo>
                    <a:lnTo>
                      <a:pt x="541" y="325"/>
                    </a:lnTo>
                    <a:lnTo>
                      <a:pt x="566" y="366"/>
                    </a:lnTo>
                    <a:lnTo>
                      <a:pt x="566" y="380"/>
                    </a:lnTo>
                    <a:lnTo>
                      <a:pt x="584" y="391"/>
                    </a:lnTo>
                    <a:lnTo>
                      <a:pt x="614" y="391"/>
                    </a:lnTo>
                    <a:lnTo>
                      <a:pt x="639" y="428"/>
                    </a:lnTo>
                    <a:lnTo>
                      <a:pt x="651" y="435"/>
                    </a:lnTo>
                    <a:lnTo>
                      <a:pt x="609" y="405"/>
                    </a:lnTo>
                    <a:lnTo>
                      <a:pt x="596" y="405"/>
                    </a:lnTo>
                    <a:lnTo>
                      <a:pt x="577" y="421"/>
                    </a:lnTo>
                    <a:lnTo>
                      <a:pt x="591" y="453"/>
                    </a:lnTo>
                    <a:lnTo>
                      <a:pt x="577" y="490"/>
                    </a:lnTo>
                    <a:lnTo>
                      <a:pt x="554" y="496"/>
                    </a:lnTo>
                    <a:lnTo>
                      <a:pt x="522" y="490"/>
                    </a:lnTo>
                    <a:lnTo>
                      <a:pt x="547" y="478"/>
                    </a:lnTo>
                    <a:lnTo>
                      <a:pt x="559" y="435"/>
                    </a:lnTo>
                    <a:lnTo>
                      <a:pt x="559" y="405"/>
                    </a:lnTo>
                    <a:lnTo>
                      <a:pt x="516" y="330"/>
                    </a:lnTo>
                    <a:lnTo>
                      <a:pt x="497" y="281"/>
                    </a:lnTo>
                    <a:lnTo>
                      <a:pt x="479" y="275"/>
                    </a:lnTo>
                    <a:lnTo>
                      <a:pt x="467" y="336"/>
                    </a:lnTo>
                    <a:lnTo>
                      <a:pt x="474" y="380"/>
                    </a:lnTo>
                    <a:lnTo>
                      <a:pt x="497" y="410"/>
                    </a:lnTo>
                    <a:lnTo>
                      <a:pt x="497" y="416"/>
                    </a:lnTo>
                    <a:lnTo>
                      <a:pt x="474" y="405"/>
                    </a:lnTo>
                    <a:lnTo>
                      <a:pt x="449" y="385"/>
                    </a:lnTo>
                    <a:lnTo>
                      <a:pt x="401" y="391"/>
                    </a:lnTo>
                    <a:lnTo>
                      <a:pt x="406" y="416"/>
                    </a:lnTo>
                    <a:lnTo>
                      <a:pt x="406" y="435"/>
                    </a:lnTo>
                    <a:lnTo>
                      <a:pt x="394" y="435"/>
                    </a:lnTo>
                    <a:lnTo>
                      <a:pt x="387" y="416"/>
                    </a:lnTo>
                    <a:lnTo>
                      <a:pt x="339" y="446"/>
                    </a:lnTo>
                    <a:lnTo>
                      <a:pt x="327" y="440"/>
                    </a:lnTo>
                    <a:lnTo>
                      <a:pt x="321" y="428"/>
                    </a:lnTo>
                    <a:lnTo>
                      <a:pt x="277" y="453"/>
                    </a:lnTo>
                    <a:lnTo>
                      <a:pt x="271" y="471"/>
                    </a:lnTo>
                    <a:lnTo>
                      <a:pt x="254" y="471"/>
                    </a:lnTo>
                    <a:lnTo>
                      <a:pt x="236" y="490"/>
                    </a:lnTo>
                    <a:lnTo>
                      <a:pt x="229" y="478"/>
                    </a:lnTo>
                    <a:lnTo>
                      <a:pt x="229" y="446"/>
                    </a:lnTo>
                    <a:lnTo>
                      <a:pt x="211" y="453"/>
                    </a:lnTo>
                    <a:lnTo>
                      <a:pt x="204" y="471"/>
                    </a:lnTo>
                    <a:lnTo>
                      <a:pt x="211" y="501"/>
                    </a:lnTo>
                    <a:lnTo>
                      <a:pt x="197" y="515"/>
                    </a:lnTo>
                    <a:lnTo>
                      <a:pt x="181" y="520"/>
                    </a:lnTo>
                    <a:lnTo>
                      <a:pt x="161" y="545"/>
                    </a:lnTo>
                    <a:lnTo>
                      <a:pt x="167" y="556"/>
                    </a:lnTo>
                    <a:lnTo>
                      <a:pt x="161" y="570"/>
                    </a:lnTo>
                    <a:lnTo>
                      <a:pt x="131" y="551"/>
                    </a:lnTo>
                    <a:lnTo>
                      <a:pt x="124" y="570"/>
                    </a:lnTo>
                    <a:lnTo>
                      <a:pt x="124" y="581"/>
                    </a:lnTo>
                    <a:lnTo>
                      <a:pt x="94" y="556"/>
                    </a:lnTo>
                    <a:lnTo>
                      <a:pt x="101" y="526"/>
                    </a:lnTo>
                    <a:lnTo>
                      <a:pt x="76" y="508"/>
                    </a:lnTo>
                    <a:lnTo>
                      <a:pt x="64" y="496"/>
                    </a:lnTo>
                    <a:lnTo>
                      <a:pt x="101" y="508"/>
                    </a:lnTo>
                    <a:lnTo>
                      <a:pt x="124" y="515"/>
                    </a:lnTo>
                    <a:lnTo>
                      <a:pt x="149" y="508"/>
                    </a:lnTo>
                    <a:lnTo>
                      <a:pt x="167" y="490"/>
                    </a:lnTo>
                    <a:lnTo>
                      <a:pt x="124" y="440"/>
                    </a:lnTo>
                    <a:lnTo>
                      <a:pt x="101" y="428"/>
                    </a:lnTo>
                    <a:lnTo>
                      <a:pt x="64" y="428"/>
                    </a:lnTo>
                    <a:lnTo>
                      <a:pt x="46" y="416"/>
                    </a:lnTo>
                    <a:lnTo>
                      <a:pt x="25" y="398"/>
                    </a:lnTo>
                    <a:lnTo>
                      <a:pt x="19" y="398"/>
                    </a:lnTo>
                    <a:lnTo>
                      <a:pt x="5" y="400"/>
                    </a:lnTo>
                    <a:lnTo>
                      <a:pt x="0" y="418"/>
                    </a:lnTo>
                    <a:lnTo>
                      <a:pt x="10" y="443"/>
                    </a:lnTo>
                    <a:lnTo>
                      <a:pt x="12" y="471"/>
                    </a:lnTo>
                    <a:lnTo>
                      <a:pt x="29" y="500"/>
                    </a:lnTo>
                    <a:lnTo>
                      <a:pt x="29" y="520"/>
                    </a:lnTo>
                    <a:lnTo>
                      <a:pt x="40" y="540"/>
                    </a:lnTo>
                    <a:lnTo>
                      <a:pt x="40" y="565"/>
                    </a:lnTo>
                    <a:lnTo>
                      <a:pt x="71" y="611"/>
                    </a:lnTo>
                    <a:lnTo>
                      <a:pt x="71" y="621"/>
                    </a:lnTo>
                    <a:lnTo>
                      <a:pt x="384" y="844"/>
                    </a:lnTo>
                    <a:lnTo>
                      <a:pt x="1931" y="110"/>
                    </a:lnTo>
                    <a:lnTo>
                      <a:pt x="1931" y="110"/>
                    </a:lnTo>
                    <a:close/>
                  </a:path>
                </a:pathLst>
              </a:custGeom>
              <a:grpFill/>
              <a:ln w="6350">
                <a:noFill/>
                <a:round/>
                <a:headEnd/>
                <a:tailEnd/>
              </a:ln>
            </p:spPr>
            <p:txBody>
              <a:bodyPr/>
              <a:lstStyle/>
              <a:p>
                <a:endParaRPr lang="de-DE" sz="1350">
                  <a:solidFill>
                    <a:srgbClr val="000000"/>
                  </a:solidFill>
                </a:endParaRPr>
              </a:p>
            </p:txBody>
          </p:sp>
          <p:sp>
            <p:nvSpPr>
              <p:cNvPr id="994" name="Freeform 444"/>
              <p:cNvSpPr>
                <a:spLocks noChangeAspect="1"/>
              </p:cNvSpPr>
              <p:nvPr/>
            </p:nvSpPr>
            <p:spPr bwMode="auto">
              <a:xfrm>
                <a:off x="3212" y="1518"/>
                <a:ext cx="100" cy="101"/>
              </a:xfrm>
              <a:custGeom>
                <a:avLst/>
                <a:gdLst/>
                <a:ahLst/>
                <a:cxnLst>
                  <a:cxn ang="0">
                    <a:pos x="43" y="0"/>
                  </a:cxn>
                  <a:cxn ang="0">
                    <a:pos x="43" y="24"/>
                  </a:cxn>
                  <a:cxn ang="0">
                    <a:pos x="48" y="55"/>
                  </a:cxn>
                  <a:cxn ang="0">
                    <a:pos x="80" y="85"/>
                  </a:cxn>
                  <a:cxn ang="0">
                    <a:pos x="91" y="97"/>
                  </a:cxn>
                  <a:cxn ang="0">
                    <a:pos x="55" y="90"/>
                  </a:cxn>
                  <a:cxn ang="0">
                    <a:pos x="36" y="67"/>
                  </a:cxn>
                  <a:cxn ang="0">
                    <a:pos x="11" y="60"/>
                  </a:cxn>
                  <a:cxn ang="0">
                    <a:pos x="5" y="60"/>
                  </a:cxn>
                  <a:cxn ang="0">
                    <a:pos x="0" y="42"/>
                  </a:cxn>
                  <a:cxn ang="0">
                    <a:pos x="5" y="42"/>
                  </a:cxn>
                  <a:cxn ang="0">
                    <a:pos x="5" y="30"/>
                  </a:cxn>
                  <a:cxn ang="0">
                    <a:pos x="18" y="19"/>
                  </a:cxn>
                  <a:cxn ang="0">
                    <a:pos x="11" y="0"/>
                  </a:cxn>
                  <a:cxn ang="0">
                    <a:pos x="30" y="0"/>
                  </a:cxn>
                  <a:cxn ang="0">
                    <a:pos x="43" y="0"/>
                  </a:cxn>
                  <a:cxn ang="0">
                    <a:pos x="43" y="0"/>
                  </a:cxn>
                </a:cxnLst>
                <a:rect l="0" t="0" r="r" b="b"/>
                <a:pathLst>
                  <a:path w="91" h="97">
                    <a:moveTo>
                      <a:pt x="43" y="0"/>
                    </a:moveTo>
                    <a:lnTo>
                      <a:pt x="43" y="24"/>
                    </a:lnTo>
                    <a:lnTo>
                      <a:pt x="48" y="55"/>
                    </a:lnTo>
                    <a:lnTo>
                      <a:pt x="80" y="85"/>
                    </a:lnTo>
                    <a:lnTo>
                      <a:pt x="91" y="97"/>
                    </a:lnTo>
                    <a:lnTo>
                      <a:pt x="55" y="90"/>
                    </a:lnTo>
                    <a:lnTo>
                      <a:pt x="36" y="67"/>
                    </a:lnTo>
                    <a:lnTo>
                      <a:pt x="11" y="60"/>
                    </a:lnTo>
                    <a:lnTo>
                      <a:pt x="5" y="60"/>
                    </a:lnTo>
                    <a:lnTo>
                      <a:pt x="0" y="42"/>
                    </a:lnTo>
                    <a:lnTo>
                      <a:pt x="5" y="42"/>
                    </a:lnTo>
                    <a:lnTo>
                      <a:pt x="5" y="30"/>
                    </a:lnTo>
                    <a:lnTo>
                      <a:pt x="18" y="19"/>
                    </a:lnTo>
                    <a:lnTo>
                      <a:pt x="11" y="0"/>
                    </a:lnTo>
                    <a:lnTo>
                      <a:pt x="30" y="0"/>
                    </a:lnTo>
                    <a:lnTo>
                      <a:pt x="43" y="0"/>
                    </a:lnTo>
                    <a:lnTo>
                      <a:pt x="43"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95" name="Freeform 445"/>
              <p:cNvSpPr>
                <a:spLocks noChangeAspect="1"/>
              </p:cNvSpPr>
              <p:nvPr/>
            </p:nvSpPr>
            <p:spPr bwMode="auto">
              <a:xfrm>
                <a:off x="3212" y="1518"/>
                <a:ext cx="100" cy="101"/>
              </a:xfrm>
              <a:custGeom>
                <a:avLst/>
                <a:gdLst/>
                <a:ahLst/>
                <a:cxnLst>
                  <a:cxn ang="0">
                    <a:pos x="43" y="0"/>
                  </a:cxn>
                  <a:cxn ang="0">
                    <a:pos x="43" y="24"/>
                  </a:cxn>
                  <a:cxn ang="0">
                    <a:pos x="48" y="55"/>
                  </a:cxn>
                  <a:cxn ang="0">
                    <a:pos x="80" y="85"/>
                  </a:cxn>
                  <a:cxn ang="0">
                    <a:pos x="91" y="97"/>
                  </a:cxn>
                  <a:cxn ang="0">
                    <a:pos x="55" y="90"/>
                  </a:cxn>
                  <a:cxn ang="0">
                    <a:pos x="36" y="67"/>
                  </a:cxn>
                  <a:cxn ang="0">
                    <a:pos x="11" y="60"/>
                  </a:cxn>
                  <a:cxn ang="0">
                    <a:pos x="5" y="60"/>
                  </a:cxn>
                  <a:cxn ang="0">
                    <a:pos x="0" y="42"/>
                  </a:cxn>
                  <a:cxn ang="0">
                    <a:pos x="5" y="42"/>
                  </a:cxn>
                  <a:cxn ang="0">
                    <a:pos x="5" y="30"/>
                  </a:cxn>
                  <a:cxn ang="0">
                    <a:pos x="18" y="19"/>
                  </a:cxn>
                  <a:cxn ang="0">
                    <a:pos x="11" y="0"/>
                  </a:cxn>
                  <a:cxn ang="0">
                    <a:pos x="30" y="0"/>
                  </a:cxn>
                  <a:cxn ang="0">
                    <a:pos x="43" y="0"/>
                  </a:cxn>
                  <a:cxn ang="0">
                    <a:pos x="43" y="0"/>
                  </a:cxn>
                </a:cxnLst>
                <a:rect l="0" t="0" r="r" b="b"/>
                <a:pathLst>
                  <a:path w="91" h="97">
                    <a:moveTo>
                      <a:pt x="43" y="0"/>
                    </a:moveTo>
                    <a:lnTo>
                      <a:pt x="43" y="24"/>
                    </a:lnTo>
                    <a:lnTo>
                      <a:pt x="48" y="55"/>
                    </a:lnTo>
                    <a:lnTo>
                      <a:pt x="80" y="85"/>
                    </a:lnTo>
                    <a:lnTo>
                      <a:pt x="91" y="97"/>
                    </a:lnTo>
                    <a:lnTo>
                      <a:pt x="55" y="90"/>
                    </a:lnTo>
                    <a:lnTo>
                      <a:pt x="36" y="67"/>
                    </a:lnTo>
                    <a:lnTo>
                      <a:pt x="11" y="60"/>
                    </a:lnTo>
                    <a:lnTo>
                      <a:pt x="5" y="60"/>
                    </a:lnTo>
                    <a:lnTo>
                      <a:pt x="0" y="42"/>
                    </a:lnTo>
                    <a:lnTo>
                      <a:pt x="5" y="42"/>
                    </a:lnTo>
                    <a:lnTo>
                      <a:pt x="5" y="30"/>
                    </a:lnTo>
                    <a:lnTo>
                      <a:pt x="18" y="19"/>
                    </a:lnTo>
                    <a:lnTo>
                      <a:pt x="11" y="0"/>
                    </a:lnTo>
                    <a:lnTo>
                      <a:pt x="30" y="0"/>
                    </a:lnTo>
                    <a:lnTo>
                      <a:pt x="43" y="0"/>
                    </a:lnTo>
                    <a:lnTo>
                      <a:pt x="43"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96" name="Freeform 446"/>
              <p:cNvSpPr>
                <a:spLocks noChangeAspect="1"/>
              </p:cNvSpPr>
              <p:nvPr/>
            </p:nvSpPr>
            <p:spPr bwMode="auto">
              <a:xfrm>
                <a:off x="3318" y="1614"/>
                <a:ext cx="18" cy="14"/>
              </a:xfrm>
              <a:custGeom>
                <a:avLst/>
                <a:gdLst/>
                <a:ahLst/>
                <a:cxnLst>
                  <a:cxn ang="0">
                    <a:pos x="0" y="0"/>
                  </a:cxn>
                  <a:cxn ang="0">
                    <a:pos x="7" y="14"/>
                  </a:cxn>
                  <a:cxn ang="0">
                    <a:pos x="14" y="14"/>
                  </a:cxn>
                  <a:cxn ang="0">
                    <a:pos x="19" y="7"/>
                  </a:cxn>
                  <a:cxn ang="0">
                    <a:pos x="19" y="0"/>
                  </a:cxn>
                  <a:cxn ang="0">
                    <a:pos x="0" y="0"/>
                  </a:cxn>
                  <a:cxn ang="0">
                    <a:pos x="0" y="0"/>
                  </a:cxn>
                </a:cxnLst>
                <a:rect l="0" t="0" r="r" b="b"/>
                <a:pathLst>
                  <a:path w="19" h="14">
                    <a:moveTo>
                      <a:pt x="0" y="0"/>
                    </a:moveTo>
                    <a:lnTo>
                      <a:pt x="7" y="14"/>
                    </a:lnTo>
                    <a:lnTo>
                      <a:pt x="14" y="14"/>
                    </a:lnTo>
                    <a:lnTo>
                      <a:pt x="19" y="7"/>
                    </a:lnTo>
                    <a:lnTo>
                      <a:pt x="19" y="0"/>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97" name="Freeform 447"/>
              <p:cNvSpPr>
                <a:spLocks noChangeAspect="1"/>
              </p:cNvSpPr>
              <p:nvPr/>
            </p:nvSpPr>
            <p:spPr bwMode="auto">
              <a:xfrm>
                <a:off x="3318" y="1614"/>
                <a:ext cx="18" cy="14"/>
              </a:xfrm>
              <a:custGeom>
                <a:avLst/>
                <a:gdLst/>
                <a:ahLst/>
                <a:cxnLst>
                  <a:cxn ang="0">
                    <a:pos x="0" y="0"/>
                  </a:cxn>
                  <a:cxn ang="0">
                    <a:pos x="7" y="14"/>
                  </a:cxn>
                  <a:cxn ang="0">
                    <a:pos x="14" y="14"/>
                  </a:cxn>
                  <a:cxn ang="0">
                    <a:pos x="19" y="7"/>
                  </a:cxn>
                  <a:cxn ang="0">
                    <a:pos x="19" y="0"/>
                  </a:cxn>
                  <a:cxn ang="0">
                    <a:pos x="0" y="0"/>
                  </a:cxn>
                  <a:cxn ang="0">
                    <a:pos x="0" y="0"/>
                  </a:cxn>
                </a:cxnLst>
                <a:rect l="0" t="0" r="r" b="b"/>
                <a:pathLst>
                  <a:path w="19" h="14">
                    <a:moveTo>
                      <a:pt x="0" y="0"/>
                    </a:moveTo>
                    <a:lnTo>
                      <a:pt x="7" y="14"/>
                    </a:lnTo>
                    <a:lnTo>
                      <a:pt x="14" y="14"/>
                    </a:lnTo>
                    <a:lnTo>
                      <a:pt x="19" y="7"/>
                    </a:lnTo>
                    <a:lnTo>
                      <a:pt x="19" y="0"/>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998" name="Freeform 448"/>
              <p:cNvSpPr>
                <a:spLocks noChangeAspect="1"/>
              </p:cNvSpPr>
              <p:nvPr/>
            </p:nvSpPr>
            <p:spPr bwMode="auto">
              <a:xfrm>
                <a:off x="3231" y="1341"/>
                <a:ext cx="141" cy="162"/>
              </a:xfrm>
              <a:custGeom>
                <a:avLst/>
                <a:gdLst/>
                <a:ahLst/>
                <a:cxnLst>
                  <a:cxn ang="0">
                    <a:pos x="25" y="152"/>
                  </a:cxn>
                  <a:cxn ang="0">
                    <a:pos x="42" y="115"/>
                  </a:cxn>
                  <a:cxn ang="0">
                    <a:pos x="55" y="110"/>
                  </a:cxn>
                  <a:cxn ang="0">
                    <a:pos x="62" y="97"/>
                  </a:cxn>
                  <a:cxn ang="0">
                    <a:pos x="73" y="80"/>
                  </a:cxn>
                  <a:cxn ang="0">
                    <a:pos x="115" y="49"/>
                  </a:cxn>
                  <a:cxn ang="0">
                    <a:pos x="128" y="25"/>
                  </a:cxn>
                  <a:cxn ang="0">
                    <a:pos x="122" y="7"/>
                  </a:cxn>
                  <a:cxn ang="0">
                    <a:pos x="115" y="0"/>
                  </a:cxn>
                  <a:cxn ang="0">
                    <a:pos x="103" y="7"/>
                  </a:cxn>
                  <a:cxn ang="0">
                    <a:pos x="92" y="7"/>
                  </a:cxn>
                  <a:cxn ang="0">
                    <a:pos x="67" y="30"/>
                  </a:cxn>
                  <a:cxn ang="0">
                    <a:pos x="67" y="37"/>
                  </a:cxn>
                  <a:cxn ang="0">
                    <a:pos x="42" y="49"/>
                  </a:cxn>
                  <a:cxn ang="0">
                    <a:pos x="37" y="67"/>
                  </a:cxn>
                  <a:cxn ang="0">
                    <a:pos x="37" y="85"/>
                  </a:cxn>
                  <a:cxn ang="0">
                    <a:pos x="25" y="92"/>
                  </a:cxn>
                  <a:cxn ang="0">
                    <a:pos x="7" y="92"/>
                  </a:cxn>
                  <a:cxn ang="0">
                    <a:pos x="0" y="97"/>
                  </a:cxn>
                  <a:cxn ang="0">
                    <a:pos x="12" y="104"/>
                  </a:cxn>
                  <a:cxn ang="0">
                    <a:pos x="7" y="122"/>
                  </a:cxn>
                  <a:cxn ang="0">
                    <a:pos x="18" y="134"/>
                  </a:cxn>
                  <a:cxn ang="0">
                    <a:pos x="7" y="147"/>
                  </a:cxn>
                  <a:cxn ang="0">
                    <a:pos x="12" y="152"/>
                  </a:cxn>
                  <a:cxn ang="0">
                    <a:pos x="25" y="152"/>
                  </a:cxn>
                  <a:cxn ang="0">
                    <a:pos x="25" y="152"/>
                  </a:cxn>
                </a:cxnLst>
                <a:rect l="0" t="0" r="r" b="b"/>
                <a:pathLst>
                  <a:path w="128" h="152">
                    <a:moveTo>
                      <a:pt x="25" y="152"/>
                    </a:moveTo>
                    <a:lnTo>
                      <a:pt x="42" y="115"/>
                    </a:lnTo>
                    <a:lnTo>
                      <a:pt x="55" y="110"/>
                    </a:lnTo>
                    <a:lnTo>
                      <a:pt x="62" y="97"/>
                    </a:lnTo>
                    <a:lnTo>
                      <a:pt x="73" y="80"/>
                    </a:lnTo>
                    <a:lnTo>
                      <a:pt x="115" y="49"/>
                    </a:lnTo>
                    <a:lnTo>
                      <a:pt x="128" y="25"/>
                    </a:lnTo>
                    <a:lnTo>
                      <a:pt x="122" y="7"/>
                    </a:lnTo>
                    <a:lnTo>
                      <a:pt x="115" y="0"/>
                    </a:lnTo>
                    <a:lnTo>
                      <a:pt x="103" y="7"/>
                    </a:lnTo>
                    <a:lnTo>
                      <a:pt x="92" y="7"/>
                    </a:lnTo>
                    <a:lnTo>
                      <a:pt x="67" y="30"/>
                    </a:lnTo>
                    <a:lnTo>
                      <a:pt x="67" y="37"/>
                    </a:lnTo>
                    <a:lnTo>
                      <a:pt x="42" y="49"/>
                    </a:lnTo>
                    <a:lnTo>
                      <a:pt x="37" y="67"/>
                    </a:lnTo>
                    <a:lnTo>
                      <a:pt x="37" y="85"/>
                    </a:lnTo>
                    <a:lnTo>
                      <a:pt x="25" y="92"/>
                    </a:lnTo>
                    <a:lnTo>
                      <a:pt x="7" y="92"/>
                    </a:lnTo>
                    <a:lnTo>
                      <a:pt x="0" y="97"/>
                    </a:lnTo>
                    <a:lnTo>
                      <a:pt x="12" y="104"/>
                    </a:lnTo>
                    <a:lnTo>
                      <a:pt x="7" y="122"/>
                    </a:lnTo>
                    <a:lnTo>
                      <a:pt x="18" y="134"/>
                    </a:lnTo>
                    <a:lnTo>
                      <a:pt x="7" y="147"/>
                    </a:lnTo>
                    <a:lnTo>
                      <a:pt x="12" y="152"/>
                    </a:lnTo>
                    <a:lnTo>
                      <a:pt x="25" y="152"/>
                    </a:lnTo>
                    <a:lnTo>
                      <a:pt x="25" y="15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999" name="Freeform 449"/>
              <p:cNvSpPr>
                <a:spLocks noChangeAspect="1"/>
              </p:cNvSpPr>
              <p:nvPr/>
            </p:nvSpPr>
            <p:spPr bwMode="auto">
              <a:xfrm>
                <a:off x="3231" y="1341"/>
                <a:ext cx="141" cy="162"/>
              </a:xfrm>
              <a:custGeom>
                <a:avLst/>
                <a:gdLst/>
                <a:ahLst/>
                <a:cxnLst>
                  <a:cxn ang="0">
                    <a:pos x="25" y="152"/>
                  </a:cxn>
                  <a:cxn ang="0">
                    <a:pos x="42" y="115"/>
                  </a:cxn>
                  <a:cxn ang="0">
                    <a:pos x="55" y="110"/>
                  </a:cxn>
                  <a:cxn ang="0">
                    <a:pos x="62" y="97"/>
                  </a:cxn>
                  <a:cxn ang="0">
                    <a:pos x="73" y="80"/>
                  </a:cxn>
                  <a:cxn ang="0">
                    <a:pos x="115" y="49"/>
                  </a:cxn>
                  <a:cxn ang="0">
                    <a:pos x="128" y="25"/>
                  </a:cxn>
                  <a:cxn ang="0">
                    <a:pos x="122" y="7"/>
                  </a:cxn>
                  <a:cxn ang="0">
                    <a:pos x="115" y="0"/>
                  </a:cxn>
                  <a:cxn ang="0">
                    <a:pos x="103" y="7"/>
                  </a:cxn>
                  <a:cxn ang="0">
                    <a:pos x="92" y="7"/>
                  </a:cxn>
                  <a:cxn ang="0">
                    <a:pos x="67" y="30"/>
                  </a:cxn>
                  <a:cxn ang="0">
                    <a:pos x="67" y="37"/>
                  </a:cxn>
                  <a:cxn ang="0">
                    <a:pos x="42" y="49"/>
                  </a:cxn>
                  <a:cxn ang="0">
                    <a:pos x="37" y="67"/>
                  </a:cxn>
                  <a:cxn ang="0">
                    <a:pos x="37" y="85"/>
                  </a:cxn>
                  <a:cxn ang="0">
                    <a:pos x="25" y="92"/>
                  </a:cxn>
                  <a:cxn ang="0">
                    <a:pos x="7" y="92"/>
                  </a:cxn>
                  <a:cxn ang="0">
                    <a:pos x="0" y="97"/>
                  </a:cxn>
                  <a:cxn ang="0">
                    <a:pos x="12" y="104"/>
                  </a:cxn>
                  <a:cxn ang="0">
                    <a:pos x="7" y="122"/>
                  </a:cxn>
                  <a:cxn ang="0">
                    <a:pos x="18" y="134"/>
                  </a:cxn>
                  <a:cxn ang="0">
                    <a:pos x="7" y="147"/>
                  </a:cxn>
                  <a:cxn ang="0">
                    <a:pos x="12" y="152"/>
                  </a:cxn>
                  <a:cxn ang="0">
                    <a:pos x="25" y="152"/>
                  </a:cxn>
                  <a:cxn ang="0">
                    <a:pos x="25" y="152"/>
                  </a:cxn>
                </a:cxnLst>
                <a:rect l="0" t="0" r="r" b="b"/>
                <a:pathLst>
                  <a:path w="128" h="152">
                    <a:moveTo>
                      <a:pt x="25" y="152"/>
                    </a:moveTo>
                    <a:lnTo>
                      <a:pt x="42" y="115"/>
                    </a:lnTo>
                    <a:lnTo>
                      <a:pt x="55" y="110"/>
                    </a:lnTo>
                    <a:lnTo>
                      <a:pt x="62" y="97"/>
                    </a:lnTo>
                    <a:lnTo>
                      <a:pt x="73" y="80"/>
                    </a:lnTo>
                    <a:lnTo>
                      <a:pt x="115" y="49"/>
                    </a:lnTo>
                    <a:lnTo>
                      <a:pt x="128" y="25"/>
                    </a:lnTo>
                    <a:lnTo>
                      <a:pt x="122" y="7"/>
                    </a:lnTo>
                    <a:lnTo>
                      <a:pt x="115" y="0"/>
                    </a:lnTo>
                    <a:lnTo>
                      <a:pt x="103" y="7"/>
                    </a:lnTo>
                    <a:lnTo>
                      <a:pt x="92" y="7"/>
                    </a:lnTo>
                    <a:lnTo>
                      <a:pt x="67" y="30"/>
                    </a:lnTo>
                    <a:lnTo>
                      <a:pt x="67" y="37"/>
                    </a:lnTo>
                    <a:lnTo>
                      <a:pt x="42" y="49"/>
                    </a:lnTo>
                    <a:lnTo>
                      <a:pt x="37" y="67"/>
                    </a:lnTo>
                    <a:lnTo>
                      <a:pt x="37" y="85"/>
                    </a:lnTo>
                    <a:lnTo>
                      <a:pt x="25" y="92"/>
                    </a:lnTo>
                    <a:lnTo>
                      <a:pt x="7" y="92"/>
                    </a:lnTo>
                    <a:lnTo>
                      <a:pt x="0" y="97"/>
                    </a:lnTo>
                    <a:lnTo>
                      <a:pt x="12" y="104"/>
                    </a:lnTo>
                    <a:lnTo>
                      <a:pt x="7" y="122"/>
                    </a:lnTo>
                    <a:lnTo>
                      <a:pt x="18" y="134"/>
                    </a:lnTo>
                    <a:lnTo>
                      <a:pt x="7" y="147"/>
                    </a:lnTo>
                    <a:lnTo>
                      <a:pt x="12" y="152"/>
                    </a:lnTo>
                    <a:lnTo>
                      <a:pt x="25" y="152"/>
                    </a:lnTo>
                    <a:lnTo>
                      <a:pt x="25" y="15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00" name="Freeform 450"/>
              <p:cNvSpPr>
                <a:spLocks noChangeAspect="1"/>
              </p:cNvSpPr>
              <p:nvPr/>
            </p:nvSpPr>
            <p:spPr bwMode="auto">
              <a:xfrm>
                <a:off x="3528" y="1075"/>
                <a:ext cx="53" cy="65"/>
              </a:xfrm>
              <a:custGeom>
                <a:avLst/>
                <a:gdLst/>
                <a:ahLst/>
                <a:cxnLst>
                  <a:cxn ang="0">
                    <a:pos x="0" y="25"/>
                  </a:cxn>
                  <a:cxn ang="0">
                    <a:pos x="7" y="32"/>
                  </a:cxn>
                  <a:cxn ang="0">
                    <a:pos x="7" y="44"/>
                  </a:cxn>
                  <a:cxn ang="0">
                    <a:pos x="32" y="50"/>
                  </a:cxn>
                  <a:cxn ang="0">
                    <a:pos x="37" y="62"/>
                  </a:cxn>
                  <a:cxn ang="0">
                    <a:pos x="44" y="62"/>
                  </a:cxn>
                  <a:cxn ang="0">
                    <a:pos x="44" y="55"/>
                  </a:cxn>
                  <a:cxn ang="0">
                    <a:pos x="44" y="37"/>
                  </a:cxn>
                  <a:cxn ang="0">
                    <a:pos x="49" y="32"/>
                  </a:cxn>
                  <a:cxn ang="0">
                    <a:pos x="49" y="19"/>
                  </a:cxn>
                  <a:cxn ang="0">
                    <a:pos x="32" y="0"/>
                  </a:cxn>
                  <a:cxn ang="0">
                    <a:pos x="19" y="7"/>
                  </a:cxn>
                  <a:cxn ang="0">
                    <a:pos x="12" y="0"/>
                  </a:cxn>
                  <a:cxn ang="0">
                    <a:pos x="7" y="19"/>
                  </a:cxn>
                  <a:cxn ang="0">
                    <a:pos x="0" y="25"/>
                  </a:cxn>
                  <a:cxn ang="0">
                    <a:pos x="0" y="25"/>
                  </a:cxn>
                </a:cxnLst>
                <a:rect l="0" t="0" r="r" b="b"/>
                <a:pathLst>
                  <a:path w="49" h="62">
                    <a:moveTo>
                      <a:pt x="0" y="25"/>
                    </a:moveTo>
                    <a:lnTo>
                      <a:pt x="7" y="32"/>
                    </a:lnTo>
                    <a:lnTo>
                      <a:pt x="7" y="44"/>
                    </a:lnTo>
                    <a:lnTo>
                      <a:pt x="32" y="50"/>
                    </a:lnTo>
                    <a:lnTo>
                      <a:pt x="37" y="62"/>
                    </a:lnTo>
                    <a:lnTo>
                      <a:pt x="44" y="62"/>
                    </a:lnTo>
                    <a:lnTo>
                      <a:pt x="44" y="55"/>
                    </a:lnTo>
                    <a:lnTo>
                      <a:pt x="44" y="37"/>
                    </a:lnTo>
                    <a:lnTo>
                      <a:pt x="49" y="32"/>
                    </a:lnTo>
                    <a:lnTo>
                      <a:pt x="49" y="19"/>
                    </a:lnTo>
                    <a:lnTo>
                      <a:pt x="32" y="0"/>
                    </a:lnTo>
                    <a:lnTo>
                      <a:pt x="19" y="7"/>
                    </a:lnTo>
                    <a:lnTo>
                      <a:pt x="12" y="0"/>
                    </a:lnTo>
                    <a:lnTo>
                      <a:pt x="7" y="19"/>
                    </a:lnTo>
                    <a:lnTo>
                      <a:pt x="0" y="25"/>
                    </a:lnTo>
                    <a:lnTo>
                      <a:pt x="0" y="2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01" name="Freeform 451"/>
              <p:cNvSpPr>
                <a:spLocks noChangeAspect="1"/>
              </p:cNvSpPr>
              <p:nvPr/>
            </p:nvSpPr>
            <p:spPr bwMode="auto">
              <a:xfrm>
                <a:off x="3528" y="1075"/>
                <a:ext cx="53" cy="65"/>
              </a:xfrm>
              <a:custGeom>
                <a:avLst/>
                <a:gdLst/>
                <a:ahLst/>
                <a:cxnLst>
                  <a:cxn ang="0">
                    <a:pos x="0" y="25"/>
                  </a:cxn>
                  <a:cxn ang="0">
                    <a:pos x="7" y="32"/>
                  </a:cxn>
                  <a:cxn ang="0">
                    <a:pos x="7" y="44"/>
                  </a:cxn>
                  <a:cxn ang="0">
                    <a:pos x="32" y="50"/>
                  </a:cxn>
                  <a:cxn ang="0">
                    <a:pos x="37" y="62"/>
                  </a:cxn>
                  <a:cxn ang="0">
                    <a:pos x="44" y="62"/>
                  </a:cxn>
                  <a:cxn ang="0">
                    <a:pos x="44" y="55"/>
                  </a:cxn>
                  <a:cxn ang="0">
                    <a:pos x="44" y="37"/>
                  </a:cxn>
                  <a:cxn ang="0">
                    <a:pos x="49" y="32"/>
                  </a:cxn>
                  <a:cxn ang="0">
                    <a:pos x="49" y="19"/>
                  </a:cxn>
                  <a:cxn ang="0">
                    <a:pos x="32" y="0"/>
                  </a:cxn>
                  <a:cxn ang="0">
                    <a:pos x="19" y="7"/>
                  </a:cxn>
                  <a:cxn ang="0">
                    <a:pos x="12" y="0"/>
                  </a:cxn>
                  <a:cxn ang="0">
                    <a:pos x="7" y="19"/>
                  </a:cxn>
                  <a:cxn ang="0">
                    <a:pos x="0" y="25"/>
                  </a:cxn>
                  <a:cxn ang="0">
                    <a:pos x="0" y="25"/>
                  </a:cxn>
                </a:cxnLst>
                <a:rect l="0" t="0" r="r" b="b"/>
                <a:pathLst>
                  <a:path w="49" h="62">
                    <a:moveTo>
                      <a:pt x="0" y="25"/>
                    </a:moveTo>
                    <a:lnTo>
                      <a:pt x="7" y="32"/>
                    </a:lnTo>
                    <a:lnTo>
                      <a:pt x="7" y="44"/>
                    </a:lnTo>
                    <a:lnTo>
                      <a:pt x="32" y="50"/>
                    </a:lnTo>
                    <a:lnTo>
                      <a:pt x="37" y="62"/>
                    </a:lnTo>
                    <a:lnTo>
                      <a:pt x="44" y="62"/>
                    </a:lnTo>
                    <a:lnTo>
                      <a:pt x="44" y="55"/>
                    </a:lnTo>
                    <a:lnTo>
                      <a:pt x="44" y="37"/>
                    </a:lnTo>
                    <a:lnTo>
                      <a:pt x="49" y="32"/>
                    </a:lnTo>
                    <a:lnTo>
                      <a:pt x="49" y="19"/>
                    </a:lnTo>
                    <a:lnTo>
                      <a:pt x="32" y="0"/>
                    </a:lnTo>
                    <a:lnTo>
                      <a:pt x="19" y="7"/>
                    </a:lnTo>
                    <a:lnTo>
                      <a:pt x="12" y="0"/>
                    </a:lnTo>
                    <a:lnTo>
                      <a:pt x="7" y="19"/>
                    </a:lnTo>
                    <a:lnTo>
                      <a:pt x="0" y="25"/>
                    </a:lnTo>
                    <a:lnTo>
                      <a:pt x="0" y="2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02" name="Freeform 452"/>
              <p:cNvSpPr>
                <a:spLocks noChangeAspect="1"/>
              </p:cNvSpPr>
              <p:nvPr/>
            </p:nvSpPr>
            <p:spPr bwMode="auto">
              <a:xfrm>
                <a:off x="3497" y="1129"/>
                <a:ext cx="73" cy="70"/>
              </a:xfrm>
              <a:custGeom>
                <a:avLst/>
                <a:gdLst/>
                <a:ahLst/>
                <a:cxnLst>
                  <a:cxn ang="0">
                    <a:pos x="0" y="5"/>
                  </a:cxn>
                  <a:cxn ang="0">
                    <a:pos x="0" y="24"/>
                  </a:cxn>
                  <a:cxn ang="0">
                    <a:pos x="7" y="42"/>
                  </a:cxn>
                  <a:cxn ang="0">
                    <a:pos x="37" y="49"/>
                  </a:cxn>
                  <a:cxn ang="0">
                    <a:pos x="62" y="67"/>
                  </a:cxn>
                  <a:cxn ang="0">
                    <a:pos x="67" y="54"/>
                  </a:cxn>
                  <a:cxn ang="0">
                    <a:pos x="49" y="35"/>
                  </a:cxn>
                  <a:cxn ang="0">
                    <a:pos x="55" y="12"/>
                  </a:cxn>
                  <a:cxn ang="0">
                    <a:pos x="49" y="0"/>
                  </a:cxn>
                  <a:cxn ang="0">
                    <a:pos x="24" y="0"/>
                  </a:cxn>
                  <a:cxn ang="0">
                    <a:pos x="19" y="0"/>
                  </a:cxn>
                  <a:cxn ang="0">
                    <a:pos x="0" y="5"/>
                  </a:cxn>
                  <a:cxn ang="0">
                    <a:pos x="0" y="5"/>
                  </a:cxn>
                </a:cxnLst>
                <a:rect l="0" t="0" r="r" b="b"/>
                <a:pathLst>
                  <a:path w="67" h="67">
                    <a:moveTo>
                      <a:pt x="0" y="5"/>
                    </a:moveTo>
                    <a:lnTo>
                      <a:pt x="0" y="24"/>
                    </a:lnTo>
                    <a:lnTo>
                      <a:pt x="7" y="42"/>
                    </a:lnTo>
                    <a:lnTo>
                      <a:pt x="37" y="49"/>
                    </a:lnTo>
                    <a:lnTo>
                      <a:pt x="62" y="67"/>
                    </a:lnTo>
                    <a:lnTo>
                      <a:pt x="67" y="54"/>
                    </a:lnTo>
                    <a:lnTo>
                      <a:pt x="49" y="35"/>
                    </a:lnTo>
                    <a:lnTo>
                      <a:pt x="55" y="12"/>
                    </a:lnTo>
                    <a:lnTo>
                      <a:pt x="49" y="0"/>
                    </a:lnTo>
                    <a:lnTo>
                      <a:pt x="24" y="0"/>
                    </a:lnTo>
                    <a:lnTo>
                      <a:pt x="19" y="0"/>
                    </a:lnTo>
                    <a:lnTo>
                      <a:pt x="0" y="5"/>
                    </a:lnTo>
                    <a:lnTo>
                      <a:pt x="0"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03" name="Freeform 453"/>
              <p:cNvSpPr>
                <a:spLocks noChangeAspect="1"/>
              </p:cNvSpPr>
              <p:nvPr/>
            </p:nvSpPr>
            <p:spPr bwMode="auto">
              <a:xfrm>
                <a:off x="3497" y="1129"/>
                <a:ext cx="73" cy="70"/>
              </a:xfrm>
              <a:custGeom>
                <a:avLst/>
                <a:gdLst/>
                <a:ahLst/>
                <a:cxnLst>
                  <a:cxn ang="0">
                    <a:pos x="0" y="5"/>
                  </a:cxn>
                  <a:cxn ang="0">
                    <a:pos x="0" y="24"/>
                  </a:cxn>
                  <a:cxn ang="0">
                    <a:pos x="7" y="42"/>
                  </a:cxn>
                  <a:cxn ang="0">
                    <a:pos x="37" y="49"/>
                  </a:cxn>
                  <a:cxn ang="0">
                    <a:pos x="62" y="67"/>
                  </a:cxn>
                  <a:cxn ang="0">
                    <a:pos x="67" y="54"/>
                  </a:cxn>
                  <a:cxn ang="0">
                    <a:pos x="49" y="35"/>
                  </a:cxn>
                  <a:cxn ang="0">
                    <a:pos x="55" y="12"/>
                  </a:cxn>
                  <a:cxn ang="0">
                    <a:pos x="49" y="0"/>
                  </a:cxn>
                  <a:cxn ang="0">
                    <a:pos x="24" y="0"/>
                  </a:cxn>
                  <a:cxn ang="0">
                    <a:pos x="19" y="0"/>
                  </a:cxn>
                  <a:cxn ang="0">
                    <a:pos x="0" y="5"/>
                  </a:cxn>
                  <a:cxn ang="0">
                    <a:pos x="0" y="5"/>
                  </a:cxn>
                </a:cxnLst>
                <a:rect l="0" t="0" r="r" b="b"/>
                <a:pathLst>
                  <a:path w="67" h="67">
                    <a:moveTo>
                      <a:pt x="0" y="5"/>
                    </a:moveTo>
                    <a:lnTo>
                      <a:pt x="0" y="24"/>
                    </a:lnTo>
                    <a:lnTo>
                      <a:pt x="7" y="42"/>
                    </a:lnTo>
                    <a:lnTo>
                      <a:pt x="37" y="49"/>
                    </a:lnTo>
                    <a:lnTo>
                      <a:pt x="62" y="67"/>
                    </a:lnTo>
                    <a:lnTo>
                      <a:pt x="67" y="54"/>
                    </a:lnTo>
                    <a:lnTo>
                      <a:pt x="49" y="35"/>
                    </a:lnTo>
                    <a:lnTo>
                      <a:pt x="55" y="12"/>
                    </a:lnTo>
                    <a:lnTo>
                      <a:pt x="49" y="0"/>
                    </a:lnTo>
                    <a:lnTo>
                      <a:pt x="24" y="0"/>
                    </a:lnTo>
                    <a:lnTo>
                      <a:pt x="19" y="0"/>
                    </a:lnTo>
                    <a:lnTo>
                      <a:pt x="0" y="5"/>
                    </a:lnTo>
                    <a:lnTo>
                      <a:pt x="0"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04" name="Freeform 454"/>
              <p:cNvSpPr>
                <a:spLocks noChangeAspect="1"/>
              </p:cNvSpPr>
              <p:nvPr/>
            </p:nvSpPr>
            <p:spPr bwMode="auto">
              <a:xfrm>
                <a:off x="3587" y="1147"/>
                <a:ext cx="69" cy="73"/>
              </a:xfrm>
              <a:custGeom>
                <a:avLst/>
                <a:gdLst/>
                <a:ahLst/>
                <a:cxnLst>
                  <a:cxn ang="0">
                    <a:pos x="0" y="7"/>
                  </a:cxn>
                  <a:cxn ang="0">
                    <a:pos x="0" y="25"/>
                  </a:cxn>
                  <a:cxn ang="0">
                    <a:pos x="12" y="32"/>
                  </a:cxn>
                  <a:cxn ang="0">
                    <a:pos x="12" y="50"/>
                  </a:cxn>
                  <a:cxn ang="0">
                    <a:pos x="12" y="68"/>
                  </a:cxn>
                  <a:cxn ang="0">
                    <a:pos x="37" y="62"/>
                  </a:cxn>
                  <a:cxn ang="0">
                    <a:pos x="56" y="55"/>
                  </a:cxn>
                  <a:cxn ang="0">
                    <a:pos x="62" y="43"/>
                  </a:cxn>
                  <a:cxn ang="0">
                    <a:pos x="62" y="32"/>
                  </a:cxn>
                  <a:cxn ang="0">
                    <a:pos x="44" y="18"/>
                  </a:cxn>
                  <a:cxn ang="0">
                    <a:pos x="37" y="7"/>
                  </a:cxn>
                  <a:cxn ang="0">
                    <a:pos x="24" y="0"/>
                  </a:cxn>
                  <a:cxn ang="0">
                    <a:pos x="12" y="13"/>
                  </a:cxn>
                  <a:cxn ang="0">
                    <a:pos x="12" y="7"/>
                  </a:cxn>
                  <a:cxn ang="0">
                    <a:pos x="0" y="7"/>
                  </a:cxn>
                  <a:cxn ang="0">
                    <a:pos x="0" y="7"/>
                  </a:cxn>
                </a:cxnLst>
                <a:rect l="0" t="0" r="r" b="b"/>
                <a:pathLst>
                  <a:path w="62" h="68">
                    <a:moveTo>
                      <a:pt x="0" y="7"/>
                    </a:moveTo>
                    <a:lnTo>
                      <a:pt x="0" y="25"/>
                    </a:lnTo>
                    <a:lnTo>
                      <a:pt x="12" y="32"/>
                    </a:lnTo>
                    <a:lnTo>
                      <a:pt x="12" y="50"/>
                    </a:lnTo>
                    <a:lnTo>
                      <a:pt x="12" y="68"/>
                    </a:lnTo>
                    <a:lnTo>
                      <a:pt x="37" y="62"/>
                    </a:lnTo>
                    <a:lnTo>
                      <a:pt x="56" y="55"/>
                    </a:lnTo>
                    <a:lnTo>
                      <a:pt x="62" y="43"/>
                    </a:lnTo>
                    <a:lnTo>
                      <a:pt x="62" y="32"/>
                    </a:lnTo>
                    <a:lnTo>
                      <a:pt x="44" y="18"/>
                    </a:lnTo>
                    <a:lnTo>
                      <a:pt x="37" y="7"/>
                    </a:lnTo>
                    <a:lnTo>
                      <a:pt x="24" y="0"/>
                    </a:lnTo>
                    <a:lnTo>
                      <a:pt x="12" y="13"/>
                    </a:lnTo>
                    <a:lnTo>
                      <a:pt x="12" y="7"/>
                    </a:lnTo>
                    <a:lnTo>
                      <a:pt x="0" y="7"/>
                    </a:lnTo>
                    <a:lnTo>
                      <a:pt x="0" y="7"/>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05" name="Freeform 455"/>
              <p:cNvSpPr>
                <a:spLocks noChangeAspect="1"/>
              </p:cNvSpPr>
              <p:nvPr/>
            </p:nvSpPr>
            <p:spPr bwMode="auto">
              <a:xfrm>
                <a:off x="3587" y="1147"/>
                <a:ext cx="69" cy="73"/>
              </a:xfrm>
              <a:custGeom>
                <a:avLst/>
                <a:gdLst/>
                <a:ahLst/>
                <a:cxnLst>
                  <a:cxn ang="0">
                    <a:pos x="0" y="7"/>
                  </a:cxn>
                  <a:cxn ang="0">
                    <a:pos x="0" y="25"/>
                  </a:cxn>
                  <a:cxn ang="0">
                    <a:pos x="12" y="32"/>
                  </a:cxn>
                  <a:cxn ang="0">
                    <a:pos x="12" y="50"/>
                  </a:cxn>
                  <a:cxn ang="0">
                    <a:pos x="12" y="68"/>
                  </a:cxn>
                  <a:cxn ang="0">
                    <a:pos x="37" y="62"/>
                  </a:cxn>
                  <a:cxn ang="0">
                    <a:pos x="56" y="55"/>
                  </a:cxn>
                  <a:cxn ang="0">
                    <a:pos x="62" y="43"/>
                  </a:cxn>
                  <a:cxn ang="0">
                    <a:pos x="62" y="32"/>
                  </a:cxn>
                  <a:cxn ang="0">
                    <a:pos x="44" y="18"/>
                  </a:cxn>
                  <a:cxn ang="0">
                    <a:pos x="37" y="7"/>
                  </a:cxn>
                  <a:cxn ang="0">
                    <a:pos x="24" y="0"/>
                  </a:cxn>
                  <a:cxn ang="0">
                    <a:pos x="12" y="13"/>
                  </a:cxn>
                  <a:cxn ang="0">
                    <a:pos x="12" y="7"/>
                  </a:cxn>
                  <a:cxn ang="0">
                    <a:pos x="0" y="7"/>
                  </a:cxn>
                  <a:cxn ang="0">
                    <a:pos x="0" y="7"/>
                  </a:cxn>
                </a:cxnLst>
                <a:rect l="0" t="0" r="r" b="b"/>
                <a:pathLst>
                  <a:path w="62" h="68">
                    <a:moveTo>
                      <a:pt x="0" y="7"/>
                    </a:moveTo>
                    <a:lnTo>
                      <a:pt x="0" y="25"/>
                    </a:lnTo>
                    <a:lnTo>
                      <a:pt x="12" y="32"/>
                    </a:lnTo>
                    <a:lnTo>
                      <a:pt x="12" y="50"/>
                    </a:lnTo>
                    <a:lnTo>
                      <a:pt x="12" y="68"/>
                    </a:lnTo>
                    <a:lnTo>
                      <a:pt x="37" y="62"/>
                    </a:lnTo>
                    <a:lnTo>
                      <a:pt x="56" y="55"/>
                    </a:lnTo>
                    <a:lnTo>
                      <a:pt x="62" y="43"/>
                    </a:lnTo>
                    <a:lnTo>
                      <a:pt x="62" y="32"/>
                    </a:lnTo>
                    <a:lnTo>
                      <a:pt x="44" y="18"/>
                    </a:lnTo>
                    <a:lnTo>
                      <a:pt x="37" y="7"/>
                    </a:lnTo>
                    <a:lnTo>
                      <a:pt x="24" y="0"/>
                    </a:lnTo>
                    <a:lnTo>
                      <a:pt x="12" y="13"/>
                    </a:lnTo>
                    <a:lnTo>
                      <a:pt x="12" y="7"/>
                    </a:lnTo>
                    <a:lnTo>
                      <a:pt x="0" y="7"/>
                    </a:lnTo>
                    <a:lnTo>
                      <a:pt x="0" y="7"/>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06" name="Freeform 456"/>
              <p:cNvSpPr>
                <a:spLocks noChangeAspect="1"/>
              </p:cNvSpPr>
              <p:nvPr/>
            </p:nvSpPr>
            <p:spPr bwMode="auto">
              <a:xfrm>
                <a:off x="3534" y="1147"/>
                <a:ext cx="36" cy="18"/>
              </a:xfrm>
              <a:custGeom>
                <a:avLst/>
                <a:gdLst/>
                <a:ahLst/>
                <a:cxnLst>
                  <a:cxn ang="0">
                    <a:pos x="25" y="0"/>
                  </a:cxn>
                  <a:cxn ang="0">
                    <a:pos x="0" y="7"/>
                  </a:cxn>
                  <a:cxn ang="0">
                    <a:pos x="25" y="18"/>
                  </a:cxn>
                  <a:cxn ang="0">
                    <a:pos x="30" y="13"/>
                  </a:cxn>
                  <a:cxn ang="0">
                    <a:pos x="25" y="0"/>
                  </a:cxn>
                  <a:cxn ang="0">
                    <a:pos x="25" y="0"/>
                  </a:cxn>
                </a:cxnLst>
                <a:rect l="0" t="0" r="r" b="b"/>
                <a:pathLst>
                  <a:path w="30" h="18">
                    <a:moveTo>
                      <a:pt x="25" y="0"/>
                    </a:moveTo>
                    <a:lnTo>
                      <a:pt x="0" y="7"/>
                    </a:lnTo>
                    <a:lnTo>
                      <a:pt x="25" y="18"/>
                    </a:lnTo>
                    <a:lnTo>
                      <a:pt x="30" y="13"/>
                    </a:lnTo>
                    <a:lnTo>
                      <a:pt x="25" y="0"/>
                    </a:lnTo>
                    <a:lnTo>
                      <a:pt x="2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07" name="Freeform 457"/>
              <p:cNvSpPr>
                <a:spLocks noChangeAspect="1"/>
              </p:cNvSpPr>
              <p:nvPr/>
            </p:nvSpPr>
            <p:spPr bwMode="auto">
              <a:xfrm>
                <a:off x="3534" y="1147"/>
                <a:ext cx="36" cy="18"/>
              </a:xfrm>
              <a:custGeom>
                <a:avLst/>
                <a:gdLst/>
                <a:ahLst/>
                <a:cxnLst>
                  <a:cxn ang="0">
                    <a:pos x="25" y="0"/>
                  </a:cxn>
                  <a:cxn ang="0">
                    <a:pos x="0" y="7"/>
                  </a:cxn>
                  <a:cxn ang="0">
                    <a:pos x="25" y="18"/>
                  </a:cxn>
                  <a:cxn ang="0">
                    <a:pos x="30" y="13"/>
                  </a:cxn>
                  <a:cxn ang="0">
                    <a:pos x="25" y="0"/>
                  </a:cxn>
                  <a:cxn ang="0">
                    <a:pos x="25" y="0"/>
                  </a:cxn>
                </a:cxnLst>
                <a:rect l="0" t="0" r="r" b="b"/>
                <a:pathLst>
                  <a:path w="30" h="18">
                    <a:moveTo>
                      <a:pt x="25" y="0"/>
                    </a:moveTo>
                    <a:lnTo>
                      <a:pt x="0" y="7"/>
                    </a:lnTo>
                    <a:lnTo>
                      <a:pt x="25" y="18"/>
                    </a:lnTo>
                    <a:lnTo>
                      <a:pt x="30" y="13"/>
                    </a:lnTo>
                    <a:lnTo>
                      <a:pt x="25" y="0"/>
                    </a:lnTo>
                    <a:lnTo>
                      <a:pt x="2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08" name="Freeform 458"/>
              <p:cNvSpPr>
                <a:spLocks noChangeAspect="1"/>
              </p:cNvSpPr>
              <p:nvPr/>
            </p:nvSpPr>
            <p:spPr bwMode="auto">
              <a:xfrm>
                <a:off x="2968" y="1842"/>
                <a:ext cx="36" cy="66"/>
              </a:xfrm>
              <a:custGeom>
                <a:avLst/>
                <a:gdLst/>
                <a:ahLst/>
                <a:cxnLst>
                  <a:cxn ang="0">
                    <a:pos x="22" y="0"/>
                  </a:cxn>
                  <a:cxn ang="0">
                    <a:pos x="35" y="22"/>
                  </a:cxn>
                  <a:cxn ang="0">
                    <a:pos x="22" y="53"/>
                  </a:cxn>
                  <a:cxn ang="0">
                    <a:pos x="0" y="60"/>
                  </a:cxn>
                </a:cxnLst>
                <a:rect l="0" t="0" r="r" b="b"/>
                <a:pathLst>
                  <a:path w="35" h="60">
                    <a:moveTo>
                      <a:pt x="22" y="0"/>
                    </a:moveTo>
                    <a:lnTo>
                      <a:pt x="35" y="22"/>
                    </a:lnTo>
                    <a:lnTo>
                      <a:pt x="22" y="53"/>
                    </a:lnTo>
                    <a:lnTo>
                      <a:pt x="0" y="6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09" name="Freeform 459"/>
              <p:cNvSpPr>
                <a:spLocks noChangeAspect="1"/>
              </p:cNvSpPr>
              <p:nvPr/>
            </p:nvSpPr>
            <p:spPr bwMode="auto">
              <a:xfrm>
                <a:off x="2832" y="2340"/>
                <a:ext cx="41" cy="39"/>
              </a:xfrm>
              <a:custGeom>
                <a:avLst/>
                <a:gdLst/>
                <a:ahLst/>
                <a:cxnLst>
                  <a:cxn ang="0">
                    <a:pos x="0" y="2"/>
                  </a:cxn>
                  <a:cxn ang="0">
                    <a:pos x="10" y="0"/>
                  </a:cxn>
                  <a:cxn ang="0">
                    <a:pos x="23" y="4"/>
                  </a:cxn>
                  <a:cxn ang="0">
                    <a:pos x="40" y="25"/>
                  </a:cxn>
                  <a:cxn ang="0">
                    <a:pos x="30" y="34"/>
                  </a:cxn>
                  <a:cxn ang="0">
                    <a:pos x="21" y="35"/>
                  </a:cxn>
                  <a:cxn ang="0">
                    <a:pos x="5" y="29"/>
                  </a:cxn>
                  <a:cxn ang="0">
                    <a:pos x="5" y="15"/>
                  </a:cxn>
                  <a:cxn ang="0">
                    <a:pos x="0" y="2"/>
                  </a:cxn>
                  <a:cxn ang="0">
                    <a:pos x="0" y="2"/>
                  </a:cxn>
                </a:cxnLst>
                <a:rect l="0" t="0" r="r" b="b"/>
                <a:pathLst>
                  <a:path w="40" h="35">
                    <a:moveTo>
                      <a:pt x="0" y="2"/>
                    </a:moveTo>
                    <a:lnTo>
                      <a:pt x="10" y="0"/>
                    </a:lnTo>
                    <a:lnTo>
                      <a:pt x="23" y="4"/>
                    </a:lnTo>
                    <a:lnTo>
                      <a:pt x="40" y="25"/>
                    </a:lnTo>
                    <a:lnTo>
                      <a:pt x="30" y="34"/>
                    </a:lnTo>
                    <a:lnTo>
                      <a:pt x="21" y="35"/>
                    </a:lnTo>
                    <a:lnTo>
                      <a:pt x="5" y="29"/>
                    </a:lnTo>
                    <a:lnTo>
                      <a:pt x="5" y="15"/>
                    </a:lnTo>
                    <a:lnTo>
                      <a:pt x="0" y="2"/>
                    </a:lnTo>
                    <a:lnTo>
                      <a:pt x="0" y="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10" name="Freeform 460"/>
              <p:cNvSpPr>
                <a:spLocks noChangeAspect="1"/>
              </p:cNvSpPr>
              <p:nvPr/>
            </p:nvSpPr>
            <p:spPr bwMode="auto">
              <a:xfrm>
                <a:off x="2832" y="2340"/>
                <a:ext cx="41" cy="39"/>
              </a:xfrm>
              <a:custGeom>
                <a:avLst/>
                <a:gdLst/>
                <a:ahLst/>
                <a:cxnLst>
                  <a:cxn ang="0">
                    <a:pos x="0" y="2"/>
                  </a:cxn>
                  <a:cxn ang="0">
                    <a:pos x="10" y="0"/>
                  </a:cxn>
                  <a:cxn ang="0">
                    <a:pos x="23" y="4"/>
                  </a:cxn>
                  <a:cxn ang="0">
                    <a:pos x="40" y="25"/>
                  </a:cxn>
                  <a:cxn ang="0">
                    <a:pos x="30" y="34"/>
                  </a:cxn>
                  <a:cxn ang="0">
                    <a:pos x="21" y="35"/>
                  </a:cxn>
                  <a:cxn ang="0">
                    <a:pos x="5" y="29"/>
                  </a:cxn>
                  <a:cxn ang="0">
                    <a:pos x="5" y="15"/>
                  </a:cxn>
                  <a:cxn ang="0">
                    <a:pos x="0" y="2"/>
                  </a:cxn>
                  <a:cxn ang="0">
                    <a:pos x="0" y="2"/>
                  </a:cxn>
                </a:cxnLst>
                <a:rect l="0" t="0" r="r" b="b"/>
                <a:pathLst>
                  <a:path w="40" h="35">
                    <a:moveTo>
                      <a:pt x="0" y="2"/>
                    </a:moveTo>
                    <a:lnTo>
                      <a:pt x="10" y="0"/>
                    </a:lnTo>
                    <a:lnTo>
                      <a:pt x="23" y="4"/>
                    </a:lnTo>
                    <a:lnTo>
                      <a:pt x="40" y="25"/>
                    </a:lnTo>
                    <a:lnTo>
                      <a:pt x="30" y="34"/>
                    </a:lnTo>
                    <a:lnTo>
                      <a:pt x="21" y="35"/>
                    </a:lnTo>
                    <a:lnTo>
                      <a:pt x="5" y="29"/>
                    </a:lnTo>
                    <a:lnTo>
                      <a:pt x="5" y="15"/>
                    </a:lnTo>
                    <a:lnTo>
                      <a:pt x="0" y="2"/>
                    </a:lnTo>
                    <a:lnTo>
                      <a:pt x="0" y="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11" name="Freeform 461"/>
              <p:cNvSpPr>
                <a:spLocks noChangeAspect="1"/>
              </p:cNvSpPr>
              <p:nvPr/>
            </p:nvSpPr>
            <p:spPr bwMode="auto">
              <a:xfrm>
                <a:off x="2112" y="1691"/>
                <a:ext cx="156" cy="109"/>
              </a:xfrm>
              <a:custGeom>
                <a:avLst/>
                <a:gdLst/>
                <a:ahLst/>
                <a:cxnLst>
                  <a:cxn ang="0">
                    <a:pos x="55" y="21"/>
                  </a:cxn>
                  <a:cxn ang="0">
                    <a:pos x="51" y="30"/>
                  </a:cxn>
                  <a:cxn ang="0">
                    <a:pos x="40" y="33"/>
                  </a:cxn>
                  <a:cxn ang="0">
                    <a:pos x="38" y="21"/>
                  </a:cxn>
                  <a:cxn ang="0">
                    <a:pos x="25" y="5"/>
                  </a:cxn>
                  <a:cxn ang="0">
                    <a:pos x="16" y="0"/>
                  </a:cxn>
                  <a:cxn ang="0">
                    <a:pos x="15" y="10"/>
                  </a:cxn>
                  <a:cxn ang="0">
                    <a:pos x="18" y="18"/>
                  </a:cxn>
                  <a:cxn ang="0">
                    <a:pos x="18" y="20"/>
                  </a:cxn>
                  <a:cxn ang="0">
                    <a:pos x="8" y="20"/>
                  </a:cxn>
                  <a:cxn ang="0">
                    <a:pos x="0" y="21"/>
                  </a:cxn>
                  <a:cxn ang="0">
                    <a:pos x="0" y="30"/>
                  </a:cxn>
                  <a:cxn ang="0">
                    <a:pos x="10" y="35"/>
                  </a:cxn>
                  <a:cxn ang="0">
                    <a:pos x="28" y="43"/>
                  </a:cxn>
                  <a:cxn ang="0">
                    <a:pos x="38" y="50"/>
                  </a:cxn>
                  <a:cxn ang="0">
                    <a:pos x="35" y="53"/>
                  </a:cxn>
                  <a:cxn ang="0">
                    <a:pos x="26" y="53"/>
                  </a:cxn>
                  <a:cxn ang="0">
                    <a:pos x="8" y="56"/>
                  </a:cxn>
                  <a:cxn ang="0">
                    <a:pos x="8" y="58"/>
                  </a:cxn>
                  <a:cxn ang="0">
                    <a:pos x="21" y="65"/>
                  </a:cxn>
                  <a:cxn ang="0">
                    <a:pos x="28" y="68"/>
                  </a:cxn>
                  <a:cxn ang="0">
                    <a:pos x="35" y="70"/>
                  </a:cxn>
                  <a:cxn ang="0">
                    <a:pos x="30" y="78"/>
                  </a:cxn>
                  <a:cxn ang="0">
                    <a:pos x="26" y="86"/>
                  </a:cxn>
                  <a:cxn ang="0">
                    <a:pos x="38" y="96"/>
                  </a:cxn>
                  <a:cxn ang="0">
                    <a:pos x="56" y="101"/>
                  </a:cxn>
                  <a:cxn ang="0">
                    <a:pos x="68" y="95"/>
                  </a:cxn>
                  <a:cxn ang="0">
                    <a:pos x="83" y="90"/>
                  </a:cxn>
                  <a:cxn ang="0">
                    <a:pos x="101" y="91"/>
                  </a:cxn>
                  <a:cxn ang="0">
                    <a:pos x="115" y="83"/>
                  </a:cxn>
                  <a:cxn ang="0">
                    <a:pos x="121" y="76"/>
                  </a:cxn>
                  <a:cxn ang="0">
                    <a:pos x="132" y="73"/>
                  </a:cxn>
                  <a:cxn ang="0">
                    <a:pos x="138" y="61"/>
                  </a:cxn>
                  <a:cxn ang="0">
                    <a:pos x="142" y="51"/>
                  </a:cxn>
                  <a:cxn ang="0">
                    <a:pos x="143" y="46"/>
                  </a:cxn>
                  <a:cxn ang="0">
                    <a:pos x="138" y="38"/>
                  </a:cxn>
                  <a:cxn ang="0">
                    <a:pos x="133" y="35"/>
                  </a:cxn>
                  <a:cxn ang="0">
                    <a:pos x="123" y="35"/>
                  </a:cxn>
                  <a:cxn ang="0">
                    <a:pos x="132" y="23"/>
                  </a:cxn>
                  <a:cxn ang="0">
                    <a:pos x="128" y="15"/>
                  </a:cxn>
                  <a:cxn ang="0">
                    <a:pos x="120" y="15"/>
                  </a:cxn>
                  <a:cxn ang="0">
                    <a:pos x="108" y="20"/>
                  </a:cxn>
                  <a:cxn ang="0">
                    <a:pos x="100" y="16"/>
                  </a:cxn>
                  <a:cxn ang="0">
                    <a:pos x="93" y="15"/>
                  </a:cxn>
                  <a:cxn ang="0">
                    <a:pos x="86" y="21"/>
                  </a:cxn>
                  <a:cxn ang="0">
                    <a:pos x="83" y="28"/>
                  </a:cxn>
                  <a:cxn ang="0">
                    <a:pos x="76" y="25"/>
                  </a:cxn>
                  <a:cxn ang="0">
                    <a:pos x="68" y="15"/>
                  </a:cxn>
                  <a:cxn ang="0">
                    <a:pos x="66" y="20"/>
                  </a:cxn>
                  <a:cxn ang="0">
                    <a:pos x="63" y="21"/>
                  </a:cxn>
                  <a:cxn ang="0">
                    <a:pos x="58" y="16"/>
                  </a:cxn>
                  <a:cxn ang="0">
                    <a:pos x="55" y="21"/>
                  </a:cxn>
                  <a:cxn ang="0">
                    <a:pos x="55" y="21"/>
                  </a:cxn>
                </a:cxnLst>
                <a:rect l="0" t="0" r="r" b="b"/>
                <a:pathLst>
                  <a:path w="143" h="101">
                    <a:moveTo>
                      <a:pt x="55" y="21"/>
                    </a:moveTo>
                    <a:lnTo>
                      <a:pt x="51" y="30"/>
                    </a:lnTo>
                    <a:lnTo>
                      <a:pt x="40" y="33"/>
                    </a:lnTo>
                    <a:lnTo>
                      <a:pt x="38" y="21"/>
                    </a:lnTo>
                    <a:lnTo>
                      <a:pt x="25" y="5"/>
                    </a:lnTo>
                    <a:lnTo>
                      <a:pt x="16" y="0"/>
                    </a:lnTo>
                    <a:lnTo>
                      <a:pt x="15" y="10"/>
                    </a:lnTo>
                    <a:lnTo>
                      <a:pt x="18" y="18"/>
                    </a:lnTo>
                    <a:lnTo>
                      <a:pt x="18" y="20"/>
                    </a:lnTo>
                    <a:lnTo>
                      <a:pt x="8" y="20"/>
                    </a:lnTo>
                    <a:lnTo>
                      <a:pt x="0" y="21"/>
                    </a:lnTo>
                    <a:lnTo>
                      <a:pt x="0" y="30"/>
                    </a:lnTo>
                    <a:lnTo>
                      <a:pt x="10" y="35"/>
                    </a:lnTo>
                    <a:lnTo>
                      <a:pt x="28" y="43"/>
                    </a:lnTo>
                    <a:lnTo>
                      <a:pt x="38" y="50"/>
                    </a:lnTo>
                    <a:lnTo>
                      <a:pt x="35" y="53"/>
                    </a:lnTo>
                    <a:lnTo>
                      <a:pt x="26" y="53"/>
                    </a:lnTo>
                    <a:lnTo>
                      <a:pt x="8" y="56"/>
                    </a:lnTo>
                    <a:lnTo>
                      <a:pt x="8" y="58"/>
                    </a:lnTo>
                    <a:lnTo>
                      <a:pt x="21" y="65"/>
                    </a:lnTo>
                    <a:lnTo>
                      <a:pt x="28" y="68"/>
                    </a:lnTo>
                    <a:lnTo>
                      <a:pt x="35" y="70"/>
                    </a:lnTo>
                    <a:lnTo>
                      <a:pt x="30" y="78"/>
                    </a:lnTo>
                    <a:lnTo>
                      <a:pt x="26" y="86"/>
                    </a:lnTo>
                    <a:lnTo>
                      <a:pt x="38" y="96"/>
                    </a:lnTo>
                    <a:lnTo>
                      <a:pt x="56" y="101"/>
                    </a:lnTo>
                    <a:lnTo>
                      <a:pt x="68" y="95"/>
                    </a:lnTo>
                    <a:lnTo>
                      <a:pt x="83" y="90"/>
                    </a:lnTo>
                    <a:lnTo>
                      <a:pt x="101" y="91"/>
                    </a:lnTo>
                    <a:lnTo>
                      <a:pt x="115" y="83"/>
                    </a:lnTo>
                    <a:lnTo>
                      <a:pt x="121" y="76"/>
                    </a:lnTo>
                    <a:lnTo>
                      <a:pt x="132" y="73"/>
                    </a:lnTo>
                    <a:lnTo>
                      <a:pt x="138" y="61"/>
                    </a:lnTo>
                    <a:lnTo>
                      <a:pt x="142" y="51"/>
                    </a:lnTo>
                    <a:lnTo>
                      <a:pt x="143" y="46"/>
                    </a:lnTo>
                    <a:lnTo>
                      <a:pt x="138" y="38"/>
                    </a:lnTo>
                    <a:lnTo>
                      <a:pt x="133" y="35"/>
                    </a:lnTo>
                    <a:lnTo>
                      <a:pt x="123" y="35"/>
                    </a:lnTo>
                    <a:lnTo>
                      <a:pt x="132" y="23"/>
                    </a:lnTo>
                    <a:lnTo>
                      <a:pt x="128" y="15"/>
                    </a:lnTo>
                    <a:lnTo>
                      <a:pt x="120" y="15"/>
                    </a:lnTo>
                    <a:lnTo>
                      <a:pt x="108" y="20"/>
                    </a:lnTo>
                    <a:lnTo>
                      <a:pt x="100" y="16"/>
                    </a:lnTo>
                    <a:lnTo>
                      <a:pt x="93" y="15"/>
                    </a:lnTo>
                    <a:lnTo>
                      <a:pt x="86" y="21"/>
                    </a:lnTo>
                    <a:lnTo>
                      <a:pt x="83" y="28"/>
                    </a:lnTo>
                    <a:lnTo>
                      <a:pt x="76" y="25"/>
                    </a:lnTo>
                    <a:lnTo>
                      <a:pt x="68" y="15"/>
                    </a:lnTo>
                    <a:lnTo>
                      <a:pt x="66" y="20"/>
                    </a:lnTo>
                    <a:lnTo>
                      <a:pt x="63" y="21"/>
                    </a:lnTo>
                    <a:lnTo>
                      <a:pt x="58" y="16"/>
                    </a:lnTo>
                    <a:lnTo>
                      <a:pt x="55" y="21"/>
                    </a:lnTo>
                    <a:lnTo>
                      <a:pt x="55" y="21"/>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12" name="Freeform 462"/>
              <p:cNvSpPr>
                <a:spLocks noChangeAspect="1"/>
              </p:cNvSpPr>
              <p:nvPr/>
            </p:nvSpPr>
            <p:spPr bwMode="auto">
              <a:xfrm>
                <a:off x="2112" y="1691"/>
                <a:ext cx="156" cy="109"/>
              </a:xfrm>
              <a:custGeom>
                <a:avLst/>
                <a:gdLst/>
                <a:ahLst/>
                <a:cxnLst>
                  <a:cxn ang="0">
                    <a:pos x="55" y="21"/>
                  </a:cxn>
                  <a:cxn ang="0">
                    <a:pos x="51" y="30"/>
                  </a:cxn>
                  <a:cxn ang="0">
                    <a:pos x="40" y="33"/>
                  </a:cxn>
                  <a:cxn ang="0">
                    <a:pos x="38" y="21"/>
                  </a:cxn>
                  <a:cxn ang="0">
                    <a:pos x="25" y="5"/>
                  </a:cxn>
                  <a:cxn ang="0">
                    <a:pos x="16" y="0"/>
                  </a:cxn>
                  <a:cxn ang="0">
                    <a:pos x="15" y="10"/>
                  </a:cxn>
                  <a:cxn ang="0">
                    <a:pos x="18" y="18"/>
                  </a:cxn>
                  <a:cxn ang="0">
                    <a:pos x="18" y="20"/>
                  </a:cxn>
                  <a:cxn ang="0">
                    <a:pos x="8" y="20"/>
                  </a:cxn>
                  <a:cxn ang="0">
                    <a:pos x="0" y="21"/>
                  </a:cxn>
                  <a:cxn ang="0">
                    <a:pos x="0" y="30"/>
                  </a:cxn>
                  <a:cxn ang="0">
                    <a:pos x="10" y="35"/>
                  </a:cxn>
                  <a:cxn ang="0">
                    <a:pos x="28" y="43"/>
                  </a:cxn>
                  <a:cxn ang="0">
                    <a:pos x="38" y="50"/>
                  </a:cxn>
                  <a:cxn ang="0">
                    <a:pos x="35" y="53"/>
                  </a:cxn>
                  <a:cxn ang="0">
                    <a:pos x="26" y="53"/>
                  </a:cxn>
                  <a:cxn ang="0">
                    <a:pos x="8" y="56"/>
                  </a:cxn>
                  <a:cxn ang="0">
                    <a:pos x="8" y="58"/>
                  </a:cxn>
                  <a:cxn ang="0">
                    <a:pos x="21" y="65"/>
                  </a:cxn>
                  <a:cxn ang="0">
                    <a:pos x="28" y="68"/>
                  </a:cxn>
                  <a:cxn ang="0">
                    <a:pos x="35" y="70"/>
                  </a:cxn>
                  <a:cxn ang="0">
                    <a:pos x="30" y="78"/>
                  </a:cxn>
                  <a:cxn ang="0">
                    <a:pos x="26" y="86"/>
                  </a:cxn>
                  <a:cxn ang="0">
                    <a:pos x="38" y="96"/>
                  </a:cxn>
                  <a:cxn ang="0">
                    <a:pos x="56" y="101"/>
                  </a:cxn>
                  <a:cxn ang="0">
                    <a:pos x="68" y="95"/>
                  </a:cxn>
                  <a:cxn ang="0">
                    <a:pos x="83" y="90"/>
                  </a:cxn>
                  <a:cxn ang="0">
                    <a:pos x="101" y="91"/>
                  </a:cxn>
                  <a:cxn ang="0">
                    <a:pos x="115" y="83"/>
                  </a:cxn>
                  <a:cxn ang="0">
                    <a:pos x="121" y="76"/>
                  </a:cxn>
                  <a:cxn ang="0">
                    <a:pos x="132" y="73"/>
                  </a:cxn>
                  <a:cxn ang="0">
                    <a:pos x="138" y="61"/>
                  </a:cxn>
                  <a:cxn ang="0">
                    <a:pos x="142" y="51"/>
                  </a:cxn>
                  <a:cxn ang="0">
                    <a:pos x="143" y="46"/>
                  </a:cxn>
                  <a:cxn ang="0">
                    <a:pos x="138" y="38"/>
                  </a:cxn>
                  <a:cxn ang="0">
                    <a:pos x="133" y="35"/>
                  </a:cxn>
                  <a:cxn ang="0">
                    <a:pos x="123" y="35"/>
                  </a:cxn>
                  <a:cxn ang="0">
                    <a:pos x="132" y="23"/>
                  </a:cxn>
                  <a:cxn ang="0">
                    <a:pos x="128" y="15"/>
                  </a:cxn>
                  <a:cxn ang="0">
                    <a:pos x="120" y="15"/>
                  </a:cxn>
                  <a:cxn ang="0">
                    <a:pos x="108" y="20"/>
                  </a:cxn>
                  <a:cxn ang="0">
                    <a:pos x="100" y="16"/>
                  </a:cxn>
                  <a:cxn ang="0">
                    <a:pos x="93" y="15"/>
                  </a:cxn>
                  <a:cxn ang="0">
                    <a:pos x="86" y="21"/>
                  </a:cxn>
                  <a:cxn ang="0">
                    <a:pos x="83" y="28"/>
                  </a:cxn>
                  <a:cxn ang="0">
                    <a:pos x="76" y="25"/>
                  </a:cxn>
                  <a:cxn ang="0">
                    <a:pos x="68" y="15"/>
                  </a:cxn>
                  <a:cxn ang="0">
                    <a:pos x="66" y="20"/>
                  </a:cxn>
                  <a:cxn ang="0">
                    <a:pos x="63" y="21"/>
                  </a:cxn>
                  <a:cxn ang="0">
                    <a:pos x="58" y="16"/>
                  </a:cxn>
                  <a:cxn ang="0">
                    <a:pos x="55" y="21"/>
                  </a:cxn>
                  <a:cxn ang="0">
                    <a:pos x="55" y="21"/>
                  </a:cxn>
                </a:cxnLst>
                <a:rect l="0" t="0" r="r" b="b"/>
                <a:pathLst>
                  <a:path w="143" h="101">
                    <a:moveTo>
                      <a:pt x="55" y="21"/>
                    </a:moveTo>
                    <a:lnTo>
                      <a:pt x="51" y="30"/>
                    </a:lnTo>
                    <a:lnTo>
                      <a:pt x="40" y="33"/>
                    </a:lnTo>
                    <a:lnTo>
                      <a:pt x="38" y="21"/>
                    </a:lnTo>
                    <a:lnTo>
                      <a:pt x="25" y="5"/>
                    </a:lnTo>
                    <a:lnTo>
                      <a:pt x="16" y="0"/>
                    </a:lnTo>
                    <a:lnTo>
                      <a:pt x="15" y="10"/>
                    </a:lnTo>
                    <a:lnTo>
                      <a:pt x="18" y="18"/>
                    </a:lnTo>
                    <a:lnTo>
                      <a:pt x="18" y="20"/>
                    </a:lnTo>
                    <a:lnTo>
                      <a:pt x="8" y="20"/>
                    </a:lnTo>
                    <a:lnTo>
                      <a:pt x="0" y="21"/>
                    </a:lnTo>
                    <a:lnTo>
                      <a:pt x="0" y="30"/>
                    </a:lnTo>
                    <a:lnTo>
                      <a:pt x="10" y="35"/>
                    </a:lnTo>
                    <a:lnTo>
                      <a:pt x="28" y="43"/>
                    </a:lnTo>
                    <a:lnTo>
                      <a:pt x="38" y="50"/>
                    </a:lnTo>
                    <a:lnTo>
                      <a:pt x="35" y="53"/>
                    </a:lnTo>
                    <a:lnTo>
                      <a:pt x="26" y="53"/>
                    </a:lnTo>
                    <a:lnTo>
                      <a:pt x="8" y="56"/>
                    </a:lnTo>
                    <a:lnTo>
                      <a:pt x="8" y="58"/>
                    </a:lnTo>
                    <a:lnTo>
                      <a:pt x="21" y="65"/>
                    </a:lnTo>
                    <a:lnTo>
                      <a:pt x="28" y="68"/>
                    </a:lnTo>
                    <a:lnTo>
                      <a:pt x="35" y="70"/>
                    </a:lnTo>
                    <a:lnTo>
                      <a:pt x="30" y="78"/>
                    </a:lnTo>
                    <a:lnTo>
                      <a:pt x="26" y="86"/>
                    </a:lnTo>
                    <a:lnTo>
                      <a:pt x="38" y="96"/>
                    </a:lnTo>
                    <a:lnTo>
                      <a:pt x="56" y="101"/>
                    </a:lnTo>
                    <a:lnTo>
                      <a:pt x="68" y="95"/>
                    </a:lnTo>
                    <a:lnTo>
                      <a:pt x="83" y="90"/>
                    </a:lnTo>
                    <a:lnTo>
                      <a:pt x="101" y="91"/>
                    </a:lnTo>
                    <a:lnTo>
                      <a:pt x="115" y="83"/>
                    </a:lnTo>
                    <a:lnTo>
                      <a:pt x="121" y="76"/>
                    </a:lnTo>
                    <a:lnTo>
                      <a:pt x="132" y="73"/>
                    </a:lnTo>
                    <a:lnTo>
                      <a:pt x="138" y="61"/>
                    </a:lnTo>
                    <a:lnTo>
                      <a:pt x="142" y="51"/>
                    </a:lnTo>
                    <a:lnTo>
                      <a:pt x="143" y="46"/>
                    </a:lnTo>
                    <a:lnTo>
                      <a:pt x="138" y="38"/>
                    </a:lnTo>
                    <a:lnTo>
                      <a:pt x="133" y="35"/>
                    </a:lnTo>
                    <a:lnTo>
                      <a:pt x="123" y="35"/>
                    </a:lnTo>
                    <a:lnTo>
                      <a:pt x="132" y="23"/>
                    </a:lnTo>
                    <a:lnTo>
                      <a:pt x="128" y="15"/>
                    </a:lnTo>
                    <a:lnTo>
                      <a:pt x="120" y="15"/>
                    </a:lnTo>
                    <a:lnTo>
                      <a:pt x="108" y="20"/>
                    </a:lnTo>
                    <a:lnTo>
                      <a:pt x="100" y="16"/>
                    </a:lnTo>
                    <a:lnTo>
                      <a:pt x="93" y="15"/>
                    </a:lnTo>
                    <a:lnTo>
                      <a:pt x="86" y="21"/>
                    </a:lnTo>
                    <a:lnTo>
                      <a:pt x="83" y="28"/>
                    </a:lnTo>
                    <a:lnTo>
                      <a:pt x="76" y="25"/>
                    </a:lnTo>
                    <a:lnTo>
                      <a:pt x="68" y="15"/>
                    </a:lnTo>
                    <a:lnTo>
                      <a:pt x="66" y="20"/>
                    </a:lnTo>
                    <a:lnTo>
                      <a:pt x="63" y="21"/>
                    </a:lnTo>
                    <a:lnTo>
                      <a:pt x="58" y="16"/>
                    </a:lnTo>
                    <a:lnTo>
                      <a:pt x="55" y="21"/>
                    </a:lnTo>
                    <a:lnTo>
                      <a:pt x="55" y="21"/>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13" name="Freeform 463"/>
              <p:cNvSpPr>
                <a:spLocks noChangeAspect="1"/>
              </p:cNvSpPr>
              <p:nvPr/>
            </p:nvSpPr>
            <p:spPr bwMode="auto">
              <a:xfrm>
                <a:off x="1733" y="1045"/>
                <a:ext cx="471" cy="752"/>
              </a:xfrm>
              <a:custGeom>
                <a:avLst/>
                <a:gdLst/>
                <a:ahLst/>
                <a:cxnLst>
                  <a:cxn ang="0">
                    <a:pos x="152" y="60"/>
                  </a:cxn>
                  <a:cxn ang="0">
                    <a:pos x="115" y="90"/>
                  </a:cxn>
                  <a:cxn ang="0">
                    <a:pos x="82" y="115"/>
                  </a:cxn>
                  <a:cxn ang="0">
                    <a:pos x="60" y="148"/>
                  </a:cxn>
                  <a:cxn ang="0">
                    <a:pos x="65" y="190"/>
                  </a:cxn>
                  <a:cxn ang="0">
                    <a:pos x="34" y="215"/>
                  </a:cxn>
                  <a:cxn ang="0">
                    <a:pos x="0" y="253"/>
                  </a:cxn>
                  <a:cxn ang="0">
                    <a:pos x="34" y="278"/>
                  </a:cxn>
                  <a:cxn ang="0">
                    <a:pos x="9" y="305"/>
                  </a:cxn>
                  <a:cxn ang="0">
                    <a:pos x="60" y="310"/>
                  </a:cxn>
                  <a:cxn ang="0">
                    <a:pos x="99" y="327"/>
                  </a:cxn>
                  <a:cxn ang="0">
                    <a:pos x="129" y="373"/>
                  </a:cxn>
                  <a:cxn ang="0">
                    <a:pos x="137" y="413"/>
                  </a:cxn>
                  <a:cxn ang="0">
                    <a:pos x="159" y="452"/>
                  </a:cxn>
                  <a:cxn ang="0">
                    <a:pos x="130" y="478"/>
                  </a:cxn>
                  <a:cxn ang="0">
                    <a:pos x="125" y="517"/>
                  </a:cxn>
                  <a:cxn ang="0">
                    <a:pos x="120" y="550"/>
                  </a:cxn>
                  <a:cxn ang="0">
                    <a:pos x="122" y="588"/>
                  </a:cxn>
                  <a:cxn ang="0">
                    <a:pos x="137" y="640"/>
                  </a:cxn>
                  <a:cxn ang="0">
                    <a:pos x="142" y="677"/>
                  </a:cxn>
                  <a:cxn ang="0">
                    <a:pos x="177" y="697"/>
                  </a:cxn>
                  <a:cxn ang="0">
                    <a:pos x="197" y="705"/>
                  </a:cxn>
                  <a:cxn ang="0">
                    <a:pos x="227" y="667"/>
                  </a:cxn>
                  <a:cxn ang="0">
                    <a:pos x="247" y="598"/>
                  </a:cxn>
                  <a:cxn ang="0">
                    <a:pos x="272" y="545"/>
                  </a:cxn>
                  <a:cxn ang="0">
                    <a:pos x="324" y="523"/>
                  </a:cxn>
                  <a:cxn ang="0">
                    <a:pos x="340" y="487"/>
                  </a:cxn>
                  <a:cxn ang="0">
                    <a:pos x="387" y="448"/>
                  </a:cxn>
                  <a:cxn ang="0">
                    <a:pos x="397" y="438"/>
                  </a:cxn>
                  <a:cxn ang="0">
                    <a:pos x="417" y="408"/>
                  </a:cxn>
                  <a:cxn ang="0">
                    <a:pos x="390" y="403"/>
                  </a:cxn>
                  <a:cxn ang="0">
                    <a:pos x="382" y="373"/>
                  </a:cxn>
                  <a:cxn ang="0">
                    <a:pos x="412" y="378"/>
                  </a:cxn>
                  <a:cxn ang="0">
                    <a:pos x="434" y="373"/>
                  </a:cxn>
                  <a:cxn ang="0">
                    <a:pos x="405" y="350"/>
                  </a:cxn>
                  <a:cxn ang="0">
                    <a:pos x="392" y="325"/>
                  </a:cxn>
                  <a:cxn ang="0">
                    <a:pos x="400" y="300"/>
                  </a:cxn>
                  <a:cxn ang="0">
                    <a:pos x="414" y="275"/>
                  </a:cxn>
                  <a:cxn ang="0">
                    <a:pos x="397" y="218"/>
                  </a:cxn>
                  <a:cxn ang="0">
                    <a:pos x="387" y="185"/>
                  </a:cxn>
                  <a:cxn ang="0">
                    <a:pos x="377" y="163"/>
                  </a:cxn>
                  <a:cxn ang="0">
                    <a:pos x="400" y="137"/>
                  </a:cxn>
                  <a:cxn ang="0">
                    <a:pos x="404" y="112"/>
                  </a:cxn>
                  <a:cxn ang="0">
                    <a:pos x="392" y="93"/>
                  </a:cxn>
                  <a:cxn ang="0">
                    <a:pos x="337" y="112"/>
                  </a:cxn>
                  <a:cxn ang="0">
                    <a:pos x="324" y="108"/>
                  </a:cxn>
                  <a:cxn ang="0">
                    <a:pos x="349" y="85"/>
                  </a:cxn>
                  <a:cxn ang="0">
                    <a:pos x="322" y="88"/>
                  </a:cxn>
                  <a:cxn ang="0">
                    <a:pos x="305" y="82"/>
                  </a:cxn>
                  <a:cxn ang="0">
                    <a:pos x="297" y="65"/>
                  </a:cxn>
                  <a:cxn ang="0">
                    <a:pos x="319" y="55"/>
                  </a:cxn>
                  <a:cxn ang="0">
                    <a:pos x="374" y="35"/>
                  </a:cxn>
                  <a:cxn ang="0">
                    <a:pos x="352" y="20"/>
                  </a:cxn>
                  <a:cxn ang="0">
                    <a:pos x="297" y="0"/>
                  </a:cxn>
                  <a:cxn ang="0">
                    <a:pos x="257" y="5"/>
                  </a:cxn>
                  <a:cxn ang="0">
                    <a:pos x="254" y="30"/>
                  </a:cxn>
                  <a:cxn ang="0">
                    <a:pos x="220" y="30"/>
                  </a:cxn>
                  <a:cxn ang="0">
                    <a:pos x="210" y="55"/>
                  </a:cxn>
                  <a:cxn ang="0">
                    <a:pos x="190" y="50"/>
                  </a:cxn>
                  <a:cxn ang="0">
                    <a:pos x="197" y="65"/>
                  </a:cxn>
                  <a:cxn ang="0">
                    <a:pos x="194" y="73"/>
                  </a:cxn>
                </a:cxnLst>
                <a:rect l="0" t="0" r="r" b="b"/>
                <a:pathLst>
                  <a:path w="434" h="705">
                    <a:moveTo>
                      <a:pt x="194" y="73"/>
                    </a:moveTo>
                    <a:lnTo>
                      <a:pt x="152" y="60"/>
                    </a:lnTo>
                    <a:lnTo>
                      <a:pt x="130" y="82"/>
                    </a:lnTo>
                    <a:lnTo>
                      <a:pt x="115" y="90"/>
                    </a:lnTo>
                    <a:lnTo>
                      <a:pt x="99" y="98"/>
                    </a:lnTo>
                    <a:lnTo>
                      <a:pt x="82" y="115"/>
                    </a:lnTo>
                    <a:lnTo>
                      <a:pt x="87" y="142"/>
                    </a:lnTo>
                    <a:lnTo>
                      <a:pt x="60" y="148"/>
                    </a:lnTo>
                    <a:lnTo>
                      <a:pt x="50" y="163"/>
                    </a:lnTo>
                    <a:lnTo>
                      <a:pt x="65" y="190"/>
                    </a:lnTo>
                    <a:lnTo>
                      <a:pt x="62" y="202"/>
                    </a:lnTo>
                    <a:lnTo>
                      <a:pt x="34" y="215"/>
                    </a:lnTo>
                    <a:lnTo>
                      <a:pt x="0" y="237"/>
                    </a:lnTo>
                    <a:lnTo>
                      <a:pt x="0" y="253"/>
                    </a:lnTo>
                    <a:lnTo>
                      <a:pt x="30" y="272"/>
                    </a:lnTo>
                    <a:lnTo>
                      <a:pt x="34" y="278"/>
                    </a:lnTo>
                    <a:lnTo>
                      <a:pt x="12" y="292"/>
                    </a:lnTo>
                    <a:lnTo>
                      <a:pt x="9" y="305"/>
                    </a:lnTo>
                    <a:lnTo>
                      <a:pt x="22" y="322"/>
                    </a:lnTo>
                    <a:lnTo>
                      <a:pt x="60" y="310"/>
                    </a:lnTo>
                    <a:lnTo>
                      <a:pt x="74" y="313"/>
                    </a:lnTo>
                    <a:lnTo>
                      <a:pt x="99" y="327"/>
                    </a:lnTo>
                    <a:lnTo>
                      <a:pt x="102" y="343"/>
                    </a:lnTo>
                    <a:lnTo>
                      <a:pt x="129" y="373"/>
                    </a:lnTo>
                    <a:lnTo>
                      <a:pt x="134" y="395"/>
                    </a:lnTo>
                    <a:lnTo>
                      <a:pt x="137" y="413"/>
                    </a:lnTo>
                    <a:lnTo>
                      <a:pt x="137" y="438"/>
                    </a:lnTo>
                    <a:lnTo>
                      <a:pt x="159" y="452"/>
                    </a:lnTo>
                    <a:lnTo>
                      <a:pt x="147" y="472"/>
                    </a:lnTo>
                    <a:lnTo>
                      <a:pt x="130" y="478"/>
                    </a:lnTo>
                    <a:lnTo>
                      <a:pt x="125" y="498"/>
                    </a:lnTo>
                    <a:lnTo>
                      <a:pt x="125" y="517"/>
                    </a:lnTo>
                    <a:lnTo>
                      <a:pt x="112" y="532"/>
                    </a:lnTo>
                    <a:lnTo>
                      <a:pt x="120" y="550"/>
                    </a:lnTo>
                    <a:lnTo>
                      <a:pt x="130" y="563"/>
                    </a:lnTo>
                    <a:lnTo>
                      <a:pt x="122" y="588"/>
                    </a:lnTo>
                    <a:lnTo>
                      <a:pt x="122" y="615"/>
                    </a:lnTo>
                    <a:lnTo>
                      <a:pt x="137" y="640"/>
                    </a:lnTo>
                    <a:lnTo>
                      <a:pt x="150" y="653"/>
                    </a:lnTo>
                    <a:lnTo>
                      <a:pt x="142" y="677"/>
                    </a:lnTo>
                    <a:lnTo>
                      <a:pt x="155" y="692"/>
                    </a:lnTo>
                    <a:lnTo>
                      <a:pt x="177" y="697"/>
                    </a:lnTo>
                    <a:lnTo>
                      <a:pt x="182" y="702"/>
                    </a:lnTo>
                    <a:lnTo>
                      <a:pt x="197" y="705"/>
                    </a:lnTo>
                    <a:lnTo>
                      <a:pt x="212" y="692"/>
                    </a:lnTo>
                    <a:lnTo>
                      <a:pt x="227" y="667"/>
                    </a:lnTo>
                    <a:lnTo>
                      <a:pt x="227" y="632"/>
                    </a:lnTo>
                    <a:lnTo>
                      <a:pt x="247" y="598"/>
                    </a:lnTo>
                    <a:lnTo>
                      <a:pt x="254" y="563"/>
                    </a:lnTo>
                    <a:lnTo>
                      <a:pt x="272" y="545"/>
                    </a:lnTo>
                    <a:lnTo>
                      <a:pt x="300" y="533"/>
                    </a:lnTo>
                    <a:lnTo>
                      <a:pt x="324" y="523"/>
                    </a:lnTo>
                    <a:lnTo>
                      <a:pt x="332" y="507"/>
                    </a:lnTo>
                    <a:lnTo>
                      <a:pt x="340" y="487"/>
                    </a:lnTo>
                    <a:lnTo>
                      <a:pt x="362" y="465"/>
                    </a:lnTo>
                    <a:lnTo>
                      <a:pt x="387" y="448"/>
                    </a:lnTo>
                    <a:lnTo>
                      <a:pt x="390" y="447"/>
                    </a:lnTo>
                    <a:lnTo>
                      <a:pt x="397" y="438"/>
                    </a:lnTo>
                    <a:lnTo>
                      <a:pt x="420" y="413"/>
                    </a:lnTo>
                    <a:lnTo>
                      <a:pt x="417" y="408"/>
                    </a:lnTo>
                    <a:lnTo>
                      <a:pt x="392" y="408"/>
                    </a:lnTo>
                    <a:lnTo>
                      <a:pt x="390" y="403"/>
                    </a:lnTo>
                    <a:lnTo>
                      <a:pt x="387" y="390"/>
                    </a:lnTo>
                    <a:lnTo>
                      <a:pt x="382" y="373"/>
                    </a:lnTo>
                    <a:lnTo>
                      <a:pt x="392" y="368"/>
                    </a:lnTo>
                    <a:lnTo>
                      <a:pt x="412" y="378"/>
                    </a:lnTo>
                    <a:lnTo>
                      <a:pt x="430" y="380"/>
                    </a:lnTo>
                    <a:lnTo>
                      <a:pt x="434" y="373"/>
                    </a:lnTo>
                    <a:lnTo>
                      <a:pt x="425" y="357"/>
                    </a:lnTo>
                    <a:lnTo>
                      <a:pt x="405" y="350"/>
                    </a:lnTo>
                    <a:lnTo>
                      <a:pt x="392" y="332"/>
                    </a:lnTo>
                    <a:lnTo>
                      <a:pt x="392" y="325"/>
                    </a:lnTo>
                    <a:lnTo>
                      <a:pt x="414" y="310"/>
                    </a:lnTo>
                    <a:lnTo>
                      <a:pt x="400" y="300"/>
                    </a:lnTo>
                    <a:lnTo>
                      <a:pt x="409" y="288"/>
                    </a:lnTo>
                    <a:lnTo>
                      <a:pt x="414" y="275"/>
                    </a:lnTo>
                    <a:lnTo>
                      <a:pt x="412" y="242"/>
                    </a:lnTo>
                    <a:lnTo>
                      <a:pt x="397" y="218"/>
                    </a:lnTo>
                    <a:lnTo>
                      <a:pt x="379" y="205"/>
                    </a:lnTo>
                    <a:lnTo>
                      <a:pt x="387" y="185"/>
                    </a:lnTo>
                    <a:lnTo>
                      <a:pt x="382" y="175"/>
                    </a:lnTo>
                    <a:lnTo>
                      <a:pt x="377" y="163"/>
                    </a:lnTo>
                    <a:lnTo>
                      <a:pt x="384" y="150"/>
                    </a:lnTo>
                    <a:lnTo>
                      <a:pt x="400" y="137"/>
                    </a:lnTo>
                    <a:lnTo>
                      <a:pt x="409" y="123"/>
                    </a:lnTo>
                    <a:lnTo>
                      <a:pt x="404" y="112"/>
                    </a:lnTo>
                    <a:lnTo>
                      <a:pt x="397" y="93"/>
                    </a:lnTo>
                    <a:lnTo>
                      <a:pt x="392" y="93"/>
                    </a:lnTo>
                    <a:lnTo>
                      <a:pt x="367" y="103"/>
                    </a:lnTo>
                    <a:lnTo>
                      <a:pt x="337" y="112"/>
                    </a:lnTo>
                    <a:lnTo>
                      <a:pt x="324" y="115"/>
                    </a:lnTo>
                    <a:lnTo>
                      <a:pt x="324" y="108"/>
                    </a:lnTo>
                    <a:lnTo>
                      <a:pt x="337" y="95"/>
                    </a:lnTo>
                    <a:lnTo>
                      <a:pt x="349" y="85"/>
                    </a:lnTo>
                    <a:lnTo>
                      <a:pt x="340" y="82"/>
                    </a:lnTo>
                    <a:lnTo>
                      <a:pt x="322" y="88"/>
                    </a:lnTo>
                    <a:lnTo>
                      <a:pt x="305" y="90"/>
                    </a:lnTo>
                    <a:lnTo>
                      <a:pt x="305" y="82"/>
                    </a:lnTo>
                    <a:lnTo>
                      <a:pt x="312" y="68"/>
                    </a:lnTo>
                    <a:lnTo>
                      <a:pt x="297" y="65"/>
                    </a:lnTo>
                    <a:lnTo>
                      <a:pt x="294" y="65"/>
                    </a:lnTo>
                    <a:lnTo>
                      <a:pt x="319" y="55"/>
                    </a:lnTo>
                    <a:lnTo>
                      <a:pt x="354" y="50"/>
                    </a:lnTo>
                    <a:lnTo>
                      <a:pt x="374" y="35"/>
                    </a:lnTo>
                    <a:lnTo>
                      <a:pt x="370" y="28"/>
                    </a:lnTo>
                    <a:lnTo>
                      <a:pt x="352" y="20"/>
                    </a:lnTo>
                    <a:lnTo>
                      <a:pt x="315" y="0"/>
                    </a:lnTo>
                    <a:lnTo>
                      <a:pt x="297" y="0"/>
                    </a:lnTo>
                    <a:lnTo>
                      <a:pt x="270" y="0"/>
                    </a:lnTo>
                    <a:lnTo>
                      <a:pt x="257" y="5"/>
                    </a:lnTo>
                    <a:lnTo>
                      <a:pt x="254" y="22"/>
                    </a:lnTo>
                    <a:lnTo>
                      <a:pt x="254" y="30"/>
                    </a:lnTo>
                    <a:lnTo>
                      <a:pt x="227" y="30"/>
                    </a:lnTo>
                    <a:lnTo>
                      <a:pt x="220" y="30"/>
                    </a:lnTo>
                    <a:lnTo>
                      <a:pt x="212" y="38"/>
                    </a:lnTo>
                    <a:lnTo>
                      <a:pt x="210" y="55"/>
                    </a:lnTo>
                    <a:lnTo>
                      <a:pt x="202" y="60"/>
                    </a:lnTo>
                    <a:lnTo>
                      <a:pt x="190" y="50"/>
                    </a:lnTo>
                    <a:lnTo>
                      <a:pt x="190" y="58"/>
                    </a:lnTo>
                    <a:lnTo>
                      <a:pt x="197" y="65"/>
                    </a:lnTo>
                    <a:lnTo>
                      <a:pt x="194" y="73"/>
                    </a:lnTo>
                    <a:lnTo>
                      <a:pt x="194" y="7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14" name="Freeform 464"/>
              <p:cNvSpPr>
                <a:spLocks noChangeAspect="1"/>
              </p:cNvSpPr>
              <p:nvPr/>
            </p:nvSpPr>
            <p:spPr bwMode="auto">
              <a:xfrm>
                <a:off x="1733" y="1045"/>
                <a:ext cx="471" cy="752"/>
              </a:xfrm>
              <a:custGeom>
                <a:avLst/>
                <a:gdLst/>
                <a:ahLst/>
                <a:cxnLst>
                  <a:cxn ang="0">
                    <a:pos x="152" y="60"/>
                  </a:cxn>
                  <a:cxn ang="0">
                    <a:pos x="115" y="90"/>
                  </a:cxn>
                  <a:cxn ang="0">
                    <a:pos x="82" y="115"/>
                  </a:cxn>
                  <a:cxn ang="0">
                    <a:pos x="60" y="148"/>
                  </a:cxn>
                  <a:cxn ang="0">
                    <a:pos x="65" y="190"/>
                  </a:cxn>
                  <a:cxn ang="0">
                    <a:pos x="34" y="215"/>
                  </a:cxn>
                  <a:cxn ang="0">
                    <a:pos x="0" y="253"/>
                  </a:cxn>
                  <a:cxn ang="0">
                    <a:pos x="34" y="278"/>
                  </a:cxn>
                  <a:cxn ang="0">
                    <a:pos x="9" y="305"/>
                  </a:cxn>
                  <a:cxn ang="0">
                    <a:pos x="60" y="310"/>
                  </a:cxn>
                  <a:cxn ang="0">
                    <a:pos x="99" y="327"/>
                  </a:cxn>
                  <a:cxn ang="0">
                    <a:pos x="129" y="373"/>
                  </a:cxn>
                  <a:cxn ang="0">
                    <a:pos x="137" y="413"/>
                  </a:cxn>
                  <a:cxn ang="0">
                    <a:pos x="159" y="452"/>
                  </a:cxn>
                  <a:cxn ang="0">
                    <a:pos x="130" y="478"/>
                  </a:cxn>
                  <a:cxn ang="0">
                    <a:pos x="125" y="517"/>
                  </a:cxn>
                  <a:cxn ang="0">
                    <a:pos x="120" y="550"/>
                  </a:cxn>
                  <a:cxn ang="0">
                    <a:pos x="122" y="588"/>
                  </a:cxn>
                  <a:cxn ang="0">
                    <a:pos x="137" y="640"/>
                  </a:cxn>
                  <a:cxn ang="0">
                    <a:pos x="142" y="677"/>
                  </a:cxn>
                  <a:cxn ang="0">
                    <a:pos x="177" y="697"/>
                  </a:cxn>
                  <a:cxn ang="0">
                    <a:pos x="197" y="705"/>
                  </a:cxn>
                  <a:cxn ang="0">
                    <a:pos x="227" y="667"/>
                  </a:cxn>
                  <a:cxn ang="0">
                    <a:pos x="247" y="598"/>
                  </a:cxn>
                  <a:cxn ang="0">
                    <a:pos x="272" y="545"/>
                  </a:cxn>
                  <a:cxn ang="0">
                    <a:pos x="324" y="523"/>
                  </a:cxn>
                  <a:cxn ang="0">
                    <a:pos x="340" y="487"/>
                  </a:cxn>
                  <a:cxn ang="0">
                    <a:pos x="387" y="448"/>
                  </a:cxn>
                  <a:cxn ang="0">
                    <a:pos x="397" y="438"/>
                  </a:cxn>
                  <a:cxn ang="0">
                    <a:pos x="417" y="408"/>
                  </a:cxn>
                  <a:cxn ang="0">
                    <a:pos x="390" y="403"/>
                  </a:cxn>
                  <a:cxn ang="0">
                    <a:pos x="382" y="373"/>
                  </a:cxn>
                  <a:cxn ang="0">
                    <a:pos x="412" y="378"/>
                  </a:cxn>
                  <a:cxn ang="0">
                    <a:pos x="434" y="373"/>
                  </a:cxn>
                  <a:cxn ang="0">
                    <a:pos x="405" y="350"/>
                  </a:cxn>
                  <a:cxn ang="0">
                    <a:pos x="392" y="325"/>
                  </a:cxn>
                  <a:cxn ang="0">
                    <a:pos x="400" y="300"/>
                  </a:cxn>
                  <a:cxn ang="0">
                    <a:pos x="414" y="275"/>
                  </a:cxn>
                  <a:cxn ang="0">
                    <a:pos x="397" y="218"/>
                  </a:cxn>
                  <a:cxn ang="0">
                    <a:pos x="387" y="185"/>
                  </a:cxn>
                  <a:cxn ang="0">
                    <a:pos x="377" y="163"/>
                  </a:cxn>
                  <a:cxn ang="0">
                    <a:pos x="400" y="137"/>
                  </a:cxn>
                  <a:cxn ang="0">
                    <a:pos x="404" y="112"/>
                  </a:cxn>
                  <a:cxn ang="0">
                    <a:pos x="392" y="93"/>
                  </a:cxn>
                  <a:cxn ang="0">
                    <a:pos x="337" y="112"/>
                  </a:cxn>
                  <a:cxn ang="0">
                    <a:pos x="324" y="108"/>
                  </a:cxn>
                  <a:cxn ang="0">
                    <a:pos x="349" y="85"/>
                  </a:cxn>
                  <a:cxn ang="0">
                    <a:pos x="322" y="88"/>
                  </a:cxn>
                  <a:cxn ang="0">
                    <a:pos x="305" y="82"/>
                  </a:cxn>
                  <a:cxn ang="0">
                    <a:pos x="297" y="65"/>
                  </a:cxn>
                  <a:cxn ang="0">
                    <a:pos x="319" y="55"/>
                  </a:cxn>
                  <a:cxn ang="0">
                    <a:pos x="374" y="35"/>
                  </a:cxn>
                  <a:cxn ang="0">
                    <a:pos x="352" y="20"/>
                  </a:cxn>
                  <a:cxn ang="0">
                    <a:pos x="297" y="0"/>
                  </a:cxn>
                  <a:cxn ang="0">
                    <a:pos x="257" y="5"/>
                  </a:cxn>
                  <a:cxn ang="0">
                    <a:pos x="254" y="30"/>
                  </a:cxn>
                  <a:cxn ang="0">
                    <a:pos x="220" y="30"/>
                  </a:cxn>
                  <a:cxn ang="0">
                    <a:pos x="210" y="55"/>
                  </a:cxn>
                  <a:cxn ang="0">
                    <a:pos x="190" y="50"/>
                  </a:cxn>
                  <a:cxn ang="0">
                    <a:pos x="197" y="65"/>
                  </a:cxn>
                  <a:cxn ang="0">
                    <a:pos x="194" y="73"/>
                  </a:cxn>
                </a:cxnLst>
                <a:rect l="0" t="0" r="r" b="b"/>
                <a:pathLst>
                  <a:path w="434" h="705">
                    <a:moveTo>
                      <a:pt x="194" y="73"/>
                    </a:moveTo>
                    <a:lnTo>
                      <a:pt x="152" y="60"/>
                    </a:lnTo>
                    <a:lnTo>
                      <a:pt x="130" y="82"/>
                    </a:lnTo>
                    <a:lnTo>
                      <a:pt x="115" y="90"/>
                    </a:lnTo>
                    <a:lnTo>
                      <a:pt x="99" y="98"/>
                    </a:lnTo>
                    <a:lnTo>
                      <a:pt x="82" y="115"/>
                    </a:lnTo>
                    <a:lnTo>
                      <a:pt x="87" y="142"/>
                    </a:lnTo>
                    <a:lnTo>
                      <a:pt x="60" y="148"/>
                    </a:lnTo>
                    <a:lnTo>
                      <a:pt x="50" y="163"/>
                    </a:lnTo>
                    <a:lnTo>
                      <a:pt x="65" y="190"/>
                    </a:lnTo>
                    <a:lnTo>
                      <a:pt x="62" y="202"/>
                    </a:lnTo>
                    <a:lnTo>
                      <a:pt x="34" y="215"/>
                    </a:lnTo>
                    <a:lnTo>
                      <a:pt x="0" y="237"/>
                    </a:lnTo>
                    <a:lnTo>
                      <a:pt x="0" y="253"/>
                    </a:lnTo>
                    <a:lnTo>
                      <a:pt x="30" y="272"/>
                    </a:lnTo>
                    <a:lnTo>
                      <a:pt x="34" y="278"/>
                    </a:lnTo>
                    <a:lnTo>
                      <a:pt x="12" y="292"/>
                    </a:lnTo>
                    <a:lnTo>
                      <a:pt x="9" y="305"/>
                    </a:lnTo>
                    <a:lnTo>
                      <a:pt x="22" y="322"/>
                    </a:lnTo>
                    <a:lnTo>
                      <a:pt x="60" y="310"/>
                    </a:lnTo>
                    <a:lnTo>
                      <a:pt x="74" y="313"/>
                    </a:lnTo>
                    <a:lnTo>
                      <a:pt x="99" y="327"/>
                    </a:lnTo>
                    <a:lnTo>
                      <a:pt x="102" y="343"/>
                    </a:lnTo>
                    <a:lnTo>
                      <a:pt x="129" y="373"/>
                    </a:lnTo>
                    <a:lnTo>
                      <a:pt x="134" y="395"/>
                    </a:lnTo>
                    <a:lnTo>
                      <a:pt x="137" y="413"/>
                    </a:lnTo>
                    <a:lnTo>
                      <a:pt x="137" y="438"/>
                    </a:lnTo>
                    <a:lnTo>
                      <a:pt x="159" y="452"/>
                    </a:lnTo>
                    <a:lnTo>
                      <a:pt x="147" y="472"/>
                    </a:lnTo>
                    <a:lnTo>
                      <a:pt x="130" y="478"/>
                    </a:lnTo>
                    <a:lnTo>
                      <a:pt x="125" y="498"/>
                    </a:lnTo>
                    <a:lnTo>
                      <a:pt x="125" y="517"/>
                    </a:lnTo>
                    <a:lnTo>
                      <a:pt x="112" y="532"/>
                    </a:lnTo>
                    <a:lnTo>
                      <a:pt x="120" y="550"/>
                    </a:lnTo>
                    <a:lnTo>
                      <a:pt x="130" y="563"/>
                    </a:lnTo>
                    <a:lnTo>
                      <a:pt x="122" y="588"/>
                    </a:lnTo>
                    <a:lnTo>
                      <a:pt x="122" y="615"/>
                    </a:lnTo>
                    <a:lnTo>
                      <a:pt x="137" y="640"/>
                    </a:lnTo>
                    <a:lnTo>
                      <a:pt x="150" y="653"/>
                    </a:lnTo>
                    <a:lnTo>
                      <a:pt x="142" y="677"/>
                    </a:lnTo>
                    <a:lnTo>
                      <a:pt x="155" y="692"/>
                    </a:lnTo>
                    <a:lnTo>
                      <a:pt x="177" y="697"/>
                    </a:lnTo>
                    <a:lnTo>
                      <a:pt x="182" y="702"/>
                    </a:lnTo>
                    <a:lnTo>
                      <a:pt x="197" y="705"/>
                    </a:lnTo>
                    <a:lnTo>
                      <a:pt x="212" y="692"/>
                    </a:lnTo>
                    <a:lnTo>
                      <a:pt x="227" y="667"/>
                    </a:lnTo>
                    <a:lnTo>
                      <a:pt x="227" y="632"/>
                    </a:lnTo>
                    <a:lnTo>
                      <a:pt x="247" y="598"/>
                    </a:lnTo>
                    <a:lnTo>
                      <a:pt x="254" y="563"/>
                    </a:lnTo>
                    <a:lnTo>
                      <a:pt x="272" y="545"/>
                    </a:lnTo>
                    <a:lnTo>
                      <a:pt x="300" y="533"/>
                    </a:lnTo>
                    <a:lnTo>
                      <a:pt x="324" y="523"/>
                    </a:lnTo>
                    <a:lnTo>
                      <a:pt x="332" y="507"/>
                    </a:lnTo>
                    <a:lnTo>
                      <a:pt x="340" y="487"/>
                    </a:lnTo>
                    <a:lnTo>
                      <a:pt x="362" y="465"/>
                    </a:lnTo>
                    <a:lnTo>
                      <a:pt x="387" y="448"/>
                    </a:lnTo>
                    <a:lnTo>
                      <a:pt x="390" y="447"/>
                    </a:lnTo>
                    <a:lnTo>
                      <a:pt x="397" y="438"/>
                    </a:lnTo>
                    <a:lnTo>
                      <a:pt x="420" y="413"/>
                    </a:lnTo>
                    <a:lnTo>
                      <a:pt x="417" y="408"/>
                    </a:lnTo>
                    <a:lnTo>
                      <a:pt x="392" y="408"/>
                    </a:lnTo>
                    <a:lnTo>
                      <a:pt x="390" y="403"/>
                    </a:lnTo>
                    <a:lnTo>
                      <a:pt x="387" y="390"/>
                    </a:lnTo>
                    <a:lnTo>
                      <a:pt x="382" y="373"/>
                    </a:lnTo>
                    <a:lnTo>
                      <a:pt x="392" y="368"/>
                    </a:lnTo>
                    <a:lnTo>
                      <a:pt x="412" y="378"/>
                    </a:lnTo>
                    <a:lnTo>
                      <a:pt x="430" y="380"/>
                    </a:lnTo>
                    <a:lnTo>
                      <a:pt x="434" y="373"/>
                    </a:lnTo>
                    <a:lnTo>
                      <a:pt x="425" y="357"/>
                    </a:lnTo>
                    <a:lnTo>
                      <a:pt x="405" y="350"/>
                    </a:lnTo>
                    <a:lnTo>
                      <a:pt x="392" y="332"/>
                    </a:lnTo>
                    <a:lnTo>
                      <a:pt x="392" y="325"/>
                    </a:lnTo>
                    <a:lnTo>
                      <a:pt x="414" y="310"/>
                    </a:lnTo>
                    <a:lnTo>
                      <a:pt x="400" y="300"/>
                    </a:lnTo>
                    <a:lnTo>
                      <a:pt x="409" y="288"/>
                    </a:lnTo>
                    <a:lnTo>
                      <a:pt x="414" y="275"/>
                    </a:lnTo>
                    <a:lnTo>
                      <a:pt x="412" y="242"/>
                    </a:lnTo>
                    <a:lnTo>
                      <a:pt x="397" y="218"/>
                    </a:lnTo>
                    <a:lnTo>
                      <a:pt x="379" y="205"/>
                    </a:lnTo>
                    <a:lnTo>
                      <a:pt x="387" y="185"/>
                    </a:lnTo>
                    <a:lnTo>
                      <a:pt x="382" y="175"/>
                    </a:lnTo>
                    <a:lnTo>
                      <a:pt x="377" y="163"/>
                    </a:lnTo>
                    <a:lnTo>
                      <a:pt x="384" y="150"/>
                    </a:lnTo>
                    <a:lnTo>
                      <a:pt x="400" y="137"/>
                    </a:lnTo>
                    <a:lnTo>
                      <a:pt x="409" y="123"/>
                    </a:lnTo>
                    <a:lnTo>
                      <a:pt x="404" y="112"/>
                    </a:lnTo>
                    <a:lnTo>
                      <a:pt x="397" y="93"/>
                    </a:lnTo>
                    <a:lnTo>
                      <a:pt x="392" y="93"/>
                    </a:lnTo>
                    <a:lnTo>
                      <a:pt x="367" y="103"/>
                    </a:lnTo>
                    <a:lnTo>
                      <a:pt x="337" y="112"/>
                    </a:lnTo>
                    <a:lnTo>
                      <a:pt x="324" y="115"/>
                    </a:lnTo>
                    <a:lnTo>
                      <a:pt x="324" y="108"/>
                    </a:lnTo>
                    <a:lnTo>
                      <a:pt x="337" y="95"/>
                    </a:lnTo>
                    <a:lnTo>
                      <a:pt x="349" y="85"/>
                    </a:lnTo>
                    <a:lnTo>
                      <a:pt x="340" y="82"/>
                    </a:lnTo>
                    <a:lnTo>
                      <a:pt x="322" y="88"/>
                    </a:lnTo>
                    <a:lnTo>
                      <a:pt x="305" y="90"/>
                    </a:lnTo>
                    <a:lnTo>
                      <a:pt x="305" y="82"/>
                    </a:lnTo>
                    <a:lnTo>
                      <a:pt x="312" y="68"/>
                    </a:lnTo>
                    <a:lnTo>
                      <a:pt x="297" y="65"/>
                    </a:lnTo>
                    <a:lnTo>
                      <a:pt x="294" y="65"/>
                    </a:lnTo>
                    <a:lnTo>
                      <a:pt x="319" y="55"/>
                    </a:lnTo>
                    <a:lnTo>
                      <a:pt x="354" y="50"/>
                    </a:lnTo>
                    <a:lnTo>
                      <a:pt x="374" y="35"/>
                    </a:lnTo>
                    <a:lnTo>
                      <a:pt x="370" y="28"/>
                    </a:lnTo>
                    <a:lnTo>
                      <a:pt x="352" y="20"/>
                    </a:lnTo>
                    <a:lnTo>
                      <a:pt x="315" y="0"/>
                    </a:lnTo>
                    <a:lnTo>
                      <a:pt x="297" y="0"/>
                    </a:lnTo>
                    <a:lnTo>
                      <a:pt x="270" y="0"/>
                    </a:lnTo>
                    <a:lnTo>
                      <a:pt x="257" y="5"/>
                    </a:lnTo>
                    <a:lnTo>
                      <a:pt x="254" y="22"/>
                    </a:lnTo>
                    <a:lnTo>
                      <a:pt x="254" y="30"/>
                    </a:lnTo>
                    <a:lnTo>
                      <a:pt x="227" y="30"/>
                    </a:lnTo>
                    <a:lnTo>
                      <a:pt x="220" y="30"/>
                    </a:lnTo>
                    <a:lnTo>
                      <a:pt x="212" y="38"/>
                    </a:lnTo>
                    <a:lnTo>
                      <a:pt x="210" y="55"/>
                    </a:lnTo>
                    <a:lnTo>
                      <a:pt x="202" y="60"/>
                    </a:lnTo>
                    <a:lnTo>
                      <a:pt x="190" y="50"/>
                    </a:lnTo>
                    <a:lnTo>
                      <a:pt x="190" y="58"/>
                    </a:lnTo>
                    <a:lnTo>
                      <a:pt x="197" y="65"/>
                    </a:lnTo>
                    <a:lnTo>
                      <a:pt x="194" y="73"/>
                    </a:lnTo>
                    <a:lnTo>
                      <a:pt x="194" y="7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15" name="Freeform 465"/>
              <p:cNvSpPr>
                <a:spLocks noChangeAspect="1"/>
              </p:cNvSpPr>
              <p:nvPr/>
            </p:nvSpPr>
            <p:spPr bwMode="auto">
              <a:xfrm>
                <a:off x="1506" y="986"/>
                <a:ext cx="389" cy="339"/>
              </a:xfrm>
              <a:custGeom>
                <a:avLst/>
                <a:gdLst/>
                <a:ahLst/>
                <a:cxnLst>
                  <a:cxn ang="0">
                    <a:pos x="20" y="283"/>
                  </a:cxn>
                  <a:cxn ang="0">
                    <a:pos x="45" y="292"/>
                  </a:cxn>
                  <a:cxn ang="0">
                    <a:pos x="67" y="313"/>
                  </a:cxn>
                  <a:cxn ang="0">
                    <a:pos x="108" y="317"/>
                  </a:cxn>
                  <a:cxn ang="0">
                    <a:pos x="140" y="300"/>
                  </a:cxn>
                  <a:cxn ang="0">
                    <a:pos x="115" y="262"/>
                  </a:cxn>
                  <a:cxn ang="0">
                    <a:pos x="157" y="275"/>
                  </a:cxn>
                  <a:cxn ang="0">
                    <a:pos x="203" y="245"/>
                  </a:cxn>
                  <a:cxn ang="0">
                    <a:pos x="200" y="215"/>
                  </a:cxn>
                  <a:cxn ang="0">
                    <a:pos x="212" y="188"/>
                  </a:cxn>
                  <a:cxn ang="0">
                    <a:pos x="222" y="173"/>
                  </a:cxn>
                  <a:cxn ang="0">
                    <a:pos x="277" y="140"/>
                  </a:cxn>
                  <a:cxn ang="0">
                    <a:pos x="328" y="98"/>
                  </a:cxn>
                  <a:cxn ang="0">
                    <a:pos x="333" y="80"/>
                  </a:cxn>
                  <a:cxn ang="0">
                    <a:pos x="345" y="68"/>
                  </a:cxn>
                  <a:cxn ang="0">
                    <a:pos x="342" y="38"/>
                  </a:cxn>
                  <a:cxn ang="0">
                    <a:pos x="300" y="20"/>
                  </a:cxn>
                  <a:cxn ang="0">
                    <a:pos x="265" y="7"/>
                  </a:cxn>
                  <a:cxn ang="0">
                    <a:pos x="230" y="0"/>
                  </a:cxn>
                  <a:cxn ang="0">
                    <a:pos x="200" y="30"/>
                  </a:cxn>
                  <a:cxn ang="0">
                    <a:pos x="183" y="12"/>
                  </a:cxn>
                  <a:cxn ang="0">
                    <a:pos x="160" y="25"/>
                  </a:cxn>
                  <a:cxn ang="0">
                    <a:pos x="165" y="42"/>
                  </a:cxn>
                  <a:cxn ang="0">
                    <a:pos x="140" y="67"/>
                  </a:cxn>
                  <a:cxn ang="0">
                    <a:pos x="148" y="88"/>
                  </a:cxn>
                  <a:cxn ang="0">
                    <a:pos x="182" y="107"/>
                  </a:cxn>
                  <a:cxn ang="0">
                    <a:pos x="190" y="113"/>
                  </a:cxn>
                  <a:cxn ang="0">
                    <a:pos x="152" y="118"/>
                  </a:cxn>
                  <a:cxn ang="0">
                    <a:pos x="143" y="157"/>
                  </a:cxn>
                  <a:cxn ang="0">
                    <a:pos x="130" y="145"/>
                  </a:cxn>
                  <a:cxn ang="0">
                    <a:pos x="110" y="148"/>
                  </a:cxn>
                  <a:cxn ang="0">
                    <a:pos x="97" y="178"/>
                  </a:cxn>
                  <a:cxn ang="0">
                    <a:pos x="100" y="200"/>
                  </a:cxn>
                  <a:cxn ang="0">
                    <a:pos x="100" y="215"/>
                  </a:cxn>
                  <a:cxn ang="0">
                    <a:pos x="62" y="218"/>
                  </a:cxn>
                  <a:cxn ang="0">
                    <a:pos x="45" y="235"/>
                  </a:cxn>
                  <a:cxn ang="0">
                    <a:pos x="65" y="243"/>
                  </a:cxn>
                  <a:cxn ang="0">
                    <a:pos x="32" y="243"/>
                  </a:cxn>
                  <a:cxn ang="0">
                    <a:pos x="15" y="230"/>
                  </a:cxn>
                  <a:cxn ang="0">
                    <a:pos x="8" y="250"/>
                  </a:cxn>
                  <a:cxn ang="0">
                    <a:pos x="0" y="262"/>
                  </a:cxn>
                  <a:cxn ang="0">
                    <a:pos x="10" y="273"/>
                  </a:cxn>
                </a:cxnLst>
                <a:rect l="0" t="0" r="r" b="b"/>
                <a:pathLst>
                  <a:path w="358" h="317">
                    <a:moveTo>
                      <a:pt x="10" y="273"/>
                    </a:moveTo>
                    <a:lnTo>
                      <a:pt x="20" y="283"/>
                    </a:lnTo>
                    <a:lnTo>
                      <a:pt x="32" y="283"/>
                    </a:lnTo>
                    <a:lnTo>
                      <a:pt x="45" y="292"/>
                    </a:lnTo>
                    <a:lnTo>
                      <a:pt x="45" y="312"/>
                    </a:lnTo>
                    <a:lnTo>
                      <a:pt x="67" y="313"/>
                    </a:lnTo>
                    <a:lnTo>
                      <a:pt x="92" y="312"/>
                    </a:lnTo>
                    <a:lnTo>
                      <a:pt x="108" y="317"/>
                    </a:lnTo>
                    <a:lnTo>
                      <a:pt x="127" y="312"/>
                    </a:lnTo>
                    <a:lnTo>
                      <a:pt x="140" y="300"/>
                    </a:lnTo>
                    <a:lnTo>
                      <a:pt x="115" y="270"/>
                    </a:lnTo>
                    <a:lnTo>
                      <a:pt x="115" y="262"/>
                    </a:lnTo>
                    <a:lnTo>
                      <a:pt x="145" y="283"/>
                    </a:lnTo>
                    <a:lnTo>
                      <a:pt x="157" y="275"/>
                    </a:lnTo>
                    <a:lnTo>
                      <a:pt x="173" y="257"/>
                    </a:lnTo>
                    <a:lnTo>
                      <a:pt x="203" y="245"/>
                    </a:lnTo>
                    <a:lnTo>
                      <a:pt x="215" y="238"/>
                    </a:lnTo>
                    <a:lnTo>
                      <a:pt x="200" y="215"/>
                    </a:lnTo>
                    <a:lnTo>
                      <a:pt x="198" y="197"/>
                    </a:lnTo>
                    <a:lnTo>
                      <a:pt x="212" y="188"/>
                    </a:lnTo>
                    <a:lnTo>
                      <a:pt x="205" y="175"/>
                    </a:lnTo>
                    <a:lnTo>
                      <a:pt x="222" y="173"/>
                    </a:lnTo>
                    <a:lnTo>
                      <a:pt x="238" y="158"/>
                    </a:lnTo>
                    <a:lnTo>
                      <a:pt x="277" y="140"/>
                    </a:lnTo>
                    <a:lnTo>
                      <a:pt x="307" y="113"/>
                    </a:lnTo>
                    <a:lnTo>
                      <a:pt x="328" y="98"/>
                    </a:lnTo>
                    <a:lnTo>
                      <a:pt x="350" y="88"/>
                    </a:lnTo>
                    <a:lnTo>
                      <a:pt x="333" y="80"/>
                    </a:lnTo>
                    <a:lnTo>
                      <a:pt x="328" y="67"/>
                    </a:lnTo>
                    <a:lnTo>
                      <a:pt x="345" y="68"/>
                    </a:lnTo>
                    <a:lnTo>
                      <a:pt x="358" y="58"/>
                    </a:lnTo>
                    <a:lnTo>
                      <a:pt x="342" y="38"/>
                    </a:lnTo>
                    <a:lnTo>
                      <a:pt x="325" y="23"/>
                    </a:lnTo>
                    <a:lnTo>
                      <a:pt x="300" y="20"/>
                    </a:lnTo>
                    <a:lnTo>
                      <a:pt x="290" y="25"/>
                    </a:lnTo>
                    <a:lnTo>
                      <a:pt x="265" y="7"/>
                    </a:lnTo>
                    <a:lnTo>
                      <a:pt x="252" y="0"/>
                    </a:lnTo>
                    <a:lnTo>
                      <a:pt x="230" y="0"/>
                    </a:lnTo>
                    <a:lnTo>
                      <a:pt x="212" y="15"/>
                    </a:lnTo>
                    <a:lnTo>
                      <a:pt x="200" y="30"/>
                    </a:lnTo>
                    <a:lnTo>
                      <a:pt x="190" y="15"/>
                    </a:lnTo>
                    <a:lnTo>
                      <a:pt x="183" y="12"/>
                    </a:lnTo>
                    <a:lnTo>
                      <a:pt x="170" y="12"/>
                    </a:lnTo>
                    <a:lnTo>
                      <a:pt x="160" y="25"/>
                    </a:lnTo>
                    <a:lnTo>
                      <a:pt x="160" y="33"/>
                    </a:lnTo>
                    <a:lnTo>
                      <a:pt x="165" y="42"/>
                    </a:lnTo>
                    <a:lnTo>
                      <a:pt x="145" y="43"/>
                    </a:lnTo>
                    <a:lnTo>
                      <a:pt x="140" y="67"/>
                    </a:lnTo>
                    <a:lnTo>
                      <a:pt x="140" y="77"/>
                    </a:lnTo>
                    <a:lnTo>
                      <a:pt x="148" y="88"/>
                    </a:lnTo>
                    <a:lnTo>
                      <a:pt x="178" y="93"/>
                    </a:lnTo>
                    <a:lnTo>
                      <a:pt x="182" y="107"/>
                    </a:lnTo>
                    <a:lnTo>
                      <a:pt x="200" y="110"/>
                    </a:lnTo>
                    <a:lnTo>
                      <a:pt x="190" y="113"/>
                    </a:lnTo>
                    <a:lnTo>
                      <a:pt x="168" y="113"/>
                    </a:lnTo>
                    <a:lnTo>
                      <a:pt x="152" y="118"/>
                    </a:lnTo>
                    <a:lnTo>
                      <a:pt x="140" y="133"/>
                    </a:lnTo>
                    <a:lnTo>
                      <a:pt x="143" y="157"/>
                    </a:lnTo>
                    <a:lnTo>
                      <a:pt x="145" y="158"/>
                    </a:lnTo>
                    <a:lnTo>
                      <a:pt x="130" y="145"/>
                    </a:lnTo>
                    <a:lnTo>
                      <a:pt x="118" y="137"/>
                    </a:lnTo>
                    <a:lnTo>
                      <a:pt x="110" y="148"/>
                    </a:lnTo>
                    <a:lnTo>
                      <a:pt x="95" y="162"/>
                    </a:lnTo>
                    <a:lnTo>
                      <a:pt x="97" y="178"/>
                    </a:lnTo>
                    <a:lnTo>
                      <a:pt x="105" y="192"/>
                    </a:lnTo>
                    <a:lnTo>
                      <a:pt x="100" y="200"/>
                    </a:lnTo>
                    <a:lnTo>
                      <a:pt x="108" y="210"/>
                    </a:lnTo>
                    <a:lnTo>
                      <a:pt x="100" y="215"/>
                    </a:lnTo>
                    <a:lnTo>
                      <a:pt x="80" y="215"/>
                    </a:lnTo>
                    <a:lnTo>
                      <a:pt x="62" y="218"/>
                    </a:lnTo>
                    <a:lnTo>
                      <a:pt x="48" y="222"/>
                    </a:lnTo>
                    <a:lnTo>
                      <a:pt x="45" y="235"/>
                    </a:lnTo>
                    <a:lnTo>
                      <a:pt x="65" y="235"/>
                    </a:lnTo>
                    <a:lnTo>
                      <a:pt x="65" y="243"/>
                    </a:lnTo>
                    <a:lnTo>
                      <a:pt x="48" y="243"/>
                    </a:lnTo>
                    <a:lnTo>
                      <a:pt x="32" y="243"/>
                    </a:lnTo>
                    <a:lnTo>
                      <a:pt x="27" y="248"/>
                    </a:lnTo>
                    <a:lnTo>
                      <a:pt x="15" y="230"/>
                    </a:lnTo>
                    <a:lnTo>
                      <a:pt x="8" y="238"/>
                    </a:lnTo>
                    <a:lnTo>
                      <a:pt x="8" y="250"/>
                    </a:lnTo>
                    <a:lnTo>
                      <a:pt x="10" y="257"/>
                    </a:lnTo>
                    <a:lnTo>
                      <a:pt x="0" y="262"/>
                    </a:lnTo>
                    <a:lnTo>
                      <a:pt x="1" y="270"/>
                    </a:lnTo>
                    <a:lnTo>
                      <a:pt x="10" y="273"/>
                    </a:lnTo>
                    <a:lnTo>
                      <a:pt x="10" y="27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16" name="Freeform 466"/>
              <p:cNvSpPr>
                <a:spLocks noChangeAspect="1"/>
              </p:cNvSpPr>
              <p:nvPr/>
            </p:nvSpPr>
            <p:spPr bwMode="auto">
              <a:xfrm>
                <a:off x="1506" y="986"/>
                <a:ext cx="389" cy="339"/>
              </a:xfrm>
              <a:custGeom>
                <a:avLst/>
                <a:gdLst/>
                <a:ahLst/>
                <a:cxnLst>
                  <a:cxn ang="0">
                    <a:pos x="20" y="283"/>
                  </a:cxn>
                  <a:cxn ang="0">
                    <a:pos x="45" y="292"/>
                  </a:cxn>
                  <a:cxn ang="0">
                    <a:pos x="67" y="313"/>
                  </a:cxn>
                  <a:cxn ang="0">
                    <a:pos x="108" y="317"/>
                  </a:cxn>
                  <a:cxn ang="0">
                    <a:pos x="140" y="300"/>
                  </a:cxn>
                  <a:cxn ang="0">
                    <a:pos x="115" y="262"/>
                  </a:cxn>
                  <a:cxn ang="0">
                    <a:pos x="157" y="275"/>
                  </a:cxn>
                  <a:cxn ang="0">
                    <a:pos x="203" y="245"/>
                  </a:cxn>
                  <a:cxn ang="0">
                    <a:pos x="200" y="215"/>
                  </a:cxn>
                  <a:cxn ang="0">
                    <a:pos x="212" y="188"/>
                  </a:cxn>
                  <a:cxn ang="0">
                    <a:pos x="222" y="173"/>
                  </a:cxn>
                  <a:cxn ang="0">
                    <a:pos x="277" y="140"/>
                  </a:cxn>
                  <a:cxn ang="0">
                    <a:pos x="328" y="98"/>
                  </a:cxn>
                  <a:cxn ang="0">
                    <a:pos x="333" y="80"/>
                  </a:cxn>
                  <a:cxn ang="0">
                    <a:pos x="345" y="68"/>
                  </a:cxn>
                  <a:cxn ang="0">
                    <a:pos x="342" y="38"/>
                  </a:cxn>
                  <a:cxn ang="0">
                    <a:pos x="300" y="20"/>
                  </a:cxn>
                  <a:cxn ang="0">
                    <a:pos x="265" y="7"/>
                  </a:cxn>
                  <a:cxn ang="0">
                    <a:pos x="230" y="0"/>
                  </a:cxn>
                  <a:cxn ang="0">
                    <a:pos x="200" y="30"/>
                  </a:cxn>
                  <a:cxn ang="0">
                    <a:pos x="183" y="12"/>
                  </a:cxn>
                  <a:cxn ang="0">
                    <a:pos x="160" y="25"/>
                  </a:cxn>
                  <a:cxn ang="0">
                    <a:pos x="165" y="42"/>
                  </a:cxn>
                  <a:cxn ang="0">
                    <a:pos x="140" y="67"/>
                  </a:cxn>
                  <a:cxn ang="0">
                    <a:pos x="148" y="88"/>
                  </a:cxn>
                  <a:cxn ang="0">
                    <a:pos x="182" y="107"/>
                  </a:cxn>
                  <a:cxn ang="0">
                    <a:pos x="190" y="113"/>
                  </a:cxn>
                  <a:cxn ang="0">
                    <a:pos x="152" y="118"/>
                  </a:cxn>
                  <a:cxn ang="0">
                    <a:pos x="143" y="157"/>
                  </a:cxn>
                  <a:cxn ang="0">
                    <a:pos x="130" y="145"/>
                  </a:cxn>
                  <a:cxn ang="0">
                    <a:pos x="110" y="148"/>
                  </a:cxn>
                  <a:cxn ang="0">
                    <a:pos x="97" y="178"/>
                  </a:cxn>
                  <a:cxn ang="0">
                    <a:pos x="100" y="200"/>
                  </a:cxn>
                  <a:cxn ang="0">
                    <a:pos x="100" y="215"/>
                  </a:cxn>
                  <a:cxn ang="0">
                    <a:pos x="62" y="218"/>
                  </a:cxn>
                  <a:cxn ang="0">
                    <a:pos x="45" y="235"/>
                  </a:cxn>
                  <a:cxn ang="0">
                    <a:pos x="65" y="243"/>
                  </a:cxn>
                  <a:cxn ang="0">
                    <a:pos x="32" y="243"/>
                  </a:cxn>
                  <a:cxn ang="0">
                    <a:pos x="15" y="230"/>
                  </a:cxn>
                  <a:cxn ang="0">
                    <a:pos x="8" y="250"/>
                  </a:cxn>
                  <a:cxn ang="0">
                    <a:pos x="0" y="262"/>
                  </a:cxn>
                  <a:cxn ang="0">
                    <a:pos x="10" y="273"/>
                  </a:cxn>
                </a:cxnLst>
                <a:rect l="0" t="0" r="r" b="b"/>
                <a:pathLst>
                  <a:path w="358" h="317">
                    <a:moveTo>
                      <a:pt x="10" y="273"/>
                    </a:moveTo>
                    <a:lnTo>
                      <a:pt x="20" y="283"/>
                    </a:lnTo>
                    <a:lnTo>
                      <a:pt x="32" y="283"/>
                    </a:lnTo>
                    <a:lnTo>
                      <a:pt x="45" y="292"/>
                    </a:lnTo>
                    <a:lnTo>
                      <a:pt x="45" y="312"/>
                    </a:lnTo>
                    <a:lnTo>
                      <a:pt x="67" y="313"/>
                    </a:lnTo>
                    <a:lnTo>
                      <a:pt x="92" y="312"/>
                    </a:lnTo>
                    <a:lnTo>
                      <a:pt x="108" y="317"/>
                    </a:lnTo>
                    <a:lnTo>
                      <a:pt x="127" y="312"/>
                    </a:lnTo>
                    <a:lnTo>
                      <a:pt x="140" y="300"/>
                    </a:lnTo>
                    <a:lnTo>
                      <a:pt x="115" y="270"/>
                    </a:lnTo>
                    <a:lnTo>
                      <a:pt x="115" y="262"/>
                    </a:lnTo>
                    <a:lnTo>
                      <a:pt x="145" y="283"/>
                    </a:lnTo>
                    <a:lnTo>
                      <a:pt x="157" y="275"/>
                    </a:lnTo>
                    <a:lnTo>
                      <a:pt x="173" y="257"/>
                    </a:lnTo>
                    <a:lnTo>
                      <a:pt x="203" y="245"/>
                    </a:lnTo>
                    <a:lnTo>
                      <a:pt x="215" y="238"/>
                    </a:lnTo>
                    <a:lnTo>
                      <a:pt x="200" y="215"/>
                    </a:lnTo>
                    <a:lnTo>
                      <a:pt x="198" y="197"/>
                    </a:lnTo>
                    <a:lnTo>
                      <a:pt x="212" y="188"/>
                    </a:lnTo>
                    <a:lnTo>
                      <a:pt x="205" y="175"/>
                    </a:lnTo>
                    <a:lnTo>
                      <a:pt x="222" y="173"/>
                    </a:lnTo>
                    <a:lnTo>
                      <a:pt x="238" y="158"/>
                    </a:lnTo>
                    <a:lnTo>
                      <a:pt x="277" y="140"/>
                    </a:lnTo>
                    <a:lnTo>
                      <a:pt x="307" y="113"/>
                    </a:lnTo>
                    <a:lnTo>
                      <a:pt x="328" y="98"/>
                    </a:lnTo>
                    <a:lnTo>
                      <a:pt x="350" y="88"/>
                    </a:lnTo>
                    <a:lnTo>
                      <a:pt x="333" y="80"/>
                    </a:lnTo>
                    <a:lnTo>
                      <a:pt x="328" y="67"/>
                    </a:lnTo>
                    <a:lnTo>
                      <a:pt x="345" y="68"/>
                    </a:lnTo>
                    <a:lnTo>
                      <a:pt x="358" y="58"/>
                    </a:lnTo>
                    <a:lnTo>
                      <a:pt x="342" y="38"/>
                    </a:lnTo>
                    <a:lnTo>
                      <a:pt x="325" y="23"/>
                    </a:lnTo>
                    <a:lnTo>
                      <a:pt x="300" y="20"/>
                    </a:lnTo>
                    <a:lnTo>
                      <a:pt x="290" y="25"/>
                    </a:lnTo>
                    <a:lnTo>
                      <a:pt x="265" y="7"/>
                    </a:lnTo>
                    <a:lnTo>
                      <a:pt x="252" y="0"/>
                    </a:lnTo>
                    <a:lnTo>
                      <a:pt x="230" y="0"/>
                    </a:lnTo>
                    <a:lnTo>
                      <a:pt x="212" y="15"/>
                    </a:lnTo>
                    <a:lnTo>
                      <a:pt x="200" y="30"/>
                    </a:lnTo>
                    <a:lnTo>
                      <a:pt x="190" y="15"/>
                    </a:lnTo>
                    <a:lnTo>
                      <a:pt x="183" y="12"/>
                    </a:lnTo>
                    <a:lnTo>
                      <a:pt x="170" y="12"/>
                    </a:lnTo>
                    <a:lnTo>
                      <a:pt x="160" y="25"/>
                    </a:lnTo>
                    <a:lnTo>
                      <a:pt x="160" y="33"/>
                    </a:lnTo>
                    <a:lnTo>
                      <a:pt x="165" y="42"/>
                    </a:lnTo>
                    <a:lnTo>
                      <a:pt x="145" y="43"/>
                    </a:lnTo>
                    <a:lnTo>
                      <a:pt x="140" y="67"/>
                    </a:lnTo>
                    <a:lnTo>
                      <a:pt x="140" y="77"/>
                    </a:lnTo>
                    <a:lnTo>
                      <a:pt x="148" y="88"/>
                    </a:lnTo>
                    <a:lnTo>
                      <a:pt x="178" y="93"/>
                    </a:lnTo>
                    <a:lnTo>
                      <a:pt x="182" y="107"/>
                    </a:lnTo>
                    <a:lnTo>
                      <a:pt x="200" y="110"/>
                    </a:lnTo>
                    <a:lnTo>
                      <a:pt x="190" y="113"/>
                    </a:lnTo>
                    <a:lnTo>
                      <a:pt x="168" y="113"/>
                    </a:lnTo>
                    <a:lnTo>
                      <a:pt x="152" y="118"/>
                    </a:lnTo>
                    <a:lnTo>
                      <a:pt x="140" y="133"/>
                    </a:lnTo>
                    <a:lnTo>
                      <a:pt x="143" y="157"/>
                    </a:lnTo>
                    <a:lnTo>
                      <a:pt x="145" y="158"/>
                    </a:lnTo>
                    <a:lnTo>
                      <a:pt x="130" y="145"/>
                    </a:lnTo>
                    <a:lnTo>
                      <a:pt x="118" y="137"/>
                    </a:lnTo>
                    <a:lnTo>
                      <a:pt x="110" y="148"/>
                    </a:lnTo>
                    <a:lnTo>
                      <a:pt x="95" y="162"/>
                    </a:lnTo>
                    <a:lnTo>
                      <a:pt x="97" y="178"/>
                    </a:lnTo>
                    <a:lnTo>
                      <a:pt x="105" y="192"/>
                    </a:lnTo>
                    <a:lnTo>
                      <a:pt x="100" y="200"/>
                    </a:lnTo>
                    <a:lnTo>
                      <a:pt x="108" y="210"/>
                    </a:lnTo>
                    <a:lnTo>
                      <a:pt x="100" y="215"/>
                    </a:lnTo>
                    <a:lnTo>
                      <a:pt x="80" y="215"/>
                    </a:lnTo>
                    <a:lnTo>
                      <a:pt x="62" y="218"/>
                    </a:lnTo>
                    <a:lnTo>
                      <a:pt x="48" y="222"/>
                    </a:lnTo>
                    <a:lnTo>
                      <a:pt x="45" y="235"/>
                    </a:lnTo>
                    <a:lnTo>
                      <a:pt x="65" y="235"/>
                    </a:lnTo>
                    <a:lnTo>
                      <a:pt x="65" y="243"/>
                    </a:lnTo>
                    <a:lnTo>
                      <a:pt x="48" y="243"/>
                    </a:lnTo>
                    <a:lnTo>
                      <a:pt x="32" y="243"/>
                    </a:lnTo>
                    <a:lnTo>
                      <a:pt x="27" y="248"/>
                    </a:lnTo>
                    <a:lnTo>
                      <a:pt x="15" y="230"/>
                    </a:lnTo>
                    <a:lnTo>
                      <a:pt x="8" y="238"/>
                    </a:lnTo>
                    <a:lnTo>
                      <a:pt x="8" y="250"/>
                    </a:lnTo>
                    <a:lnTo>
                      <a:pt x="10" y="257"/>
                    </a:lnTo>
                    <a:lnTo>
                      <a:pt x="0" y="262"/>
                    </a:lnTo>
                    <a:lnTo>
                      <a:pt x="1" y="270"/>
                    </a:lnTo>
                    <a:lnTo>
                      <a:pt x="10" y="273"/>
                    </a:lnTo>
                    <a:lnTo>
                      <a:pt x="10" y="27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17" name="Freeform 467"/>
              <p:cNvSpPr>
                <a:spLocks noChangeAspect="1"/>
              </p:cNvSpPr>
              <p:nvPr/>
            </p:nvSpPr>
            <p:spPr bwMode="auto">
              <a:xfrm>
                <a:off x="1499" y="1056"/>
                <a:ext cx="97" cy="149"/>
              </a:xfrm>
              <a:custGeom>
                <a:avLst/>
                <a:gdLst/>
                <a:ahLst/>
                <a:cxnLst>
                  <a:cxn ang="0">
                    <a:pos x="27" y="136"/>
                  </a:cxn>
                  <a:cxn ang="0">
                    <a:pos x="55" y="125"/>
                  </a:cxn>
                  <a:cxn ang="0">
                    <a:pos x="60" y="113"/>
                  </a:cxn>
                  <a:cxn ang="0">
                    <a:pos x="65" y="103"/>
                  </a:cxn>
                  <a:cxn ang="0">
                    <a:pos x="82" y="91"/>
                  </a:cxn>
                  <a:cxn ang="0">
                    <a:pos x="82" y="81"/>
                  </a:cxn>
                  <a:cxn ang="0">
                    <a:pos x="82" y="60"/>
                  </a:cxn>
                  <a:cxn ang="0">
                    <a:pos x="90" y="48"/>
                  </a:cxn>
                  <a:cxn ang="0">
                    <a:pos x="90" y="40"/>
                  </a:cxn>
                  <a:cxn ang="0">
                    <a:pos x="77" y="56"/>
                  </a:cxn>
                  <a:cxn ang="0">
                    <a:pos x="74" y="46"/>
                  </a:cxn>
                  <a:cxn ang="0">
                    <a:pos x="80" y="23"/>
                  </a:cxn>
                  <a:cxn ang="0">
                    <a:pos x="77" y="0"/>
                  </a:cxn>
                  <a:cxn ang="0">
                    <a:pos x="60" y="0"/>
                  </a:cxn>
                  <a:cxn ang="0">
                    <a:pos x="60" y="13"/>
                  </a:cxn>
                  <a:cxn ang="0">
                    <a:pos x="47" y="16"/>
                  </a:cxn>
                  <a:cxn ang="0">
                    <a:pos x="27" y="40"/>
                  </a:cxn>
                  <a:cxn ang="0">
                    <a:pos x="27" y="56"/>
                  </a:cxn>
                  <a:cxn ang="0">
                    <a:pos x="27" y="66"/>
                  </a:cxn>
                  <a:cxn ang="0">
                    <a:pos x="17" y="70"/>
                  </a:cxn>
                  <a:cxn ang="0">
                    <a:pos x="39" y="78"/>
                  </a:cxn>
                  <a:cxn ang="0">
                    <a:pos x="39" y="90"/>
                  </a:cxn>
                  <a:cxn ang="0">
                    <a:pos x="20" y="91"/>
                  </a:cxn>
                  <a:cxn ang="0">
                    <a:pos x="3" y="106"/>
                  </a:cxn>
                  <a:cxn ang="0">
                    <a:pos x="3" y="113"/>
                  </a:cxn>
                  <a:cxn ang="0">
                    <a:pos x="0" y="126"/>
                  </a:cxn>
                  <a:cxn ang="0">
                    <a:pos x="0" y="136"/>
                  </a:cxn>
                  <a:cxn ang="0">
                    <a:pos x="15" y="136"/>
                  </a:cxn>
                  <a:cxn ang="0">
                    <a:pos x="20" y="138"/>
                  </a:cxn>
                  <a:cxn ang="0">
                    <a:pos x="27" y="136"/>
                  </a:cxn>
                  <a:cxn ang="0">
                    <a:pos x="27" y="136"/>
                  </a:cxn>
                </a:cxnLst>
                <a:rect l="0" t="0" r="r" b="b"/>
                <a:pathLst>
                  <a:path w="90" h="138">
                    <a:moveTo>
                      <a:pt x="27" y="136"/>
                    </a:moveTo>
                    <a:lnTo>
                      <a:pt x="55" y="125"/>
                    </a:lnTo>
                    <a:lnTo>
                      <a:pt x="60" y="113"/>
                    </a:lnTo>
                    <a:lnTo>
                      <a:pt x="65" y="103"/>
                    </a:lnTo>
                    <a:lnTo>
                      <a:pt x="82" y="91"/>
                    </a:lnTo>
                    <a:lnTo>
                      <a:pt x="82" y="81"/>
                    </a:lnTo>
                    <a:lnTo>
                      <a:pt x="82" y="60"/>
                    </a:lnTo>
                    <a:lnTo>
                      <a:pt x="90" y="48"/>
                    </a:lnTo>
                    <a:lnTo>
                      <a:pt x="90" y="40"/>
                    </a:lnTo>
                    <a:lnTo>
                      <a:pt x="77" y="56"/>
                    </a:lnTo>
                    <a:lnTo>
                      <a:pt x="74" y="46"/>
                    </a:lnTo>
                    <a:lnTo>
                      <a:pt x="80" y="23"/>
                    </a:lnTo>
                    <a:lnTo>
                      <a:pt x="77" y="0"/>
                    </a:lnTo>
                    <a:lnTo>
                      <a:pt x="60" y="0"/>
                    </a:lnTo>
                    <a:lnTo>
                      <a:pt x="60" y="13"/>
                    </a:lnTo>
                    <a:lnTo>
                      <a:pt x="47" y="16"/>
                    </a:lnTo>
                    <a:lnTo>
                      <a:pt x="27" y="40"/>
                    </a:lnTo>
                    <a:lnTo>
                      <a:pt x="27" y="56"/>
                    </a:lnTo>
                    <a:lnTo>
                      <a:pt x="27" y="66"/>
                    </a:lnTo>
                    <a:lnTo>
                      <a:pt x="17" y="70"/>
                    </a:lnTo>
                    <a:lnTo>
                      <a:pt x="39" y="78"/>
                    </a:lnTo>
                    <a:lnTo>
                      <a:pt x="39" y="90"/>
                    </a:lnTo>
                    <a:lnTo>
                      <a:pt x="20" y="91"/>
                    </a:lnTo>
                    <a:lnTo>
                      <a:pt x="3" y="106"/>
                    </a:lnTo>
                    <a:lnTo>
                      <a:pt x="3" y="113"/>
                    </a:lnTo>
                    <a:lnTo>
                      <a:pt x="0" y="126"/>
                    </a:lnTo>
                    <a:lnTo>
                      <a:pt x="0" y="136"/>
                    </a:lnTo>
                    <a:lnTo>
                      <a:pt x="15" y="136"/>
                    </a:lnTo>
                    <a:lnTo>
                      <a:pt x="20" y="138"/>
                    </a:lnTo>
                    <a:lnTo>
                      <a:pt x="27" y="136"/>
                    </a:lnTo>
                    <a:lnTo>
                      <a:pt x="27" y="13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18" name="Freeform 468"/>
              <p:cNvSpPr>
                <a:spLocks noChangeAspect="1"/>
              </p:cNvSpPr>
              <p:nvPr/>
            </p:nvSpPr>
            <p:spPr bwMode="auto">
              <a:xfrm>
                <a:off x="1499" y="1056"/>
                <a:ext cx="97" cy="149"/>
              </a:xfrm>
              <a:custGeom>
                <a:avLst/>
                <a:gdLst/>
                <a:ahLst/>
                <a:cxnLst>
                  <a:cxn ang="0">
                    <a:pos x="27" y="136"/>
                  </a:cxn>
                  <a:cxn ang="0">
                    <a:pos x="55" y="125"/>
                  </a:cxn>
                  <a:cxn ang="0">
                    <a:pos x="60" y="113"/>
                  </a:cxn>
                  <a:cxn ang="0">
                    <a:pos x="65" y="103"/>
                  </a:cxn>
                  <a:cxn ang="0">
                    <a:pos x="82" y="91"/>
                  </a:cxn>
                  <a:cxn ang="0">
                    <a:pos x="82" y="81"/>
                  </a:cxn>
                  <a:cxn ang="0">
                    <a:pos x="82" y="60"/>
                  </a:cxn>
                  <a:cxn ang="0">
                    <a:pos x="90" y="48"/>
                  </a:cxn>
                  <a:cxn ang="0">
                    <a:pos x="90" y="40"/>
                  </a:cxn>
                  <a:cxn ang="0">
                    <a:pos x="77" y="56"/>
                  </a:cxn>
                  <a:cxn ang="0">
                    <a:pos x="74" y="46"/>
                  </a:cxn>
                  <a:cxn ang="0">
                    <a:pos x="80" y="23"/>
                  </a:cxn>
                  <a:cxn ang="0">
                    <a:pos x="77" y="0"/>
                  </a:cxn>
                  <a:cxn ang="0">
                    <a:pos x="60" y="0"/>
                  </a:cxn>
                  <a:cxn ang="0">
                    <a:pos x="60" y="13"/>
                  </a:cxn>
                  <a:cxn ang="0">
                    <a:pos x="47" y="16"/>
                  </a:cxn>
                  <a:cxn ang="0">
                    <a:pos x="27" y="40"/>
                  </a:cxn>
                  <a:cxn ang="0">
                    <a:pos x="27" y="56"/>
                  </a:cxn>
                  <a:cxn ang="0">
                    <a:pos x="27" y="66"/>
                  </a:cxn>
                  <a:cxn ang="0">
                    <a:pos x="17" y="70"/>
                  </a:cxn>
                  <a:cxn ang="0">
                    <a:pos x="39" y="78"/>
                  </a:cxn>
                  <a:cxn ang="0">
                    <a:pos x="39" y="90"/>
                  </a:cxn>
                  <a:cxn ang="0">
                    <a:pos x="20" y="91"/>
                  </a:cxn>
                  <a:cxn ang="0">
                    <a:pos x="3" y="106"/>
                  </a:cxn>
                  <a:cxn ang="0">
                    <a:pos x="3" y="113"/>
                  </a:cxn>
                  <a:cxn ang="0">
                    <a:pos x="0" y="126"/>
                  </a:cxn>
                  <a:cxn ang="0">
                    <a:pos x="0" y="136"/>
                  </a:cxn>
                  <a:cxn ang="0">
                    <a:pos x="15" y="136"/>
                  </a:cxn>
                  <a:cxn ang="0">
                    <a:pos x="20" y="138"/>
                  </a:cxn>
                  <a:cxn ang="0">
                    <a:pos x="27" y="136"/>
                  </a:cxn>
                  <a:cxn ang="0">
                    <a:pos x="27" y="136"/>
                  </a:cxn>
                </a:cxnLst>
                <a:rect l="0" t="0" r="r" b="b"/>
                <a:pathLst>
                  <a:path w="90" h="138">
                    <a:moveTo>
                      <a:pt x="27" y="136"/>
                    </a:moveTo>
                    <a:lnTo>
                      <a:pt x="55" y="125"/>
                    </a:lnTo>
                    <a:lnTo>
                      <a:pt x="60" y="113"/>
                    </a:lnTo>
                    <a:lnTo>
                      <a:pt x="65" y="103"/>
                    </a:lnTo>
                    <a:lnTo>
                      <a:pt x="82" y="91"/>
                    </a:lnTo>
                    <a:lnTo>
                      <a:pt x="82" y="81"/>
                    </a:lnTo>
                    <a:lnTo>
                      <a:pt x="82" y="60"/>
                    </a:lnTo>
                    <a:lnTo>
                      <a:pt x="90" y="48"/>
                    </a:lnTo>
                    <a:lnTo>
                      <a:pt x="90" y="40"/>
                    </a:lnTo>
                    <a:lnTo>
                      <a:pt x="77" y="56"/>
                    </a:lnTo>
                    <a:lnTo>
                      <a:pt x="74" y="46"/>
                    </a:lnTo>
                    <a:lnTo>
                      <a:pt x="80" y="23"/>
                    </a:lnTo>
                    <a:lnTo>
                      <a:pt x="77" y="0"/>
                    </a:lnTo>
                    <a:lnTo>
                      <a:pt x="60" y="0"/>
                    </a:lnTo>
                    <a:lnTo>
                      <a:pt x="60" y="13"/>
                    </a:lnTo>
                    <a:lnTo>
                      <a:pt x="47" y="16"/>
                    </a:lnTo>
                    <a:lnTo>
                      <a:pt x="27" y="40"/>
                    </a:lnTo>
                    <a:lnTo>
                      <a:pt x="27" y="56"/>
                    </a:lnTo>
                    <a:lnTo>
                      <a:pt x="27" y="66"/>
                    </a:lnTo>
                    <a:lnTo>
                      <a:pt x="17" y="70"/>
                    </a:lnTo>
                    <a:lnTo>
                      <a:pt x="39" y="78"/>
                    </a:lnTo>
                    <a:lnTo>
                      <a:pt x="39" y="90"/>
                    </a:lnTo>
                    <a:lnTo>
                      <a:pt x="20" y="91"/>
                    </a:lnTo>
                    <a:lnTo>
                      <a:pt x="3" y="106"/>
                    </a:lnTo>
                    <a:lnTo>
                      <a:pt x="3" y="113"/>
                    </a:lnTo>
                    <a:lnTo>
                      <a:pt x="0" y="126"/>
                    </a:lnTo>
                    <a:lnTo>
                      <a:pt x="0" y="136"/>
                    </a:lnTo>
                    <a:lnTo>
                      <a:pt x="15" y="136"/>
                    </a:lnTo>
                    <a:lnTo>
                      <a:pt x="20" y="138"/>
                    </a:lnTo>
                    <a:lnTo>
                      <a:pt x="27" y="136"/>
                    </a:lnTo>
                    <a:lnTo>
                      <a:pt x="27" y="13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19" name="Freeform 469"/>
              <p:cNvSpPr>
                <a:spLocks noChangeAspect="1"/>
              </p:cNvSpPr>
              <p:nvPr/>
            </p:nvSpPr>
            <p:spPr bwMode="auto">
              <a:xfrm>
                <a:off x="1484" y="1077"/>
                <a:ext cx="22" cy="25"/>
              </a:xfrm>
              <a:custGeom>
                <a:avLst/>
                <a:gdLst/>
                <a:ahLst/>
                <a:cxnLst>
                  <a:cxn ang="0">
                    <a:pos x="13" y="3"/>
                  </a:cxn>
                  <a:cxn ang="0">
                    <a:pos x="3" y="0"/>
                  </a:cxn>
                  <a:cxn ang="0">
                    <a:pos x="0" y="20"/>
                  </a:cxn>
                  <a:cxn ang="0">
                    <a:pos x="5" y="25"/>
                  </a:cxn>
                  <a:cxn ang="0">
                    <a:pos x="10" y="20"/>
                  </a:cxn>
                  <a:cxn ang="0">
                    <a:pos x="20" y="12"/>
                  </a:cxn>
                  <a:cxn ang="0">
                    <a:pos x="13" y="3"/>
                  </a:cxn>
                  <a:cxn ang="0">
                    <a:pos x="13" y="3"/>
                  </a:cxn>
                </a:cxnLst>
                <a:rect l="0" t="0" r="r" b="b"/>
                <a:pathLst>
                  <a:path w="20" h="25">
                    <a:moveTo>
                      <a:pt x="13" y="3"/>
                    </a:moveTo>
                    <a:lnTo>
                      <a:pt x="3" y="0"/>
                    </a:lnTo>
                    <a:lnTo>
                      <a:pt x="0" y="20"/>
                    </a:lnTo>
                    <a:lnTo>
                      <a:pt x="5" y="25"/>
                    </a:lnTo>
                    <a:lnTo>
                      <a:pt x="10" y="20"/>
                    </a:lnTo>
                    <a:lnTo>
                      <a:pt x="20" y="12"/>
                    </a:lnTo>
                    <a:lnTo>
                      <a:pt x="13" y="3"/>
                    </a:lnTo>
                    <a:lnTo>
                      <a:pt x="13" y="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20" name="Freeform 470"/>
              <p:cNvSpPr>
                <a:spLocks noChangeAspect="1"/>
              </p:cNvSpPr>
              <p:nvPr/>
            </p:nvSpPr>
            <p:spPr bwMode="auto">
              <a:xfrm>
                <a:off x="1484" y="1077"/>
                <a:ext cx="22" cy="25"/>
              </a:xfrm>
              <a:custGeom>
                <a:avLst/>
                <a:gdLst/>
                <a:ahLst/>
                <a:cxnLst>
                  <a:cxn ang="0">
                    <a:pos x="13" y="3"/>
                  </a:cxn>
                  <a:cxn ang="0">
                    <a:pos x="3" y="0"/>
                  </a:cxn>
                  <a:cxn ang="0">
                    <a:pos x="0" y="20"/>
                  </a:cxn>
                  <a:cxn ang="0">
                    <a:pos x="5" y="25"/>
                  </a:cxn>
                  <a:cxn ang="0">
                    <a:pos x="10" y="20"/>
                  </a:cxn>
                  <a:cxn ang="0">
                    <a:pos x="20" y="12"/>
                  </a:cxn>
                  <a:cxn ang="0">
                    <a:pos x="13" y="3"/>
                  </a:cxn>
                  <a:cxn ang="0">
                    <a:pos x="13" y="3"/>
                  </a:cxn>
                </a:cxnLst>
                <a:rect l="0" t="0" r="r" b="b"/>
                <a:pathLst>
                  <a:path w="20" h="25">
                    <a:moveTo>
                      <a:pt x="13" y="3"/>
                    </a:moveTo>
                    <a:lnTo>
                      <a:pt x="3" y="0"/>
                    </a:lnTo>
                    <a:lnTo>
                      <a:pt x="0" y="20"/>
                    </a:lnTo>
                    <a:lnTo>
                      <a:pt x="5" y="25"/>
                    </a:lnTo>
                    <a:lnTo>
                      <a:pt x="10" y="20"/>
                    </a:lnTo>
                    <a:lnTo>
                      <a:pt x="20" y="12"/>
                    </a:lnTo>
                    <a:lnTo>
                      <a:pt x="13" y="3"/>
                    </a:lnTo>
                    <a:lnTo>
                      <a:pt x="13" y="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21" name="Freeform 471"/>
              <p:cNvSpPr>
                <a:spLocks noChangeAspect="1"/>
              </p:cNvSpPr>
              <p:nvPr/>
            </p:nvSpPr>
            <p:spPr bwMode="auto">
              <a:xfrm>
                <a:off x="1387" y="1242"/>
                <a:ext cx="112" cy="184"/>
              </a:xfrm>
              <a:custGeom>
                <a:avLst/>
                <a:gdLst/>
                <a:ahLst/>
                <a:cxnLst>
                  <a:cxn ang="0">
                    <a:pos x="78" y="163"/>
                  </a:cxn>
                  <a:cxn ang="0">
                    <a:pos x="93" y="153"/>
                  </a:cxn>
                  <a:cxn ang="0">
                    <a:pos x="93" y="142"/>
                  </a:cxn>
                  <a:cxn ang="0">
                    <a:pos x="103" y="130"/>
                  </a:cxn>
                  <a:cxn ang="0">
                    <a:pos x="103" y="115"/>
                  </a:cxn>
                  <a:cxn ang="0">
                    <a:pos x="86" y="100"/>
                  </a:cxn>
                  <a:cxn ang="0">
                    <a:pos x="71" y="103"/>
                  </a:cxn>
                  <a:cxn ang="0">
                    <a:pos x="60" y="98"/>
                  </a:cxn>
                  <a:cxn ang="0">
                    <a:pos x="51" y="85"/>
                  </a:cxn>
                  <a:cxn ang="0">
                    <a:pos x="43" y="80"/>
                  </a:cxn>
                  <a:cxn ang="0">
                    <a:pos x="40" y="60"/>
                  </a:cxn>
                  <a:cxn ang="0">
                    <a:pos x="58" y="60"/>
                  </a:cxn>
                  <a:cxn ang="0">
                    <a:pos x="63" y="57"/>
                  </a:cxn>
                  <a:cxn ang="0">
                    <a:pos x="55" y="43"/>
                  </a:cxn>
                  <a:cxn ang="0">
                    <a:pos x="63" y="43"/>
                  </a:cxn>
                  <a:cxn ang="0">
                    <a:pos x="65" y="28"/>
                  </a:cxn>
                  <a:cxn ang="0">
                    <a:pos x="55" y="22"/>
                  </a:cxn>
                  <a:cxn ang="0">
                    <a:pos x="35" y="28"/>
                  </a:cxn>
                  <a:cxn ang="0">
                    <a:pos x="28" y="28"/>
                  </a:cxn>
                  <a:cxn ang="0">
                    <a:pos x="28" y="22"/>
                  </a:cxn>
                  <a:cxn ang="0">
                    <a:pos x="28" y="20"/>
                  </a:cxn>
                  <a:cxn ang="0">
                    <a:pos x="21" y="5"/>
                  </a:cxn>
                  <a:cxn ang="0">
                    <a:pos x="0" y="0"/>
                  </a:cxn>
                  <a:cxn ang="0">
                    <a:pos x="0" y="10"/>
                  </a:cxn>
                  <a:cxn ang="0">
                    <a:pos x="3" y="30"/>
                  </a:cxn>
                  <a:cxn ang="0">
                    <a:pos x="5" y="38"/>
                  </a:cxn>
                  <a:cxn ang="0">
                    <a:pos x="16" y="38"/>
                  </a:cxn>
                  <a:cxn ang="0">
                    <a:pos x="20" y="52"/>
                  </a:cxn>
                  <a:cxn ang="0">
                    <a:pos x="13" y="65"/>
                  </a:cxn>
                  <a:cxn ang="0">
                    <a:pos x="8" y="87"/>
                  </a:cxn>
                  <a:cxn ang="0">
                    <a:pos x="8" y="98"/>
                  </a:cxn>
                  <a:cxn ang="0">
                    <a:pos x="20" y="103"/>
                  </a:cxn>
                  <a:cxn ang="0">
                    <a:pos x="28" y="115"/>
                  </a:cxn>
                  <a:cxn ang="0">
                    <a:pos x="25" y="130"/>
                  </a:cxn>
                  <a:cxn ang="0">
                    <a:pos x="33" y="140"/>
                  </a:cxn>
                  <a:cxn ang="0">
                    <a:pos x="43" y="160"/>
                  </a:cxn>
                  <a:cxn ang="0">
                    <a:pos x="55" y="172"/>
                  </a:cxn>
                  <a:cxn ang="0">
                    <a:pos x="73" y="172"/>
                  </a:cxn>
                  <a:cxn ang="0">
                    <a:pos x="78" y="163"/>
                  </a:cxn>
                  <a:cxn ang="0">
                    <a:pos x="78" y="163"/>
                  </a:cxn>
                </a:cxnLst>
                <a:rect l="0" t="0" r="r" b="b"/>
                <a:pathLst>
                  <a:path w="103" h="172">
                    <a:moveTo>
                      <a:pt x="78" y="163"/>
                    </a:moveTo>
                    <a:lnTo>
                      <a:pt x="93" y="153"/>
                    </a:lnTo>
                    <a:lnTo>
                      <a:pt x="93" y="142"/>
                    </a:lnTo>
                    <a:lnTo>
                      <a:pt x="103" y="130"/>
                    </a:lnTo>
                    <a:lnTo>
                      <a:pt x="103" y="115"/>
                    </a:lnTo>
                    <a:lnTo>
                      <a:pt x="86" y="100"/>
                    </a:lnTo>
                    <a:lnTo>
                      <a:pt x="71" y="103"/>
                    </a:lnTo>
                    <a:lnTo>
                      <a:pt x="60" y="98"/>
                    </a:lnTo>
                    <a:lnTo>
                      <a:pt x="51" y="85"/>
                    </a:lnTo>
                    <a:lnTo>
                      <a:pt x="43" y="80"/>
                    </a:lnTo>
                    <a:lnTo>
                      <a:pt x="40" y="60"/>
                    </a:lnTo>
                    <a:lnTo>
                      <a:pt x="58" y="60"/>
                    </a:lnTo>
                    <a:lnTo>
                      <a:pt x="63" y="57"/>
                    </a:lnTo>
                    <a:lnTo>
                      <a:pt x="55" y="43"/>
                    </a:lnTo>
                    <a:lnTo>
                      <a:pt x="63" y="43"/>
                    </a:lnTo>
                    <a:lnTo>
                      <a:pt x="65" y="28"/>
                    </a:lnTo>
                    <a:lnTo>
                      <a:pt x="55" y="22"/>
                    </a:lnTo>
                    <a:lnTo>
                      <a:pt x="35" y="28"/>
                    </a:lnTo>
                    <a:lnTo>
                      <a:pt x="28" y="28"/>
                    </a:lnTo>
                    <a:lnTo>
                      <a:pt x="28" y="22"/>
                    </a:lnTo>
                    <a:lnTo>
                      <a:pt x="28" y="20"/>
                    </a:lnTo>
                    <a:lnTo>
                      <a:pt x="21" y="5"/>
                    </a:lnTo>
                    <a:lnTo>
                      <a:pt x="0" y="0"/>
                    </a:lnTo>
                    <a:lnTo>
                      <a:pt x="0" y="10"/>
                    </a:lnTo>
                    <a:lnTo>
                      <a:pt x="3" y="30"/>
                    </a:lnTo>
                    <a:lnTo>
                      <a:pt x="5" y="38"/>
                    </a:lnTo>
                    <a:lnTo>
                      <a:pt x="16" y="38"/>
                    </a:lnTo>
                    <a:lnTo>
                      <a:pt x="20" y="52"/>
                    </a:lnTo>
                    <a:lnTo>
                      <a:pt x="13" y="65"/>
                    </a:lnTo>
                    <a:lnTo>
                      <a:pt x="8" y="87"/>
                    </a:lnTo>
                    <a:lnTo>
                      <a:pt x="8" y="98"/>
                    </a:lnTo>
                    <a:lnTo>
                      <a:pt x="20" y="103"/>
                    </a:lnTo>
                    <a:lnTo>
                      <a:pt x="28" y="115"/>
                    </a:lnTo>
                    <a:lnTo>
                      <a:pt x="25" y="130"/>
                    </a:lnTo>
                    <a:lnTo>
                      <a:pt x="33" y="140"/>
                    </a:lnTo>
                    <a:lnTo>
                      <a:pt x="43" y="160"/>
                    </a:lnTo>
                    <a:lnTo>
                      <a:pt x="55" y="172"/>
                    </a:lnTo>
                    <a:lnTo>
                      <a:pt x="73" y="172"/>
                    </a:lnTo>
                    <a:lnTo>
                      <a:pt x="78" y="163"/>
                    </a:lnTo>
                    <a:lnTo>
                      <a:pt x="78" y="163"/>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22" name="Freeform 472"/>
              <p:cNvSpPr>
                <a:spLocks noChangeAspect="1"/>
              </p:cNvSpPr>
              <p:nvPr/>
            </p:nvSpPr>
            <p:spPr bwMode="auto">
              <a:xfrm>
                <a:off x="1387" y="1242"/>
                <a:ext cx="112" cy="184"/>
              </a:xfrm>
              <a:custGeom>
                <a:avLst/>
                <a:gdLst/>
                <a:ahLst/>
                <a:cxnLst>
                  <a:cxn ang="0">
                    <a:pos x="78" y="163"/>
                  </a:cxn>
                  <a:cxn ang="0">
                    <a:pos x="93" y="153"/>
                  </a:cxn>
                  <a:cxn ang="0">
                    <a:pos x="93" y="142"/>
                  </a:cxn>
                  <a:cxn ang="0">
                    <a:pos x="103" y="130"/>
                  </a:cxn>
                  <a:cxn ang="0">
                    <a:pos x="103" y="115"/>
                  </a:cxn>
                  <a:cxn ang="0">
                    <a:pos x="86" y="100"/>
                  </a:cxn>
                  <a:cxn ang="0">
                    <a:pos x="71" y="103"/>
                  </a:cxn>
                  <a:cxn ang="0">
                    <a:pos x="60" y="98"/>
                  </a:cxn>
                  <a:cxn ang="0">
                    <a:pos x="51" y="85"/>
                  </a:cxn>
                  <a:cxn ang="0">
                    <a:pos x="43" y="80"/>
                  </a:cxn>
                  <a:cxn ang="0">
                    <a:pos x="40" y="60"/>
                  </a:cxn>
                  <a:cxn ang="0">
                    <a:pos x="58" y="60"/>
                  </a:cxn>
                  <a:cxn ang="0">
                    <a:pos x="63" y="57"/>
                  </a:cxn>
                  <a:cxn ang="0">
                    <a:pos x="55" y="43"/>
                  </a:cxn>
                  <a:cxn ang="0">
                    <a:pos x="63" y="43"/>
                  </a:cxn>
                  <a:cxn ang="0">
                    <a:pos x="65" y="28"/>
                  </a:cxn>
                  <a:cxn ang="0">
                    <a:pos x="55" y="22"/>
                  </a:cxn>
                  <a:cxn ang="0">
                    <a:pos x="35" y="28"/>
                  </a:cxn>
                  <a:cxn ang="0">
                    <a:pos x="28" y="28"/>
                  </a:cxn>
                  <a:cxn ang="0">
                    <a:pos x="28" y="22"/>
                  </a:cxn>
                  <a:cxn ang="0">
                    <a:pos x="28" y="20"/>
                  </a:cxn>
                  <a:cxn ang="0">
                    <a:pos x="21" y="5"/>
                  </a:cxn>
                  <a:cxn ang="0">
                    <a:pos x="0" y="0"/>
                  </a:cxn>
                  <a:cxn ang="0">
                    <a:pos x="0" y="10"/>
                  </a:cxn>
                  <a:cxn ang="0">
                    <a:pos x="3" y="30"/>
                  </a:cxn>
                  <a:cxn ang="0">
                    <a:pos x="5" y="38"/>
                  </a:cxn>
                  <a:cxn ang="0">
                    <a:pos x="16" y="38"/>
                  </a:cxn>
                  <a:cxn ang="0">
                    <a:pos x="20" y="52"/>
                  </a:cxn>
                  <a:cxn ang="0">
                    <a:pos x="13" y="65"/>
                  </a:cxn>
                  <a:cxn ang="0">
                    <a:pos x="8" y="87"/>
                  </a:cxn>
                  <a:cxn ang="0">
                    <a:pos x="8" y="98"/>
                  </a:cxn>
                  <a:cxn ang="0">
                    <a:pos x="20" y="103"/>
                  </a:cxn>
                  <a:cxn ang="0">
                    <a:pos x="28" y="115"/>
                  </a:cxn>
                  <a:cxn ang="0">
                    <a:pos x="25" y="130"/>
                  </a:cxn>
                  <a:cxn ang="0">
                    <a:pos x="33" y="140"/>
                  </a:cxn>
                  <a:cxn ang="0">
                    <a:pos x="43" y="160"/>
                  </a:cxn>
                  <a:cxn ang="0">
                    <a:pos x="55" y="172"/>
                  </a:cxn>
                  <a:cxn ang="0">
                    <a:pos x="73" y="172"/>
                  </a:cxn>
                  <a:cxn ang="0">
                    <a:pos x="78" y="163"/>
                  </a:cxn>
                  <a:cxn ang="0">
                    <a:pos x="78" y="163"/>
                  </a:cxn>
                </a:cxnLst>
                <a:rect l="0" t="0" r="r" b="b"/>
                <a:pathLst>
                  <a:path w="103" h="172">
                    <a:moveTo>
                      <a:pt x="78" y="163"/>
                    </a:moveTo>
                    <a:lnTo>
                      <a:pt x="93" y="153"/>
                    </a:lnTo>
                    <a:lnTo>
                      <a:pt x="93" y="142"/>
                    </a:lnTo>
                    <a:lnTo>
                      <a:pt x="103" y="130"/>
                    </a:lnTo>
                    <a:lnTo>
                      <a:pt x="103" y="115"/>
                    </a:lnTo>
                    <a:lnTo>
                      <a:pt x="86" y="100"/>
                    </a:lnTo>
                    <a:lnTo>
                      <a:pt x="71" y="103"/>
                    </a:lnTo>
                    <a:lnTo>
                      <a:pt x="60" y="98"/>
                    </a:lnTo>
                    <a:lnTo>
                      <a:pt x="51" y="85"/>
                    </a:lnTo>
                    <a:lnTo>
                      <a:pt x="43" y="80"/>
                    </a:lnTo>
                    <a:lnTo>
                      <a:pt x="40" y="60"/>
                    </a:lnTo>
                    <a:lnTo>
                      <a:pt x="58" y="60"/>
                    </a:lnTo>
                    <a:lnTo>
                      <a:pt x="63" y="57"/>
                    </a:lnTo>
                    <a:lnTo>
                      <a:pt x="55" y="43"/>
                    </a:lnTo>
                    <a:lnTo>
                      <a:pt x="63" y="43"/>
                    </a:lnTo>
                    <a:lnTo>
                      <a:pt x="65" y="28"/>
                    </a:lnTo>
                    <a:lnTo>
                      <a:pt x="55" y="22"/>
                    </a:lnTo>
                    <a:lnTo>
                      <a:pt x="35" y="28"/>
                    </a:lnTo>
                    <a:lnTo>
                      <a:pt x="28" y="28"/>
                    </a:lnTo>
                    <a:lnTo>
                      <a:pt x="28" y="22"/>
                    </a:lnTo>
                    <a:lnTo>
                      <a:pt x="28" y="20"/>
                    </a:lnTo>
                    <a:lnTo>
                      <a:pt x="21" y="5"/>
                    </a:lnTo>
                    <a:lnTo>
                      <a:pt x="0" y="0"/>
                    </a:lnTo>
                    <a:lnTo>
                      <a:pt x="0" y="10"/>
                    </a:lnTo>
                    <a:lnTo>
                      <a:pt x="3" y="30"/>
                    </a:lnTo>
                    <a:lnTo>
                      <a:pt x="5" y="38"/>
                    </a:lnTo>
                    <a:lnTo>
                      <a:pt x="16" y="38"/>
                    </a:lnTo>
                    <a:lnTo>
                      <a:pt x="20" y="52"/>
                    </a:lnTo>
                    <a:lnTo>
                      <a:pt x="13" y="65"/>
                    </a:lnTo>
                    <a:lnTo>
                      <a:pt x="8" y="87"/>
                    </a:lnTo>
                    <a:lnTo>
                      <a:pt x="8" y="98"/>
                    </a:lnTo>
                    <a:lnTo>
                      <a:pt x="20" y="103"/>
                    </a:lnTo>
                    <a:lnTo>
                      <a:pt x="28" y="115"/>
                    </a:lnTo>
                    <a:lnTo>
                      <a:pt x="25" y="130"/>
                    </a:lnTo>
                    <a:lnTo>
                      <a:pt x="33" y="140"/>
                    </a:lnTo>
                    <a:lnTo>
                      <a:pt x="43" y="160"/>
                    </a:lnTo>
                    <a:lnTo>
                      <a:pt x="55" y="172"/>
                    </a:lnTo>
                    <a:lnTo>
                      <a:pt x="73" y="172"/>
                    </a:lnTo>
                    <a:lnTo>
                      <a:pt x="78" y="163"/>
                    </a:lnTo>
                    <a:lnTo>
                      <a:pt x="78" y="163"/>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23" name="Freeform 473"/>
              <p:cNvSpPr>
                <a:spLocks noChangeAspect="1"/>
              </p:cNvSpPr>
              <p:nvPr/>
            </p:nvSpPr>
            <p:spPr bwMode="auto">
              <a:xfrm>
                <a:off x="1453" y="1212"/>
                <a:ext cx="36" cy="28"/>
              </a:xfrm>
              <a:custGeom>
                <a:avLst/>
                <a:gdLst/>
                <a:ahLst/>
                <a:cxnLst>
                  <a:cxn ang="0">
                    <a:pos x="13" y="5"/>
                  </a:cxn>
                  <a:cxn ang="0">
                    <a:pos x="0" y="10"/>
                  </a:cxn>
                  <a:cxn ang="0">
                    <a:pos x="0" y="25"/>
                  </a:cxn>
                  <a:cxn ang="0">
                    <a:pos x="18" y="22"/>
                  </a:cxn>
                  <a:cxn ang="0">
                    <a:pos x="33" y="0"/>
                  </a:cxn>
                  <a:cxn ang="0">
                    <a:pos x="13" y="5"/>
                  </a:cxn>
                  <a:cxn ang="0">
                    <a:pos x="13" y="5"/>
                  </a:cxn>
                </a:cxnLst>
                <a:rect l="0" t="0" r="r" b="b"/>
                <a:pathLst>
                  <a:path w="33" h="25">
                    <a:moveTo>
                      <a:pt x="13" y="5"/>
                    </a:moveTo>
                    <a:lnTo>
                      <a:pt x="0" y="10"/>
                    </a:lnTo>
                    <a:lnTo>
                      <a:pt x="0" y="25"/>
                    </a:lnTo>
                    <a:lnTo>
                      <a:pt x="18" y="22"/>
                    </a:lnTo>
                    <a:lnTo>
                      <a:pt x="33" y="0"/>
                    </a:lnTo>
                    <a:lnTo>
                      <a:pt x="13" y="5"/>
                    </a:lnTo>
                    <a:lnTo>
                      <a:pt x="13" y="5"/>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24" name="Freeform 474"/>
              <p:cNvSpPr>
                <a:spLocks noChangeAspect="1"/>
              </p:cNvSpPr>
              <p:nvPr/>
            </p:nvSpPr>
            <p:spPr bwMode="auto">
              <a:xfrm>
                <a:off x="1453" y="1212"/>
                <a:ext cx="36" cy="28"/>
              </a:xfrm>
              <a:custGeom>
                <a:avLst/>
                <a:gdLst/>
                <a:ahLst/>
                <a:cxnLst>
                  <a:cxn ang="0">
                    <a:pos x="13" y="5"/>
                  </a:cxn>
                  <a:cxn ang="0">
                    <a:pos x="0" y="10"/>
                  </a:cxn>
                  <a:cxn ang="0">
                    <a:pos x="0" y="25"/>
                  </a:cxn>
                  <a:cxn ang="0">
                    <a:pos x="18" y="22"/>
                  </a:cxn>
                  <a:cxn ang="0">
                    <a:pos x="33" y="0"/>
                  </a:cxn>
                  <a:cxn ang="0">
                    <a:pos x="13" y="5"/>
                  </a:cxn>
                  <a:cxn ang="0">
                    <a:pos x="13" y="5"/>
                  </a:cxn>
                </a:cxnLst>
                <a:rect l="0" t="0" r="r" b="b"/>
                <a:pathLst>
                  <a:path w="33" h="25">
                    <a:moveTo>
                      <a:pt x="13" y="5"/>
                    </a:moveTo>
                    <a:lnTo>
                      <a:pt x="0" y="10"/>
                    </a:lnTo>
                    <a:lnTo>
                      <a:pt x="0" y="25"/>
                    </a:lnTo>
                    <a:lnTo>
                      <a:pt x="18" y="22"/>
                    </a:lnTo>
                    <a:lnTo>
                      <a:pt x="33" y="0"/>
                    </a:lnTo>
                    <a:lnTo>
                      <a:pt x="13" y="5"/>
                    </a:lnTo>
                    <a:lnTo>
                      <a:pt x="13" y="5"/>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25" name="Freeform 475"/>
              <p:cNvSpPr>
                <a:spLocks noChangeAspect="1"/>
              </p:cNvSpPr>
              <p:nvPr/>
            </p:nvSpPr>
            <p:spPr bwMode="auto">
              <a:xfrm>
                <a:off x="1358" y="1182"/>
                <a:ext cx="29" cy="30"/>
              </a:xfrm>
              <a:custGeom>
                <a:avLst/>
                <a:gdLst/>
                <a:ahLst/>
                <a:cxnLst>
                  <a:cxn ang="0">
                    <a:pos x="25" y="0"/>
                  </a:cxn>
                  <a:cxn ang="0">
                    <a:pos x="11" y="0"/>
                  </a:cxn>
                  <a:cxn ang="0">
                    <a:pos x="0" y="14"/>
                  </a:cxn>
                  <a:cxn ang="0">
                    <a:pos x="5" y="27"/>
                  </a:cxn>
                  <a:cxn ang="0">
                    <a:pos x="25" y="30"/>
                  </a:cxn>
                  <a:cxn ang="0">
                    <a:pos x="30" y="14"/>
                  </a:cxn>
                  <a:cxn ang="0">
                    <a:pos x="25" y="0"/>
                  </a:cxn>
                  <a:cxn ang="0">
                    <a:pos x="25" y="0"/>
                  </a:cxn>
                </a:cxnLst>
                <a:rect l="0" t="0" r="r" b="b"/>
                <a:pathLst>
                  <a:path w="30" h="30">
                    <a:moveTo>
                      <a:pt x="25" y="0"/>
                    </a:moveTo>
                    <a:lnTo>
                      <a:pt x="11" y="0"/>
                    </a:lnTo>
                    <a:lnTo>
                      <a:pt x="0" y="14"/>
                    </a:lnTo>
                    <a:lnTo>
                      <a:pt x="5" y="27"/>
                    </a:lnTo>
                    <a:lnTo>
                      <a:pt x="25" y="30"/>
                    </a:lnTo>
                    <a:lnTo>
                      <a:pt x="30" y="14"/>
                    </a:lnTo>
                    <a:lnTo>
                      <a:pt x="25" y="0"/>
                    </a:lnTo>
                    <a:lnTo>
                      <a:pt x="25"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26" name="Freeform 476"/>
              <p:cNvSpPr>
                <a:spLocks noChangeAspect="1"/>
              </p:cNvSpPr>
              <p:nvPr/>
            </p:nvSpPr>
            <p:spPr bwMode="auto">
              <a:xfrm>
                <a:off x="1358" y="1182"/>
                <a:ext cx="29" cy="30"/>
              </a:xfrm>
              <a:custGeom>
                <a:avLst/>
                <a:gdLst/>
                <a:ahLst/>
                <a:cxnLst>
                  <a:cxn ang="0">
                    <a:pos x="25" y="0"/>
                  </a:cxn>
                  <a:cxn ang="0">
                    <a:pos x="11" y="0"/>
                  </a:cxn>
                  <a:cxn ang="0">
                    <a:pos x="0" y="14"/>
                  </a:cxn>
                  <a:cxn ang="0">
                    <a:pos x="5" y="27"/>
                  </a:cxn>
                  <a:cxn ang="0">
                    <a:pos x="25" y="30"/>
                  </a:cxn>
                  <a:cxn ang="0">
                    <a:pos x="30" y="14"/>
                  </a:cxn>
                  <a:cxn ang="0">
                    <a:pos x="25" y="0"/>
                  </a:cxn>
                  <a:cxn ang="0">
                    <a:pos x="25" y="0"/>
                  </a:cxn>
                </a:cxnLst>
                <a:rect l="0" t="0" r="r" b="b"/>
                <a:pathLst>
                  <a:path w="30" h="30">
                    <a:moveTo>
                      <a:pt x="25" y="0"/>
                    </a:moveTo>
                    <a:lnTo>
                      <a:pt x="11" y="0"/>
                    </a:lnTo>
                    <a:lnTo>
                      <a:pt x="0" y="14"/>
                    </a:lnTo>
                    <a:lnTo>
                      <a:pt x="5" y="27"/>
                    </a:lnTo>
                    <a:lnTo>
                      <a:pt x="25" y="30"/>
                    </a:lnTo>
                    <a:lnTo>
                      <a:pt x="30" y="14"/>
                    </a:lnTo>
                    <a:lnTo>
                      <a:pt x="25" y="0"/>
                    </a:lnTo>
                    <a:lnTo>
                      <a:pt x="25"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27" name="Freeform 477"/>
              <p:cNvSpPr>
                <a:spLocks noChangeAspect="1"/>
              </p:cNvSpPr>
              <p:nvPr/>
            </p:nvSpPr>
            <p:spPr bwMode="auto">
              <a:xfrm>
                <a:off x="1358" y="1117"/>
                <a:ext cx="46" cy="51"/>
              </a:xfrm>
              <a:custGeom>
                <a:avLst/>
                <a:gdLst/>
                <a:ahLst/>
                <a:cxnLst>
                  <a:cxn ang="0">
                    <a:pos x="8" y="14"/>
                  </a:cxn>
                  <a:cxn ang="0">
                    <a:pos x="0" y="39"/>
                  </a:cxn>
                  <a:cxn ang="0">
                    <a:pos x="12" y="47"/>
                  </a:cxn>
                  <a:cxn ang="0">
                    <a:pos x="27" y="35"/>
                  </a:cxn>
                  <a:cxn ang="0">
                    <a:pos x="43" y="20"/>
                  </a:cxn>
                  <a:cxn ang="0">
                    <a:pos x="32" y="4"/>
                  </a:cxn>
                  <a:cxn ang="0">
                    <a:pos x="22" y="0"/>
                  </a:cxn>
                  <a:cxn ang="0">
                    <a:pos x="8" y="14"/>
                  </a:cxn>
                  <a:cxn ang="0">
                    <a:pos x="8" y="14"/>
                  </a:cxn>
                </a:cxnLst>
                <a:rect l="0" t="0" r="r" b="b"/>
                <a:pathLst>
                  <a:path w="43" h="47">
                    <a:moveTo>
                      <a:pt x="8" y="14"/>
                    </a:moveTo>
                    <a:lnTo>
                      <a:pt x="0" y="39"/>
                    </a:lnTo>
                    <a:lnTo>
                      <a:pt x="12" y="47"/>
                    </a:lnTo>
                    <a:lnTo>
                      <a:pt x="27" y="35"/>
                    </a:lnTo>
                    <a:lnTo>
                      <a:pt x="43" y="20"/>
                    </a:lnTo>
                    <a:lnTo>
                      <a:pt x="32" y="4"/>
                    </a:lnTo>
                    <a:lnTo>
                      <a:pt x="22" y="0"/>
                    </a:lnTo>
                    <a:lnTo>
                      <a:pt x="8" y="14"/>
                    </a:lnTo>
                    <a:lnTo>
                      <a:pt x="8" y="14"/>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28" name="Freeform 478"/>
              <p:cNvSpPr>
                <a:spLocks noChangeAspect="1"/>
              </p:cNvSpPr>
              <p:nvPr/>
            </p:nvSpPr>
            <p:spPr bwMode="auto">
              <a:xfrm>
                <a:off x="1358" y="1117"/>
                <a:ext cx="46" cy="51"/>
              </a:xfrm>
              <a:custGeom>
                <a:avLst/>
                <a:gdLst/>
                <a:ahLst/>
                <a:cxnLst>
                  <a:cxn ang="0">
                    <a:pos x="8" y="14"/>
                  </a:cxn>
                  <a:cxn ang="0">
                    <a:pos x="0" y="39"/>
                  </a:cxn>
                  <a:cxn ang="0">
                    <a:pos x="12" y="47"/>
                  </a:cxn>
                  <a:cxn ang="0">
                    <a:pos x="27" y="35"/>
                  </a:cxn>
                  <a:cxn ang="0">
                    <a:pos x="43" y="20"/>
                  </a:cxn>
                  <a:cxn ang="0">
                    <a:pos x="32" y="4"/>
                  </a:cxn>
                  <a:cxn ang="0">
                    <a:pos x="22" y="0"/>
                  </a:cxn>
                  <a:cxn ang="0">
                    <a:pos x="8" y="14"/>
                  </a:cxn>
                  <a:cxn ang="0">
                    <a:pos x="8" y="14"/>
                  </a:cxn>
                </a:cxnLst>
                <a:rect l="0" t="0" r="r" b="b"/>
                <a:pathLst>
                  <a:path w="43" h="47">
                    <a:moveTo>
                      <a:pt x="8" y="14"/>
                    </a:moveTo>
                    <a:lnTo>
                      <a:pt x="0" y="39"/>
                    </a:lnTo>
                    <a:lnTo>
                      <a:pt x="12" y="47"/>
                    </a:lnTo>
                    <a:lnTo>
                      <a:pt x="27" y="35"/>
                    </a:lnTo>
                    <a:lnTo>
                      <a:pt x="43" y="20"/>
                    </a:lnTo>
                    <a:lnTo>
                      <a:pt x="32" y="4"/>
                    </a:lnTo>
                    <a:lnTo>
                      <a:pt x="22" y="0"/>
                    </a:lnTo>
                    <a:lnTo>
                      <a:pt x="8" y="14"/>
                    </a:lnTo>
                    <a:lnTo>
                      <a:pt x="8" y="14"/>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29" name="Freeform 479"/>
              <p:cNvSpPr>
                <a:spLocks noChangeAspect="1"/>
              </p:cNvSpPr>
              <p:nvPr/>
            </p:nvSpPr>
            <p:spPr bwMode="auto">
              <a:xfrm>
                <a:off x="1301" y="1091"/>
                <a:ext cx="43" cy="52"/>
              </a:xfrm>
              <a:custGeom>
                <a:avLst/>
                <a:gdLst/>
                <a:ahLst/>
                <a:cxnLst>
                  <a:cxn ang="0">
                    <a:pos x="27" y="0"/>
                  </a:cxn>
                  <a:cxn ang="0">
                    <a:pos x="14" y="8"/>
                  </a:cxn>
                  <a:cxn ang="0">
                    <a:pos x="0" y="13"/>
                  </a:cxn>
                  <a:cxn ang="0">
                    <a:pos x="4" y="23"/>
                  </a:cxn>
                  <a:cxn ang="0">
                    <a:pos x="9" y="40"/>
                  </a:cxn>
                  <a:cxn ang="0">
                    <a:pos x="0" y="46"/>
                  </a:cxn>
                  <a:cxn ang="0">
                    <a:pos x="9" y="51"/>
                  </a:cxn>
                  <a:cxn ang="0">
                    <a:pos x="19" y="35"/>
                  </a:cxn>
                  <a:cxn ang="0">
                    <a:pos x="39" y="30"/>
                  </a:cxn>
                  <a:cxn ang="0">
                    <a:pos x="39" y="5"/>
                  </a:cxn>
                  <a:cxn ang="0">
                    <a:pos x="27" y="0"/>
                  </a:cxn>
                  <a:cxn ang="0">
                    <a:pos x="27" y="0"/>
                  </a:cxn>
                </a:cxnLst>
                <a:rect l="0" t="0" r="r" b="b"/>
                <a:pathLst>
                  <a:path w="39" h="51">
                    <a:moveTo>
                      <a:pt x="27" y="0"/>
                    </a:moveTo>
                    <a:lnTo>
                      <a:pt x="14" y="8"/>
                    </a:lnTo>
                    <a:lnTo>
                      <a:pt x="0" y="13"/>
                    </a:lnTo>
                    <a:lnTo>
                      <a:pt x="4" y="23"/>
                    </a:lnTo>
                    <a:lnTo>
                      <a:pt x="9" y="40"/>
                    </a:lnTo>
                    <a:lnTo>
                      <a:pt x="0" y="46"/>
                    </a:lnTo>
                    <a:lnTo>
                      <a:pt x="9" y="51"/>
                    </a:lnTo>
                    <a:lnTo>
                      <a:pt x="19" y="35"/>
                    </a:lnTo>
                    <a:lnTo>
                      <a:pt x="39" y="30"/>
                    </a:lnTo>
                    <a:lnTo>
                      <a:pt x="39" y="5"/>
                    </a:lnTo>
                    <a:lnTo>
                      <a:pt x="27" y="0"/>
                    </a:lnTo>
                    <a:lnTo>
                      <a:pt x="2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30" name="Freeform 480"/>
              <p:cNvSpPr>
                <a:spLocks noChangeAspect="1"/>
              </p:cNvSpPr>
              <p:nvPr/>
            </p:nvSpPr>
            <p:spPr bwMode="auto">
              <a:xfrm>
                <a:off x="1301" y="1091"/>
                <a:ext cx="43" cy="52"/>
              </a:xfrm>
              <a:custGeom>
                <a:avLst/>
                <a:gdLst/>
                <a:ahLst/>
                <a:cxnLst>
                  <a:cxn ang="0">
                    <a:pos x="27" y="0"/>
                  </a:cxn>
                  <a:cxn ang="0">
                    <a:pos x="14" y="8"/>
                  </a:cxn>
                  <a:cxn ang="0">
                    <a:pos x="0" y="13"/>
                  </a:cxn>
                  <a:cxn ang="0">
                    <a:pos x="4" y="23"/>
                  </a:cxn>
                  <a:cxn ang="0">
                    <a:pos x="9" y="40"/>
                  </a:cxn>
                  <a:cxn ang="0">
                    <a:pos x="0" y="46"/>
                  </a:cxn>
                  <a:cxn ang="0">
                    <a:pos x="9" y="51"/>
                  </a:cxn>
                  <a:cxn ang="0">
                    <a:pos x="19" y="35"/>
                  </a:cxn>
                  <a:cxn ang="0">
                    <a:pos x="39" y="30"/>
                  </a:cxn>
                  <a:cxn ang="0">
                    <a:pos x="39" y="5"/>
                  </a:cxn>
                  <a:cxn ang="0">
                    <a:pos x="27" y="0"/>
                  </a:cxn>
                  <a:cxn ang="0">
                    <a:pos x="27" y="0"/>
                  </a:cxn>
                </a:cxnLst>
                <a:rect l="0" t="0" r="r" b="b"/>
                <a:pathLst>
                  <a:path w="39" h="51">
                    <a:moveTo>
                      <a:pt x="27" y="0"/>
                    </a:moveTo>
                    <a:lnTo>
                      <a:pt x="14" y="8"/>
                    </a:lnTo>
                    <a:lnTo>
                      <a:pt x="0" y="13"/>
                    </a:lnTo>
                    <a:lnTo>
                      <a:pt x="4" y="23"/>
                    </a:lnTo>
                    <a:lnTo>
                      <a:pt x="9" y="40"/>
                    </a:lnTo>
                    <a:lnTo>
                      <a:pt x="0" y="46"/>
                    </a:lnTo>
                    <a:lnTo>
                      <a:pt x="9" y="51"/>
                    </a:lnTo>
                    <a:lnTo>
                      <a:pt x="19" y="35"/>
                    </a:lnTo>
                    <a:lnTo>
                      <a:pt x="39" y="30"/>
                    </a:lnTo>
                    <a:lnTo>
                      <a:pt x="39" y="5"/>
                    </a:lnTo>
                    <a:lnTo>
                      <a:pt x="27" y="0"/>
                    </a:lnTo>
                    <a:lnTo>
                      <a:pt x="2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31" name="Freeform 481"/>
              <p:cNvSpPr>
                <a:spLocks noChangeAspect="1"/>
              </p:cNvSpPr>
              <p:nvPr/>
            </p:nvSpPr>
            <p:spPr bwMode="auto">
              <a:xfrm>
                <a:off x="1158" y="1191"/>
                <a:ext cx="110" cy="73"/>
              </a:xfrm>
              <a:custGeom>
                <a:avLst/>
                <a:gdLst/>
                <a:ahLst/>
                <a:cxnLst>
                  <a:cxn ang="0">
                    <a:pos x="72" y="6"/>
                  </a:cxn>
                  <a:cxn ang="0">
                    <a:pos x="60" y="13"/>
                  </a:cxn>
                  <a:cxn ang="0">
                    <a:pos x="45" y="10"/>
                  </a:cxn>
                  <a:cxn ang="0">
                    <a:pos x="27" y="26"/>
                  </a:cxn>
                  <a:cxn ang="0">
                    <a:pos x="12" y="43"/>
                  </a:cxn>
                  <a:cxn ang="0">
                    <a:pos x="0" y="53"/>
                  </a:cxn>
                  <a:cxn ang="0">
                    <a:pos x="0" y="68"/>
                  </a:cxn>
                  <a:cxn ang="0">
                    <a:pos x="23" y="58"/>
                  </a:cxn>
                  <a:cxn ang="0">
                    <a:pos x="22" y="66"/>
                  </a:cxn>
                  <a:cxn ang="0">
                    <a:pos x="37" y="63"/>
                  </a:cxn>
                  <a:cxn ang="0">
                    <a:pos x="52" y="43"/>
                  </a:cxn>
                  <a:cxn ang="0">
                    <a:pos x="63" y="36"/>
                  </a:cxn>
                  <a:cxn ang="0">
                    <a:pos x="62" y="48"/>
                  </a:cxn>
                  <a:cxn ang="0">
                    <a:pos x="73" y="41"/>
                  </a:cxn>
                  <a:cxn ang="0">
                    <a:pos x="80" y="30"/>
                  </a:cxn>
                  <a:cxn ang="0">
                    <a:pos x="92" y="20"/>
                  </a:cxn>
                  <a:cxn ang="0">
                    <a:pos x="102" y="10"/>
                  </a:cxn>
                  <a:cxn ang="0">
                    <a:pos x="87" y="0"/>
                  </a:cxn>
                  <a:cxn ang="0">
                    <a:pos x="72" y="6"/>
                  </a:cxn>
                  <a:cxn ang="0">
                    <a:pos x="72" y="6"/>
                  </a:cxn>
                </a:cxnLst>
                <a:rect l="0" t="0" r="r" b="b"/>
                <a:pathLst>
                  <a:path w="102" h="68">
                    <a:moveTo>
                      <a:pt x="72" y="6"/>
                    </a:moveTo>
                    <a:lnTo>
                      <a:pt x="60" y="13"/>
                    </a:lnTo>
                    <a:lnTo>
                      <a:pt x="45" y="10"/>
                    </a:lnTo>
                    <a:lnTo>
                      <a:pt x="27" y="26"/>
                    </a:lnTo>
                    <a:lnTo>
                      <a:pt x="12" y="43"/>
                    </a:lnTo>
                    <a:lnTo>
                      <a:pt x="0" y="53"/>
                    </a:lnTo>
                    <a:lnTo>
                      <a:pt x="0" y="68"/>
                    </a:lnTo>
                    <a:lnTo>
                      <a:pt x="23" y="58"/>
                    </a:lnTo>
                    <a:lnTo>
                      <a:pt x="22" y="66"/>
                    </a:lnTo>
                    <a:lnTo>
                      <a:pt x="37" y="63"/>
                    </a:lnTo>
                    <a:lnTo>
                      <a:pt x="52" y="43"/>
                    </a:lnTo>
                    <a:lnTo>
                      <a:pt x="63" y="36"/>
                    </a:lnTo>
                    <a:lnTo>
                      <a:pt x="62" y="48"/>
                    </a:lnTo>
                    <a:lnTo>
                      <a:pt x="73" y="41"/>
                    </a:lnTo>
                    <a:lnTo>
                      <a:pt x="80" y="30"/>
                    </a:lnTo>
                    <a:lnTo>
                      <a:pt x="92" y="20"/>
                    </a:lnTo>
                    <a:lnTo>
                      <a:pt x="102" y="10"/>
                    </a:lnTo>
                    <a:lnTo>
                      <a:pt x="87" y="0"/>
                    </a:lnTo>
                    <a:lnTo>
                      <a:pt x="72" y="6"/>
                    </a:lnTo>
                    <a:lnTo>
                      <a:pt x="72" y="6"/>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32" name="Freeform 482"/>
              <p:cNvSpPr>
                <a:spLocks noChangeAspect="1"/>
              </p:cNvSpPr>
              <p:nvPr/>
            </p:nvSpPr>
            <p:spPr bwMode="auto">
              <a:xfrm>
                <a:off x="1158" y="1191"/>
                <a:ext cx="110" cy="73"/>
              </a:xfrm>
              <a:custGeom>
                <a:avLst/>
                <a:gdLst/>
                <a:ahLst/>
                <a:cxnLst>
                  <a:cxn ang="0">
                    <a:pos x="72" y="6"/>
                  </a:cxn>
                  <a:cxn ang="0">
                    <a:pos x="60" y="13"/>
                  </a:cxn>
                  <a:cxn ang="0">
                    <a:pos x="45" y="10"/>
                  </a:cxn>
                  <a:cxn ang="0">
                    <a:pos x="27" y="26"/>
                  </a:cxn>
                  <a:cxn ang="0">
                    <a:pos x="12" y="43"/>
                  </a:cxn>
                  <a:cxn ang="0">
                    <a:pos x="0" y="53"/>
                  </a:cxn>
                  <a:cxn ang="0">
                    <a:pos x="0" y="68"/>
                  </a:cxn>
                  <a:cxn ang="0">
                    <a:pos x="23" y="58"/>
                  </a:cxn>
                  <a:cxn ang="0">
                    <a:pos x="22" y="66"/>
                  </a:cxn>
                  <a:cxn ang="0">
                    <a:pos x="37" y="63"/>
                  </a:cxn>
                  <a:cxn ang="0">
                    <a:pos x="52" y="43"/>
                  </a:cxn>
                  <a:cxn ang="0">
                    <a:pos x="63" y="36"/>
                  </a:cxn>
                  <a:cxn ang="0">
                    <a:pos x="62" y="48"/>
                  </a:cxn>
                  <a:cxn ang="0">
                    <a:pos x="73" y="41"/>
                  </a:cxn>
                  <a:cxn ang="0">
                    <a:pos x="80" y="30"/>
                  </a:cxn>
                  <a:cxn ang="0">
                    <a:pos x="92" y="20"/>
                  </a:cxn>
                  <a:cxn ang="0">
                    <a:pos x="102" y="10"/>
                  </a:cxn>
                  <a:cxn ang="0">
                    <a:pos x="87" y="0"/>
                  </a:cxn>
                  <a:cxn ang="0">
                    <a:pos x="72" y="6"/>
                  </a:cxn>
                  <a:cxn ang="0">
                    <a:pos x="72" y="6"/>
                  </a:cxn>
                </a:cxnLst>
                <a:rect l="0" t="0" r="r" b="b"/>
                <a:pathLst>
                  <a:path w="102" h="68">
                    <a:moveTo>
                      <a:pt x="72" y="6"/>
                    </a:moveTo>
                    <a:lnTo>
                      <a:pt x="60" y="13"/>
                    </a:lnTo>
                    <a:lnTo>
                      <a:pt x="45" y="10"/>
                    </a:lnTo>
                    <a:lnTo>
                      <a:pt x="27" y="26"/>
                    </a:lnTo>
                    <a:lnTo>
                      <a:pt x="12" y="43"/>
                    </a:lnTo>
                    <a:lnTo>
                      <a:pt x="0" y="53"/>
                    </a:lnTo>
                    <a:lnTo>
                      <a:pt x="0" y="68"/>
                    </a:lnTo>
                    <a:lnTo>
                      <a:pt x="23" y="58"/>
                    </a:lnTo>
                    <a:lnTo>
                      <a:pt x="22" y="66"/>
                    </a:lnTo>
                    <a:lnTo>
                      <a:pt x="37" y="63"/>
                    </a:lnTo>
                    <a:lnTo>
                      <a:pt x="52" y="43"/>
                    </a:lnTo>
                    <a:lnTo>
                      <a:pt x="63" y="36"/>
                    </a:lnTo>
                    <a:lnTo>
                      <a:pt x="62" y="48"/>
                    </a:lnTo>
                    <a:lnTo>
                      <a:pt x="73" y="41"/>
                    </a:lnTo>
                    <a:lnTo>
                      <a:pt x="80" y="30"/>
                    </a:lnTo>
                    <a:lnTo>
                      <a:pt x="92" y="20"/>
                    </a:lnTo>
                    <a:lnTo>
                      <a:pt x="102" y="10"/>
                    </a:lnTo>
                    <a:lnTo>
                      <a:pt x="87" y="0"/>
                    </a:lnTo>
                    <a:lnTo>
                      <a:pt x="72" y="6"/>
                    </a:lnTo>
                    <a:lnTo>
                      <a:pt x="72" y="6"/>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33" name="Freeform 483"/>
              <p:cNvSpPr>
                <a:spLocks noChangeAspect="1"/>
              </p:cNvSpPr>
              <p:nvPr/>
            </p:nvSpPr>
            <p:spPr bwMode="auto">
              <a:xfrm>
                <a:off x="1211" y="1284"/>
                <a:ext cx="121" cy="75"/>
              </a:xfrm>
              <a:custGeom>
                <a:avLst/>
                <a:gdLst/>
                <a:ahLst/>
                <a:cxnLst>
                  <a:cxn ang="0">
                    <a:pos x="98" y="0"/>
                  </a:cxn>
                  <a:cxn ang="0">
                    <a:pos x="82" y="4"/>
                  </a:cxn>
                  <a:cxn ang="0">
                    <a:pos x="78" y="24"/>
                  </a:cxn>
                  <a:cxn ang="0">
                    <a:pos x="70" y="27"/>
                  </a:cxn>
                  <a:cxn ang="0">
                    <a:pos x="60" y="24"/>
                  </a:cxn>
                  <a:cxn ang="0">
                    <a:pos x="50" y="22"/>
                  </a:cxn>
                  <a:cxn ang="0">
                    <a:pos x="42" y="22"/>
                  </a:cxn>
                  <a:cxn ang="0">
                    <a:pos x="40" y="2"/>
                  </a:cxn>
                  <a:cxn ang="0">
                    <a:pos x="30" y="0"/>
                  </a:cxn>
                  <a:cxn ang="0">
                    <a:pos x="12" y="5"/>
                  </a:cxn>
                  <a:cxn ang="0">
                    <a:pos x="18" y="20"/>
                  </a:cxn>
                  <a:cxn ang="0">
                    <a:pos x="17" y="24"/>
                  </a:cxn>
                  <a:cxn ang="0">
                    <a:pos x="2" y="27"/>
                  </a:cxn>
                  <a:cxn ang="0">
                    <a:pos x="2" y="37"/>
                  </a:cxn>
                  <a:cxn ang="0">
                    <a:pos x="17" y="44"/>
                  </a:cxn>
                  <a:cxn ang="0">
                    <a:pos x="18" y="52"/>
                  </a:cxn>
                  <a:cxn ang="0">
                    <a:pos x="0" y="60"/>
                  </a:cxn>
                  <a:cxn ang="0">
                    <a:pos x="7" y="72"/>
                  </a:cxn>
                  <a:cxn ang="0">
                    <a:pos x="38" y="72"/>
                  </a:cxn>
                  <a:cxn ang="0">
                    <a:pos x="52" y="62"/>
                  </a:cxn>
                  <a:cxn ang="0">
                    <a:pos x="70" y="69"/>
                  </a:cxn>
                  <a:cxn ang="0">
                    <a:pos x="82" y="69"/>
                  </a:cxn>
                  <a:cxn ang="0">
                    <a:pos x="90" y="55"/>
                  </a:cxn>
                  <a:cxn ang="0">
                    <a:pos x="87" y="40"/>
                  </a:cxn>
                  <a:cxn ang="0">
                    <a:pos x="100" y="27"/>
                  </a:cxn>
                  <a:cxn ang="0">
                    <a:pos x="110" y="5"/>
                  </a:cxn>
                  <a:cxn ang="0">
                    <a:pos x="100" y="0"/>
                  </a:cxn>
                  <a:cxn ang="0">
                    <a:pos x="98" y="0"/>
                  </a:cxn>
                  <a:cxn ang="0">
                    <a:pos x="98" y="0"/>
                  </a:cxn>
                </a:cxnLst>
                <a:rect l="0" t="0" r="r" b="b"/>
                <a:pathLst>
                  <a:path w="110" h="72">
                    <a:moveTo>
                      <a:pt x="98" y="0"/>
                    </a:moveTo>
                    <a:lnTo>
                      <a:pt x="82" y="4"/>
                    </a:lnTo>
                    <a:lnTo>
                      <a:pt x="78" y="24"/>
                    </a:lnTo>
                    <a:lnTo>
                      <a:pt x="70" y="27"/>
                    </a:lnTo>
                    <a:lnTo>
                      <a:pt x="60" y="24"/>
                    </a:lnTo>
                    <a:lnTo>
                      <a:pt x="50" y="22"/>
                    </a:lnTo>
                    <a:lnTo>
                      <a:pt x="42" y="22"/>
                    </a:lnTo>
                    <a:lnTo>
                      <a:pt x="40" y="2"/>
                    </a:lnTo>
                    <a:lnTo>
                      <a:pt x="30" y="0"/>
                    </a:lnTo>
                    <a:lnTo>
                      <a:pt x="12" y="5"/>
                    </a:lnTo>
                    <a:lnTo>
                      <a:pt x="18" y="20"/>
                    </a:lnTo>
                    <a:lnTo>
                      <a:pt x="17" y="24"/>
                    </a:lnTo>
                    <a:lnTo>
                      <a:pt x="2" y="27"/>
                    </a:lnTo>
                    <a:lnTo>
                      <a:pt x="2" y="37"/>
                    </a:lnTo>
                    <a:lnTo>
                      <a:pt x="17" y="44"/>
                    </a:lnTo>
                    <a:lnTo>
                      <a:pt x="18" y="52"/>
                    </a:lnTo>
                    <a:lnTo>
                      <a:pt x="0" y="60"/>
                    </a:lnTo>
                    <a:lnTo>
                      <a:pt x="7" y="72"/>
                    </a:lnTo>
                    <a:lnTo>
                      <a:pt x="38" y="72"/>
                    </a:lnTo>
                    <a:lnTo>
                      <a:pt x="52" y="62"/>
                    </a:lnTo>
                    <a:lnTo>
                      <a:pt x="70" y="69"/>
                    </a:lnTo>
                    <a:lnTo>
                      <a:pt x="82" y="69"/>
                    </a:lnTo>
                    <a:lnTo>
                      <a:pt x="90" y="55"/>
                    </a:lnTo>
                    <a:lnTo>
                      <a:pt x="87" y="40"/>
                    </a:lnTo>
                    <a:lnTo>
                      <a:pt x="100" y="27"/>
                    </a:lnTo>
                    <a:lnTo>
                      <a:pt x="110" y="5"/>
                    </a:lnTo>
                    <a:lnTo>
                      <a:pt x="100" y="0"/>
                    </a:lnTo>
                    <a:lnTo>
                      <a:pt x="98" y="0"/>
                    </a:lnTo>
                    <a:lnTo>
                      <a:pt x="98"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34" name="Freeform 484"/>
              <p:cNvSpPr>
                <a:spLocks noChangeAspect="1"/>
              </p:cNvSpPr>
              <p:nvPr/>
            </p:nvSpPr>
            <p:spPr bwMode="auto">
              <a:xfrm>
                <a:off x="1211" y="1284"/>
                <a:ext cx="121" cy="75"/>
              </a:xfrm>
              <a:custGeom>
                <a:avLst/>
                <a:gdLst/>
                <a:ahLst/>
                <a:cxnLst>
                  <a:cxn ang="0">
                    <a:pos x="98" y="0"/>
                  </a:cxn>
                  <a:cxn ang="0">
                    <a:pos x="82" y="4"/>
                  </a:cxn>
                  <a:cxn ang="0">
                    <a:pos x="78" y="24"/>
                  </a:cxn>
                  <a:cxn ang="0">
                    <a:pos x="70" y="27"/>
                  </a:cxn>
                  <a:cxn ang="0">
                    <a:pos x="60" y="24"/>
                  </a:cxn>
                  <a:cxn ang="0">
                    <a:pos x="50" y="22"/>
                  </a:cxn>
                  <a:cxn ang="0">
                    <a:pos x="42" y="22"/>
                  </a:cxn>
                  <a:cxn ang="0">
                    <a:pos x="40" y="2"/>
                  </a:cxn>
                  <a:cxn ang="0">
                    <a:pos x="30" y="0"/>
                  </a:cxn>
                  <a:cxn ang="0">
                    <a:pos x="12" y="5"/>
                  </a:cxn>
                  <a:cxn ang="0">
                    <a:pos x="18" y="20"/>
                  </a:cxn>
                  <a:cxn ang="0">
                    <a:pos x="17" y="24"/>
                  </a:cxn>
                  <a:cxn ang="0">
                    <a:pos x="2" y="27"/>
                  </a:cxn>
                  <a:cxn ang="0">
                    <a:pos x="2" y="37"/>
                  </a:cxn>
                  <a:cxn ang="0">
                    <a:pos x="17" y="44"/>
                  </a:cxn>
                  <a:cxn ang="0">
                    <a:pos x="18" y="52"/>
                  </a:cxn>
                  <a:cxn ang="0">
                    <a:pos x="0" y="60"/>
                  </a:cxn>
                  <a:cxn ang="0">
                    <a:pos x="7" y="72"/>
                  </a:cxn>
                  <a:cxn ang="0">
                    <a:pos x="38" y="72"/>
                  </a:cxn>
                  <a:cxn ang="0">
                    <a:pos x="52" y="62"/>
                  </a:cxn>
                  <a:cxn ang="0">
                    <a:pos x="70" y="69"/>
                  </a:cxn>
                  <a:cxn ang="0">
                    <a:pos x="82" y="69"/>
                  </a:cxn>
                  <a:cxn ang="0">
                    <a:pos x="90" y="55"/>
                  </a:cxn>
                  <a:cxn ang="0">
                    <a:pos x="87" y="40"/>
                  </a:cxn>
                  <a:cxn ang="0">
                    <a:pos x="100" y="27"/>
                  </a:cxn>
                  <a:cxn ang="0">
                    <a:pos x="110" y="5"/>
                  </a:cxn>
                  <a:cxn ang="0">
                    <a:pos x="100" y="0"/>
                  </a:cxn>
                  <a:cxn ang="0">
                    <a:pos x="98" y="0"/>
                  </a:cxn>
                  <a:cxn ang="0">
                    <a:pos x="98" y="0"/>
                  </a:cxn>
                </a:cxnLst>
                <a:rect l="0" t="0" r="r" b="b"/>
                <a:pathLst>
                  <a:path w="110" h="72">
                    <a:moveTo>
                      <a:pt x="98" y="0"/>
                    </a:moveTo>
                    <a:lnTo>
                      <a:pt x="82" y="4"/>
                    </a:lnTo>
                    <a:lnTo>
                      <a:pt x="78" y="24"/>
                    </a:lnTo>
                    <a:lnTo>
                      <a:pt x="70" y="27"/>
                    </a:lnTo>
                    <a:lnTo>
                      <a:pt x="60" y="24"/>
                    </a:lnTo>
                    <a:lnTo>
                      <a:pt x="50" y="22"/>
                    </a:lnTo>
                    <a:lnTo>
                      <a:pt x="42" y="22"/>
                    </a:lnTo>
                    <a:lnTo>
                      <a:pt x="40" y="2"/>
                    </a:lnTo>
                    <a:lnTo>
                      <a:pt x="30" y="0"/>
                    </a:lnTo>
                    <a:lnTo>
                      <a:pt x="12" y="5"/>
                    </a:lnTo>
                    <a:lnTo>
                      <a:pt x="18" y="20"/>
                    </a:lnTo>
                    <a:lnTo>
                      <a:pt x="17" y="24"/>
                    </a:lnTo>
                    <a:lnTo>
                      <a:pt x="2" y="27"/>
                    </a:lnTo>
                    <a:lnTo>
                      <a:pt x="2" y="37"/>
                    </a:lnTo>
                    <a:lnTo>
                      <a:pt x="17" y="44"/>
                    </a:lnTo>
                    <a:lnTo>
                      <a:pt x="18" y="52"/>
                    </a:lnTo>
                    <a:lnTo>
                      <a:pt x="0" y="60"/>
                    </a:lnTo>
                    <a:lnTo>
                      <a:pt x="7" y="72"/>
                    </a:lnTo>
                    <a:lnTo>
                      <a:pt x="38" y="72"/>
                    </a:lnTo>
                    <a:lnTo>
                      <a:pt x="52" y="62"/>
                    </a:lnTo>
                    <a:lnTo>
                      <a:pt x="70" y="69"/>
                    </a:lnTo>
                    <a:lnTo>
                      <a:pt x="82" y="69"/>
                    </a:lnTo>
                    <a:lnTo>
                      <a:pt x="90" y="55"/>
                    </a:lnTo>
                    <a:lnTo>
                      <a:pt x="87" y="40"/>
                    </a:lnTo>
                    <a:lnTo>
                      <a:pt x="100" y="27"/>
                    </a:lnTo>
                    <a:lnTo>
                      <a:pt x="110" y="5"/>
                    </a:lnTo>
                    <a:lnTo>
                      <a:pt x="100" y="0"/>
                    </a:lnTo>
                    <a:lnTo>
                      <a:pt x="98" y="0"/>
                    </a:lnTo>
                    <a:lnTo>
                      <a:pt x="98"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35" name="Freeform 485"/>
              <p:cNvSpPr>
                <a:spLocks noChangeAspect="1"/>
              </p:cNvSpPr>
              <p:nvPr/>
            </p:nvSpPr>
            <p:spPr bwMode="auto">
              <a:xfrm>
                <a:off x="1268" y="1242"/>
                <a:ext cx="25" cy="13"/>
              </a:xfrm>
              <a:custGeom>
                <a:avLst/>
                <a:gdLst/>
                <a:ahLst/>
                <a:cxnLst>
                  <a:cxn ang="0">
                    <a:pos x="7" y="0"/>
                  </a:cxn>
                  <a:cxn ang="0">
                    <a:pos x="4" y="0"/>
                  </a:cxn>
                  <a:cxn ang="0">
                    <a:pos x="0" y="10"/>
                  </a:cxn>
                  <a:cxn ang="0">
                    <a:pos x="14" y="12"/>
                  </a:cxn>
                  <a:cxn ang="0">
                    <a:pos x="22" y="2"/>
                  </a:cxn>
                  <a:cxn ang="0">
                    <a:pos x="7" y="0"/>
                  </a:cxn>
                  <a:cxn ang="0">
                    <a:pos x="7" y="0"/>
                  </a:cxn>
                </a:cxnLst>
                <a:rect l="0" t="0" r="r" b="b"/>
                <a:pathLst>
                  <a:path w="22" h="12">
                    <a:moveTo>
                      <a:pt x="7" y="0"/>
                    </a:moveTo>
                    <a:lnTo>
                      <a:pt x="4" y="0"/>
                    </a:lnTo>
                    <a:lnTo>
                      <a:pt x="0" y="10"/>
                    </a:lnTo>
                    <a:lnTo>
                      <a:pt x="14" y="12"/>
                    </a:lnTo>
                    <a:lnTo>
                      <a:pt x="22" y="2"/>
                    </a:lnTo>
                    <a:lnTo>
                      <a:pt x="7" y="0"/>
                    </a:lnTo>
                    <a:lnTo>
                      <a:pt x="7"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36" name="Freeform 486"/>
              <p:cNvSpPr>
                <a:spLocks noChangeAspect="1"/>
              </p:cNvSpPr>
              <p:nvPr/>
            </p:nvSpPr>
            <p:spPr bwMode="auto">
              <a:xfrm>
                <a:off x="1268" y="1242"/>
                <a:ext cx="25" cy="13"/>
              </a:xfrm>
              <a:custGeom>
                <a:avLst/>
                <a:gdLst/>
                <a:ahLst/>
                <a:cxnLst>
                  <a:cxn ang="0">
                    <a:pos x="7" y="0"/>
                  </a:cxn>
                  <a:cxn ang="0">
                    <a:pos x="4" y="0"/>
                  </a:cxn>
                  <a:cxn ang="0">
                    <a:pos x="0" y="10"/>
                  </a:cxn>
                  <a:cxn ang="0">
                    <a:pos x="14" y="12"/>
                  </a:cxn>
                  <a:cxn ang="0">
                    <a:pos x="22" y="2"/>
                  </a:cxn>
                  <a:cxn ang="0">
                    <a:pos x="7" y="0"/>
                  </a:cxn>
                  <a:cxn ang="0">
                    <a:pos x="7" y="0"/>
                  </a:cxn>
                </a:cxnLst>
                <a:rect l="0" t="0" r="r" b="b"/>
                <a:pathLst>
                  <a:path w="22" h="12">
                    <a:moveTo>
                      <a:pt x="7" y="0"/>
                    </a:moveTo>
                    <a:lnTo>
                      <a:pt x="4" y="0"/>
                    </a:lnTo>
                    <a:lnTo>
                      <a:pt x="0" y="10"/>
                    </a:lnTo>
                    <a:lnTo>
                      <a:pt x="14" y="12"/>
                    </a:lnTo>
                    <a:lnTo>
                      <a:pt x="22" y="2"/>
                    </a:lnTo>
                    <a:lnTo>
                      <a:pt x="7" y="0"/>
                    </a:lnTo>
                    <a:lnTo>
                      <a:pt x="7"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37" name="Freeform 487"/>
              <p:cNvSpPr>
                <a:spLocks noChangeAspect="1"/>
              </p:cNvSpPr>
              <p:nvPr/>
            </p:nvSpPr>
            <p:spPr bwMode="auto">
              <a:xfrm>
                <a:off x="4217" y="3040"/>
                <a:ext cx="17" cy="9"/>
              </a:xfrm>
              <a:custGeom>
                <a:avLst/>
                <a:gdLst/>
                <a:ahLst/>
                <a:cxnLst>
                  <a:cxn ang="0">
                    <a:pos x="0" y="0"/>
                  </a:cxn>
                  <a:cxn ang="0">
                    <a:pos x="5" y="9"/>
                  </a:cxn>
                  <a:cxn ang="0">
                    <a:pos x="10" y="9"/>
                  </a:cxn>
                  <a:cxn ang="0">
                    <a:pos x="18" y="9"/>
                  </a:cxn>
                </a:cxnLst>
                <a:rect l="0" t="0" r="r" b="b"/>
                <a:pathLst>
                  <a:path w="18" h="9">
                    <a:moveTo>
                      <a:pt x="0" y="0"/>
                    </a:moveTo>
                    <a:lnTo>
                      <a:pt x="5" y="9"/>
                    </a:lnTo>
                    <a:lnTo>
                      <a:pt x="10" y="9"/>
                    </a:lnTo>
                    <a:lnTo>
                      <a:pt x="18" y="9"/>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38" name="Freeform 488"/>
              <p:cNvSpPr>
                <a:spLocks noChangeAspect="1"/>
              </p:cNvSpPr>
              <p:nvPr/>
            </p:nvSpPr>
            <p:spPr bwMode="auto">
              <a:xfrm>
                <a:off x="4217" y="3043"/>
                <a:ext cx="67" cy="102"/>
              </a:xfrm>
              <a:custGeom>
                <a:avLst/>
                <a:gdLst/>
                <a:ahLst/>
                <a:cxnLst>
                  <a:cxn ang="0">
                    <a:pos x="0" y="0"/>
                  </a:cxn>
                  <a:cxn ang="0">
                    <a:pos x="5" y="30"/>
                  </a:cxn>
                  <a:cxn ang="0">
                    <a:pos x="18" y="66"/>
                  </a:cxn>
                  <a:cxn ang="0">
                    <a:pos x="62" y="96"/>
                  </a:cxn>
                  <a:cxn ang="0">
                    <a:pos x="62" y="70"/>
                  </a:cxn>
                  <a:cxn ang="0">
                    <a:pos x="48" y="60"/>
                  </a:cxn>
                  <a:cxn ang="0">
                    <a:pos x="50" y="25"/>
                  </a:cxn>
                  <a:cxn ang="0">
                    <a:pos x="38" y="5"/>
                  </a:cxn>
                  <a:cxn ang="0">
                    <a:pos x="18" y="5"/>
                  </a:cxn>
                  <a:cxn ang="0">
                    <a:pos x="2" y="1"/>
                  </a:cxn>
                  <a:cxn ang="0">
                    <a:pos x="0" y="0"/>
                  </a:cxn>
                  <a:cxn ang="0">
                    <a:pos x="0" y="0"/>
                  </a:cxn>
                </a:cxnLst>
                <a:rect l="0" t="0" r="r" b="b"/>
                <a:pathLst>
                  <a:path w="62" h="96">
                    <a:moveTo>
                      <a:pt x="0" y="0"/>
                    </a:moveTo>
                    <a:lnTo>
                      <a:pt x="5" y="30"/>
                    </a:lnTo>
                    <a:lnTo>
                      <a:pt x="18" y="66"/>
                    </a:lnTo>
                    <a:lnTo>
                      <a:pt x="62" y="96"/>
                    </a:lnTo>
                    <a:lnTo>
                      <a:pt x="62" y="70"/>
                    </a:lnTo>
                    <a:lnTo>
                      <a:pt x="48" y="60"/>
                    </a:lnTo>
                    <a:lnTo>
                      <a:pt x="50" y="25"/>
                    </a:lnTo>
                    <a:lnTo>
                      <a:pt x="38" y="5"/>
                    </a:lnTo>
                    <a:lnTo>
                      <a:pt x="18" y="5"/>
                    </a:lnTo>
                    <a:lnTo>
                      <a:pt x="2" y="1"/>
                    </a:lnTo>
                    <a:lnTo>
                      <a:pt x="0" y="0"/>
                    </a:lnTo>
                    <a:lnTo>
                      <a:pt x="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39" name="Freeform 489"/>
              <p:cNvSpPr>
                <a:spLocks noChangeAspect="1"/>
              </p:cNvSpPr>
              <p:nvPr/>
            </p:nvSpPr>
            <p:spPr bwMode="auto">
              <a:xfrm>
                <a:off x="4217" y="3043"/>
                <a:ext cx="67" cy="102"/>
              </a:xfrm>
              <a:custGeom>
                <a:avLst/>
                <a:gdLst/>
                <a:ahLst/>
                <a:cxnLst>
                  <a:cxn ang="0">
                    <a:pos x="0" y="0"/>
                  </a:cxn>
                  <a:cxn ang="0">
                    <a:pos x="5" y="30"/>
                  </a:cxn>
                  <a:cxn ang="0">
                    <a:pos x="18" y="66"/>
                  </a:cxn>
                  <a:cxn ang="0">
                    <a:pos x="62" y="96"/>
                  </a:cxn>
                  <a:cxn ang="0">
                    <a:pos x="62" y="70"/>
                  </a:cxn>
                  <a:cxn ang="0">
                    <a:pos x="48" y="60"/>
                  </a:cxn>
                  <a:cxn ang="0">
                    <a:pos x="50" y="25"/>
                  </a:cxn>
                  <a:cxn ang="0">
                    <a:pos x="38" y="5"/>
                  </a:cxn>
                  <a:cxn ang="0">
                    <a:pos x="18" y="5"/>
                  </a:cxn>
                  <a:cxn ang="0">
                    <a:pos x="2" y="1"/>
                  </a:cxn>
                  <a:cxn ang="0">
                    <a:pos x="0" y="0"/>
                  </a:cxn>
                  <a:cxn ang="0">
                    <a:pos x="0" y="0"/>
                  </a:cxn>
                </a:cxnLst>
                <a:rect l="0" t="0" r="r" b="b"/>
                <a:pathLst>
                  <a:path w="62" h="96">
                    <a:moveTo>
                      <a:pt x="0" y="0"/>
                    </a:moveTo>
                    <a:lnTo>
                      <a:pt x="5" y="30"/>
                    </a:lnTo>
                    <a:lnTo>
                      <a:pt x="18" y="66"/>
                    </a:lnTo>
                    <a:lnTo>
                      <a:pt x="62" y="96"/>
                    </a:lnTo>
                    <a:lnTo>
                      <a:pt x="62" y="70"/>
                    </a:lnTo>
                    <a:lnTo>
                      <a:pt x="48" y="60"/>
                    </a:lnTo>
                    <a:lnTo>
                      <a:pt x="50" y="25"/>
                    </a:lnTo>
                    <a:lnTo>
                      <a:pt x="38" y="5"/>
                    </a:lnTo>
                    <a:lnTo>
                      <a:pt x="18" y="5"/>
                    </a:lnTo>
                    <a:lnTo>
                      <a:pt x="2" y="1"/>
                    </a:lnTo>
                    <a:lnTo>
                      <a:pt x="0" y="0"/>
                    </a:lnTo>
                    <a:lnTo>
                      <a:pt x="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40" name="Freeform 490"/>
              <p:cNvSpPr>
                <a:spLocks noChangeAspect="1"/>
              </p:cNvSpPr>
              <p:nvPr/>
            </p:nvSpPr>
            <p:spPr bwMode="auto">
              <a:xfrm>
                <a:off x="4394" y="3047"/>
                <a:ext cx="133" cy="119"/>
              </a:xfrm>
              <a:custGeom>
                <a:avLst/>
                <a:gdLst/>
                <a:ahLst/>
                <a:cxnLst>
                  <a:cxn ang="0">
                    <a:pos x="0" y="100"/>
                  </a:cxn>
                  <a:cxn ang="0">
                    <a:pos x="7" y="105"/>
                  </a:cxn>
                  <a:cxn ang="0">
                    <a:pos x="18" y="112"/>
                  </a:cxn>
                  <a:cxn ang="0">
                    <a:pos x="30" y="110"/>
                  </a:cxn>
                  <a:cxn ang="0">
                    <a:pos x="37" y="103"/>
                  </a:cxn>
                  <a:cxn ang="0">
                    <a:pos x="50" y="93"/>
                  </a:cxn>
                  <a:cxn ang="0">
                    <a:pos x="59" y="88"/>
                  </a:cxn>
                  <a:cxn ang="0">
                    <a:pos x="69" y="77"/>
                  </a:cxn>
                  <a:cxn ang="0">
                    <a:pos x="75" y="60"/>
                  </a:cxn>
                  <a:cxn ang="0">
                    <a:pos x="79" y="55"/>
                  </a:cxn>
                  <a:cxn ang="0">
                    <a:pos x="89" y="45"/>
                  </a:cxn>
                  <a:cxn ang="0">
                    <a:pos x="104" y="38"/>
                  </a:cxn>
                  <a:cxn ang="0">
                    <a:pos x="114" y="38"/>
                  </a:cxn>
                  <a:cxn ang="0">
                    <a:pos x="122" y="33"/>
                  </a:cxn>
                  <a:cxn ang="0">
                    <a:pos x="120" y="27"/>
                  </a:cxn>
                  <a:cxn ang="0">
                    <a:pos x="110" y="7"/>
                  </a:cxn>
                  <a:cxn ang="0">
                    <a:pos x="102" y="0"/>
                  </a:cxn>
                  <a:cxn ang="0">
                    <a:pos x="94" y="2"/>
                  </a:cxn>
                  <a:cxn ang="0">
                    <a:pos x="82" y="15"/>
                  </a:cxn>
                  <a:cxn ang="0">
                    <a:pos x="80" y="33"/>
                  </a:cxn>
                  <a:cxn ang="0">
                    <a:pos x="72" y="42"/>
                  </a:cxn>
                  <a:cxn ang="0">
                    <a:pos x="75" y="50"/>
                  </a:cxn>
                  <a:cxn ang="0">
                    <a:pos x="72" y="60"/>
                  </a:cxn>
                  <a:cxn ang="0">
                    <a:pos x="65" y="60"/>
                  </a:cxn>
                  <a:cxn ang="0">
                    <a:pos x="59" y="53"/>
                  </a:cxn>
                  <a:cxn ang="0">
                    <a:pos x="44" y="70"/>
                  </a:cxn>
                  <a:cxn ang="0">
                    <a:pos x="23" y="83"/>
                  </a:cxn>
                  <a:cxn ang="0">
                    <a:pos x="20" y="95"/>
                  </a:cxn>
                  <a:cxn ang="0">
                    <a:pos x="10" y="98"/>
                  </a:cxn>
                  <a:cxn ang="0">
                    <a:pos x="3" y="98"/>
                  </a:cxn>
                  <a:cxn ang="0">
                    <a:pos x="0" y="100"/>
                  </a:cxn>
                  <a:cxn ang="0">
                    <a:pos x="0" y="100"/>
                  </a:cxn>
                </a:cxnLst>
                <a:rect l="0" t="0" r="r" b="b"/>
                <a:pathLst>
                  <a:path w="122" h="112">
                    <a:moveTo>
                      <a:pt x="0" y="100"/>
                    </a:moveTo>
                    <a:lnTo>
                      <a:pt x="7" y="105"/>
                    </a:lnTo>
                    <a:lnTo>
                      <a:pt x="18" y="112"/>
                    </a:lnTo>
                    <a:lnTo>
                      <a:pt x="30" y="110"/>
                    </a:lnTo>
                    <a:lnTo>
                      <a:pt x="37" y="103"/>
                    </a:lnTo>
                    <a:lnTo>
                      <a:pt x="50" y="93"/>
                    </a:lnTo>
                    <a:lnTo>
                      <a:pt x="59" y="88"/>
                    </a:lnTo>
                    <a:lnTo>
                      <a:pt x="69" y="77"/>
                    </a:lnTo>
                    <a:lnTo>
                      <a:pt x="75" y="60"/>
                    </a:lnTo>
                    <a:lnTo>
                      <a:pt x="79" y="55"/>
                    </a:lnTo>
                    <a:lnTo>
                      <a:pt x="89" y="45"/>
                    </a:lnTo>
                    <a:lnTo>
                      <a:pt x="104" y="38"/>
                    </a:lnTo>
                    <a:lnTo>
                      <a:pt x="114" y="38"/>
                    </a:lnTo>
                    <a:lnTo>
                      <a:pt x="122" y="33"/>
                    </a:lnTo>
                    <a:lnTo>
                      <a:pt x="120" y="27"/>
                    </a:lnTo>
                    <a:lnTo>
                      <a:pt x="110" y="7"/>
                    </a:lnTo>
                    <a:lnTo>
                      <a:pt x="102" y="0"/>
                    </a:lnTo>
                    <a:lnTo>
                      <a:pt x="94" y="2"/>
                    </a:lnTo>
                    <a:lnTo>
                      <a:pt x="82" y="15"/>
                    </a:lnTo>
                    <a:lnTo>
                      <a:pt x="80" y="33"/>
                    </a:lnTo>
                    <a:lnTo>
                      <a:pt x="72" y="42"/>
                    </a:lnTo>
                    <a:lnTo>
                      <a:pt x="75" y="50"/>
                    </a:lnTo>
                    <a:lnTo>
                      <a:pt x="72" y="60"/>
                    </a:lnTo>
                    <a:lnTo>
                      <a:pt x="65" y="60"/>
                    </a:lnTo>
                    <a:lnTo>
                      <a:pt x="59" y="53"/>
                    </a:lnTo>
                    <a:lnTo>
                      <a:pt x="44" y="70"/>
                    </a:lnTo>
                    <a:lnTo>
                      <a:pt x="23" y="83"/>
                    </a:lnTo>
                    <a:lnTo>
                      <a:pt x="20" y="95"/>
                    </a:lnTo>
                    <a:lnTo>
                      <a:pt x="10" y="98"/>
                    </a:lnTo>
                    <a:lnTo>
                      <a:pt x="3" y="98"/>
                    </a:lnTo>
                    <a:lnTo>
                      <a:pt x="0" y="100"/>
                    </a:lnTo>
                    <a:lnTo>
                      <a:pt x="0" y="10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41" name="Freeform 491"/>
              <p:cNvSpPr>
                <a:spLocks noChangeAspect="1"/>
              </p:cNvSpPr>
              <p:nvPr/>
            </p:nvSpPr>
            <p:spPr bwMode="auto">
              <a:xfrm>
                <a:off x="4394" y="3047"/>
                <a:ext cx="133" cy="119"/>
              </a:xfrm>
              <a:custGeom>
                <a:avLst/>
                <a:gdLst/>
                <a:ahLst/>
                <a:cxnLst>
                  <a:cxn ang="0">
                    <a:pos x="0" y="100"/>
                  </a:cxn>
                  <a:cxn ang="0">
                    <a:pos x="7" y="105"/>
                  </a:cxn>
                  <a:cxn ang="0">
                    <a:pos x="18" y="112"/>
                  </a:cxn>
                  <a:cxn ang="0">
                    <a:pos x="30" y="110"/>
                  </a:cxn>
                  <a:cxn ang="0">
                    <a:pos x="37" y="103"/>
                  </a:cxn>
                  <a:cxn ang="0">
                    <a:pos x="50" y="93"/>
                  </a:cxn>
                  <a:cxn ang="0">
                    <a:pos x="59" y="88"/>
                  </a:cxn>
                  <a:cxn ang="0">
                    <a:pos x="69" y="77"/>
                  </a:cxn>
                  <a:cxn ang="0">
                    <a:pos x="75" y="60"/>
                  </a:cxn>
                  <a:cxn ang="0">
                    <a:pos x="79" y="55"/>
                  </a:cxn>
                  <a:cxn ang="0">
                    <a:pos x="89" y="45"/>
                  </a:cxn>
                  <a:cxn ang="0">
                    <a:pos x="104" y="38"/>
                  </a:cxn>
                  <a:cxn ang="0">
                    <a:pos x="114" y="38"/>
                  </a:cxn>
                  <a:cxn ang="0">
                    <a:pos x="122" y="33"/>
                  </a:cxn>
                  <a:cxn ang="0">
                    <a:pos x="120" y="27"/>
                  </a:cxn>
                  <a:cxn ang="0">
                    <a:pos x="110" y="7"/>
                  </a:cxn>
                  <a:cxn ang="0">
                    <a:pos x="102" y="0"/>
                  </a:cxn>
                  <a:cxn ang="0">
                    <a:pos x="94" y="2"/>
                  </a:cxn>
                  <a:cxn ang="0">
                    <a:pos x="82" y="15"/>
                  </a:cxn>
                  <a:cxn ang="0">
                    <a:pos x="80" y="33"/>
                  </a:cxn>
                  <a:cxn ang="0">
                    <a:pos x="72" y="42"/>
                  </a:cxn>
                  <a:cxn ang="0">
                    <a:pos x="75" y="50"/>
                  </a:cxn>
                  <a:cxn ang="0">
                    <a:pos x="72" y="60"/>
                  </a:cxn>
                  <a:cxn ang="0">
                    <a:pos x="65" y="60"/>
                  </a:cxn>
                  <a:cxn ang="0">
                    <a:pos x="59" y="53"/>
                  </a:cxn>
                  <a:cxn ang="0">
                    <a:pos x="44" y="70"/>
                  </a:cxn>
                  <a:cxn ang="0">
                    <a:pos x="23" y="83"/>
                  </a:cxn>
                  <a:cxn ang="0">
                    <a:pos x="20" y="95"/>
                  </a:cxn>
                  <a:cxn ang="0">
                    <a:pos x="10" y="98"/>
                  </a:cxn>
                  <a:cxn ang="0">
                    <a:pos x="3" y="98"/>
                  </a:cxn>
                  <a:cxn ang="0">
                    <a:pos x="0" y="100"/>
                  </a:cxn>
                  <a:cxn ang="0">
                    <a:pos x="0" y="100"/>
                  </a:cxn>
                </a:cxnLst>
                <a:rect l="0" t="0" r="r" b="b"/>
                <a:pathLst>
                  <a:path w="122" h="112">
                    <a:moveTo>
                      <a:pt x="0" y="100"/>
                    </a:moveTo>
                    <a:lnTo>
                      <a:pt x="7" y="105"/>
                    </a:lnTo>
                    <a:lnTo>
                      <a:pt x="18" y="112"/>
                    </a:lnTo>
                    <a:lnTo>
                      <a:pt x="30" y="110"/>
                    </a:lnTo>
                    <a:lnTo>
                      <a:pt x="37" y="103"/>
                    </a:lnTo>
                    <a:lnTo>
                      <a:pt x="50" y="93"/>
                    </a:lnTo>
                    <a:lnTo>
                      <a:pt x="59" y="88"/>
                    </a:lnTo>
                    <a:lnTo>
                      <a:pt x="69" y="77"/>
                    </a:lnTo>
                    <a:lnTo>
                      <a:pt x="75" y="60"/>
                    </a:lnTo>
                    <a:lnTo>
                      <a:pt x="79" y="55"/>
                    </a:lnTo>
                    <a:lnTo>
                      <a:pt x="89" y="45"/>
                    </a:lnTo>
                    <a:lnTo>
                      <a:pt x="104" y="38"/>
                    </a:lnTo>
                    <a:lnTo>
                      <a:pt x="114" y="38"/>
                    </a:lnTo>
                    <a:lnTo>
                      <a:pt x="122" y="33"/>
                    </a:lnTo>
                    <a:lnTo>
                      <a:pt x="120" y="27"/>
                    </a:lnTo>
                    <a:lnTo>
                      <a:pt x="110" y="7"/>
                    </a:lnTo>
                    <a:lnTo>
                      <a:pt x="102" y="0"/>
                    </a:lnTo>
                    <a:lnTo>
                      <a:pt x="94" y="2"/>
                    </a:lnTo>
                    <a:lnTo>
                      <a:pt x="82" y="15"/>
                    </a:lnTo>
                    <a:lnTo>
                      <a:pt x="80" y="33"/>
                    </a:lnTo>
                    <a:lnTo>
                      <a:pt x="72" y="42"/>
                    </a:lnTo>
                    <a:lnTo>
                      <a:pt x="75" y="50"/>
                    </a:lnTo>
                    <a:lnTo>
                      <a:pt x="72" y="60"/>
                    </a:lnTo>
                    <a:lnTo>
                      <a:pt x="65" y="60"/>
                    </a:lnTo>
                    <a:lnTo>
                      <a:pt x="59" y="53"/>
                    </a:lnTo>
                    <a:lnTo>
                      <a:pt x="44" y="70"/>
                    </a:lnTo>
                    <a:lnTo>
                      <a:pt x="23" y="83"/>
                    </a:lnTo>
                    <a:lnTo>
                      <a:pt x="20" y="95"/>
                    </a:lnTo>
                    <a:lnTo>
                      <a:pt x="10" y="98"/>
                    </a:lnTo>
                    <a:lnTo>
                      <a:pt x="3" y="98"/>
                    </a:lnTo>
                    <a:lnTo>
                      <a:pt x="0" y="100"/>
                    </a:lnTo>
                    <a:lnTo>
                      <a:pt x="0" y="10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42" name="Freeform 492"/>
              <p:cNvSpPr>
                <a:spLocks noChangeAspect="1"/>
              </p:cNvSpPr>
              <p:nvPr/>
            </p:nvSpPr>
            <p:spPr bwMode="auto">
              <a:xfrm>
                <a:off x="4461" y="3088"/>
                <a:ext cx="16" cy="23"/>
              </a:xfrm>
              <a:custGeom>
                <a:avLst/>
                <a:gdLst/>
                <a:ahLst/>
                <a:cxnLst>
                  <a:cxn ang="0">
                    <a:pos x="0" y="12"/>
                  </a:cxn>
                  <a:cxn ang="0">
                    <a:pos x="4" y="20"/>
                  </a:cxn>
                  <a:cxn ang="0">
                    <a:pos x="10" y="20"/>
                  </a:cxn>
                  <a:cxn ang="0">
                    <a:pos x="15" y="12"/>
                  </a:cxn>
                  <a:cxn ang="0">
                    <a:pos x="10" y="0"/>
                  </a:cxn>
                  <a:cxn ang="0">
                    <a:pos x="0" y="10"/>
                  </a:cxn>
                  <a:cxn ang="0">
                    <a:pos x="0" y="12"/>
                  </a:cxn>
                  <a:cxn ang="0">
                    <a:pos x="0" y="12"/>
                  </a:cxn>
                </a:cxnLst>
                <a:rect l="0" t="0" r="r" b="b"/>
                <a:pathLst>
                  <a:path w="15" h="20">
                    <a:moveTo>
                      <a:pt x="0" y="12"/>
                    </a:moveTo>
                    <a:lnTo>
                      <a:pt x="4" y="20"/>
                    </a:lnTo>
                    <a:lnTo>
                      <a:pt x="10" y="20"/>
                    </a:lnTo>
                    <a:lnTo>
                      <a:pt x="15" y="12"/>
                    </a:lnTo>
                    <a:lnTo>
                      <a:pt x="10" y="0"/>
                    </a:lnTo>
                    <a:lnTo>
                      <a:pt x="0" y="10"/>
                    </a:lnTo>
                    <a:lnTo>
                      <a:pt x="0" y="12"/>
                    </a:lnTo>
                    <a:lnTo>
                      <a:pt x="0" y="12"/>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43" name="Freeform 493"/>
              <p:cNvSpPr>
                <a:spLocks noChangeAspect="1"/>
              </p:cNvSpPr>
              <p:nvPr/>
            </p:nvSpPr>
            <p:spPr bwMode="auto">
              <a:xfrm>
                <a:off x="4461" y="3088"/>
                <a:ext cx="16" cy="23"/>
              </a:xfrm>
              <a:custGeom>
                <a:avLst/>
                <a:gdLst/>
                <a:ahLst/>
                <a:cxnLst>
                  <a:cxn ang="0">
                    <a:pos x="0" y="12"/>
                  </a:cxn>
                  <a:cxn ang="0">
                    <a:pos x="4" y="20"/>
                  </a:cxn>
                  <a:cxn ang="0">
                    <a:pos x="10" y="20"/>
                  </a:cxn>
                  <a:cxn ang="0">
                    <a:pos x="15" y="12"/>
                  </a:cxn>
                  <a:cxn ang="0">
                    <a:pos x="10" y="0"/>
                  </a:cxn>
                  <a:cxn ang="0">
                    <a:pos x="0" y="10"/>
                  </a:cxn>
                  <a:cxn ang="0">
                    <a:pos x="0" y="12"/>
                  </a:cxn>
                  <a:cxn ang="0">
                    <a:pos x="0" y="12"/>
                  </a:cxn>
                </a:cxnLst>
                <a:rect l="0" t="0" r="r" b="b"/>
                <a:pathLst>
                  <a:path w="15" h="20">
                    <a:moveTo>
                      <a:pt x="0" y="12"/>
                    </a:moveTo>
                    <a:lnTo>
                      <a:pt x="4" y="20"/>
                    </a:lnTo>
                    <a:lnTo>
                      <a:pt x="10" y="20"/>
                    </a:lnTo>
                    <a:lnTo>
                      <a:pt x="15" y="12"/>
                    </a:lnTo>
                    <a:lnTo>
                      <a:pt x="10" y="0"/>
                    </a:lnTo>
                    <a:lnTo>
                      <a:pt x="0" y="10"/>
                    </a:lnTo>
                    <a:lnTo>
                      <a:pt x="0" y="12"/>
                    </a:lnTo>
                    <a:lnTo>
                      <a:pt x="0" y="12"/>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44" name="Freeform 494"/>
              <p:cNvSpPr>
                <a:spLocks noChangeAspect="1"/>
              </p:cNvSpPr>
              <p:nvPr/>
            </p:nvSpPr>
            <p:spPr bwMode="auto">
              <a:xfrm>
                <a:off x="4767" y="3230"/>
                <a:ext cx="180" cy="186"/>
              </a:xfrm>
              <a:custGeom>
                <a:avLst/>
                <a:gdLst/>
                <a:ahLst/>
                <a:cxnLst>
                  <a:cxn ang="0">
                    <a:pos x="167" y="64"/>
                  </a:cxn>
                  <a:cxn ang="0">
                    <a:pos x="140" y="45"/>
                  </a:cxn>
                  <a:cxn ang="0">
                    <a:pos x="123" y="34"/>
                  </a:cxn>
                  <a:cxn ang="0">
                    <a:pos x="110" y="37"/>
                  </a:cxn>
                  <a:cxn ang="0">
                    <a:pos x="92" y="50"/>
                  </a:cxn>
                  <a:cxn ang="0">
                    <a:pos x="75" y="52"/>
                  </a:cxn>
                  <a:cxn ang="0">
                    <a:pos x="58" y="49"/>
                  </a:cxn>
                  <a:cxn ang="0">
                    <a:pos x="53" y="15"/>
                  </a:cxn>
                  <a:cxn ang="0">
                    <a:pos x="38" y="0"/>
                  </a:cxn>
                  <a:cxn ang="0">
                    <a:pos x="22" y="0"/>
                  </a:cxn>
                  <a:cxn ang="0">
                    <a:pos x="2" y="9"/>
                  </a:cxn>
                  <a:cxn ang="0">
                    <a:pos x="0" y="15"/>
                  </a:cxn>
                  <a:cxn ang="0">
                    <a:pos x="15" y="19"/>
                  </a:cxn>
                  <a:cxn ang="0">
                    <a:pos x="17" y="29"/>
                  </a:cxn>
                  <a:cxn ang="0">
                    <a:pos x="27" y="35"/>
                  </a:cxn>
                  <a:cxn ang="0">
                    <a:pos x="37" y="40"/>
                  </a:cxn>
                  <a:cxn ang="0">
                    <a:pos x="43" y="40"/>
                  </a:cxn>
                  <a:cxn ang="0">
                    <a:pos x="30" y="49"/>
                  </a:cxn>
                  <a:cxn ang="0">
                    <a:pos x="27" y="55"/>
                  </a:cxn>
                  <a:cxn ang="0">
                    <a:pos x="32" y="65"/>
                  </a:cxn>
                  <a:cxn ang="0">
                    <a:pos x="52" y="65"/>
                  </a:cxn>
                  <a:cxn ang="0">
                    <a:pos x="62" y="64"/>
                  </a:cxn>
                  <a:cxn ang="0">
                    <a:pos x="83" y="77"/>
                  </a:cxn>
                  <a:cxn ang="0">
                    <a:pos x="108" y="102"/>
                  </a:cxn>
                  <a:cxn ang="0">
                    <a:pos x="112" y="110"/>
                  </a:cxn>
                  <a:cxn ang="0">
                    <a:pos x="112" y="119"/>
                  </a:cxn>
                  <a:cxn ang="0">
                    <a:pos x="120" y="124"/>
                  </a:cxn>
                  <a:cxn ang="0">
                    <a:pos x="98" y="132"/>
                  </a:cxn>
                  <a:cxn ang="0">
                    <a:pos x="98" y="137"/>
                  </a:cxn>
                  <a:cxn ang="0">
                    <a:pos x="112" y="144"/>
                  </a:cxn>
                  <a:cxn ang="0">
                    <a:pos x="107" y="154"/>
                  </a:cxn>
                  <a:cxn ang="0">
                    <a:pos x="107" y="165"/>
                  </a:cxn>
                  <a:cxn ang="0">
                    <a:pos x="125" y="162"/>
                  </a:cxn>
                  <a:cxn ang="0">
                    <a:pos x="132" y="174"/>
                  </a:cxn>
                  <a:cxn ang="0">
                    <a:pos x="138" y="175"/>
                  </a:cxn>
                  <a:cxn ang="0">
                    <a:pos x="167" y="64"/>
                  </a:cxn>
                  <a:cxn ang="0">
                    <a:pos x="167" y="64"/>
                  </a:cxn>
                </a:cxnLst>
                <a:rect l="0" t="0" r="r" b="b"/>
                <a:pathLst>
                  <a:path w="167" h="175">
                    <a:moveTo>
                      <a:pt x="167" y="64"/>
                    </a:moveTo>
                    <a:lnTo>
                      <a:pt x="140" y="45"/>
                    </a:lnTo>
                    <a:lnTo>
                      <a:pt x="123" y="34"/>
                    </a:lnTo>
                    <a:lnTo>
                      <a:pt x="110" y="37"/>
                    </a:lnTo>
                    <a:lnTo>
                      <a:pt x="92" y="50"/>
                    </a:lnTo>
                    <a:lnTo>
                      <a:pt x="75" y="52"/>
                    </a:lnTo>
                    <a:lnTo>
                      <a:pt x="58" y="49"/>
                    </a:lnTo>
                    <a:lnTo>
                      <a:pt x="53" y="15"/>
                    </a:lnTo>
                    <a:lnTo>
                      <a:pt x="38" y="0"/>
                    </a:lnTo>
                    <a:lnTo>
                      <a:pt x="22" y="0"/>
                    </a:lnTo>
                    <a:lnTo>
                      <a:pt x="2" y="9"/>
                    </a:lnTo>
                    <a:lnTo>
                      <a:pt x="0" y="15"/>
                    </a:lnTo>
                    <a:lnTo>
                      <a:pt x="15" y="19"/>
                    </a:lnTo>
                    <a:lnTo>
                      <a:pt x="17" y="29"/>
                    </a:lnTo>
                    <a:lnTo>
                      <a:pt x="27" y="35"/>
                    </a:lnTo>
                    <a:lnTo>
                      <a:pt x="37" y="40"/>
                    </a:lnTo>
                    <a:lnTo>
                      <a:pt x="43" y="40"/>
                    </a:lnTo>
                    <a:lnTo>
                      <a:pt x="30" y="49"/>
                    </a:lnTo>
                    <a:lnTo>
                      <a:pt x="27" y="55"/>
                    </a:lnTo>
                    <a:lnTo>
                      <a:pt x="32" y="65"/>
                    </a:lnTo>
                    <a:lnTo>
                      <a:pt x="52" y="65"/>
                    </a:lnTo>
                    <a:lnTo>
                      <a:pt x="62" y="64"/>
                    </a:lnTo>
                    <a:lnTo>
                      <a:pt x="83" y="77"/>
                    </a:lnTo>
                    <a:lnTo>
                      <a:pt x="108" y="102"/>
                    </a:lnTo>
                    <a:lnTo>
                      <a:pt x="112" y="110"/>
                    </a:lnTo>
                    <a:lnTo>
                      <a:pt x="112" y="119"/>
                    </a:lnTo>
                    <a:lnTo>
                      <a:pt x="120" y="124"/>
                    </a:lnTo>
                    <a:lnTo>
                      <a:pt x="98" y="132"/>
                    </a:lnTo>
                    <a:lnTo>
                      <a:pt x="98" y="137"/>
                    </a:lnTo>
                    <a:lnTo>
                      <a:pt x="112" y="144"/>
                    </a:lnTo>
                    <a:lnTo>
                      <a:pt x="107" y="154"/>
                    </a:lnTo>
                    <a:lnTo>
                      <a:pt x="107" y="165"/>
                    </a:lnTo>
                    <a:lnTo>
                      <a:pt x="125" y="162"/>
                    </a:lnTo>
                    <a:lnTo>
                      <a:pt x="132" y="174"/>
                    </a:lnTo>
                    <a:lnTo>
                      <a:pt x="138" y="175"/>
                    </a:lnTo>
                    <a:lnTo>
                      <a:pt x="167" y="64"/>
                    </a:lnTo>
                    <a:lnTo>
                      <a:pt x="167" y="64"/>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45" name="Freeform 495"/>
              <p:cNvSpPr>
                <a:spLocks noChangeAspect="1"/>
              </p:cNvSpPr>
              <p:nvPr/>
            </p:nvSpPr>
            <p:spPr bwMode="auto">
              <a:xfrm>
                <a:off x="4767" y="3230"/>
                <a:ext cx="180" cy="186"/>
              </a:xfrm>
              <a:custGeom>
                <a:avLst/>
                <a:gdLst/>
                <a:ahLst/>
                <a:cxnLst>
                  <a:cxn ang="0">
                    <a:pos x="167" y="64"/>
                  </a:cxn>
                  <a:cxn ang="0">
                    <a:pos x="140" y="45"/>
                  </a:cxn>
                  <a:cxn ang="0">
                    <a:pos x="123" y="34"/>
                  </a:cxn>
                  <a:cxn ang="0">
                    <a:pos x="110" y="37"/>
                  </a:cxn>
                  <a:cxn ang="0">
                    <a:pos x="92" y="50"/>
                  </a:cxn>
                  <a:cxn ang="0">
                    <a:pos x="75" y="52"/>
                  </a:cxn>
                  <a:cxn ang="0">
                    <a:pos x="58" y="49"/>
                  </a:cxn>
                  <a:cxn ang="0">
                    <a:pos x="53" y="15"/>
                  </a:cxn>
                  <a:cxn ang="0">
                    <a:pos x="38" y="0"/>
                  </a:cxn>
                  <a:cxn ang="0">
                    <a:pos x="22" y="0"/>
                  </a:cxn>
                  <a:cxn ang="0">
                    <a:pos x="2" y="9"/>
                  </a:cxn>
                  <a:cxn ang="0">
                    <a:pos x="0" y="15"/>
                  </a:cxn>
                  <a:cxn ang="0">
                    <a:pos x="15" y="19"/>
                  </a:cxn>
                  <a:cxn ang="0">
                    <a:pos x="17" y="29"/>
                  </a:cxn>
                  <a:cxn ang="0">
                    <a:pos x="27" y="35"/>
                  </a:cxn>
                  <a:cxn ang="0">
                    <a:pos x="37" y="40"/>
                  </a:cxn>
                  <a:cxn ang="0">
                    <a:pos x="43" y="40"/>
                  </a:cxn>
                  <a:cxn ang="0">
                    <a:pos x="30" y="49"/>
                  </a:cxn>
                  <a:cxn ang="0">
                    <a:pos x="27" y="55"/>
                  </a:cxn>
                  <a:cxn ang="0">
                    <a:pos x="32" y="65"/>
                  </a:cxn>
                  <a:cxn ang="0">
                    <a:pos x="52" y="65"/>
                  </a:cxn>
                  <a:cxn ang="0">
                    <a:pos x="62" y="64"/>
                  </a:cxn>
                  <a:cxn ang="0">
                    <a:pos x="83" y="77"/>
                  </a:cxn>
                  <a:cxn ang="0">
                    <a:pos x="108" y="102"/>
                  </a:cxn>
                  <a:cxn ang="0">
                    <a:pos x="112" y="110"/>
                  </a:cxn>
                  <a:cxn ang="0">
                    <a:pos x="112" y="119"/>
                  </a:cxn>
                  <a:cxn ang="0">
                    <a:pos x="120" y="124"/>
                  </a:cxn>
                  <a:cxn ang="0">
                    <a:pos x="98" y="132"/>
                  </a:cxn>
                  <a:cxn ang="0">
                    <a:pos x="98" y="137"/>
                  </a:cxn>
                  <a:cxn ang="0">
                    <a:pos x="112" y="144"/>
                  </a:cxn>
                  <a:cxn ang="0">
                    <a:pos x="107" y="154"/>
                  </a:cxn>
                  <a:cxn ang="0">
                    <a:pos x="107" y="165"/>
                  </a:cxn>
                  <a:cxn ang="0">
                    <a:pos x="125" y="162"/>
                  </a:cxn>
                  <a:cxn ang="0">
                    <a:pos x="132" y="174"/>
                  </a:cxn>
                  <a:cxn ang="0">
                    <a:pos x="138" y="175"/>
                  </a:cxn>
                  <a:cxn ang="0">
                    <a:pos x="167" y="64"/>
                  </a:cxn>
                  <a:cxn ang="0">
                    <a:pos x="167" y="64"/>
                  </a:cxn>
                </a:cxnLst>
                <a:rect l="0" t="0" r="r" b="b"/>
                <a:pathLst>
                  <a:path w="167" h="175">
                    <a:moveTo>
                      <a:pt x="167" y="64"/>
                    </a:moveTo>
                    <a:lnTo>
                      <a:pt x="140" y="45"/>
                    </a:lnTo>
                    <a:lnTo>
                      <a:pt x="123" y="34"/>
                    </a:lnTo>
                    <a:lnTo>
                      <a:pt x="110" y="37"/>
                    </a:lnTo>
                    <a:lnTo>
                      <a:pt x="92" y="50"/>
                    </a:lnTo>
                    <a:lnTo>
                      <a:pt x="75" y="52"/>
                    </a:lnTo>
                    <a:lnTo>
                      <a:pt x="58" y="49"/>
                    </a:lnTo>
                    <a:lnTo>
                      <a:pt x="53" y="15"/>
                    </a:lnTo>
                    <a:lnTo>
                      <a:pt x="38" y="0"/>
                    </a:lnTo>
                    <a:lnTo>
                      <a:pt x="22" y="0"/>
                    </a:lnTo>
                    <a:lnTo>
                      <a:pt x="2" y="9"/>
                    </a:lnTo>
                    <a:lnTo>
                      <a:pt x="0" y="15"/>
                    </a:lnTo>
                    <a:lnTo>
                      <a:pt x="15" y="19"/>
                    </a:lnTo>
                    <a:lnTo>
                      <a:pt x="17" y="29"/>
                    </a:lnTo>
                    <a:lnTo>
                      <a:pt x="27" y="35"/>
                    </a:lnTo>
                    <a:lnTo>
                      <a:pt x="37" y="40"/>
                    </a:lnTo>
                    <a:lnTo>
                      <a:pt x="43" y="40"/>
                    </a:lnTo>
                    <a:lnTo>
                      <a:pt x="30" y="49"/>
                    </a:lnTo>
                    <a:lnTo>
                      <a:pt x="27" y="55"/>
                    </a:lnTo>
                    <a:lnTo>
                      <a:pt x="32" y="65"/>
                    </a:lnTo>
                    <a:lnTo>
                      <a:pt x="52" y="65"/>
                    </a:lnTo>
                    <a:lnTo>
                      <a:pt x="62" y="64"/>
                    </a:lnTo>
                    <a:lnTo>
                      <a:pt x="83" y="77"/>
                    </a:lnTo>
                    <a:lnTo>
                      <a:pt x="108" y="102"/>
                    </a:lnTo>
                    <a:lnTo>
                      <a:pt x="112" y="110"/>
                    </a:lnTo>
                    <a:lnTo>
                      <a:pt x="112" y="119"/>
                    </a:lnTo>
                    <a:lnTo>
                      <a:pt x="120" y="124"/>
                    </a:lnTo>
                    <a:lnTo>
                      <a:pt x="98" y="132"/>
                    </a:lnTo>
                    <a:lnTo>
                      <a:pt x="98" y="137"/>
                    </a:lnTo>
                    <a:lnTo>
                      <a:pt x="112" y="144"/>
                    </a:lnTo>
                    <a:lnTo>
                      <a:pt x="107" y="154"/>
                    </a:lnTo>
                    <a:lnTo>
                      <a:pt x="107" y="165"/>
                    </a:lnTo>
                    <a:lnTo>
                      <a:pt x="125" y="162"/>
                    </a:lnTo>
                    <a:lnTo>
                      <a:pt x="132" y="174"/>
                    </a:lnTo>
                    <a:lnTo>
                      <a:pt x="138" y="175"/>
                    </a:lnTo>
                    <a:lnTo>
                      <a:pt x="167" y="64"/>
                    </a:lnTo>
                    <a:lnTo>
                      <a:pt x="167" y="64"/>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46" name="Freeform 496"/>
              <p:cNvSpPr>
                <a:spLocks noChangeAspect="1"/>
              </p:cNvSpPr>
              <p:nvPr/>
            </p:nvSpPr>
            <p:spPr bwMode="auto">
              <a:xfrm>
                <a:off x="4851" y="3386"/>
                <a:ext cx="22" cy="24"/>
              </a:xfrm>
              <a:custGeom>
                <a:avLst/>
                <a:gdLst/>
                <a:ahLst/>
                <a:cxnLst>
                  <a:cxn ang="0">
                    <a:pos x="10" y="0"/>
                  </a:cxn>
                  <a:cxn ang="0">
                    <a:pos x="2" y="0"/>
                  </a:cxn>
                  <a:cxn ang="0">
                    <a:pos x="0" y="9"/>
                  </a:cxn>
                  <a:cxn ang="0">
                    <a:pos x="5" y="17"/>
                  </a:cxn>
                  <a:cxn ang="0">
                    <a:pos x="7" y="22"/>
                  </a:cxn>
                  <a:cxn ang="0">
                    <a:pos x="20" y="7"/>
                  </a:cxn>
                  <a:cxn ang="0">
                    <a:pos x="15" y="2"/>
                  </a:cxn>
                  <a:cxn ang="0">
                    <a:pos x="10" y="0"/>
                  </a:cxn>
                  <a:cxn ang="0">
                    <a:pos x="10" y="0"/>
                  </a:cxn>
                </a:cxnLst>
                <a:rect l="0" t="0" r="r" b="b"/>
                <a:pathLst>
                  <a:path w="20" h="22">
                    <a:moveTo>
                      <a:pt x="10" y="0"/>
                    </a:moveTo>
                    <a:lnTo>
                      <a:pt x="2" y="0"/>
                    </a:lnTo>
                    <a:lnTo>
                      <a:pt x="0" y="9"/>
                    </a:lnTo>
                    <a:lnTo>
                      <a:pt x="5" y="17"/>
                    </a:lnTo>
                    <a:lnTo>
                      <a:pt x="7" y="22"/>
                    </a:lnTo>
                    <a:lnTo>
                      <a:pt x="20" y="7"/>
                    </a:lnTo>
                    <a:lnTo>
                      <a:pt x="15" y="2"/>
                    </a:lnTo>
                    <a:lnTo>
                      <a:pt x="10" y="0"/>
                    </a:lnTo>
                    <a:lnTo>
                      <a:pt x="1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47" name="Freeform 497"/>
              <p:cNvSpPr>
                <a:spLocks noChangeAspect="1"/>
              </p:cNvSpPr>
              <p:nvPr/>
            </p:nvSpPr>
            <p:spPr bwMode="auto">
              <a:xfrm>
                <a:off x="4851" y="3386"/>
                <a:ext cx="22" cy="24"/>
              </a:xfrm>
              <a:custGeom>
                <a:avLst/>
                <a:gdLst/>
                <a:ahLst/>
                <a:cxnLst>
                  <a:cxn ang="0">
                    <a:pos x="10" y="0"/>
                  </a:cxn>
                  <a:cxn ang="0">
                    <a:pos x="2" y="0"/>
                  </a:cxn>
                  <a:cxn ang="0">
                    <a:pos x="0" y="9"/>
                  </a:cxn>
                  <a:cxn ang="0">
                    <a:pos x="5" y="17"/>
                  </a:cxn>
                  <a:cxn ang="0">
                    <a:pos x="7" y="22"/>
                  </a:cxn>
                  <a:cxn ang="0">
                    <a:pos x="20" y="7"/>
                  </a:cxn>
                  <a:cxn ang="0">
                    <a:pos x="15" y="2"/>
                  </a:cxn>
                  <a:cxn ang="0">
                    <a:pos x="10" y="0"/>
                  </a:cxn>
                  <a:cxn ang="0">
                    <a:pos x="10" y="0"/>
                  </a:cxn>
                </a:cxnLst>
                <a:rect l="0" t="0" r="r" b="b"/>
                <a:pathLst>
                  <a:path w="20" h="22">
                    <a:moveTo>
                      <a:pt x="10" y="0"/>
                    </a:moveTo>
                    <a:lnTo>
                      <a:pt x="2" y="0"/>
                    </a:lnTo>
                    <a:lnTo>
                      <a:pt x="0" y="9"/>
                    </a:lnTo>
                    <a:lnTo>
                      <a:pt x="5" y="17"/>
                    </a:lnTo>
                    <a:lnTo>
                      <a:pt x="7" y="22"/>
                    </a:lnTo>
                    <a:lnTo>
                      <a:pt x="20" y="7"/>
                    </a:lnTo>
                    <a:lnTo>
                      <a:pt x="15" y="2"/>
                    </a:lnTo>
                    <a:lnTo>
                      <a:pt x="10" y="0"/>
                    </a:lnTo>
                    <a:lnTo>
                      <a:pt x="1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48" name="Freeform 498"/>
              <p:cNvSpPr>
                <a:spLocks noChangeAspect="1"/>
              </p:cNvSpPr>
              <p:nvPr/>
            </p:nvSpPr>
            <p:spPr bwMode="auto">
              <a:xfrm>
                <a:off x="4914" y="3297"/>
                <a:ext cx="174" cy="195"/>
              </a:xfrm>
              <a:custGeom>
                <a:avLst/>
                <a:gdLst/>
                <a:ahLst/>
                <a:cxnLst>
                  <a:cxn ang="0">
                    <a:pos x="30" y="0"/>
                  </a:cxn>
                  <a:cxn ang="0">
                    <a:pos x="0" y="113"/>
                  </a:cxn>
                  <a:cxn ang="0">
                    <a:pos x="16" y="127"/>
                  </a:cxn>
                  <a:cxn ang="0">
                    <a:pos x="26" y="123"/>
                  </a:cxn>
                  <a:cxn ang="0">
                    <a:pos x="28" y="130"/>
                  </a:cxn>
                  <a:cxn ang="0">
                    <a:pos x="45" y="128"/>
                  </a:cxn>
                  <a:cxn ang="0">
                    <a:pos x="46" y="127"/>
                  </a:cxn>
                  <a:cxn ang="0">
                    <a:pos x="41" y="112"/>
                  </a:cxn>
                  <a:cxn ang="0">
                    <a:pos x="25" y="107"/>
                  </a:cxn>
                  <a:cxn ang="0">
                    <a:pos x="46" y="107"/>
                  </a:cxn>
                  <a:cxn ang="0">
                    <a:pos x="56" y="103"/>
                  </a:cxn>
                  <a:cxn ang="0">
                    <a:pos x="83" y="115"/>
                  </a:cxn>
                  <a:cxn ang="0">
                    <a:pos x="98" y="128"/>
                  </a:cxn>
                  <a:cxn ang="0">
                    <a:pos x="106" y="140"/>
                  </a:cxn>
                  <a:cxn ang="0">
                    <a:pos x="106" y="147"/>
                  </a:cxn>
                  <a:cxn ang="0">
                    <a:pos x="116" y="153"/>
                  </a:cxn>
                  <a:cxn ang="0">
                    <a:pos x="120" y="168"/>
                  </a:cxn>
                  <a:cxn ang="0">
                    <a:pos x="141" y="183"/>
                  </a:cxn>
                  <a:cxn ang="0">
                    <a:pos x="160" y="183"/>
                  </a:cxn>
                  <a:cxn ang="0">
                    <a:pos x="151" y="173"/>
                  </a:cxn>
                  <a:cxn ang="0">
                    <a:pos x="158" y="168"/>
                  </a:cxn>
                  <a:cxn ang="0">
                    <a:pos x="148" y="158"/>
                  </a:cxn>
                  <a:cxn ang="0">
                    <a:pos x="118" y="127"/>
                  </a:cxn>
                  <a:cxn ang="0">
                    <a:pos x="108" y="103"/>
                  </a:cxn>
                  <a:cxn ang="0">
                    <a:pos x="115" y="97"/>
                  </a:cxn>
                  <a:cxn ang="0">
                    <a:pos x="118" y="87"/>
                  </a:cxn>
                  <a:cxn ang="0">
                    <a:pos x="116" y="82"/>
                  </a:cxn>
                  <a:cxn ang="0">
                    <a:pos x="101" y="68"/>
                  </a:cxn>
                  <a:cxn ang="0">
                    <a:pos x="95" y="63"/>
                  </a:cxn>
                  <a:cxn ang="0">
                    <a:pos x="95" y="52"/>
                  </a:cxn>
                  <a:cxn ang="0">
                    <a:pos x="75" y="28"/>
                  </a:cxn>
                  <a:cxn ang="0">
                    <a:pos x="53" y="13"/>
                  </a:cxn>
                  <a:cxn ang="0">
                    <a:pos x="40" y="5"/>
                  </a:cxn>
                  <a:cxn ang="0">
                    <a:pos x="30" y="0"/>
                  </a:cxn>
                  <a:cxn ang="0">
                    <a:pos x="30" y="0"/>
                  </a:cxn>
                </a:cxnLst>
                <a:rect l="0" t="0" r="r" b="b"/>
                <a:pathLst>
                  <a:path w="160" h="183">
                    <a:moveTo>
                      <a:pt x="30" y="0"/>
                    </a:moveTo>
                    <a:lnTo>
                      <a:pt x="0" y="113"/>
                    </a:lnTo>
                    <a:lnTo>
                      <a:pt x="16" y="127"/>
                    </a:lnTo>
                    <a:lnTo>
                      <a:pt x="26" y="123"/>
                    </a:lnTo>
                    <a:lnTo>
                      <a:pt x="28" y="130"/>
                    </a:lnTo>
                    <a:lnTo>
                      <a:pt x="45" y="128"/>
                    </a:lnTo>
                    <a:lnTo>
                      <a:pt x="46" y="127"/>
                    </a:lnTo>
                    <a:lnTo>
                      <a:pt x="41" y="112"/>
                    </a:lnTo>
                    <a:lnTo>
                      <a:pt x="25" y="107"/>
                    </a:lnTo>
                    <a:lnTo>
                      <a:pt x="46" y="107"/>
                    </a:lnTo>
                    <a:lnTo>
                      <a:pt x="56" y="103"/>
                    </a:lnTo>
                    <a:lnTo>
                      <a:pt x="83" y="115"/>
                    </a:lnTo>
                    <a:lnTo>
                      <a:pt x="98" y="128"/>
                    </a:lnTo>
                    <a:lnTo>
                      <a:pt x="106" y="140"/>
                    </a:lnTo>
                    <a:lnTo>
                      <a:pt x="106" y="147"/>
                    </a:lnTo>
                    <a:lnTo>
                      <a:pt x="116" y="153"/>
                    </a:lnTo>
                    <a:lnTo>
                      <a:pt x="120" y="168"/>
                    </a:lnTo>
                    <a:lnTo>
                      <a:pt x="141" y="183"/>
                    </a:lnTo>
                    <a:lnTo>
                      <a:pt x="160" y="183"/>
                    </a:lnTo>
                    <a:lnTo>
                      <a:pt x="151" y="173"/>
                    </a:lnTo>
                    <a:lnTo>
                      <a:pt x="158" y="168"/>
                    </a:lnTo>
                    <a:lnTo>
                      <a:pt x="148" y="158"/>
                    </a:lnTo>
                    <a:lnTo>
                      <a:pt x="118" y="127"/>
                    </a:lnTo>
                    <a:lnTo>
                      <a:pt x="108" y="103"/>
                    </a:lnTo>
                    <a:lnTo>
                      <a:pt x="115" y="97"/>
                    </a:lnTo>
                    <a:lnTo>
                      <a:pt x="118" y="87"/>
                    </a:lnTo>
                    <a:lnTo>
                      <a:pt x="116" y="82"/>
                    </a:lnTo>
                    <a:lnTo>
                      <a:pt x="101" y="68"/>
                    </a:lnTo>
                    <a:lnTo>
                      <a:pt x="95" y="63"/>
                    </a:lnTo>
                    <a:lnTo>
                      <a:pt x="95" y="52"/>
                    </a:lnTo>
                    <a:lnTo>
                      <a:pt x="75" y="28"/>
                    </a:lnTo>
                    <a:lnTo>
                      <a:pt x="53" y="13"/>
                    </a:lnTo>
                    <a:lnTo>
                      <a:pt x="40" y="5"/>
                    </a:lnTo>
                    <a:lnTo>
                      <a:pt x="30" y="0"/>
                    </a:lnTo>
                    <a:lnTo>
                      <a:pt x="3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49" name="Freeform 499"/>
              <p:cNvSpPr>
                <a:spLocks noChangeAspect="1"/>
              </p:cNvSpPr>
              <p:nvPr/>
            </p:nvSpPr>
            <p:spPr bwMode="auto">
              <a:xfrm>
                <a:off x="4914" y="3297"/>
                <a:ext cx="174" cy="195"/>
              </a:xfrm>
              <a:custGeom>
                <a:avLst/>
                <a:gdLst/>
                <a:ahLst/>
                <a:cxnLst>
                  <a:cxn ang="0">
                    <a:pos x="30" y="0"/>
                  </a:cxn>
                  <a:cxn ang="0">
                    <a:pos x="0" y="113"/>
                  </a:cxn>
                  <a:cxn ang="0">
                    <a:pos x="16" y="127"/>
                  </a:cxn>
                  <a:cxn ang="0">
                    <a:pos x="26" y="123"/>
                  </a:cxn>
                  <a:cxn ang="0">
                    <a:pos x="28" y="130"/>
                  </a:cxn>
                  <a:cxn ang="0">
                    <a:pos x="45" y="128"/>
                  </a:cxn>
                  <a:cxn ang="0">
                    <a:pos x="46" y="127"/>
                  </a:cxn>
                  <a:cxn ang="0">
                    <a:pos x="41" y="112"/>
                  </a:cxn>
                  <a:cxn ang="0">
                    <a:pos x="25" y="107"/>
                  </a:cxn>
                  <a:cxn ang="0">
                    <a:pos x="46" y="107"/>
                  </a:cxn>
                  <a:cxn ang="0">
                    <a:pos x="56" y="103"/>
                  </a:cxn>
                  <a:cxn ang="0">
                    <a:pos x="83" y="115"/>
                  </a:cxn>
                  <a:cxn ang="0">
                    <a:pos x="98" y="128"/>
                  </a:cxn>
                  <a:cxn ang="0">
                    <a:pos x="106" y="140"/>
                  </a:cxn>
                  <a:cxn ang="0">
                    <a:pos x="106" y="147"/>
                  </a:cxn>
                  <a:cxn ang="0">
                    <a:pos x="116" y="153"/>
                  </a:cxn>
                  <a:cxn ang="0">
                    <a:pos x="120" y="168"/>
                  </a:cxn>
                  <a:cxn ang="0">
                    <a:pos x="141" y="183"/>
                  </a:cxn>
                  <a:cxn ang="0">
                    <a:pos x="160" y="183"/>
                  </a:cxn>
                  <a:cxn ang="0">
                    <a:pos x="151" y="173"/>
                  </a:cxn>
                  <a:cxn ang="0">
                    <a:pos x="158" y="168"/>
                  </a:cxn>
                  <a:cxn ang="0">
                    <a:pos x="148" y="158"/>
                  </a:cxn>
                  <a:cxn ang="0">
                    <a:pos x="118" y="127"/>
                  </a:cxn>
                  <a:cxn ang="0">
                    <a:pos x="108" y="103"/>
                  </a:cxn>
                  <a:cxn ang="0">
                    <a:pos x="115" y="97"/>
                  </a:cxn>
                  <a:cxn ang="0">
                    <a:pos x="118" y="87"/>
                  </a:cxn>
                  <a:cxn ang="0">
                    <a:pos x="116" y="82"/>
                  </a:cxn>
                  <a:cxn ang="0">
                    <a:pos x="101" y="68"/>
                  </a:cxn>
                  <a:cxn ang="0">
                    <a:pos x="95" y="63"/>
                  </a:cxn>
                  <a:cxn ang="0">
                    <a:pos x="95" y="52"/>
                  </a:cxn>
                  <a:cxn ang="0">
                    <a:pos x="75" y="28"/>
                  </a:cxn>
                  <a:cxn ang="0">
                    <a:pos x="53" y="13"/>
                  </a:cxn>
                  <a:cxn ang="0">
                    <a:pos x="40" y="5"/>
                  </a:cxn>
                  <a:cxn ang="0">
                    <a:pos x="30" y="0"/>
                  </a:cxn>
                  <a:cxn ang="0">
                    <a:pos x="30" y="0"/>
                  </a:cxn>
                </a:cxnLst>
                <a:rect l="0" t="0" r="r" b="b"/>
                <a:pathLst>
                  <a:path w="160" h="183">
                    <a:moveTo>
                      <a:pt x="30" y="0"/>
                    </a:moveTo>
                    <a:lnTo>
                      <a:pt x="0" y="113"/>
                    </a:lnTo>
                    <a:lnTo>
                      <a:pt x="16" y="127"/>
                    </a:lnTo>
                    <a:lnTo>
                      <a:pt x="26" y="123"/>
                    </a:lnTo>
                    <a:lnTo>
                      <a:pt x="28" y="130"/>
                    </a:lnTo>
                    <a:lnTo>
                      <a:pt x="45" y="128"/>
                    </a:lnTo>
                    <a:lnTo>
                      <a:pt x="46" y="127"/>
                    </a:lnTo>
                    <a:lnTo>
                      <a:pt x="41" y="112"/>
                    </a:lnTo>
                    <a:lnTo>
                      <a:pt x="25" y="107"/>
                    </a:lnTo>
                    <a:lnTo>
                      <a:pt x="46" y="107"/>
                    </a:lnTo>
                    <a:lnTo>
                      <a:pt x="56" y="103"/>
                    </a:lnTo>
                    <a:lnTo>
                      <a:pt x="83" y="115"/>
                    </a:lnTo>
                    <a:lnTo>
                      <a:pt x="98" y="128"/>
                    </a:lnTo>
                    <a:lnTo>
                      <a:pt x="106" y="140"/>
                    </a:lnTo>
                    <a:lnTo>
                      <a:pt x="106" y="147"/>
                    </a:lnTo>
                    <a:lnTo>
                      <a:pt x="116" y="153"/>
                    </a:lnTo>
                    <a:lnTo>
                      <a:pt x="120" y="168"/>
                    </a:lnTo>
                    <a:lnTo>
                      <a:pt x="141" y="183"/>
                    </a:lnTo>
                    <a:lnTo>
                      <a:pt x="160" y="183"/>
                    </a:lnTo>
                    <a:lnTo>
                      <a:pt x="151" y="173"/>
                    </a:lnTo>
                    <a:lnTo>
                      <a:pt x="158" y="168"/>
                    </a:lnTo>
                    <a:lnTo>
                      <a:pt x="148" y="158"/>
                    </a:lnTo>
                    <a:lnTo>
                      <a:pt x="118" y="127"/>
                    </a:lnTo>
                    <a:lnTo>
                      <a:pt x="108" y="103"/>
                    </a:lnTo>
                    <a:lnTo>
                      <a:pt x="115" y="97"/>
                    </a:lnTo>
                    <a:lnTo>
                      <a:pt x="118" y="87"/>
                    </a:lnTo>
                    <a:lnTo>
                      <a:pt x="116" y="82"/>
                    </a:lnTo>
                    <a:lnTo>
                      <a:pt x="101" y="68"/>
                    </a:lnTo>
                    <a:lnTo>
                      <a:pt x="95" y="63"/>
                    </a:lnTo>
                    <a:lnTo>
                      <a:pt x="95" y="52"/>
                    </a:lnTo>
                    <a:lnTo>
                      <a:pt x="75" y="28"/>
                    </a:lnTo>
                    <a:lnTo>
                      <a:pt x="53" y="13"/>
                    </a:lnTo>
                    <a:lnTo>
                      <a:pt x="40" y="5"/>
                    </a:lnTo>
                    <a:lnTo>
                      <a:pt x="30" y="0"/>
                    </a:lnTo>
                    <a:lnTo>
                      <a:pt x="3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50" name="Freeform 500"/>
              <p:cNvSpPr>
                <a:spLocks noChangeAspect="1"/>
              </p:cNvSpPr>
              <p:nvPr/>
            </p:nvSpPr>
            <p:spPr bwMode="auto">
              <a:xfrm>
                <a:off x="4376" y="3423"/>
                <a:ext cx="687" cy="597"/>
              </a:xfrm>
              <a:custGeom>
                <a:avLst/>
                <a:gdLst/>
                <a:ahLst/>
                <a:cxnLst>
                  <a:cxn ang="0">
                    <a:pos x="356" y="22"/>
                  </a:cxn>
                  <a:cxn ang="0">
                    <a:pos x="311" y="28"/>
                  </a:cxn>
                  <a:cxn ang="0">
                    <a:pos x="301" y="50"/>
                  </a:cxn>
                  <a:cxn ang="0">
                    <a:pos x="269" y="45"/>
                  </a:cxn>
                  <a:cxn ang="0">
                    <a:pos x="229" y="43"/>
                  </a:cxn>
                  <a:cxn ang="0">
                    <a:pos x="179" y="68"/>
                  </a:cxn>
                  <a:cxn ang="0">
                    <a:pos x="169" y="95"/>
                  </a:cxn>
                  <a:cxn ang="0">
                    <a:pos x="134" y="120"/>
                  </a:cxn>
                  <a:cxn ang="0">
                    <a:pos x="71" y="131"/>
                  </a:cxn>
                  <a:cxn ang="0">
                    <a:pos x="24" y="135"/>
                  </a:cxn>
                  <a:cxn ang="0">
                    <a:pos x="27" y="223"/>
                  </a:cxn>
                  <a:cxn ang="0">
                    <a:pos x="2" y="241"/>
                  </a:cxn>
                  <a:cxn ang="0">
                    <a:pos x="15" y="343"/>
                  </a:cxn>
                  <a:cxn ang="0">
                    <a:pos x="14" y="381"/>
                  </a:cxn>
                  <a:cxn ang="0">
                    <a:pos x="30" y="396"/>
                  </a:cxn>
                  <a:cxn ang="0">
                    <a:pos x="81" y="380"/>
                  </a:cxn>
                  <a:cxn ang="0">
                    <a:pos x="126" y="391"/>
                  </a:cxn>
                  <a:cxn ang="0">
                    <a:pos x="156" y="366"/>
                  </a:cxn>
                  <a:cxn ang="0">
                    <a:pos x="209" y="358"/>
                  </a:cxn>
                  <a:cxn ang="0">
                    <a:pos x="296" y="385"/>
                  </a:cxn>
                  <a:cxn ang="0">
                    <a:pos x="319" y="421"/>
                  </a:cxn>
                  <a:cxn ang="0">
                    <a:pos x="356" y="415"/>
                  </a:cxn>
                  <a:cxn ang="0">
                    <a:pos x="366" y="418"/>
                  </a:cxn>
                  <a:cxn ang="0">
                    <a:pos x="339" y="448"/>
                  </a:cxn>
                  <a:cxn ang="0">
                    <a:pos x="391" y="428"/>
                  </a:cxn>
                  <a:cxn ang="0">
                    <a:pos x="357" y="466"/>
                  </a:cxn>
                  <a:cxn ang="0">
                    <a:pos x="387" y="458"/>
                  </a:cxn>
                  <a:cxn ang="0">
                    <a:pos x="376" y="495"/>
                  </a:cxn>
                  <a:cxn ang="0">
                    <a:pos x="411" y="535"/>
                  </a:cxn>
                  <a:cxn ang="0">
                    <a:pos x="444" y="541"/>
                  </a:cxn>
                  <a:cxn ang="0">
                    <a:pos x="459" y="550"/>
                  </a:cxn>
                  <a:cxn ang="0">
                    <a:pos x="504" y="550"/>
                  </a:cxn>
                  <a:cxn ang="0">
                    <a:pos x="542" y="541"/>
                  </a:cxn>
                  <a:cxn ang="0">
                    <a:pos x="579" y="478"/>
                  </a:cxn>
                  <a:cxn ang="0">
                    <a:pos x="609" y="421"/>
                  </a:cxn>
                  <a:cxn ang="0">
                    <a:pos x="632" y="333"/>
                  </a:cxn>
                  <a:cxn ang="0">
                    <a:pos x="609" y="228"/>
                  </a:cxn>
                  <a:cxn ang="0">
                    <a:pos x="577" y="185"/>
                  </a:cxn>
                  <a:cxn ang="0">
                    <a:pos x="556" y="156"/>
                  </a:cxn>
                  <a:cxn ang="0">
                    <a:pos x="549" y="103"/>
                  </a:cxn>
                  <a:cxn ang="0">
                    <a:pos x="531" y="62"/>
                  </a:cxn>
                  <a:cxn ang="0">
                    <a:pos x="512" y="47"/>
                  </a:cxn>
                  <a:cxn ang="0">
                    <a:pos x="496" y="113"/>
                  </a:cxn>
                  <a:cxn ang="0">
                    <a:pos x="472" y="123"/>
                  </a:cxn>
                  <a:cxn ang="0">
                    <a:pos x="427" y="90"/>
                  </a:cxn>
                  <a:cxn ang="0">
                    <a:pos x="412" y="67"/>
                  </a:cxn>
                  <a:cxn ang="0">
                    <a:pos x="427" y="32"/>
                  </a:cxn>
                  <a:cxn ang="0">
                    <a:pos x="417" y="28"/>
                  </a:cxn>
                  <a:cxn ang="0">
                    <a:pos x="372" y="0"/>
                  </a:cxn>
                  <a:cxn ang="0">
                    <a:pos x="362" y="0"/>
                  </a:cxn>
                </a:cxnLst>
                <a:rect l="0" t="0" r="r" b="b"/>
                <a:pathLst>
                  <a:path w="632" h="558">
                    <a:moveTo>
                      <a:pt x="362" y="0"/>
                    </a:moveTo>
                    <a:lnTo>
                      <a:pt x="356" y="22"/>
                    </a:lnTo>
                    <a:lnTo>
                      <a:pt x="339" y="15"/>
                    </a:lnTo>
                    <a:lnTo>
                      <a:pt x="311" y="28"/>
                    </a:lnTo>
                    <a:lnTo>
                      <a:pt x="311" y="50"/>
                    </a:lnTo>
                    <a:lnTo>
                      <a:pt x="301" y="50"/>
                    </a:lnTo>
                    <a:lnTo>
                      <a:pt x="279" y="45"/>
                    </a:lnTo>
                    <a:lnTo>
                      <a:pt x="269" y="45"/>
                    </a:lnTo>
                    <a:lnTo>
                      <a:pt x="257" y="33"/>
                    </a:lnTo>
                    <a:lnTo>
                      <a:pt x="229" y="43"/>
                    </a:lnTo>
                    <a:lnTo>
                      <a:pt x="214" y="67"/>
                    </a:lnTo>
                    <a:lnTo>
                      <a:pt x="179" y="68"/>
                    </a:lnTo>
                    <a:lnTo>
                      <a:pt x="171" y="77"/>
                    </a:lnTo>
                    <a:lnTo>
                      <a:pt x="169" y="95"/>
                    </a:lnTo>
                    <a:lnTo>
                      <a:pt x="146" y="120"/>
                    </a:lnTo>
                    <a:lnTo>
                      <a:pt x="134" y="120"/>
                    </a:lnTo>
                    <a:lnTo>
                      <a:pt x="127" y="131"/>
                    </a:lnTo>
                    <a:lnTo>
                      <a:pt x="71" y="131"/>
                    </a:lnTo>
                    <a:lnTo>
                      <a:pt x="37" y="125"/>
                    </a:lnTo>
                    <a:lnTo>
                      <a:pt x="24" y="135"/>
                    </a:lnTo>
                    <a:lnTo>
                      <a:pt x="20" y="178"/>
                    </a:lnTo>
                    <a:lnTo>
                      <a:pt x="27" y="223"/>
                    </a:lnTo>
                    <a:lnTo>
                      <a:pt x="2" y="211"/>
                    </a:lnTo>
                    <a:lnTo>
                      <a:pt x="2" y="241"/>
                    </a:lnTo>
                    <a:lnTo>
                      <a:pt x="15" y="321"/>
                    </a:lnTo>
                    <a:lnTo>
                      <a:pt x="15" y="343"/>
                    </a:lnTo>
                    <a:lnTo>
                      <a:pt x="0" y="371"/>
                    </a:lnTo>
                    <a:lnTo>
                      <a:pt x="14" y="381"/>
                    </a:lnTo>
                    <a:lnTo>
                      <a:pt x="22" y="385"/>
                    </a:lnTo>
                    <a:lnTo>
                      <a:pt x="30" y="396"/>
                    </a:lnTo>
                    <a:lnTo>
                      <a:pt x="50" y="396"/>
                    </a:lnTo>
                    <a:lnTo>
                      <a:pt x="81" y="380"/>
                    </a:lnTo>
                    <a:lnTo>
                      <a:pt x="101" y="381"/>
                    </a:lnTo>
                    <a:lnTo>
                      <a:pt x="126" y="391"/>
                    </a:lnTo>
                    <a:lnTo>
                      <a:pt x="141" y="388"/>
                    </a:lnTo>
                    <a:lnTo>
                      <a:pt x="156" y="366"/>
                    </a:lnTo>
                    <a:lnTo>
                      <a:pt x="179" y="366"/>
                    </a:lnTo>
                    <a:lnTo>
                      <a:pt x="209" y="358"/>
                    </a:lnTo>
                    <a:lnTo>
                      <a:pt x="262" y="361"/>
                    </a:lnTo>
                    <a:lnTo>
                      <a:pt x="296" y="385"/>
                    </a:lnTo>
                    <a:lnTo>
                      <a:pt x="314" y="413"/>
                    </a:lnTo>
                    <a:lnTo>
                      <a:pt x="319" y="421"/>
                    </a:lnTo>
                    <a:lnTo>
                      <a:pt x="327" y="425"/>
                    </a:lnTo>
                    <a:lnTo>
                      <a:pt x="356" y="415"/>
                    </a:lnTo>
                    <a:lnTo>
                      <a:pt x="386" y="393"/>
                    </a:lnTo>
                    <a:lnTo>
                      <a:pt x="366" y="418"/>
                    </a:lnTo>
                    <a:lnTo>
                      <a:pt x="356" y="438"/>
                    </a:lnTo>
                    <a:lnTo>
                      <a:pt x="339" y="448"/>
                    </a:lnTo>
                    <a:lnTo>
                      <a:pt x="366" y="440"/>
                    </a:lnTo>
                    <a:lnTo>
                      <a:pt x="391" y="428"/>
                    </a:lnTo>
                    <a:lnTo>
                      <a:pt x="372" y="456"/>
                    </a:lnTo>
                    <a:lnTo>
                      <a:pt x="357" y="466"/>
                    </a:lnTo>
                    <a:lnTo>
                      <a:pt x="382" y="460"/>
                    </a:lnTo>
                    <a:lnTo>
                      <a:pt x="387" y="458"/>
                    </a:lnTo>
                    <a:lnTo>
                      <a:pt x="384" y="475"/>
                    </a:lnTo>
                    <a:lnTo>
                      <a:pt x="376" y="495"/>
                    </a:lnTo>
                    <a:lnTo>
                      <a:pt x="381" y="511"/>
                    </a:lnTo>
                    <a:lnTo>
                      <a:pt x="411" y="535"/>
                    </a:lnTo>
                    <a:lnTo>
                      <a:pt x="417" y="540"/>
                    </a:lnTo>
                    <a:lnTo>
                      <a:pt x="444" y="541"/>
                    </a:lnTo>
                    <a:lnTo>
                      <a:pt x="466" y="535"/>
                    </a:lnTo>
                    <a:lnTo>
                      <a:pt x="459" y="550"/>
                    </a:lnTo>
                    <a:lnTo>
                      <a:pt x="469" y="558"/>
                    </a:lnTo>
                    <a:lnTo>
                      <a:pt x="504" y="550"/>
                    </a:lnTo>
                    <a:lnTo>
                      <a:pt x="521" y="548"/>
                    </a:lnTo>
                    <a:lnTo>
                      <a:pt x="542" y="541"/>
                    </a:lnTo>
                    <a:lnTo>
                      <a:pt x="562" y="513"/>
                    </a:lnTo>
                    <a:lnTo>
                      <a:pt x="579" y="478"/>
                    </a:lnTo>
                    <a:lnTo>
                      <a:pt x="594" y="461"/>
                    </a:lnTo>
                    <a:lnTo>
                      <a:pt x="609" y="421"/>
                    </a:lnTo>
                    <a:lnTo>
                      <a:pt x="632" y="385"/>
                    </a:lnTo>
                    <a:lnTo>
                      <a:pt x="632" y="333"/>
                    </a:lnTo>
                    <a:lnTo>
                      <a:pt x="624" y="276"/>
                    </a:lnTo>
                    <a:lnTo>
                      <a:pt x="609" y="228"/>
                    </a:lnTo>
                    <a:lnTo>
                      <a:pt x="592" y="201"/>
                    </a:lnTo>
                    <a:lnTo>
                      <a:pt x="577" y="185"/>
                    </a:lnTo>
                    <a:lnTo>
                      <a:pt x="561" y="165"/>
                    </a:lnTo>
                    <a:lnTo>
                      <a:pt x="556" y="156"/>
                    </a:lnTo>
                    <a:lnTo>
                      <a:pt x="551" y="123"/>
                    </a:lnTo>
                    <a:lnTo>
                      <a:pt x="549" y="103"/>
                    </a:lnTo>
                    <a:lnTo>
                      <a:pt x="534" y="90"/>
                    </a:lnTo>
                    <a:lnTo>
                      <a:pt x="531" y="62"/>
                    </a:lnTo>
                    <a:lnTo>
                      <a:pt x="521" y="37"/>
                    </a:lnTo>
                    <a:lnTo>
                      <a:pt x="512" y="47"/>
                    </a:lnTo>
                    <a:lnTo>
                      <a:pt x="506" y="70"/>
                    </a:lnTo>
                    <a:lnTo>
                      <a:pt x="496" y="113"/>
                    </a:lnTo>
                    <a:lnTo>
                      <a:pt x="482" y="123"/>
                    </a:lnTo>
                    <a:lnTo>
                      <a:pt x="472" y="123"/>
                    </a:lnTo>
                    <a:lnTo>
                      <a:pt x="446" y="102"/>
                    </a:lnTo>
                    <a:lnTo>
                      <a:pt x="427" y="90"/>
                    </a:lnTo>
                    <a:lnTo>
                      <a:pt x="416" y="80"/>
                    </a:lnTo>
                    <a:lnTo>
                      <a:pt x="412" y="67"/>
                    </a:lnTo>
                    <a:lnTo>
                      <a:pt x="424" y="47"/>
                    </a:lnTo>
                    <a:lnTo>
                      <a:pt x="427" y="32"/>
                    </a:lnTo>
                    <a:lnTo>
                      <a:pt x="431" y="25"/>
                    </a:lnTo>
                    <a:lnTo>
                      <a:pt x="417" y="28"/>
                    </a:lnTo>
                    <a:lnTo>
                      <a:pt x="386" y="8"/>
                    </a:lnTo>
                    <a:lnTo>
                      <a:pt x="372" y="0"/>
                    </a:lnTo>
                    <a:lnTo>
                      <a:pt x="362" y="0"/>
                    </a:lnTo>
                    <a:lnTo>
                      <a:pt x="362"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51" name="Freeform 501"/>
              <p:cNvSpPr>
                <a:spLocks noChangeAspect="1"/>
              </p:cNvSpPr>
              <p:nvPr/>
            </p:nvSpPr>
            <p:spPr bwMode="auto">
              <a:xfrm>
                <a:off x="2357" y="2320"/>
                <a:ext cx="59" cy="128"/>
              </a:xfrm>
              <a:custGeom>
                <a:avLst/>
                <a:gdLst/>
                <a:ahLst/>
                <a:cxnLst>
                  <a:cxn ang="0">
                    <a:pos x="10" y="0"/>
                  </a:cxn>
                  <a:cxn ang="0">
                    <a:pos x="15" y="30"/>
                  </a:cxn>
                  <a:cxn ang="0">
                    <a:pos x="5" y="55"/>
                  </a:cxn>
                  <a:cxn ang="0">
                    <a:pos x="0" y="73"/>
                  </a:cxn>
                  <a:cxn ang="0">
                    <a:pos x="5" y="90"/>
                  </a:cxn>
                  <a:cxn ang="0">
                    <a:pos x="0" y="115"/>
                  </a:cxn>
                  <a:cxn ang="0">
                    <a:pos x="29" y="120"/>
                  </a:cxn>
                  <a:cxn ang="0">
                    <a:pos x="42" y="117"/>
                  </a:cxn>
                  <a:cxn ang="0">
                    <a:pos x="42" y="103"/>
                  </a:cxn>
                  <a:cxn ang="0">
                    <a:pos x="30" y="93"/>
                  </a:cxn>
                  <a:cxn ang="0">
                    <a:pos x="42" y="58"/>
                  </a:cxn>
                  <a:cxn ang="0">
                    <a:pos x="42" y="43"/>
                  </a:cxn>
                  <a:cxn ang="0">
                    <a:pos x="49" y="30"/>
                  </a:cxn>
                  <a:cxn ang="0">
                    <a:pos x="54" y="18"/>
                  </a:cxn>
                  <a:cxn ang="0">
                    <a:pos x="42" y="5"/>
                  </a:cxn>
                  <a:cxn ang="0">
                    <a:pos x="29" y="5"/>
                  </a:cxn>
                  <a:cxn ang="0">
                    <a:pos x="10" y="0"/>
                  </a:cxn>
                  <a:cxn ang="0">
                    <a:pos x="10" y="0"/>
                  </a:cxn>
                </a:cxnLst>
                <a:rect l="0" t="0" r="r" b="b"/>
                <a:pathLst>
                  <a:path w="54" h="120">
                    <a:moveTo>
                      <a:pt x="10" y="0"/>
                    </a:moveTo>
                    <a:lnTo>
                      <a:pt x="15" y="30"/>
                    </a:lnTo>
                    <a:lnTo>
                      <a:pt x="5" y="55"/>
                    </a:lnTo>
                    <a:lnTo>
                      <a:pt x="0" y="73"/>
                    </a:lnTo>
                    <a:lnTo>
                      <a:pt x="5" y="90"/>
                    </a:lnTo>
                    <a:lnTo>
                      <a:pt x="0" y="115"/>
                    </a:lnTo>
                    <a:lnTo>
                      <a:pt x="29" y="120"/>
                    </a:lnTo>
                    <a:lnTo>
                      <a:pt x="42" y="117"/>
                    </a:lnTo>
                    <a:lnTo>
                      <a:pt x="42" y="103"/>
                    </a:lnTo>
                    <a:lnTo>
                      <a:pt x="30" y="93"/>
                    </a:lnTo>
                    <a:lnTo>
                      <a:pt x="42" y="58"/>
                    </a:lnTo>
                    <a:lnTo>
                      <a:pt x="42" y="43"/>
                    </a:lnTo>
                    <a:lnTo>
                      <a:pt x="49" y="30"/>
                    </a:lnTo>
                    <a:lnTo>
                      <a:pt x="54" y="18"/>
                    </a:lnTo>
                    <a:lnTo>
                      <a:pt x="42" y="5"/>
                    </a:lnTo>
                    <a:lnTo>
                      <a:pt x="29" y="5"/>
                    </a:lnTo>
                    <a:lnTo>
                      <a:pt x="10" y="0"/>
                    </a:lnTo>
                    <a:lnTo>
                      <a:pt x="10" y="0"/>
                    </a:lnTo>
                  </a:path>
                </a:pathLst>
              </a:custGeom>
              <a:grpFill/>
              <a:ln w="6350">
                <a:solidFill>
                  <a:schemeClr val="bg1"/>
                </a:solidFill>
                <a:prstDash val="solid"/>
                <a:round/>
                <a:headEnd/>
                <a:tailEnd/>
              </a:ln>
            </p:spPr>
            <p:txBody>
              <a:bodyPr/>
              <a:lstStyle/>
              <a:p>
                <a:endParaRPr lang="de-DE" sz="1350">
                  <a:solidFill>
                    <a:srgbClr val="000000"/>
                  </a:solidFill>
                </a:endParaRPr>
              </a:p>
            </p:txBody>
          </p:sp>
          <p:sp>
            <p:nvSpPr>
              <p:cNvPr id="1052" name="Freeform 502"/>
              <p:cNvSpPr>
                <a:spLocks noChangeAspect="1"/>
              </p:cNvSpPr>
              <p:nvPr/>
            </p:nvSpPr>
            <p:spPr bwMode="auto">
              <a:xfrm>
                <a:off x="2552" y="1992"/>
                <a:ext cx="58" cy="128"/>
              </a:xfrm>
              <a:custGeom>
                <a:avLst/>
                <a:gdLst/>
                <a:ahLst/>
                <a:cxnLst>
                  <a:cxn ang="0">
                    <a:pos x="10" y="0"/>
                  </a:cxn>
                  <a:cxn ang="0">
                    <a:pos x="15" y="30"/>
                  </a:cxn>
                  <a:cxn ang="0">
                    <a:pos x="5" y="55"/>
                  </a:cxn>
                  <a:cxn ang="0">
                    <a:pos x="0" y="73"/>
                  </a:cxn>
                  <a:cxn ang="0">
                    <a:pos x="5" y="90"/>
                  </a:cxn>
                  <a:cxn ang="0">
                    <a:pos x="0" y="115"/>
                  </a:cxn>
                  <a:cxn ang="0">
                    <a:pos x="29" y="120"/>
                  </a:cxn>
                  <a:cxn ang="0">
                    <a:pos x="42" y="117"/>
                  </a:cxn>
                  <a:cxn ang="0">
                    <a:pos x="42" y="103"/>
                  </a:cxn>
                  <a:cxn ang="0">
                    <a:pos x="30" y="93"/>
                  </a:cxn>
                  <a:cxn ang="0">
                    <a:pos x="42" y="58"/>
                  </a:cxn>
                  <a:cxn ang="0">
                    <a:pos x="42" y="43"/>
                  </a:cxn>
                  <a:cxn ang="0">
                    <a:pos x="49" y="30"/>
                  </a:cxn>
                  <a:cxn ang="0">
                    <a:pos x="54" y="18"/>
                  </a:cxn>
                  <a:cxn ang="0">
                    <a:pos x="42" y="5"/>
                  </a:cxn>
                  <a:cxn ang="0">
                    <a:pos x="29" y="5"/>
                  </a:cxn>
                  <a:cxn ang="0">
                    <a:pos x="10" y="0"/>
                  </a:cxn>
                  <a:cxn ang="0">
                    <a:pos x="10" y="0"/>
                  </a:cxn>
                </a:cxnLst>
                <a:rect l="0" t="0" r="r" b="b"/>
                <a:pathLst>
                  <a:path w="54" h="120">
                    <a:moveTo>
                      <a:pt x="10" y="0"/>
                    </a:moveTo>
                    <a:lnTo>
                      <a:pt x="15" y="30"/>
                    </a:lnTo>
                    <a:lnTo>
                      <a:pt x="5" y="55"/>
                    </a:lnTo>
                    <a:lnTo>
                      <a:pt x="0" y="73"/>
                    </a:lnTo>
                    <a:lnTo>
                      <a:pt x="5" y="90"/>
                    </a:lnTo>
                    <a:lnTo>
                      <a:pt x="0" y="115"/>
                    </a:lnTo>
                    <a:lnTo>
                      <a:pt x="29" y="120"/>
                    </a:lnTo>
                    <a:lnTo>
                      <a:pt x="42" y="117"/>
                    </a:lnTo>
                    <a:lnTo>
                      <a:pt x="42" y="103"/>
                    </a:lnTo>
                    <a:lnTo>
                      <a:pt x="30" y="93"/>
                    </a:lnTo>
                    <a:lnTo>
                      <a:pt x="42" y="58"/>
                    </a:lnTo>
                    <a:lnTo>
                      <a:pt x="42" y="43"/>
                    </a:lnTo>
                    <a:lnTo>
                      <a:pt x="49" y="30"/>
                    </a:lnTo>
                    <a:lnTo>
                      <a:pt x="54" y="18"/>
                    </a:lnTo>
                    <a:lnTo>
                      <a:pt x="42" y="5"/>
                    </a:lnTo>
                    <a:lnTo>
                      <a:pt x="29" y="5"/>
                    </a:lnTo>
                    <a:lnTo>
                      <a:pt x="10" y="0"/>
                    </a:lnTo>
                    <a:lnTo>
                      <a:pt x="10" y="0"/>
                    </a:lnTo>
                    <a:close/>
                  </a:path>
                </a:pathLst>
              </a:custGeom>
              <a:grpFill/>
              <a:ln w="6350">
                <a:solidFill>
                  <a:schemeClr val="bg1"/>
                </a:solidFill>
                <a:round/>
                <a:headEnd/>
                <a:tailEnd/>
              </a:ln>
            </p:spPr>
            <p:txBody>
              <a:bodyPr/>
              <a:lstStyle/>
              <a:p>
                <a:endParaRPr lang="de-DE" sz="1350">
                  <a:solidFill>
                    <a:srgbClr val="000000"/>
                  </a:solidFill>
                </a:endParaRPr>
              </a:p>
            </p:txBody>
          </p:sp>
          <p:sp>
            <p:nvSpPr>
              <p:cNvPr id="1053" name="Freeform 503"/>
              <p:cNvSpPr>
                <a:spLocks noChangeAspect="1"/>
              </p:cNvSpPr>
              <p:nvPr/>
            </p:nvSpPr>
            <p:spPr bwMode="auto">
              <a:xfrm>
                <a:off x="2552" y="1992"/>
                <a:ext cx="58" cy="128"/>
              </a:xfrm>
              <a:custGeom>
                <a:avLst/>
                <a:gdLst/>
                <a:ahLst/>
                <a:cxnLst>
                  <a:cxn ang="0">
                    <a:pos x="10" y="0"/>
                  </a:cxn>
                  <a:cxn ang="0">
                    <a:pos x="15" y="30"/>
                  </a:cxn>
                  <a:cxn ang="0">
                    <a:pos x="5" y="55"/>
                  </a:cxn>
                  <a:cxn ang="0">
                    <a:pos x="0" y="73"/>
                  </a:cxn>
                  <a:cxn ang="0">
                    <a:pos x="5" y="90"/>
                  </a:cxn>
                  <a:cxn ang="0">
                    <a:pos x="0" y="115"/>
                  </a:cxn>
                  <a:cxn ang="0">
                    <a:pos x="29" y="120"/>
                  </a:cxn>
                  <a:cxn ang="0">
                    <a:pos x="42" y="117"/>
                  </a:cxn>
                  <a:cxn ang="0">
                    <a:pos x="42" y="103"/>
                  </a:cxn>
                  <a:cxn ang="0">
                    <a:pos x="30" y="93"/>
                  </a:cxn>
                  <a:cxn ang="0">
                    <a:pos x="42" y="58"/>
                  </a:cxn>
                  <a:cxn ang="0">
                    <a:pos x="42" y="43"/>
                  </a:cxn>
                  <a:cxn ang="0">
                    <a:pos x="49" y="30"/>
                  </a:cxn>
                  <a:cxn ang="0">
                    <a:pos x="54" y="18"/>
                  </a:cxn>
                  <a:cxn ang="0">
                    <a:pos x="42" y="5"/>
                  </a:cxn>
                  <a:cxn ang="0">
                    <a:pos x="29" y="5"/>
                  </a:cxn>
                  <a:cxn ang="0">
                    <a:pos x="10" y="0"/>
                  </a:cxn>
                  <a:cxn ang="0">
                    <a:pos x="10" y="0"/>
                  </a:cxn>
                </a:cxnLst>
                <a:rect l="0" t="0" r="r" b="b"/>
                <a:pathLst>
                  <a:path w="54" h="120">
                    <a:moveTo>
                      <a:pt x="10" y="0"/>
                    </a:moveTo>
                    <a:lnTo>
                      <a:pt x="15" y="30"/>
                    </a:lnTo>
                    <a:lnTo>
                      <a:pt x="5" y="55"/>
                    </a:lnTo>
                    <a:lnTo>
                      <a:pt x="0" y="73"/>
                    </a:lnTo>
                    <a:lnTo>
                      <a:pt x="5" y="90"/>
                    </a:lnTo>
                    <a:lnTo>
                      <a:pt x="0" y="115"/>
                    </a:lnTo>
                    <a:lnTo>
                      <a:pt x="29" y="120"/>
                    </a:lnTo>
                    <a:lnTo>
                      <a:pt x="42" y="117"/>
                    </a:lnTo>
                    <a:lnTo>
                      <a:pt x="42" y="103"/>
                    </a:lnTo>
                    <a:lnTo>
                      <a:pt x="30" y="93"/>
                    </a:lnTo>
                    <a:lnTo>
                      <a:pt x="42" y="58"/>
                    </a:lnTo>
                    <a:lnTo>
                      <a:pt x="42" y="43"/>
                    </a:lnTo>
                    <a:lnTo>
                      <a:pt x="49" y="30"/>
                    </a:lnTo>
                    <a:lnTo>
                      <a:pt x="54" y="18"/>
                    </a:lnTo>
                    <a:lnTo>
                      <a:pt x="42" y="5"/>
                    </a:lnTo>
                    <a:lnTo>
                      <a:pt x="29" y="5"/>
                    </a:lnTo>
                    <a:lnTo>
                      <a:pt x="10" y="0"/>
                    </a:lnTo>
                    <a:lnTo>
                      <a:pt x="10" y="0"/>
                    </a:lnTo>
                  </a:path>
                </a:pathLst>
              </a:custGeom>
              <a:grpFill/>
              <a:ln w="6350">
                <a:solidFill>
                  <a:schemeClr val="bg1"/>
                </a:solidFill>
                <a:prstDash val="solid"/>
                <a:round/>
                <a:headEnd/>
                <a:tailEnd/>
              </a:ln>
            </p:spPr>
            <p:txBody>
              <a:bodyPr/>
              <a:lstStyle/>
              <a:p>
                <a:endParaRPr lang="de-DE" sz="1350">
                  <a:solidFill>
                    <a:srgbClr val="000000"/>
                  </a:solidFill>
                </a:endParaRPr>
              </a:p>
            </p:txBody>
          </p:sp>
        </p:grpSp>
        <p:sp>
          <p:nvSpPr>
            <p:cNvPr id="540" name="Rectangle 514"/>
            <p:cNvSpPr>
              <a:spLocks noChangeArrowheads="1"/>
            </p:cNvSpPr>
            <p:nvPr/>
          </p:nvSpPr>
          <p:spPr bwMode="auto">
            <a:xfrm>
              <a:off x="4932040" y="4566525"/>
              <a:ext cx="1535154" cy="752466"/>
            </a:xfrm>
            <a:prstGeom prst="rect">
              <a:avLst/>
            </a:prstGeom>
            <a:noFill/>
            <a:ln w="9525">
              <a:noFill/>
              <a:miter lim="800000"/>
              <a:headEnd/>
              <a:tailEnd/>
            </a:ln>
            <a:effectLst/>
          </p:spPr>
          <p:txBody>
            <a:bodyPr lIns="0" tIns="37030" rIns="74060" bIns="37030"/>
            <a:lstStyle/>
            <a:p>
              <a:pPr marL="269081" indent="-269081">
                <a:lnSpc>
                  <a:spcPts val="1050"/>
                </a:lnSpc>
                <a:spcBef>
                  <a:spcPct val="20000"/>
                </a:spcBef>
              </a:pPr>
              <a:r>
                <a:rPr lang="de-DE" sz="900" b="1" dirty="0">
                  <a:solidFill>
                    <a:srgbClr val="000000"/>
                  </a:solidFill>
                </a:rPr>
                <a:t>India: +8.4% p.a.</a:t>
              </a:r>
            </a:p>
            <a:p>
              <a:pPr marL="269081" indent="-269081">
                <a:lnSpc>
                  <a:spcPts val="1050"/>
                </a:lnSpc>
                <a:spcBef>
                  <a:spcPct val="20000"/>
                </a:spcBef>
              </a:pPr>
              <a:r>
                <a:rPr lang="de-DE" sz="900" dirty="0">
                  <a:solidFill>
                    <a:srgbClr val="000000"/>
                  </a:solidFill>
                </a:rPr>
                <a:t>2017:  60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a:p>
              <a:pPr marL="269081" indent="-269081">
                <a:lnSpc>
                  <a:spcPts val="1050"/>
                </a:lnSpc>
                <a:spcBef>
                  <a:spcPct val="20000"/>
                </a:spcBef>
              </a:pPr>
              <a:r>
                <a:rPr lang="de-DE" sz="900" dirty="0">
                  <a:solidFill>
                    <a:srgbClr val="000000"/>
                  </a:solidFill>
                </a:rPr>
                <a:t>2025: 100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p:txBody>
        </p:sp>
        <p:sp>
          <p:nvSpPr>
            <p:cNvPr id="545" name="Rectangle 515"/>
            <p:cNvSpPr>
              <a:spLocks noChangeArrowheads="1"/>
            </p:cNvSpPr>
            <p:nvPr/>
          </p:nvSpPr>
          <p:spPr bwMode="auto">
            <a:xfrm>
              <a:off x="6883134" y="5145024"/>
              <a:ext cx="1793321" cy="727943"/>
            </a:xfrm>
            <a:prstGeom prst="rect">
              <a:avLst/>
            </a:prstGeom>
            <a:noFill/>
            <a:ln w="9525">
              <a:noFill/>
              <a:miter lim="800000"/>
              <a:headEnd/>
              <a:tailEnd/>
            </a:ln>
            <a:effectLst/>
          </p:spPr>
          <p:txBody>
            <a:bodyPr lIns="0" tIns="37030" rIns="74060" bIns="37030"/>
            <a:lstStyle/>
            <a:p>
              <a:pPr marL="269081" indent="-269081">
                <a:lnSpc>
                  <a:spcPts val="1050"/>
                </a:lnSpc>
                <a:spcBef>
                  <a:spcPct val="20000"/>
                </a:spcBef>
              </a:pPr>
              <a:r>
                <a:rPr lang="de-DE" sz="900" b="1" dirty="0">
                  <a:solidFill>
                    <a:srgbClr val="000000"/>
                  </a:solidFill>
                </a:rPr>
                <a:t>Asia: +2.8% p.a.</a:t>
              </a:r>
            </a:p>
            <a:p>
              <a:pPr marL="269081" indent="-269081">
                <a:lnSpc>
                  <a:spcPts val="1050"/>
                </a:lnSpc>
                <a:spcBef>
                  <a:spcPct val="20000"/>
                </a:spcBef>
              </a:pPr>
              <a:r>
                <a:rPr lang="de-DE" sz="900" dirty="0">
                  <a:solidFill>
                    <a:srgbClr val="000000"/>
                  </a:solidFill>
                </a:rPr>
                <a:t>2017:  596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a:p>
              <a:pPr marL="269081" indent="-269081">
                <a:lnSpc>
                  <a:spcPts val="1050"/>
                </a:lnSpc>
                <a:spcBef>
                  <a:spcPct val="20000"/>
                </a:spcBef>
              </a:pPr>
              <a:r>
                <a:rPr lang="de-DE" sz="900" dirty="0">
                  <a:solidFill>
                    <a:srgbClr val="000000"/>
                  </a:solidFill>
                </a:rPr>
                <a:t>2025:  732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p:txBody>
        </p:sp>
        <p:graphicFrame>
          <p:nvGraphicFramePr>
            <p:cNvPr id="546" name="Object 3"/>
            <p:cNvGraphicFramePr>
              <a:graphicFrameLocks noChangeAspect="1"/>
            </p:cNvGraphicFramePr>
            <p:nvPr>
              <p:extLst/>
            </p:nvPr>
          </p:nvGraphicFramePr>
          <p:xfrm>
            <a:off x="5985441" y="2562219"/>
            <a:ext cx="1619208" cy="1289081"/>
          </p:xfrm>
          <a:graphic>
            <a:graphicData uri="http://schemas.openxmlformats.org/drawingml/2006/chart">
              <c:chart xmlns:c="http://schemas.openxmlformats.org/drawingml/2006/chart" xmlns:r="http://schemas.openxmlformats.org/officeDocument/2006/relationships" r:id="rId8"/>
            </a:graphicData>
          </a:graphic>
        </p:graphicFrame>
        <p:sp>
          <p:nvSpPr>
            <p:cNvPr id="547" name="Rectangle 515"/>
            <p:cNvSpPr>
              <a:spLocks noChangeArrowheads="1"/>
            </p:cNvSpPr>
            <p:nvPr/>
          </p:nvSpPr>
          <p:spPr bwMode="auto">
            <a:xfrm>
              <a:off x="396276" y="4126772"/>
              <a:ext cx="1648840" cy="727943"/>
            </a:xfrm>
            <a:prstGeom prst="rect">
              <a:avLst/>
            </a:prstGeom>
            <a:noFill/>
            <a:ln w="9525">
              <a:noFill/>
              <a:miter lim="800000"/>
              <a:headEnd/>
              <a:tailEnd/>
            </a:ln>
            <a:effectLst/>
          </p:spPr>
          <p:txBody>
            <a:bodyPr lIns="0" tIns="37030" rIns="74060" bIns="37030"/>
            <a:lstStyle/>
            <a:p>
              <a:pPr marL="269081" indent="-269081">
                <a:lnSpc>
                  <a:spcPts val="1050"/>
                </a:lnSpc>
                <a:spcBef>
                  <a:spcPct val="20000"/>
                </a:spcBef>
              </a:pPr>
              <a:r>
                <a:rPr lang="de-DE" sz="900" b="1" dirty="0" err="1">
                  <a:solidFill>
                    <a:srgbClr val="000000"/>
                  </a:solidFill>
                </a:rPr>
                <a:t>Americas</a:t>
              </a:r>
              <a:r>
                <a:rPr lang="de-DE" sz="900" b="1" dirty="0">
                  <a:solidFill>
                    <a:srgbClr val="000000"/>
                  </a:solidFill>
                </a:rPr>
                <a:t>: -3.5% p.a.</a:t>
              </a:r>
            </a:p>
            <a:p>
              <a:pPr marL="269081" indent="-269081">
                <a:lnSpc>
                  <a:spcPts val="1050"/>
                </a:lnSpc>
                <a:spcBef>
                  <a:spcPct val="20000"/>
                </a:spcBef>
              </a:pPr>
              <a:r>
                <a:rPr lang="de-DE" sz="900" dirty="0">
                  <a:solidFill>
                    <a:srgbClr val="000000"/>
                  </a:solidFill>
                </a:rPr>
                <a:t>2017:  133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a:p>
              <a:pPr marL="269081" indent="-269081">
                <a:lnSpc>
                  <a:spcPts val="1050"/>
                </a:lnSpc>
                <a:spcBef>
                  <a:spcPct val="20000"/>
                </a:spcBef>
              </a:pPr>
              <a:r>
                <a:rPr lang="de-DE" sz="900" dirty="0">
                  <a:solidFill>
                    <a:srgbClr val="000000"/>
                  </a:solidFill>
                </a:rPr>
                <a:t>2025:  96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p:txBody>
        </p:sp>
        <p:sp>
          <p:nvSpPr>
            <p:cNvPr id="548" name="Rectangle 515"/>
            <p:cNvSpPr>
              <a:spLocks noChangeArrowheads="1"/>
            </p:cNvSpPr>
            <p:nvPr/>
          </p:nvSpPr>
          <p:spPr bwMode="auto">
            <a:xfrm>
              <a:off x="3878316" y="1943002"/>
              <a:ext cx="1648840" cy="727943"/>
            </a:xfrm>
            <a:prstGeom prst="rect">
              <a:avLst/>
            </a:prstGeom>
            <a:noFill/>
            <a:ln w="9525">
              <a:noFill/>
              <a:miter lim="800000"/>
              <a:headEnd/>
              <a:tailEnd/>
            </a:ln>
            <a:effectLst/>
          </p:spPr>
          <p:txBody>
            <a:bodyPr lIns="0" tIns="37030" rIns="74060" bIns="37030"/>
            <a:lstStyle/>
            <a:p>
              <a:pPr marL="269081" indent="-269081">
                <a:lnSpc>
                  <a:spcPts val="1050"/>
                </a:lnSpc>
                <a:spcBef>
                  <a:spcPct val="20000"/>
                </a:spcBef>
              </a:pPr>
              <a:r>
                <a:rPr lang="de-DE" sz="900" b="1" dirty="0">
                  <a:solidFill>
                    <a:srgbClr val="000000"/>
                  </a:solidFill>
                </a:rPr>
                <a:t>Europe: +1.3 % p.a.</a:t>
              </a:r>
            </a:p>
            <a:p>
              <a:pPr marL="269081" indent="-269081">
                <a:lnSpc>
                  <a:spcPts val="1050"/>
                </a:lnSpc>
                <a:spcBef>
                  <a:spcPct val="20000"/>
                </a:spcBef>
              </a:pPr>
              <a:r>
                <a:rPr lang="de-DE" sz="900" dirty="0">
                  <a:solidFill>
                    <a:srgbClr val="000000"/>
                  </a:solidFill>
                </a:rPr>
                <a:t>2017:  222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a:p>
              <a:pPr marL="269081" indent="-269081">
                <a:lnSpc>
                  <a:spcPts val="1050"/>
                </a:lnSpc>
                <a:spcBef>
                  <a:spcPct val="20000"/>
                </a:spcBef>
              </a:pPr>
              <a:r>
                <a:rPr lang="de-DE" sz="900" dirty="0">
                  <a:solidFill>
                    <a:srgbClr val="000000"/>
                  </a:solidFill>
                </a:rPr>
                <a:t>2025:  235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p:txBody>
        </p:sp>
        <p:sp>
          <p:nvSpPr>
            <p:cNvPr id="550" name="Rectangle 515"/>
            <p:cNvSpPr>
              <a:spLocks noChangeArrowheads="1"/>
            </p:cNvSpPr>
            <p:nvPr/>
          </p:nvSpPr>
          <p:spPr bwMode="auto">
            <a:xfrm>
              <a:off x="6995578" y="1609413"/>
              <a:ext cx="1648840" cy="727943"/>
            </a:xfrm>
            <a:prstGeom prst="rect">
              <a:avLst/>
            </a:prstGeom>
            <a:noFill/>
            <a:ln w="9525">
              <a:noFill/>
              <a:miter lim="800000"/>
              <a:headEnd/>
              <a:tailEnd/>
            </a:ln>
            <a:effectLst/>
          </p:spPr>
          <p:txBody>
            <a:bodyPr lIns="0" tIns="37030" rIns="74060" bIns="37030"/>
            <a:lstStyle/>
            <a:p>
              <a:pPr marL="269081" indent="-269081">
                <a:lnSpc>
                  <a:spcPts val="1050"/>
                </a:lnSpc>
                <a:spcBef>
                  <a:spcPct val="20000"/>
                </a:spcBef>
              </a:pPr>
              <a:r>
                <a:rPr lang="de-DE" sz="900" b="1" dirty="0">
                  <a:solidFill>
                    <a:srgbClr val="000000"/>
                  </a:solidFill>
                </a:rPr>
                <a:t>China: +5.8% p.a.</a:t>
              </a:r>
            </a:p>
            <a:p>
              <a:pPr marL="269081" indent="-269081">
                <a:lnSpc>
                  <a:spcPts val="1050"/>
                </a:lnSpc>
                <a:spcBef>
                  <a:spcPct val="20000"/>
                </a:spcBef>
              </a:pPr>
              <a:r>
                <a:rPr lang="de-DE" sz="900" dirty="0">
                  <a:solidFill>
                    <a:srgbClr val="000000"/>
                  </a:solidFill>
                </a:rPr>
                <a:t>2017: 2.2 </a:t>
              </a:r>
              <a:r>
                <a:rPr lang="de-DE" sz="900" dirty="0" err="1">
                  <a:solidFill>
                    <a:srgbClr val="000000"/>
                  </a:solidFill>
                </a:rPr>
                <a:t>mill</a:t>
              </a:r>
              <a:r>
                <a:rPr lang="de-DE" sz="900" dirty="0">
                  <a:solidFill>
                    <a:srgbClr val="000000"/>
                  </a:solidFill>
                </a:rPr>
                <a:t> </a:t>
              </a:r>
              <a:r>
                <a:rPr lang="de-DE" sz="900" dirty="0" err="1">
                  <a:solidFill>
                    <a:srgbClr val="000000"/>
                  </a:solidFill>
                </a:rPr>
                <a:t>tons</a:t>
              </a:r>
              <a:endParaRPr lang="de-DE" sz="900" dirty="0">
                <a:solidFill>
                  <a:srgbClr val="000000"/>
                </a:solidFill>
              </a:endParaRPr>
            </a:p>
            <a:p>
              <a:pPr marL="269081" indent="-269081">
                <a:lnSpc>
                  <a:spcPts val="1050"/>
                </a:lnSpc>
                <a:spcBef>
                  <a:spcPct val="20000"/>
                </a:spcBef>
              </a:pPr>
              <a:r>
                <a:rPr lang="de-DE" sz="900" dirty="0">
                  <a:solidFill>
                    <a:srgbClr val="000000"/>
                  </a:solidFill>
                </a:rPr>
                <a:t>2025: 3.2 </a:t>
              </a:r>
              <a:r>
                <a:rPr lang="de-DE" sz="900" dirty="0" err="1">
                  <a:solidFill>
                    <a:srgbClr val="000000"/>
                  </a:solidFill>
                </a:rPr>
                <a:t>mill</a:t>
              </a:r>
              <a:r>
                <a:rPr lang="de-DE" sz="900" dirty="0">
                  <a:solidFill>
                    <a:srgbClr val="000000"/>
                  </a:solidFill>
                </a:rPr>
                <a:t> </a:t>
              </a:r>
              <a:r>
                <a:rPr lang="de-DE" sz="900" dirty="0" err="1">
                  <a:solidFill>
                    <a:srgbClr val="000000"/>
                  </a:solidFill>
                </a:rPr>
                <a:t>tons</a:t>
              </a:r>
              <a:endParaRPr lang="de-DE" sz="900" dirty="0">
                <a:solidFill>
                  <a:srgbClr val="000000"/>
                </a:solidFill>
              </a:endParaRPr>
            </a:p>
          </p:txBody>
        </p:sp>
        <p:sp>
          <p:nvSpPr>
            <p:cNvPr id="551" name="Ellipse 550"/>
            <p:cNvSpPr/>
            <p:nvPr/>
          </p:nvSpPr>
          <p:spPr bwMode="auto">
            <a:xfrm>
              <a:off x="7128361" y="2329493"/>
              <a:ext cx="1728000" cy="1728000"/>
            </a:xfrm>
            <a:prstGeom prst="ellipse">
              <a:avLst/>
            </a:prstGeom>
            <a:solidFill>
              <a:schemeClr val="accent6">
                <a:lumMod val="50000"/>
              </a:schemeClr>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2" name="Ellipse 551"/>
            <p:cNvSpPr/>
            <p:nvPr/>
          </p:nvSpPr>
          <p:spPr bwMode="auto">
            <a:xfrm>
              <a:off x="6118686" y="2401501"/>
              <a:ext cx="1584000" cy="1584000"/>
            </a:xfrm>
            <a:prstGeom prst="ellipse">
              <a:avLst/>
            </a:prstGeom>
            <a:solidFill>
              <a:srgbClr val="EEAF30"/>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3" name="Ellipse 552"/>
            <p:cNvSpPr/>
            <p:nvPr/>
          </p:nvSpPr>
          <p:spPr bwMode="auto">
            <a:xfrm>
              <a:off x="6123800" y="4247831"/>
              <a:ext cx="248400" cy="248400"/>
            </a:xfrm>
            <a:prstGeom prst="ellipse">
              <a:avLst/>
            </a:prstGeom>
            <a:solidFill>
              <a:schemeClr val="accent6">
                <a:lumMod val="50000"/>
              </a:schemeClr>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4" name="Ellipse 553"/>
            <p:cNvSpPr/>
            <p:nvPr/>
          </p:nvSpPr>
          <p:spPr bwMode="auto">
            <a:xfrm>
              <a:off x="6008182" y="4305300"/>
              <a:ext cx="216000" cy="216000"/>
            </a:xfrm>
            <a:prstGeom prst="ellipse">
              <a:avLst/>
            </a:prstGeom>
            <a:solidFill>
              <a:srgbClr val="EEAF30"/>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5" name="Ellipse 554"/>
            <p:cNvSpPr/>
            <p:nvPr/>
          </p:nvSpPr>
          <p:spPr bwMode="auto">
            <a:xfrm>
              <a:off x="7843817" y="4057685"/>
              <a:ext cx="1137600" cy="1137600"/>
            </a:xfrm>
            <a:prstGeom prst="ellipse">
              <a:avLst/>
            </a:prstGeom>
            <a:solidFill>
              <a:schemeClr val="accent6">
                <a:lumMod val="50000"/>
              </a:schemeClr>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6" name="Ellipse 555"/>
            <p:cNvSpPr/>
            <p:nvPr/>
          </p:nvSpPr>
          <p:spPr bwMode="auto">
            <a:xfrm>
              <a:off x="7027592" y="4129693"/>
              <a:ext cx="1072800" cy="1072800"/>
            </a:xfrm>
            <a:prstGeom prst="ellipse">
              <a:avLst/>
            </a:prstGeom>
            <a:solidFill>
              <a:srgbClr val="EEAF30"/>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7" name="Ellipse 556"/>
            <p:cNvSpPr/>
            <p:nvPr/>
          </p:nvSpPr>
          <p:spPr bwMode="auto">
            <a:xfrm>
              <a:off x="4369883" y="2717800"/>
              <a:ext cx="846000" cy="846000"/>
            </a:xfrm>
            <a:prstGeom prst="ellipse">
              <a:avLst/>
            </a:prstGeom>
            <a:solidFill>
              <a:schemeClr val="accent6">
                <a:lumMod val="50000"/>
              </a:schemeClr>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8" name="Ellipse 557"/>
            <p:cNvSpPr/>
            <p:nvPr/>
          </p:nvSpPr>
          <p:spPr bwMode="auto">
            <a:xfrm>
              <a:off x="3851920" y="2826437"/>
              <a:ext cx="799200" cy="799200"/>
            </a:xfrm>
            <a:prstGeom prst="ellipse">
              <a:avLst/>
            </a:prstGeom>
            <a:solidFill>
              <a:srgbClr val="EEAF30"/>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59" name="Ellipse 558"/>
            <p:cNvSpPr/>
            <p:nvPr/>
          </p:nvSpPr>
          <p:spPr bwMode="auto">
            <a:xfrm>
              <a:off x="2223583" y="3841661"/>
              <a:ext cx="345600" cy="345600"/>
            </a:xfrm>
            <a:prstGeom prst="ellipse">
              <a:avLst/>
            </a:prstGeom>
            <a:solidFill>
              <a:schemeClr val="accent6">
                <a:lumMod val="50000"/>
              </a:schemeClr>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60" name="Ellipse 559"/>
            <p:cNvSpPr/>
            <p:nvPr/>
          </p:nvSpPr>
          <p:spPr bwMode="auto">
            <a:xfrm>
              <a:off x="1817183" y="3632200"/>
              <a:ext cx="478800" cy="478800"/>
            </a:xfrm>
            <a:prstGeom prst="ellipse">
              <a:avLst/>
            </a:prstGeom>
            <a:solidFill>
              <a:srgbClr val="EEAF30"/>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61" name="Ellipse 560"/>
            <p:cNvSpPr/>
            <p:nvPr/>
          </p:nvSpPr>
          <p:spPr bwMode="auto">
            <a:xfrm>
              <a:off x="4496883" y="4590557"/>
              <a:ext cx="115200" cy="115200"/>
            </a:xfrm>
            <a:prstGeom prst="ellipse">
              <a:avLst/>
            </a:prstGeom>
            <a:solidFill>
              <a:schemeClr val="accent6">
                <a:lumMod val="50000"/>
              </a:schemeClr>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62" name="Ellipse 561"/>
            <p:cNvSpPr/>
            <p:nvPr/>
          </p:nvSpPr>
          <p:spPr bwMode="auto">
            <a:xfrm>
              <a:off x="4395283" y="4590557"/>
              <a:ext cx="115200" cy="115200"/>
            </a:xfrm>
            <a:prstGeom prst="ellipse">
              <a:avLst/>
            </a:prstGeom>
            <a:solidFill>
              <a:srgbClr val="EEAF30"/>
            </a:solidFill>
            <a:ln w="12700" cap="flat" cmpd="sng" algn="ctr">
              <a:noFill/>
              <a:prstDash val="solid"/>
              <a:round/>
              <a:headEnd type="none" w="med" len="med"/>
              <a:tailEnd type="none" w="med" len="med"/>
            </a:ln>
            <a:effectLst/>
          </p:spPr>
          <p:txBody>
            <a:bodyPr vert="horz" wrap="none" lIns="67500" tIns="54000" rIns="54000" bIns="54000" numCol="1" rtlCol="0" anchor="t" anchorCtr="0" compatLnSpc="1">
              <a:prstTxWarp prst="textNoShape">
                <a:avLst/>
              </a:prstTxWarp>
            </a:bodyPr>
            <a:lstStyle/>
            <a:p>
              <a:pPr fontAlgn="base">
                <a:spcBef>
                  <a:spcPct val="0"/>
                </a:spcBef>
                <a:spcAft>
                  <a:spcPct val="0"/>
                </a:spcAft>
                <a:buClr>
                  <a:srgbClr val="5F5F5F"/>
                </a:buClr>
                <a:buFont typeface="Wingdings" pitchFamily="2" charset="2"/>
                <a:buNone/>
              </a:pPr>
              <a:endParaRPr lang="de-DE" sz="1350">
                <a:solidFill>
                  <a:srgbClr val="000000"/>
                </a:solidFill>
                <a:sym typeface="HelveticaNeueLT Com 65 Md" pitchFamily="34" charset="0"/>
              </a:endParaRPr>
            </a:p>
          </p:txBody>
        </p:sp>
        <p:sp>
          <p:nvSpPr>
            <p:cNvPr id="564" name="Textfeld 563"/>
            <p:cNvSpPr txBox="1"/>
            <p:nvPr/>
          </p:nvSpPr>
          <p:spPr>
            <a:xfrm>
              <a:off x="6585104" y="6074489"/>
              <a:ext cx="2238221" cy="246221"/>
            </a:xfrm>
            <a:prstGeom prst="rect">
              <a:avLst/>
            </a:prstGeom>
            <a:solidFill>
              <a:schemeClr val="bg1"/>
            </a:solidFill>
          </p:spPr>
          <p:txBody>
            <a:bodyPr wrap="none" rtlCol="0">
              <a:spAutoFit/>
            </a:bodyPr>
            <a:lstStyle/>
            <a:p>
              <a:pPr algn="r"/>
              <a:r>
                <a:rPr lang="de-DE" sz="600" dirty="0">
                  <a:solidFill>
                    <a:srgbClr val="000000"/>
                  </a:solidFill>
                </a:rPr>
                <a:t>Source: PCI </a:t>
              </a:r>
              <a:r>
                <a:rPr lang="de-DE" sz="600" dirty="0" err="1">
                  <a:solidFill>
                    <a:srgbClr val="000000"/>
                  </a:solidFill>
                </a:rPr>
                <a:t>Red</a:t>
              </a:r>
              <a:r>
                <a:rPr lang="de-DE" sz="600" dirty="0">
                  <a:solidFill>
                    <a:srgbClr val="000000"/>
                  </a:solidFill>
                </a:rPr>
                <a:t> Book 2017, OMF </a:t>
              </a:r>
              <a:r>
                <a:rPr lang="de-DE" sz="600" dirty="0" err="1">
                  <a:solidFill>
                    <a:srgbClr val="000000"/>
                  </a:solidFill>
                </a:rPr>
                <a:t>estimate</a:t>
              </a:r>
              <a:endParaRPr lang="de-DE" sz="600" dirty="0">
                <a:solidFill>
                  <a:srgbClr val="000000"/>
                </a:solidFill>
              </a:endParaRPr>
            </a:p>
          </p:txBody>
        </p:sp>
        <p:sp>
          <p:nvSpPr>
            <p:cNvPr id="549" name="Rectangle 515"/>
            <p:cNvSpPr>
              <a:spLocks noChangeArrowheads="1"/>
            </p:cNvSpPr>
            <p:nvPr/>
          </p:nvSpPr>
          <p:spPr bwMode="auto">
            <a:xfrm>
              <a:off x="3211700" y="4966309"/>
              <a:ext cx="1360300" cy="727943"/>
            </a:xfrm>
            <a:prstGeom prst="rect">
              <a:avLst/>
            </a:prstGeom>
            <a:noFill/>
            <a:ln w="9525">
              <a:noFill/>
              <a:miter lim="800000"/>
              <a:headEnd/>
              <a:tailEnd/>
            </a:ln>
            <a:effectLst/>
          </p:spPr>
          <p:txBody>
            <a:bodyPr lIns="0" tIns="37030" rIns="74060" bIns="37030"/>
            <a:lstStyle/>
            <a:p>
              <a:pPr marL="269081" indent="-269081">
                <a:lnSpc>
                  <a:spcPts val="1050"/>
                </a:lnSpc>
                <a:spcBef>
                  <a:spcPct val="20000"/>
                </a:spcBef>
              </a:pPr>
              <a:r>
                <a:rPr lang="de-DE" sz="900" b="1" dirty="0" err="1">
                  <a:solidFill>
                    <a:srgbClr val="000000"/>
                  </a:solidFill>
                </a:rPr>
                <a:t>RoW</a:t>
              </a:r>
              <a:r>
                <a:rPr lang="de-DE" sz="900" b="1" dirty="0">
                  <a:solidFill>
                    <a:srgbClr val="000000"/>
                  </a:solidFill>
                </a:rPr>
                <a:t>: +0.0% p.a.</a:t>
              </a:r>
            </a:p>
            <a:p>
              <a:pPr marL="269081" indent="-269081">
                <a:lnSpc>
                  <a:spcPts val="1050"/>
                </a:lnSpc>
                <a:spcBef>
                  <a:spcPct val="20000"/>
                </a:spcBef>
              </a:pPr>
              <a:r>
                <a:rPr lang="de-DE" sz="900" dirty="0">
                  <a:solidFill>
                    <a:srgbClr val="000000"/>
                  </a:solidFill>
                </a:rPr>
                <a:t>2017:  16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a:p>
              <a:pPr marL="269081" indent="-269081">
                <a:lnSpc>
                  <a:spcPts val="1050"/>
                </a:lnSpc>
                <a:spcBef>
                  <a:spcPct val="20000"/>
                </a:spcBef>
              </a:pPr>
              <a:r>
                <a:rPr lang="de-DE" sz="900" dirty="0">
                  <a:solidFill>
                    <a:srgbClr val="000000"/>
                  </a:solidFill>
                </a:rPr>
                <a:t>2025:  16 </a:t>
              </a:r>
              <a:r>
                <a:rPr lang="de-DE" sz="900" dirty="0" err="1">
                  <a:solidFill>
                    <a:srgbClr val="000000"/>
                  </a:solidFill>
                </a:rPr>
                <a:t>tsd</a:t>
              </a:r>
              <a:r>
                <a:rPr lang="de-DE" sz="900" dirty="0">
                  <a:solidFill>
                    <a:srgbClr val="000000"/>
                  </a:solidFill>
                </a:rPr>
                <a:t> </a:t>
              </a:r>
              <a:r>
                <a:rPr lang="de-DE" sz="900" dirty="0" err="1">
                  <a:solidFill>
                    <a:srgbClr val="000000"/>
                  </a:solidFill>
                </a:rPr>
                <a:t>tons</a:t>
              </a:r>
              <a:endParaRPr lang="de-DE" sz="900" dirty="0">
                <a:solidFill>
                  <a:srgbClr val="000000"/>
                </a:solidFill>
              </a:endParaRPr>
            </a:p>
          </p:txBody>
        </p:sp>
      </p:grpSp>
      <p:sp>
        <p:nvSpPr>
          <p:cNvPr id="1065" name="Text Box 4"/>
          <p:cNvSpPr txBox="1">
            <a:spLocks noChangeArrowheads="1"/>
          </p:cNvSpPr>
          <p:nvPr/>
        </p:nvSpPr>
        <p:spPr bwMode="auto">
          <a:xfrm>
            <a:off x="1422732" y="3991872"/>
            <a:ext cx="4168937" cy="457048"/>
          </a:xfrm>
          <a:prstGeom prst="rect">
            <a:avLst/>
          </a:prstGeom>
          <a:solidFill>
            <a:schemeClr val="bg1"/>
          </a:solidFill>
          <a:ln w="12700">
            <a:noFill/>
            <a:miter lim="800000"/>
            <a:headEnd type="none" w="sm" len="sm"/>
            <a:tailEnd type="none" w="sm" len="sm"/>
          </a:ln>
        </p:spPr>
        <p:txBody>
          <a:bodyPr wrap="square" lIns="0" tIns="0" rIns="0" bIns="0">
            <a:spAutoFit/>
          </a:bodyPr>
          <a:lstStyle/>
          <a:p>
            <a:pPr marL="267891" indent="-267891" defTabSz="571500">
              <a:spcBef>
                <a:spcPct val="20000"/>
              </a:spcBef>
              <a:buClr>
                <a:srgbClr val="000000"/>
              </a:buClr>
            </a:pPr>
            <a:r>
              <a:rPr lang="de-DE" sz="1350" dirty="0" err="1">
                <a:solidFill>
                  <a:srgbClr val="000000"/>
                </a:solidFill>
              </a:rPr>
              <a:t>Estimated</a:t>
            </a:r>
            <a:r>
              <a:rPr lang="de-DE" sz="1350" dirty="0">
                <a:solidFill>
                  <a:srgbClr val="000000"/>
                </a:solidFill>
              </a:rPr>
              <a:t> PET-IDY </a:t>
            </a:r>
            <a:r>
              <a:rPr lang="de-DE" sz="1350" dirty="0" err="1">
                <a:solidFill>
                  <a:srgbClr val="000000"/>
                </a:solidFill>
              </a:rPr>
              <a:t>capacity</a:t>
            </a:r>
            <a:r>
              <a:rPr lang="de-DE" sz="1350" dirty="0">
                <a:solidFill>
                  <a:srgbClr val="000000"/>
                </a:solidFill>
              </a:rPr>
              <a:t> 2025:    &gt; 4.5 </a:t>
            </a:r>
            <a:r>
              <a:rPr lang="de-DE" sz="1350" dirty="0" err="1">
                <a:solidFill>
                  <a:srgbClr val="000000"/>
                </a:solidFill>
              </a:rPr>
              <a:t>mln</a:t>
            </a:r>
            <a:r>
              <a:rPr lang="de-DE" sz="1350" dirty="0">
                <a:solidFill>
                  <a:srgbClr val="000000"/>
                </a:solidFill>
              </a:rPr>
              <a:t> </a:t>
            </a:r>
            <a:r>
              <a:rPr lang="de-DE" sz="1350" dirty="0" err="1">
                <a:solidFill>
                  <a:srgbClr val="000000"/>
                </a:solidFill>
              </a:rPr>
              <a:t>tons</a:t>
            </a:r>
            <a:endParaRPr lang="de-DE" sz="1350" dirty="0">
              <a:solidFill>
                <a:srgbClr val="000000"/>
              </a:solidFill>
            </a:endParaRPr>
          </a:p>
          <a:p>
            <a:pPr marL="267891" indent="-267891" defTabSz="571500">
              <a:spcBef>
                <a:spcPct val="20000"/>
              </a:spcBef>
              <a:buClr>
                <a:srgbClr val="000000"/>
              </a:buClr>
            </a:pPr>
            <a:r>
              <a:rPr lang="de-DE" sz="1350" dirty="0">
                <a:solidFill>
                  <a:srgbClr val="000000"/>
                </a:solidFill>
              </a:rPr>
              <a:t>CAGR '17-'25: 3.1% </a:t>
            </a:r>
          </a:p>
        </p:txBody>
      </p:sp>
      <p:pic>
        <p:nvPicPr>
          <p:cNvPr id="52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178655">
            <a:off x="2601065" y="2429497"/>
            <a:ext cx="485330"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16058">
            <a:off x="4343673" y="1786866"/>
            <a:ext cx="499759" cy="36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99049">
            <a:off x="6583526" y="1699978"/>
            <a:ext cx="772780" cy="561429"/>
          </a:xfrm>
          <a:prstGeom prst="rect">
            <a:avLst/>
          </a:prstGeom>
          <a:noFill/>
          <a:ln>
            <a:noFill/>
          </a:ln>
          <a:effectLst/>
          <a:extLst/>
        </p:spPr>
      </p:pic>
      <p:pic>
        <p:nvPicPr>
          <p:cNvPr id="52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69771">
            <a:off x="5690119" y="2830785"/>
            <a:ext cx="186300" cy="17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07947">
            <a:off x="6955772" y="2916282"/>
            <a:ext cx="499759" cy="36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265730">
            <a:off x="4453073" y="3047722"/>
            <a:ext cx="162000" cy="1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umsplatzhalter 2"/>
          <p:cNvSpPr>
            <a:spLocks noGrp="1"/>
          </p:cNvSpPr>
          <p:nvPr>
            <p:ph type="dt" sz="half" idx="10"/>
          </p:nvPr>
        </p:nvSpPr>
        <p:spPr>
          <a:xfrm>
            <a:off x="6103144" y="4897405"/>
            <a:ext cx="1600200" cy="196208"/>
          </a:xfrm>
        </p:spPr>
        <p:txBody>
          <a:bodyPr/>
          <a:lstStyle/>
          <a:p>
            <a:pPr fontAlgn="auto">
              <a:spcBef>
                <a:spcPts val="0"/>
              </a:spcBef>
              <a:spcAft>
                <a:spcPts val="0"/>
              </a:spcAft>
            </a:pPr>
            <a:r>
              <a:rPr lang="de-DE" kern="0">
                <a:solidFill>
                  <a:srgbClr val="000000"/>
                </a:solidFill>
              </a:rPr>
              <a:t>October 2018</a:t>
            </a:r>
            <a:endParaRPr lang="de-DE" kern="0" dirty="0">
              <a:solidFill>
                <a:srgbClr val="000000"/>
              </a:solidFill>
            </a:endParaRPr>
          </a:p>
        </p:txBody>
      </p:sp>
      <p:sp>
        <p:nvSpPr>
          <p:cNvPr id="6" name="Foliennummernplatzhalter 5"/>
          <p:cNvSpPr>
            <a:spLocks noGrp="1"/>
          </p:cNvSpPr>
          <p:nvPr>
            <p:ph type="sldNum" sz="quarter" idx="4"/>
          </p:nvPr>
        </p:nvSpPr>
        <p:spPr/>
        <p:txBody>
          <a:bodyPr/>
          <a:lstStyle/>
          <a:p>
            <a:r>
              <a:rPr lang="de-DE" kern="0">
                <a:solidFill>
                  <a:srgbClr val="000000"/>
                </a:solidFill>
              </a:rPr>
              <a:t>Page </a:t>
            </a:r>
            <a:fld id="{E85DC28D-1945-45CE-8218-0FA4B3E90C00}" type="slidenum">
              <a:rPr lang="de-DE" kern="0" smtClean="0">
                <a:solidFill>
                  <a:srgbClr val="000000"/>
                </a:solidFill>
              </a:rPr>
              <a:pPr/>
              <a:t>11</a:t>
            </a:fld>
            <a:endParaRPr lang="de-DE" kern="0" dirty="0">
              <a:solidFill>
                <a:srgbClr val="000000"/>
              </a:solidFill>
            </a:endParaRPr>
          </a:p>
        </p:txBody>
      </p:sp>
      <p:sp>
        <p:nvSpPr>
          <p:cNvPr id="533" name="Footer Placeholder 5">
            <a:extLst>
              <a:ext uri="{FF2B5EF4-FFF2-40B4-BE49-F238E27FC236}">
                <a16:creationId xmlns:a16="http://schemas.microsoft.com/office/drawing/2014/main" id="{2CC107A9-A3A4-4F4E-A217-27F1BA313F88}"/>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26663131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6C59C30-07C0-44FA-811D-AA95A52C9507}"/>
              </a:ext>
            </a:extLst>
          </p:cNvPr>
          <p:cNvGraphicFramePr>
            <a:graphicFrameLocks noChangeAspect="1"/>
          </p:cNvGraphicFramePr>
          <p:nvPr>
            <p:custDataLst>
              <p:tags r:id="rId2"/>
            </p:custDataLst>
            <p:ext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37934" name="think-cell Folie" r:id="rId6" imgW="359" imgH="360" progId="TCLayout.ActiveDocument.1">
                  <p:embed/>
                </p:oleObj>
              </mc:Choice>
              <mc:Fallback>
                <p:oleObj name="think-cell Folie" r:id="rId6" imgW="359" imgH="360" progId="TCLayout.ActiveDocument.1">
                  <p:embed/>
                  <p:pic>
                    <p:nvPicPr>
                      <p:cNvPr id="8" name="Objekt 7" hidden="1">
                        <a:extLst>
                          <a:ext uri="{FF2B5EF4-FFF2-40B4-BE49-F238E27FC236}">
                            <a16:creationId xmlns:a16="http://schemas.microsoft.com/office/drawing/2014/main" id="{A6C59C30-07C0-44FA-811D-AA95A52C9507}"/>
                          </a:ext>
                        </a:extLst>
                      </p:cNvPr>
                      <p:cNvPicPr/>
                      <p:nvPr/>
                    </p:nvPicPr>
                    <p:blipFill>
                      <a:blip r:embed="rId7"/>
                      <a:stretch>
                        <a:fillRect/>
                      </a:stretch>
                    </p:blipFill>
                    <p:spPr>
                      <a:xfrm>
                        <a:off x="1144191" y="1191"/>
                        <a:ext cx="1191" cy="1191"/>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C9AB60C-182F-44E1-8841-BBA6386791A6}"/>
              </a:ext>
            </a:extLst>
          </p:cNvPr>
          <p:cNvSpPr/>
          <p:nvPr>
            <p:custDataLst>
              <p:tags r:id="rId3"/>
            </p:custDataLst>
          </p:nvPr>
        </p:nvSpPr>
        <p:spPr bwMode="auto">
          <a:xfrm>
            <a:off x="1143000" y="0"/>
            <a:ext cx="119063" cy="1190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endParaRPr lang="en-US" dirty="0">
              <a:latin typeface="HelveticaNeueLT Com 65 Md" panose="020B0604020202020204" pitchFamily="34" charset="0"/>
              <a:ea typeface="+mj-ea"/>
              <a:cs typeface="+mj-cs"/>
              <a:sym typeface="HelveticaNeueLT Com 65 Md" panose="020B0604020202020204" pitchFamily="34" charset="0"/>
            </a:endParaRPr>
          </a:p>
        </p:txBody>
      </p:sp>
      <p:sp>
        <p:nvSpPr>
          <p:cNvPr id="14338" name="Titel 1"/>
          <p:cNvSpPr>
            <a:spLocks noGrp="1"/>
          </p:cNvSpPr>
          <p:nvPr>
            <p:ph type="title"/>
          </p:nvPr>
        </p:nvSpPr>
        <p:spPr>
          <a:xfrm>
            <a:off x="395288" y="164487"/>
            <a:ext cx="4848225" cy="276999"/>
          </a:xfrm>
        </p:spPr>
        <p:txBody>
          <a:bodyPr/>
          <a:lstStyle/>
          <a:p>
            <a:r>
              <a:rPr lang="en-US" dirty="0"/>
              <a:t>Main Applications for PET IDY</a:t>
            </a:r>
            <a:endParaRPr lang="de-DE" dirty="0"/>
          </a:p>
        </p:txBody>
      </p:sp>
      <p:sp>
        <p:nvSpPr>
          <p:cNvPr id="3" name="Datumsplatzhalter 2"/>
          <p:cNvSpPr>
            <a:spLocks noGrp="1"/>
          </p:cNvSpPr>
          <p:nvPr>
            <p:ph type="dt" sz="half" idx="2"/>
          </p:nvPr>
        </p:nvSpPr>
        <p:spPr/>
        <p:txBody>
          <a:bodyPr/>
          <a:lstStyle/>
          <a:p>
            <a:pPr fontAlgn="auto">
              <a:spcBef>
                <a:spcPts val="0"/>
              </a:spcBef>
              <a:spcAft>
                <a:spcPts val="0"/>
              </a:spcAft>
            </a:pPr>
            <a:r>
              <a:rPr lang="de-DE" kern="0">
                <a:solidFill>
                  <a:srgbClr val="000000"/>
                </a:solidFill>
              </a:rPr>
              <a:t>October 2018</a:t>
            </a:r>
            <a:endParaRPr lang="de-DE" kern="0" dirty="0">
              <a:solidFill>
                <a:srgbClr val="000000"/>
              </a:solidFill>
            </a:endParaRPr>
          </a:p>
        </p:txBody>
      </p:sp>
      <p:sp>
        <p:nvSpPr>
          <p:cNvPr id="7" name="Foliennummernplatzhalter 6"/>
          <p:cNvSpPr>
            <a:spLocks noGrp="1"/>
          </p:cNvSpPr>
          <p:nvPr>
            <p:ph type="sldNum" sz="quarter" idx="4"/>
          </p:nvPr>
        </p:nvSpPr>
        <p:spPr/>
        <p:txBody>
          <a:bodyPr/>
          <a:lstStyle/>
          <a:p>
            <a:r>
              <a:rPr lang="de-DE" kern="0">
                <a:solidFill>
                  <a:srgbClr val="000000"/>
                </a:solidFill>
              </a:rPr>
              <a:t>Page </a:t>
            </a:r>
            <a:fld id="{E85DC28D-1945-45CE-8218-0FA4B3E90C00}" type="slidenum">
              <a:rPr lang="de-DE" kern="0" smtClean="0">
                <a:solidFill>
                  <a:srgbClr val="000000"/>
                </a:solidFill>
              </a:rPr>
              <a:pPr/>
              <a:t>12</a:t>
            </a:fld>
            <a:endParaRPr lang="de-DE" kern="0" dirty="0">
              <a:solidFill>
                <a:srgbClr val="000000"/>
              </a:solidFill>
            </a:endParaRPr>
          </a:p>
        </p:txBody>
      </p:sp>
      <p:pic>
        <p:nvPicPr>
          <p:cNvPr id="5" name="Grafik 4">
            <a:extLst>
              <a:ext uri="{FF2B5EF4-FFF2-40B4-BE49-F238E27FC236}">
                <a16:creationId xmlns:a16="http://schemas.microsoft.com/office/drawing/2014/main" id="{71D82D8E-EB96-4A97-9165-38347FCC03D2}"/>
              </a:ext>
            </a:extLst>
          </p:cNvPr>
          <p:cNvPicPr>
            <a:picLocks noChangeAspect="1"/>
          </p:cNvPicPr>
          <p:nvPr/>
        </p:nvPicPr>
        <p:blipFill rotWithShape="1">
          <a:blip r:embed="rId8"/>
          <a:srcRect t="17671"/>
          <a:stretch/>
        </p:blipFill>
        <p:spPr>
          <a:xfrm>
            <a:off x="1143000" y="789552"/>
            <a:ext cx="6858000" cy="3774107"/>
          </a:xfrm>
          <a:prstGeom prst="rect">
            <a:avLst/>
          </a:prstGeom>
        </p:spPr>
      </p:pic>
      <p:sp>
        <p:nvSpPr>
          <p:cNvPr id="9" name="Footer Placeholder 5">
            <a:extLst>
              <a:ext uri="{FF2B5EF4-FFF2-40B4-BE49-F238E27FC236}">
                <a16:creationId xmlns:a16="http://schemas.microsoft.com/office/drawing/2014/main" id="{0E64A5B7-4E52-4317-9638-D37079F2002B}"/>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423129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185326"/>
            <a:ext cx="7091597" cy="692165"/>
          </a:xfrm>
        </p:spPr>
        <p:txBody>
          <a:bodyPr/>
          <a:lstStyle/>
          <a:p>
            <a:r>
              <a:rPr lang="en-US" dirty="0"/>
              <a:t>Introduction What is the Oerlikon Barmag IDY concept?</a:t>
            </a:r>
          </a:p>
        </p:txBody>
      </p:sp>
      <p:graphicFrame>
        <p:nvGraphicFramePr>
          <p:cNvPr id="9" name="Tabelle 49"/>
          <p:cNvGraphicFramePr>
            <a:graphicFrameLocks noGrp="1"/>
          </p:cNvGraphicFramePr>
          <p:nvPr>
            <p:extLst>
              <p:ext uri="{D42A27DB-BD31-4B8C-83A1-F6EECF244321}">
                <p14:modId xmlns:p14="http://schemas.microsoft.com/office/powerpoint/2010/main" val="498845891"/>
              </p:ext>
            </p:extLst>
          </p:nvPr>
        </p:nvGraphicFramePr>
        <p:xfrm>
          <a:off x="1328145" y="587727"/>
          <a:ext cx="6265069" cy="4046746"/>
        </p:xfrm>
        <a:graphic>
          <a:graphicData uri="http://schemas.openxmlformats.org/drawingml/2006/table">
            <a:tbl>
              <a:tblPr firstRow="1" bandRow="1">
                <a:tableStyleId>{5C22544A-7EE6-4342-B048-85BDC9FD1C3A}</a:tableStyleId>
              </a:tblPr>
              <a:tblGrid>
                <a:gridCol w="3139679">
                  <a:extLst>
                    <a:ext uri="{9D8B030D-6E8A-4147-A177-3AD203B41FA5}">
                      <a16:colId xmlns:a16="http://schemas.microsoft.com/office/drawing/2014/main" val="20000"/>
                    </a:ext>
                  </a:extLst>
                </a:gridCol>
                <a:gridCol w="3125390">
                  <a:extLst>
                    <a:ext uri="{9D8B030D-6E8A-4147-A177-3AD203B41FA5}">
                      <a16:colId xmlns:a16="http://schemas.microsoft.com/office/drawing/2014/main" val="20001"/>
                    </a:ext>
                  </a:extLst>
                </a:gridCol>
              </a:tblGrid>
              <a:tr h="1314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schemeClr val="tx1"/>
                        </a:solidFill>
                        <a:latin typeface="Arial" pitchFamily="34" charset="0"/>
                        <a:cs typeface="Arial" pitchFamily="34" charset="0"/>
                      </a:endParaRPr>
                    </a:p>
                  </a:txBody>
                  <a:tcPr marL="54000" marR="54000" marT="54000" marB="54000">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itchFamily="34" charset="0"/>
                          <a:cs typeface="Arial" pitchFamily="34" charset="0"/>
                        </a:rPr>
                        <a:t>The Oerlikon Barmag IDY machines</a:t>
                      </a:r>
                      <a:r>
                        <a:rPr lang="en-US" sz="1400" b="1" baseline="0" dirty="0">
                          <a:solidFill>
                            <a:schemeClr val="tx1"/>
                          </a:solidFill>
                          <a:latin typeface="Arial" pitchFamily="34" charset="0"/>
                          <a:cs typeface="Arial" pitchFamily="34" charset="0"/>
                        </a:rPr>
                        <a:t> offer high productivity and broad product ranges for our customers to compete in a changing market. </a:t>
                      </a:r>
                      <a:endParaRPr lang="en-US" sz="1400" b="1" dirty="0">
                        <a:solidFill>
                          <a:schemeClr val="tx1"/>
                        </a:solidFill>
                        <a:latin typeface="Arial" pitchFamily="34" charset="0"/>
                        <a:cs typeface="Arial" pitchFamily="34" charset="0"/>
                      </a:endParaRPr>
                    </a:p>
                  </a:txBody>
                  <a:tcPr marL="54000" marR="54000" marT="54000" marB="54000">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314053">
                <a:tc>
                  <a:txBody>
                    <a:bodyPr/>
                    <a:lstStyle/>
                    <a:p>
                      <a:endParaRPr lang="de-DE" sz="1400" dirty="0">
                        <a:solidFill>
                          <a:schemeClr val="tx1"/>
                        </a:solidFill>
                      </a:endParaRPr>
                    </a:p>
                  </a:txBody>
                  <a:tcPr marL="54000" marR="54000" marT="54000" marB="5400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itchFamily="34" charset="0"/>
                          <a:cs typeface="Arial" pitchFamily="34" charset="0"/>
                        </a:rPr>
                        <a:t>The IDY machine principle</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dirty="0">
                          <a:solidFill>
                            <a:schemeClr val="tx1"/>
                          </a:solidFill>
                          <a:latin typeface="Arial" pitchFamily="34" charset="0"/>
                          <a:cs typeface="Arial" pitchFamily="34" charset="0"/>
                        </a:rPr>
                        <a:t>Designed</a:t>
                      </a:r>
                      <a:r>
                        <a:rPr lang="en-US" sz="1200" b="0" baseline="0" dirty="0">
                          <a:solidFill>
                            <a:schemeClr val="tx1"/>
                          </a:solidFill>
                          <a:latin typeface="Arial" pitchFamily="34" charset="0"/>
                          <a:cs typeface="Arial" pitchFamily="34" charset="0"/>
                        </a:rPr>
                        <a:t> for the specific process needs</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baseline="0" dirty="0">
                          <a:solidFill>
                            <a:schemeClr val="tx1"/>
                          </a:solidFill>
                          <a:latin typeface="Arial" pitchFamily="34" charset="0"/>
                          <a:cs typeface="Arial" pitchFamily="34" charset="0"/>
                        </a:rPr>
                        <a:t>Offering HMLS, HT, LS/XSLS and automotive yarn concepts</a:t>
                      </a:r>
                      <a:endParaRPr lang="en-US" sz="1200" b="0" dirty="0">
                        <a:solidFill>
                          <a:schemeClr val="tx1"/>
                        </a:solidFill>
                        <a:latin typeface="Arial" pitchFamily="34" charset="0"/>
                        <a:cs typeface="Arial"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baseline="0" dirty="0">
                          <a:solidFill>
                            <a:schemeClr val="tx1"/>
                          </a:solidFill>
                          <a:latin typeface="Arial" pitchFamily="34" charset="0"/>
                          <a:cs typeface="Arial" pitchFamily="34" charset="0"/>
                        </a:rPr>
                        <a:t>Layout for h</a:t>
                      </a:r>
                      <a:r>
                        <a:rPr lang="en-US" sz="1200" b="0" dirty="0">
                          <a:solidFill>
                            <a:schemeClr val="tx1"/>
                          </a:solidFill>
                          <a:latin typeface="Arial" pitchFamily="34" charset="0"/>
                          <a:cs typeface="Arial" pitchFamily="34" charset="0"/>
                        </a:rPr>
                        <a:t>igh productivity</a:t>
                      </a:r>
                      <a:r>
                        <a:rPr lang="en-US" sz="1200" b="0" baseline="0" dirty="0">
                          <a:solidFill>
                            <a:schemeClr val="tx1"/>
                          </a:solidFill>
                          <a:latin typeface="Arial" pitchFamily="34" charset="0"/>
                          <a:cs typeface="Arial" pitchFamily="34" charset="0"/>
                        </a:rPr>
                        <a:t> and superior yarn quality, including specialty yarns</a:t>
                      </a:r>
                      <a:endParaRPr lang="en-US" sz="1200" b="0" dirty="0">
                        <a:solidFill>
                          <a:schemeClr val="tx1"/>
                        </a:solidFill>
                        <a:latin typeface="Arial" pitchFamily="34" charset="0"/>
                        <a:cs typeface="Arial" pitchFamily="34" charset="0"/>
                      </a:endParaRPr>
                    </a:p>
                  </a:txBody>
                  <a:tcPr marL="54000" marR="54000" marT="54000" marB="5400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411020">
                <a:tc>
                  <a:txBody>
                    <a:bodyPr/>
                    <a:lstStyle/>
                    <a:p>
                      <a:endParaRPr lang="de-DE" sz="1400" dirty="0">
                        <a:solidFill>
                          <a:schemeClr val="tx1"/>
                        </a:solidFill>
                      </a:endParaRPr>
                    </a:p>
                  </a:txBody>
                  <a:tcPr marL="54000" marR="54000" marT="54000" marB="54000">
                    <a:lnL w="12700" cmpd="sng">
                      <a:noFill/>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itchFamily="34" charset="0"/>
                          <a:cs typeface="Arial" pitchFamily="34" charset="0"/>
                        </a:rPr>
                        <a:t>High profits</a:t>
                      </a:r>
                      <a:r>
                        <a:rPr lang="en-US" sz="1400" b="1" baseline="0" dirty="0">
                          <a:solidFill>
                            <a:schemeClr val="tx1"/>
                          </a:solidFill>
                          <a:latin typeface="Arial" pitchFamily="34" charset="0"/>
                          <a:cs typeface="Arial" pitchFamily="34" charset="0"/>
                        </a:rPr>
                        <a:t> </a:t>
                      </a:r>
                      <a:r>
                        <a:rPr lang="en-US" sz="1400" b="1" dirty="0">
                          <a:solidFill>
                            <a:schemeClr val="tx1"/>
                          </a:solidFill>
                          <a:latin typeface="Arial" pitchFamily="34" charset="0"/>
                          <a:cs typeface="Arial" pitchFamily="34" charset="0"/>
                        </a:rPr>
                        <a:t>through </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baseline="0" dirty="0">
                          <a:solidFill>
                            <a:schemeClr val="tx1"/>
                          </a:solidFill>
                          <a:latin typeface="Arial" pitchFamily="34" charset="0"/>
                          <a:cs typeface="Arial" pitchFamily="34" charset="0"/>
                        </a:rPr>
                        <a:t>High yarn quality</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baseline="0" dirty="0">
                          <a:solidFill>
                            <a:schemeClr val="tx1"/>
                          </a:solidFill>
                          <a:latin typeface="Arial" pitchFamily="34" charset="0"/>
                          <a:cs typeface="Arial" pitchFamily="34" charset="0"/>
                        </a:rPr>
                        <a:t>Reduced OPEX</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dirty="0">
                          <a:solidFill>
                            <a:schemeClr val="tx1"/>
                          </a:solidFill>
                          <a:latin typeface="Arial" pitchFamily="34" charset="0"/>
                          <a:cs typeface="Arial" pitchFamily="34" charset="0"/>
                        </a:rPr>
                        <a:t>Energy-saving and efficient process </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dirty="0">
                          <a:solidFill>
                            <a:schemeClr val="tx1"/>
                          </a:solidFill>
                          <a:latin typeface="Arial" pitchFamily="34" charset="0"/>
                          <a:cs typeface="Arial" pitchFamily="34" charset="0"/>
                        </a:rPr>
                        <a:t>High productivity</a:t>
                      </a:r>
                      <a:r>
                        <a:rPr lang="en-US" sz="1200" b="0" baseline="0" dirty="0">
                          <a:solidFill>
                            <a:schemeClr val="tx1"/>
                          </a:solidFill>
                          <a:latin typeface="Arial" pitchFamily="34" charset="0"/>
                          <a:cs typeface="Arial" pitchFamily="34" charset="0"/>
                        </a:rPr>
                        <a:t> </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r>
                        <a:rPr lang="en-US" sz="1200" b="0" baseline="0" dirty="0">
                          <a:solidFill>
                            <a:schemeClr val="tx1"/>
                          </a:solidFill>
                          <a:latin typeface="Arial" pitchFamily="34" charset="0"/>
                          <a:cs typeface="Arial" pitchFamily="34" charset="0"/>
                        </a:rPr>
                        <a:t>Flexible product range</a:t>
                      </a:r>
                      <a:endParaRPr lang="en-US" sz="1200" b="0" dirty="0">
                        <a:solidFill>
                          <a:schemeClr val="tx1"/>
                        </a:solidFill>
                        <a:latin typeface="Arial" pitchFamily="34" charset="0"/>
                        <a:cs typeface="Arial"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Wingdings" charset="2"/>
                        <a:buChar char="§"/>
                        <a:tabLst/>
                        <a:defRPr/>
                      </a:pPr>
                      <a:endParaRPr lang="en-US" sz="1200" b="0" dirty="0">
                        <a:solidFill>
                          <a:schemeClr val="tx1"/>
                        </a:solidFill>
                        <a:latin typeface="Arial" pitchFamily="34" charset="0"/>
                        <a:cs typeface="Arial" pitchFamily="34" charset="0"/>
                      </a:endParaRPr>
                    </a:p>
                  </a:txBody>
                  <a:tcPr marL="54000" marR="54000" marT="54000" marB="54000">
                    <a:lnL w="12700" cmpd="sng">
                      <a:noFill/>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sp>
        <p:nvSpPr>
          <p:cNvPr id="15" name="Rechteck 14"/>
          <p:cNvSpPr/>
          <p:nvPr/>
        </p:nvSpPr>
        <p:spPr>
          <a:xfrm>
            <a:off x="1436345" y="695777"/>
            <a:ext cx="1429941" cy="10798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Bef>
                <a:spcPts val="225"/>
              </a:spcBef>
              <a:spcAft>
                <a:spcPts val="225"/>
              </a:spcAft>
            </a:pPr>
            <a:r>
              <a:rPr lang="en-US" sz="1350" b="1" dirty="0">
                <a:solidFill>
                  <a:prstClr val="white"/>
                </a:solidFill>
              </a:rPr>
              <a:t>The idea </a:t>
            </a:r>
          </a:p>
        </p:txBody>
      </p:sp>
      <p:sp>
        <p:nvSpPr>
          <p:cNvPr id="16" name="Rechteck 15"/>
          <p:cNvSpPr/>
          <p:nvPr/>
        </p:nvSpPr>
        <p:spPr>
          <a:xfrm>
            <a:off x="1436345" y="2017668"/>
            <a:ext cx="1429941" cy="10798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Bef>
                <a:spcPts val="225"/>
              </a:spcBef>
              <a:spcAft>
                <a:spcPts val="225"/>
              </a:spcAft>
            </a:pPr>
            <a:r>
              <a:rPr lang="en-US" sz="1350" b="1" dirty="0">
                <a:solidFill>
                  <a:prstClr val="white"/>
                </a:solidFill>
              </a:rPr>
              <a:t>The concept</a:t>
            </a:r>
          </a:p>
        </p:txBody>
      </p:sp>
      <p:sp>
        <p:nvSpPr>
          <p:cNvPr id="17" name="Rechteck 16"/>
          <p:cNvSpPr/>
          <p:nvPr/>
        </p:nvSpPr>
        <p:spPr>
          <a:xfrm>
            <a:off x="1436345" y="3339556"/>
            <a:ext cx="1429941" cy="10798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Bef>
                <a:spcPts val="225"/>
              </a:spcBef>
              <a:spcAft>
                <a:spcPts val="225"/>
              </a:spcAft>
            </a:pPr>
            <a:r>
              <a:rPr lang="en-US" sz="1350" b="1" dirty="0">
                <a:solidFill>
                  <a:prstClr val="white"/>
                </a:solidFill>
              </a:rPr>
              <a:t>The benefits</a:t>
            </a:r>
          </a:p>
        </p:txBody>
      </p:sp>
      <p:pic>
        <p:nvPicPr>
          <p:cNvPr id="14" name="Picture 2" descr="\\srvfs03.sts.saurer.vpn\User_Redirect02\p087569\Pictures\Stehr\IDY 3D 20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92216" y="2021719"/>
            <a:ext cx="1414888" cy="107584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92216" y="3338970"/>
            <a:ext cx="1414888" cy="1080483"/>
          </a:xfrm>
          <a:prstGeom prst="rect">
            <a:avLst/>
          </a:prstGeom>
        </p:spPr>
      </p:pic>
      <p:pic>
        <p:nvPicPr>
          <p:cNvPr id="5" name="Grafik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92216" y="695777"/>
            <a:ext cx="1414888" cy="1079897"/>
          </a:xfrm>
          <a:prstGeom prst="rect">
            <a:avLst/>
          </a:prstGeom>
        </p:spPr>
      </p:pic>
      <p:sp>
        <p:nvSpPr>
          <p:cNvPr id="19" name="Footer Placeholder 5">
            <a:extLst>
              <a:ext uri="{FF2B5EF4-FFF2-40B4-BE49-F238E27FC236}">
                <a16:creationId xmlns:a16="http://schemas.microsoft.com/office/drawing/2014/main" id="{6334590C-A216-4D04-92B4-4AC316E544C4}"/>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760026827"/>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Industrial Yarn Process</a:t>
            </a:r>
          </a:p>
        </p:txBody>
      </p:sp>
      <p:pic>
        <p:nvPicPr>
          <p:cNvPr id="24" name="Picture 2" descr="K:\b-sales_material\Fotos\3D Anlagenbilder\IDY\neu2011\idy_anlage_beyertest01 Kopi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15069" y="500940"/>
            <a:ext cx="3841112" cy="4296594"/>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AutoShape 15"/>
          <p:cNvCxnSpPr>
            <a:cxnSpLocks noChangeShapeType="1"/>
          </p:cNvCxnSpPr>
          <p:nvPr/>
        </p:nvCxnSpPr>
        <p:spPr bwMode="auto">
          <a:xfrm flipH="1">
            <a:off x="3891507" y="1049457"/>
            <a:ext cx="1656451" cy="0"/>
          </a:xfrm>
          <a:prstGeom prst="straightConnector1">
            <a:avLst/>
          </a:prstGeom>
          <a:noFill/>
          <a:ln w="9525">
            <a:solidFill>
              <a:schemeClr val="tx1"/>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feld 40"/>
          <p:cNvSpPr txBox="1"/>
          <p:nvPr/>
        </p:nvSpPr>
        <p:spPr>
          <a:xfrm>
            <a:off x="5601058" y="930921"/>
            <a:ext cx="863844" cy="214329"/>
          </a:xfrm>
          <a:prstGeom prst="rect">
            <a:avLst/>
          </a:prstGeom>
          <a:noFill/>
        </p:spPr>
        <p:txBody>
          <a:bodyPr wrap="square" lIns="0" tIns="0" rIns="0" bIns="0" rtlCol="0">
            <a:noAutofit/>
          </a:bodyPr>
          <a:lstStyle/>
          <a:p>
            <a:pPr>
              <a:spcBef>
                <a:spcPts val="225"/>
              </a:spcBef>
              <a:spcAft>
                <a:spcPts val="225"/>
              </a:spcAft>
              <a:buClr>
                <a:schemeClr val="bg2"/>
              </a:buClr>
            </a:pPr>
            <a:r>
              <a:rPr lang="en-US" sz="1400" b="1" dirty="0"/>
              <a:t>Extruder</a:t>
            </a:r>
          </a:p>
        </p:txBody>
      </p:sp>
      <p:cxnSp>
        <p:nvCxnSpPr>
          <p:cNvPr id="42" name="AutoShape 15"/>
          <p:cNvCxnSpPr>
            <a:cxnSpLocks noChangeShapeType="1"/>
          </p:cNvCxnSpPr>
          <p:nvPr/>
        </p:nvCxnSpPr>
        <p:spPr bwMode="auto">
          <a:xfrm flipH="1" flipV="1">
            <a:off x="1961113" y="1254897"/>
            <a:ext cx="3586845" cy="11833"/>
          </a:xfrm>
          <a:prstGeom prst="straightConnector1">
            <a:avLst/>
          </a:prstGeom>
          <a:noFill/>
          <a:ln w="9525">
            <a:solidFill>
              <a:schemeClr val="tx1"/>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feld 43"/>
          <p:cNvSpPr txBox="1"/>
          <p:nvPr/>
        </p:nvSpPr>
        <p:spPr>
          <a:xfrm>
            <a:off x="5601058" y="1165894"/>
            <a:ext cx="1992438" cy="233066"/>
          </a:xfrm>
          <a:prstGeom prst="rect">
            <a:avLst/>
          </a:prstGeom>
          <a:noFill/>
        </p:spPr>
        <p:txBody>
          <a:bodyPr wrap="square" lIns="0" tIns="0" rIns="0" bIns="0" rtlCol="0">
            <a:noAutofit/>
          </a:bodyPr>
          <a:lstStyle/>
          <a:p>
            <a:pPr>
              <a:spcBef>
                <a:spcPts val="225"/>
              </a:spcBef>
              <a:spcAft>
                <a:spcPts val="225"/>
              </a:spcAft>
              <a:buClr>
                <a:schemeClr val="bg2"/>
              </a:buClr>
            </a:pPr>
            <a:r>
              <a:rPr lang="en-US" sz="1400" b="1" dirty="0"/>
              <a:t>Spinning pump drive</a:t>
            </a:r>
          </a:p>
        </p:txBody>
      </p:sp>
      <p:cxnSp>
        <p:nvCxnSpPr>
          <p:cNvPr id="45" name="AutoShape 15"/>
          <p:cNvCxnSpPr>
            <a:cxnSpLocks noChangeShapeType="1"/>
          </p:cNvCxnSpPr>
          <p:nvPr/>
        </p:nvCxnSpPr>
        <p:spPr bwMode="auto">
          <a:xfrm flipH="1">
            <a:off x="2480098" y="1770474"/>
            <a:ext cx="3067860" cy="0"/>
          </a:xfrm>
          <a:prstGeom prst="straightConnector1">
            <a:avLst/>
          </a:prstGeom>
          <a:noFill/>
          <a:ln w="9525">
            <a:solidFill>
              <a:schemeClr val="tx1"/>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feld 46"/>
          <p:cNvSpPr txBox="1"/>
          <p:nvPr/>
        </p:nvSpPr>
        <p:spPr>
          <a:xfrm>
            <a:off x="5601058" y="1691153"/>
            <a:ext cx="1435833" cy="296339"/>
          </a:xfrm>
          <a:prstGeom prst="rect">
            <a:avLst/>
          </a:prstGeom>
          <a:noFill/>
        </p:spPr>
        <p:txBody>
          <a:bodyPr wrap="square" lIns="0" tIns="0" rIns="0" bIns="0" rtlCol="0">
            <a:noAutofit/>
          </a:bodyPr>
          <a:lstStyle/>
          <a:p>
            <a:pPr>
              <a:spcBef>
                <a:spcPts val="225"/>
              </a:spcBef>
              <a:spcAft>
                <a:spcPts val="225"/>
              </a:spcAft>
              <a:buClr>
                <a:schemeClr val="bg2"/>
              </a:buClr>
            </a:pPr>
            <a:r>
              <a:rPr lang="en-US" sz="1400" b="1" dirty="0"/>
              <a:t>Spinning beam</a:t>
            </a:r>
          </a:p>
        </p:txBody>
      </p:sp>
      <p:cxnSp>
        <p:nvCxnSpPr>
          <p:cNvPr id="48" name="AutoShape 15"/>
          <p:cNvCxnSpPr>
            <a:cxnSpLocks noChangeShapeType="1"/>
          </p:cNvCxnSpPr>
          <p:nvPr/>
        </p:nvCxnSpPr>
        <p:spPr bwMode="auto">
          <a:xfrm flipH="1">
            <a:off x="3255142" y="2204522"/>
            <a:ext cx="2292816" cy="0"/>
          </a:xfrm>
          <a:prstGeom prst="straightConnector1">
            <a:avLst/>
          </a:prstGeom>
          <a:noFill/>
          <a:ln w="9525">
            <a:solidFill>
              <a:schemeClr val="tx1"/>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15"/>
          <p:cNvCxnSpPr>
            <a:cxnSpLocks noChangeShapeType="1"/>
          </p:cNvCxnSpPr>
          <p:nvPr/>
        </p:nvCxnSpPr>
        <p:spPr bwMode="auto">
          <a:xfrm flipH="1">
            <a:off x="3160634" y="2822572"/>
            <a:ext cx="2387324" cy="0"/>
          </a:xfrm>
          <a:prstGeom prst="straightConnector1">
            <a:avLst/>
          </a:prstGeom>
          <a:noFill/>
          <a:ln w="9525">
            <a:solidFill>
              <a:schemeClr val="tx1"/>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5601058" y="2730349"/>
            <a:ext cx="1400688" cy="182328"/>
          </a:xfrm>
          <a:prstGeom prst="rect">
            <a:avLst/>
          </a:prstGeom>
          <a:noFill/>
        </p:spPr>
        <p:txBody>
          <a:bodyPr wrap="square" lIns="0" tIns="0" rIns="0" bIns="0" rtlCol="0">
            <a:noAutofit/>
          </a:bodyPr>
          <a:lstStyle/>
          <a:p>
            <a:pPr>
              <a:spcBef>
                <a:spcPts val="225"/>
              </a:spcBef>
              <a:spcAft>
                <a:spcPts val="225"/>
              </a:spcAft>
              <a:buClr>
                <a:schemeClr val="bg2"/>
              </a:buClr>
            </a:pPr>
            <a:r>
              <a:rPr lang="en-US" sz="1400" b="1" dirty="0"/>
              <a:t>Inter-floor duct</a:t>
            </a:r>
          </a:p>
        </p:txBody>
      </p:sp>
      <p:cxnSp>
        <p:nvCxnSpPr>
          <p:cNvPr id="56" name="AutoShape 15"/>
          <p:cNvCxnSpPr>
            <a:cxnSpLocks noChangeShapeType="1"/>
          </p:cNvCxnSpPr>
          <p:nvPr/>
        </p:nvCxnSpPr>
        <p:spPr bwMode="auto">
          <a:xfrm flipH="1">
            <a:off x="3637613" y="3408613"/>
            <a:ext cx="1910345" cy="0"/>
          </a:xfrm>
          <a:prstGeom prst="straightConnector1">
            <a:avLst/>
          </a:prstGeom>
          <a:noFill/>
          <a:ln w="9525">
            <a:solidFill>
              <a:schemeClr val="tx1"/>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5601058" y="3319318"/>
            <a:ext cx="1220036" cy="214329"/>
          </a:xfrm>
          <a:prstGeom prst="rect">
            <a:avLst/>
          </a:prstGeom>
          <a:noFill/>
        </p:spPr>
        <p:txBody>
          <a:bodyPr wrap="square" lIns="0" tIns="0" rIns="0" bIns="0" rtlCol="0">
            <a:noAutofit/>
          </a:bodyPr>
          <a:lstStyle/>
          <a:p>
            <a:pPr>
              <a:spcBef>
                <a:spcPts val="225"/>
              </a:spcBef>
              <a:spcAft>
                <a:spcPts val="225"/>
              </a:spcAft>
              <a:buClr>
                <a:schemeClr val="bg2"/>
              </a:buClr>
            </a:pPr>
            <a:r>
              <a:rPr lang="en-US" sz="1400" b="1" dirty="0"/>
              <a:t>Draw panel / take-up</a:t>
            </a:r>
          </a:p>
        </p:txBody>
      </p:sp>
      <p:cxnSp>
        <p:nvCxnSpPr>
          <p:cNvPr id="59" name="AutoShape 15"/>
          <p:cNvCxnSpPr>
            <a:cxnSpLocks noChangeShapeType="1"/>
          </p:cNvCxnSpPr>
          <p:nvPr/>
        </p:nvCxnSpPr>
        <p:spPr bwMode="auto">
          <a:xfrm flipH="1">
            <a:off x="3435271" y="4090060"/>
            <a:ext cx="2112687" cy="0"/>
          </a:xfrm>
          <a:prstGeom prst="straightConnector1">
            <a:avLst/>
          </a:prstGeom>
          <a:noFill/>
          <a:ln w="9525">
            <a:solidFill>
              <a:schemeClr val="tx1"/>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feld 60"/>
          <p:cNvSpPr txBox="1"/>
          <p:nvPr/>
        </p:nvSpPr>
        <p:spPr>
          <a:xfrm>
            <a:off x="5601058" y="4002677"/>
            <a:ext cx="1220036" cy="214329"/>
          </a:xfrm>
          <a:prstGeom prst="rect">
            <a:avLst/>
          </a:prstGeom>
          <a:noFill/>
        </p:spPr>
        <p:txBody>
          <a:bodyPr wrap="square" lIns="0" tIns="0" rIns="0" bIns="0" rtlCol="0">
            <a:noAutofit/>
          </a:bodyPr>
          <a:lstStyle/>
          <a:p>
            <a:pPr>
              <a:spcBef>
                <a:spcPts val="225"/>
              </a:spcBef>
              <a:spcAft>
                <a:spcPts val="225"/>
              </a:spcAft>
              <a:buClr>
                <a:schemeClr val="bg2"/>
              </a:buClr>
            </a:pPr>
            <a:r>
              <a:rPr lang="en-US" sz="1400" b="1" dirty="0"/>
              <a:t>Winder</a:t>
            </a:r>
          </a:p>
        </p:txBody>
      </p:sp>
      <p:sp>
        <p:nvSpPr>
          <p:cNvPr id="62" name="Textfeld 61"/>
          <p:cNvSpPr txBox="1"/>
          <p:nvPr/>
        </p:nvSpPr>
        <p:spPr>
          <a:xfrm>
            <a:off x="5601058" y="2097358"/>
            <a:ext cx="1495196" cy="182328"/>
          </a:xfrm>
          <a:prstGeom prst="rect">
            <a:avLst/>
          </a:prstGeom>
          <a:noFill/>
        </p:spPr>
        <p:txBody>
          <a:bodyPr wrap="square" lIns="0" tIns="0" rIns="0" bIns="0" rtlCol="0">
            <a:noAutofit/>
          </a:bodyPr>
          <a:lstStyle/>
          <a:p>
            <a:pPr>
              <a:spcBef>
                <a:spcPts val="225"/>
              </a:spcBef>
              <a:spcAft>
                <a:spcPts val="225"/>
              </a:spcAft>
              <a:buClr>
                <a:schemeClr val="bg2"/>
              </a:buClr>
            </a:pPr>
            <a:r>
              <a:rPr lang="en-US" sz="1400" b="1" dirty="0"/>
              <a:t>X-flow quench</a:t>
            </a:r>
          </a:p>
        </p:txBody>
      </p:sp>
      <p:sp>
        <p:nvSpPr>
          <p:cNvPr id="84" name="Footer Placeholder 5">
            <a:extLst>
              <a:ext uri="{FF2B5EF4-FFF2-40B4-BE49-F238E27FC236}">
                <a16:creationId xmlns:a16="http://schemas.microsoft.com/office/drawing/2014/main" id="{03E0C583-1FB2-49CD-8DB1-0B83AD2CD2F6}"/>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2335712605"/>
      </p:ext>
    </p:extLst>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504385" y="2024115"/>
            <a:ext cx="6136229" cy="2667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sp>
        <p:nvSpPr>
          <p:cNvPr id="32" name="Rechteck 31"/>
          <p:cNvSpPr/>
          <p:nvPr/>
        </p:nvSpPr>
        <p:spPr>
          <a:xfrm>
            <a:off x="504385" y="1683884"/>
            <a:ext cx="6136229" cy="2667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sp>
        <p:nvSpPr>
          <p:cNvPr id="39" name="Rechteck 38"/>
          <p:cNvSpPr/>
          <p:nvPr/>
        </p:nvSpPr>
        <p:spPr>
          <a:xfrm>
            <a:off x="444433" y="2332536"/>
            <a:ext cx="6202905" cy="2667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sp>
        <p:nvSpPr>
          <p:cNvPr id="46" name="Rechteck 45"/>
          <p:cNvSpPr/>
          <p:nvPr/>
        </p:nvSpPr>
        <p:spPr>
          <a:xfrm>
            <a:off x="504385" y="1354951"/>
            <a:ext cx="6136229" cy="2667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sp>
        <p:nvSpPr>
          <p:cNvPr id="56" name="Rechteck 55"/>
          <p:cNvSpPr/>
          <p:nvPr/>
        </p:nvSpPr>
        <p:spPr>
          <a:xfrm>
            <a:off x="504385" y="1032045"/>
            <a:ext cx="6136229" cy="2667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sp>
        <p:nvSpPr>
          <p:cNvPr id="2" name="Titel 1"/>
          <p:cNvSpPr>
            <a:spLocks noGrp="1"/>
          </p:cNvSpPr>
          <p:nvPr>
            <p:ph type="title"/>
          </p:nvPr>
        </p:nvSpPr>
        <p:spPr/>
        <p:txBody>
          <a:bodyPr/>
          <a:lstStyle/>
          <a:p>
            <a:r>
              <a:rPr lang="en-US" dirty="0"/>
              <a:t>Industrial Yarn - Key benefits</a:t>
            </a:r>
          </a:p>
        </p:txBody>
      </p:sp>
      <p:sp>
        <p:nvSpPr>
          <p:cNvPr id="33" name="Textfeld 32"/>
          <p:cNvSpPr txBox="1"/>
          <p:nvPr/>
        </p:nvSpPr>
        <p:spPr>
          <a:xfrm>
            <a:off x="742611" y="1732869"/>
            <a:ext cx="1728192" cy="162018"/>
          </a:xfrm>
          <a:prstGeom prst="rect">
            <a:avLst/>
          </a:prstGeom>
          <a:noFill/>
        </p:spPr>
        <p:txBody>
          <a:bodyPr wrap="square" lIns="0" tIns="0" rIns="0" bIns="0" rtlCol="0">
            <a:noAutofit/>
          </a:bodyPr>
          <a:lstStyle/>
          <a:p>
            <a:pPr>
              <a:spcBef>
                <a:spcPts val="225"/>
              </a:spcBef>
              <a:spcAft>
                <a:spcPts val="225"/>
              </a:spcAft>
              <a:buClr>
                <a:schemeClr val="bg2"/>
              </a:buClr>
            </a:pPr>
            <a:r>
              <a:rPr lang="en-US" sz="1050" b="1" dirty="0">
                <a:solidFill>
                  <a:srgbClr val="000000"/>
                </a:solidFill>
              </a:rPr>
              <a:t>Less waste</a:t>
            </a:r>
          </a:p>
        </p:txBody>
      </p:sp>
      <p:sp>
        <p:nvSpPr>
          <p:cNvPr id="40" name="Textfeld 39"/>
          <p:cNvSpPr txBox="1"/>
          <p:nvPr/>
        </p:nvSpPr>
        <p:spPr>
          <a:xfrm>
            <a:off x="749335" y="2381521"/>
            <a:ext cx="2355422" cy="162018"/>
          </a:xfrm>
          <a:prstGeom prst="rect">
            <a:avLst/>
          </a:prstGeom>
          <a:noFill/>
        </p:spPr>
        <p:txBody>
          <a:bodyPr wrap="square" lIns="0" tIns="0" rIns="0" bIns="0" rtlCol="0">
            <a:noAutofit/>
          </a:bodyPr>
          <a:lstStyle/>
          <a:p>
            <a:pPr>
              <a:spcBef>
                <a:spcPts val="225"/>
              </a:spcBef>
              <a:spcAft>
                <a:spcPts val="225"/>
              </a:spcAft>
              <a:buClr>
                <a:schemeClr val="bg2"/>
              </a:buClr>
            </a:pPr>
            <a:r>
              <a:rPr lang="en-US" sz="1050" b="1" dirty="0">
                <a:solidFill>
                  <a:srgbClr val="000000"/>
                </a:solidFill>
              </a:rPr>
              <a:t>Product optimized processes</a:t>
            </a:r>
          </a:p>
        </p:txBody>
      </p:sp>
      <p:sp>
        <p:nvSpPr>
          <p:cNvPr id="47" name="Textfeld 46"/>
          <p:cNvSpPr txBox="1"/>
          <p:nvPr/>
        </p:nvSpPr>
        <p:spPr>
          <a:xfrm>
            <a:off x="742611" y="1403936"/>
            <a:ext cx="1932307" cy="194892"/>
          </a:xfrm>
          <a:prstGeom prst="rect">
            <a:avLst/>
          </a:prstGeom>
          <a:noFill/>
        </p:spPr>
        <p:txBody>
          <a:bodyPr wrap="square" lIns="0" tIns="0" rIns="0" bIns="0" rtlCol="0">
            <a:noAutofit/>
          </a:bodyPr>
          <a:lstStyle/>
          <a:p>
            <a:pPr>
              <a:spcBef>
                <a:spcPts val="225"/>
              </a:spcBef>
              <a:spcAft>
                <a:spcPts val="225"/>
              </a:spcAft>
              <a:buClr>
                <a:schemeClr val="bg2"/>
              </a:buClr>
            </a:pPr>
            <a:r>
              <a:rPr lang="en-US" sz="1050" b="1" dirty="0"/>
              <a:t>Lower energy consumption </a:t>
            </a:r>
          </a:p>
        </p:txBody>
      </p:sp>
      <p:sp>
        <p:nvSpPr>
          <p:cNvPr id="54" name="Abgerundetes Rechteck 53"/>
          <p:cNvSpPr/>
          <p:nvPr/>
        </p:nvSpPr>
        <p:spPr>
          <a:xfrm>
            <a:off x="368236" y="1357692"/>
            <a:ext cx="274577" cy="2667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sp>
        <p:nvSpPr>
          <p:cNvPr id="57" name="Textfeld 56"/>
          <p:cNvSpPr txBox="1"/>
          <p:nvPr/>
        </p:nvSpPr>
        <p:spPr>
          <a:xfrm>
            <a:off x="742611" y="1081029"/>
            <a:ext cx="3780420" cy="162018"/>
          </a:xfrm>
          <a:prstGeom prst="rect">
            <a:avLst/>
          </a:prstGeom>
          <a:noFill/>
        </p:spPr>
        <p:txBody>
          <a:bodyPr wrap="square" lIns="0" tIns="0" rIns="0" bIns="0" rtlCol="0">
            <a:noAutofit/>
          </a:bodyPr>
          <a:lstStyle/>
          <a:p>
            <a:pPr>
              <a:spcBef>
                <a:spcPts val="225"/>
              </a:spcBef>
              <a:spcAft>
                <a:spcPts val="225"/>
              </a:spcAft>
              <a:buClr>
                <a:schemeClr val="bg2"/>
              </a:buClr>
            </a:pPr>
            <a:r>
              <a:rPr lang="en-US" sz="1050" b="1" dirty="0"/>
              <a:t>Savings in OPEX </a:t>
            </a:r>
          </a:p>
        </p:txBody>
      </p:sp>
      <p:sp>
        <p:nvSpPr>
          <p:cNvPr id="67" name="Abgerundetes Rechteck 66"/>
          <p:cNvSpPr/>
          <p:nvPr/>
        </p:nvSpPr>
        <p:spPr>
          <a:xfrm>
            <a:off x="368236" y="1032255"/>
            <a:ext cx="274577" cy="2667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grpSp>
        <p:nvGrpSpPr>
          <p:cNvPr id="5" name="Gruppierung 4"/>
          <p:cNvGrpSpPr/>
          <p:nvPr/>
        </p:nvGrpSpPr>
        <p:grpSpPr>
          <a:xfrm>
            <a:off x="368236" y="1683130"/>
            <a:ext cx="274577" cy="266700"/>
            <a:chOff x="400425" y="2112773"/>
            <a:chExt cx="366103" cy="355600"/>
          </a:xfrm>
        </p:grpSpPr>
        <p:sp>
          <p:nvSpPr>
            <p:cNvPr id="59" name="Rechteck 58"/>
            <p:cNvSpPr/>
            <p:nvPr/>
          </p:nvSpPr>
          <p:spPr>
            <a:xfrm>
              <a:off x="400425" y="2112773"/>
              <a:ext cx="366103" cy="3556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pic>
          <p:nvPicPr>
            <p:cNvPr id="35" name="Bild 34"/>
            <p:cNvPicPr>
              <a:picLocks noChangeAspect="1"/>
            </p:cNvPicPr>
            <p:nvPr/>
          </p:nvPicPr>
          <p:blipFill>
            <a:blip r:embed="rId4"/>
            <a:stretch>
              <a:fillRect/>
            </a:stretch>
          </p:blipFill>
          <p:spPr>
            <a:xfrm>
              <a:off x="493056" y="2191915"/>
              <a:ext cx="190500" cy="203200"/>
            </a:xfrm>
            <a:prstGeom prst="roundRect">
              <a:avLst/>
            </a:prstGeom>
          </p:spPr>
        </p:pic>
      </p:grpSp>
      <p:pic>
        <p:nvPicPr>
          <p:cNvPr id="51" name="Bild 50"/>
          <p:cNvPicPr>
            <a:picLocks noChangeAspect="1"/>
          </p:cNvPicPr>
          <p:nvPr/>
        </p:nvPicPr>
        <p:blipFill>
          <a:blip r:embed="rId5"/>
          <a:stretch>
            <a:fillRect/>
          </a:stretch>
        </p:blipFill>
        <p:spPr>
          <a:xfrm>
            <a:off x="451997" y="1413554"/>
            <a:ext cx="104775" cy="152400"/>
          </a:xfrm>
          <a:prstGeom prst="roundRect">
            <a:avLst/>
          </a:prstGeom>
        </p:spPr>
      </p:pic>
      <p:pic>
        <p:nvPicPr>
          <p:cNvPr id="10" name="Bild 9"/>
          <p:cNvPicPr>
            <a:picLocks noChangeAspect="1"/>
          </p:cNvPicPr>
          <p:nvPr/>
        </p:nvPicPr>
        <p:blipFill>
          <a:blip r:embed="rId6"/>
          <a:stretch>
            <a:fillRect/>
          </a:stretch>
        </p:blipFill>
        <p:spPr>
          <a:xfrm>
            <a:off x="444212" y="1092349"/>
            <a:ext cx="133350" cy="152400"/>
          </a:xfrm>
          <a:prstGeom prst="roundRect">
            <a:avLst/>
          </a:prstGeom>
        </p:spPr>
      </p:pic>
      <p:sp>
        <p:nvSpPr>
          <p:cNvPr id="36" name="Textfeld 35"/>
          <p:cNvSpPr txBox="1"/>
          <p:nvPr/>
        </p:nvSpPr>
        <p:spPr>
          <a:xfrm>
            <a:off x="742611" y="2071225"/>
            <a:ext cx="3780420" cy="162018"/>
          </a:xfrm>
          <a:prstGeom prst="rect">
            <a:avLst/>
          </a:prstGeom>
          <a:noFill/>
        </p:spPr>
        <p:txBody>
          <a:bodyPr wrap="square" lIns="0" tIns="0" rIns="0" bIns="0" rtlCol="0">
            <a:noAutofit/>
          </a:bodyPr>
          <a:lstStyle/>
          <a:p>
            <a:pPr>
              <a:spcBef>
                <a:spcPts val="225"/>
              </a:spcBef>
              <a:spcAft>
                <a:spcPts val="225"/>
              </a:spcAft>
              <a:buClr>
                <a:schemeClr val="bg2"/>
              </a:buClr>
            </a:pPr>
            <a:r>
              <a:rPr lang="en-US" sz="1050" b="1" dirty="0">
                <a:solidFill>
                  <a:srgbClr val="000000"/>
                </a:solidFill>
              </a:rPr>
              <a:t>High yarn quality</a:t>
            </a:r>
          </a:p>
        </p:txBody>
      </p:sp>
      <p:grpSp>
        <p:nvGrpSpPr>
          <p:cNvPr id="37" name="Gruppierung 7"/>
          <p:cNvGrpSpPr/>
          <p:nvPr/>
        </p:nvGrpSpPr>
        <p:grpSpPr>
          <a:xfrm>
            <a:off x="368236" y="2021466"/>
            <a:ext cx="274577" cy="266700"/>
            <a:chOff x="400425" y="3451564"/>
            <a:chExt cx="366103" cy="355600"/>
          </a:xfrm>
        </p:grpSpPr>
        <p:sp>
          <p:nvSpPr>
            <p:cNvPr id="41" name="Rechteck 40"/>
            <p:cNvSpPr/>
            <p:nvPr/>
          </p:nvSpPr>
          <p:spPr>
            <a:xfrm>
              <a:off x="400425" y="3451564"/>
              <a:ext cx="366103" cy="3556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pic>
          <p:nvPicPr>
            <p:cNvPr id="42" name="Bild 24"/>
            <p:cNvPicPr>
              <a:picLocks noChangeAspect="1"/>
            </p:cNvPicPr>
            <p:nvPr/>
          </p:nvPicPr>
          <p:blipFill>
            <a:blip r:embed="rId7"/>
            <a:stretch>
              <a:fillRect/>
            </a:stretch>
          </p:blipFill>
          <p:spPr>
            <a:xfrm>
              <a:off x="512106" y="3530734"/>
              <a:ext cx="152400" cy="203200"/>
            </a:xfrm>
            <a:prstGeom prst="roundRect">
              <a:avLst/>
            </a:prstGeom>
          </p:spPr>
        </p:pic>
      </p:grpSp>
      <p:pic>
        <p:nvPicPr>
          <p:cNvPr id="34" name="Picture 17" descr="Daten"/>
          <p:cNvPicPr>
            <a:picLocks noChangeAspect="1" noChangeArrowheads="1"/>
          </p:cNvPicPr>
          <p:nvPr>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bwMode="gray">
          <a:xfrm>
            <a:off x="368381" y="2335773"/>
            <a:ext cx="275400" cy="2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hteck 43"/>
          <p:cNvSpPr/>
          <p:nvPr/>
        </p:nvSpPr>
        <p:spPr>
          <a:xfrm>
            <a:off x="370336" y="689237"/>
            <a:ext cx="6270278" cy="2667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Bef>
                <a:spcPts val="225"/>
              </a:spcBef>
              <a:spcAft>
                <a:spcPts val="225"/>
              </a:spcAft>
            </a:pPr>
            <a:r>
              <a:rPr lang="en-US" sz="1350" b="1" dirty="0">
                <a:solidFill>
                  <a:schemeClr val="tx1"/>
                </a:solidFill>
              </a:rPr>
              <a:t>Overview Key Benefits</a:t>
            </a:r>
          </a:p>
        </p:txBody>
      </p:sp>
    </p:spTree>
    <p:extLst>
      <p:ext uri="{BB962C8B-B14F-4D97-AF65-F5344CB8AC3E}">
        <p14:creationId xmlns:p14="http://schemas.microsoft.com/office/powerpoint/2010/main" val="2229069530"/>
      </p:ext>
    </p:extLst>
  </p:cSld>
  <p:clrMapOvr>
    <a:masterClrMapping/>
  </p:clrMapOvr>
  <p:transition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Overview </a:t>
            </a:r>
            <a:r>
              <a:rPr lang="en-US" b="0" dirty="0"/>
              <a:t>(1/2)</a:t>
            </a:r>
            <a:endParaRPr lang="en-US" dirty="0"/>
          </a:p>
        </p:txBody>
      </p:sp>
      <p:sp>
        <p:nvSpPr>
          <p:cNvPr id="21" name="Rechteck 20"/>
          <p:cNvSpPr/>
          <p:nvPr/>
        </p:nvSpPr>
        <p:spPr>
          <a:xfrm>
            <a:off x="356379" y="2801140"/>
            <a:ext cx="3722370" cy="266700"/>
          </a:xfrm>
          <a:prstGeom prst="rect">
            <a:avLst/>
          </a:prstGeom>
          <a:solidFill>
            <a:srgbClr val="EB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pic>
        <p:nvPicPr>
          <p:cNvPr id="22" name="Bild 22"/>
          <p:cNvPicPr>
            <a:picLocks noChangeAspect="1"/>
          </p:cNvPicPr>
          <p:nvPr/>
        </p:nvPicPr>
        <p:blipFill>
          <a:blip r:embed="rId2"/>
          <a:stretch>
            <a:fillRect/>
          </a:stretch>
        </p:blipFill>
        <p:spPr>
          <a:xfrm>
            <a:off x="3916824" y="2801140"/>
            <a:ext cx="161925" cy="266700"/>
          </a:xfrm>
          <a:prstGeom prst="rect">
            <a:avLst/>
          </a:prstGeom>
        </p:spPr>
      </p:pic>
      <p:sp>
        <p:nvSpPr>
          <p:cNvPr id="23" name="Textfeld 22"/>
          <p:cNvSpPr txBox="1"/>
          <p:nvPr/>
        </p:nvSpPr>
        <p:spPr>
          <a:xfrm>
            <a:off x="2351018" y="2821259"/>
            <a:ext cx="1423547" cy="237120"/>
          </a:xfrm>
          <a:prstGeom prst="rect">
            <a:avLst/>
          </a:prstGeom>
          <a:noFill/>
        </p:spPr>
        <p:txBody>
          <a:bodyPr wrap="square" lIns="0" tIns="0" rIns="0" bIns="0" rtlCol="0">
            <a:noAutofit/>
          </a:bodyPr>
          <a:lstStyle/>
          <a:p>
            <a:pPr algn="r">
              <a:spcBef>
                <a:spcPts val="225"/>
              </a:spcBef>
              <a:spcAft>
                <a:spcPts val="225"/>
              </a:spcAft>
              <a:buClr>
                <a:schemeClr val="bg2"/>
              </a:buClr>
            </a:pPr>
            <a:r>
              <a:rPr lang="en-US" sz="1350" b="1" dirty="0">
                <a:solidFill>
                  <a:srgbClr val="FFFFFF"/>
                </a:solidFill>
              </a:rPr>
              <a:t>26,000 US$ / year</a:t>
            </a:r>
          </a:p>
        </p:txBody>
      </p:sp>
      <p:sp>
        <p:nvSpPr>
          <p:cNvPr id="29" name="Rectangle 2"/>
          <p:cNvSpPr txBox="1">
            <a:spLocks noChangeArrowheads="1"/>
          </p:cNvSpPr>
          <p:nvPr/>
        </p:nvSpPr>
        <p:spPr bwMode="auto">
          <a:xfrm>
            <a:off x="356378" y="2527780"/>
            <a:ext cx="2238734"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600" kern="1200">
                <a:solidFill>
                  <a:schemeClr val="tx1">
                    <a:lumMod val="50000"/>
                    <a:lumOff val="50000"/>
                  </a:schemeClr>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chemeClr val="bg2"/>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200" i="1" kern="1200">
                <a:solidFill>
                  <a:schemeClr val="tx1">
                    <a:lumMod val="65000"/>
                    <a:lumOff val="35000"/>
                  </a:schemeClr>
                </a:solidFill>
                <a:latin typeface="+mn-lt"/>
                <a:ea typeface="+mn-ea"/>
                <a:cs typeface="+mn-cs"/>
              </a:defRPr>
            </a:lvl9pPr>
          </a:lstStyle>
          <a:p>
            <a:pPr lvl="1"/>
            <a:r>
              <a:rPr lang="en-US" sz="1350" b="0" dirty="0"/>
              <a:t>8 spin beams</a:t>
            </a:r>
          </a:p>
        </p:txBody>
      </p:sp>
      <p:sp>
        <p:nvSpPr>
          <p:cNvPr id="30" name="Textfeld 29"/>
          <p:cNvSpPr txBox="1"/>
          <p:nvPr/>
        </p:nvSpPr>
        <p:spPr>
          <a:xfrm>
            <a:off x="3457610" y="2603013"/>
            <a:ext cx="621581" cy="198127"/>
          </a:xfrm>
          <a:prstGeom prst="rect">
            <a:avLst/>
          </a:prstGeom>
          <a:noFill/>
        </p:spPr>
        <p:txBody>
          <a:bodyPr wrap="square" lIns="0" tIns="0" rIns="0" bIns="0" rtlCol="0">
            <a:noAutofit/>
          </a:bodyPr>
          <a:lstStyle/>
          <a:p>
            <a:pPr algn="r">
              <a:spcBef>
                <a:spcPts val="225"/>
              </a:spcBef>
              <a:spcAft>
                <a:spcPts val="225"/>
              </a:spcAft>
              <a:buClr>
                <a:schemeClr val="bg2"/>
              </a:buClr>
            </a:pPr>
            <a:r>
              <a:rPr lang="en-US" sz="1050" dirty="0">
                <a:solidFill>
                  <a:schemeClr val="bg2"/>
                </a:solidFill>
              </a:rPr>
              <a:t>Savings</a:t>
            </a:r>
          </a:p>
        </p:txBody>
      </p:sp>
      <p:sp>
        <p:nvSpPr>
          <p:cNvPr id="31" name="Rechteck 30"/>
          <p:cNvSpPr/>
          <p:nvPr/>
        </p:nvSpPr>
        <p:spPr>
          <a:xfrm>
            <a:off x="359329" y="2167627"/>
            <a:ext cx="4339278" cy="266700"/>
          </a:xfrm>
          <a:prstGeom prst="rect">
            <a:avLst/>
          </a:prstGeom>
          <a:solidFill>
            <a:srgbClr val="EB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pic>
        <p:nvPicPr>
          <p:cNvPr id="32" name="Bild 22"/>
          <p:cNvPicPr>
            <a:picLocks noChangeAspect="1"/>
          </p:cNvPicPr>
          <p:nvPr/>
        </p:nvPicPr>
        <p:blipFill>
          <a:blip r:embed="rId2"/>
          <a:stretch>
            <a:fillRect/>
          </a:stretch>
        </p:blipFill>
        <p:spPr>
          <a:xfrm>
            <a:off x="4536682" y="2167627"/>
            <a:ext cx="161925" cy="266700"/>
          </a:xfrm>
          <a:prstGeom prst="rect">
            <a:avLst/>
          </a:prstGeom>
        </p:spPr>
      </p:pic>
      <p:sp>
        <p:nvSpPr>
          <p:cNvPr id="33" name="Textfeld 32"/>
          <p:cNvSpPr txBox="1"/>
          <p:nvPr/>
        </p:nvSpPr>
        <p:spPr>
          <a:xfrm>
            <a:off x="2878538" y="2187746"/>
            <a:ext cx="1423547" cy="237120"/>
          </a:xfrm>
          <a:prstGeom prst="rect">
            <a:avLst/>
          </a:prstGeom>
          <a:noFill/>
        </p:spPr>
        <p:txBody>
          <a:bodyPr wrap="square" lIns="0" tIns="0" rIns="0" bIns="0" rtlCol="0">
            <a:noAutofit/>
          </a:bodyPr>
          <a:lstStyle/>
          <a:p>
            <a:pPr algn="r">
              <a:spcBef>
                <a:spcPts val="225"/>
              </a:spcBef>
              <a:spcAft>
                <a:spcPts val="225"/>
              </a:spcAft>
              <a:buClr>
                <a:schemeClr val="bg2"/>
              </a:buClr>
            </a:pPr>
            <a:r>
              <a:rPr lang="en-US" sz="1350" b="1" dirty="0">
                <a:solidFill>
                  <a:srgbClr val="FFFFFF"/>
                </a:solidFill>
              </a:rPr>
              <a:t>6,000 US$ / year</a:t>
            </a:r>
          </a:p>
        </p:txBody>
      </p:sp>
      <p:sp>
        <p:nvSpPr>
          <p:cNvPr id="34" name="Rectangle 2"/>
          <p:cNvSpPr txBox="1">
            <a:spLocks noChangeArrowheads="1"/>
          </p:cNvSpPr>
          <p:nvPr/>
        </p:nvSpPr>
        <p:spPr bwMode="auto">
          <a:xfrm>
            <a:off x="359327" y="1894267"/>
            <a:ext cx="2238734"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600" kern="1200">
                <a:solidFill>
                  <a:schemeClr val="tx1">
                    <a:lumMod val="50000"/>
                    <a:lumOff val="50000"/>
                  </a:schemeClr>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chemeClr val="bg2"/>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200" i="1" kern="1200">
                <a:solidFill>
                  <a:schemeClr val="tx1">
                    <a:lumMod val="65000"/>
                    <a:lumOff val="35000"/>
                  </a:schemeClr>
                </a:solidFill>
                <a:latin typeface="+mn-lt"/>
                <a:ea typeface="+mn-ea"/>
                <a:cs typeface="+mn-cs"/>
              </a:defRPr>
            </a:lvl9pPr>
          </a:lstStyle>
          <a:p>
            <a:pPr lvl="1"/>
            <a:r>
              <a:rPr lang="en-US" sz="1350" b="0" dirty="0"/>
              <a:t>2 extruders</a:t>
            </a:r>
          </a:p>
        </p:txBody>
      </p:sp>
      <p:sp>
        <p:nvSpPr>
          <p:cNvPr id="35" name="Textfeld 34"/>
          <p:cNvSpPr txBox="1"/>
          <p:nvPr/>
        </p:nvSpPr>
        <p:spPr>
          <a:xfrm>
            <a:off x="4077026" y="1969500"/>
            <a:ext cx="621581" cy="198127"/>
          </a:xfrm>
          <a:prstGeom prst="rect">
            <a:avLst/>
          </a:prstGeom>
          <a:noFill/>
        </p:spPr>
        <p:txBody>
          <a:bodyPr wrap="square" lIns="0" tIns="0" rIns="0" bIns="0" rtlCol="0">
            <a:noAutofit/>
          </a:bodyPr>
          <a:lstStyle/>
          <a:p>
            <a:pPr algn="r">
              <a:spcBef>
                <a:spcPts val="225"/>
              </a:spcBef>
              <a:spcAft>
                <a:spcPts val="225"/>
              </a:spcAft>
              <a:buClr>
                <a:schemeClr val="bg2"/>
              </a:buClr>
            </a:pPr>
            <a:r>
              <a:rPr lang="en-US" sz="1050" dirty="0">
                <a:solidFill>
                  <a:schemeClr val="bg2"/>
                </a:solidFill>
              </a:rPr>
              <a:t>Savings</a:t>
            </a:r>
          </a:p>
        </p:txBody>
      </p:sp>
      <p:sp>
        <p:nvSpPr>
          <p:cNvPr id="36" name="Rechteck 35"/>
          <p:cNvSpPr/>
          <p:nvPr/>
        </p:nvSpPr>
        <p:spPr>
          <a:xfrm>
            <a:off x="358775" y="3439669"/>
            <a:ext cx="2750623" cy="266700"/>
          </a:xfrm>
          <a:prstGeom prst="rect">
            <a:avLst/>
          </a:prstGeom>
          <a:solidFill>
            <a:srgbClr val="EB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pic>
        <p:nvPicPr>
          <p:cNvPr id="37" name="Bild 22"/>
          <p:cNvPicPr>
            <a:picLocks noChangeAspect="1"/>
          </p:cNvPicPr>
          <p:nvPr/>
        </p:nvPicPr>
        <p:blipFill>
          <a:blip r:embed="rId2"/>
          <a:stretch>
            <a:fillRect/>
          </a:stretch>
        </p:blipFill>
        <p:spPr>
          <a:xfrm>
            <a:off x="2951084" y="3439669"/>
            <a:ext cx="161925" cy="266700"/>
          </a:xfrm>
          <a:prstGeom prst="rect">
            <a:avLst/>
          </a:prstGeom>
        </p:spPr>
      </p:pic>
      <p:sp>
        <p:nvSpPr>
          <p:cNvPr id="38" name="Textfeld 37"/>
          <p:cNvSpPr txBox="1"/>
          <p:nvPr/>
        </p:nvSpPr>
        <p:spPr>
          <a:xfrm>
            <a:off x="1447640" y="3459788"/>
            <a:ext cx="1423547" cy="237120"/>
          </a:xfrm>
          <a:prstGeom prst="rect">
            <a:avLst/>
          </a:prstGeom>
          <a:noFill/>
        </p:spPr>
        <p:txBody>
          <a:bodyPr wrap="square" lIns="0" tIns="0" rIns="0" bIns="0" rtlCol="0">
            <a:noAutofit/>
          </a:bodyPr>
          <a:lstStyle/>
          <a:p>
            <a:pPr algn="r">
              <a:spcBef>
                <a:spcPts val="225"/>
              </a:spcBef>
              <a:spcAft>
                <a:spcPts val="225"/>
              </a:spcAft>
              <a:buClr>
                <a:schemeClr val="bg2"/>
              </a:buClr>
            </a:pPr>
            <a:r>
              <a:rPr lang="en-US" sz="1350" b="1" dirty="0">
                <a:solidFill>
                  <a:srgbClr val="FFFFFF"/>
                </a:solidFill>
              </a:rPr>
              <a:t>57,000 US$ / year</a:t>
            </a:r>
          </a:p>
        </p:txBody>
      </p:sp>
      <p:sp>
        <p:nvSpPr>
          <p:cNvPr id="39" name="Rectangle 2"/>
          <p:cNvSpPr txBox="1">
            <a:spLocks noChangeArrowheads="1"/>
          </p:cNvSpPr>
          <p:nvPr/>
        </p:nvSpPr>
        <p:spPr bwMode="auto">
          <a:xfrm>
            <a:off x="358773" y="3166309"/>
            <a:ext cx="2238734"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600" kern="1200">
                <a:solidFill>
                  <a:schemeClr val="tx1">
                    <a:lumMod val="50000"/>
                    <a:lumOff val="50000"/>
                  </a:schemeClr>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chemeClr val="bg2"/>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200" i="1" kern="1200">
                <a:solidFill>
                  <a:schemeClr val="tx1">
                    <a:lumMod val="65000"/>
                    <a:lumOff val="35000"/>
                  </a:schemeClr>
                </a:solidFill>
                <a:latin typeface="+mn-lt"/>
                <a:ea typeface="+mn-ea"/>
                <a:cs typeface="+mn-cs"/>
              </a:defRPr>
            </a:lvl9pPr>
          </a:lstStyle>
          <a:p>
            <a:pPr lvl="1"/>
            <a:r>
              <a:rPr lang="en-US" sz="1350" b="0" dirty="0"/>
              <a:t>8 draw panels</a:t>
            </a:r>
          </a:p>
        </p:txBody>
      </p:sp>
      <p:sp>
        <p:nvSpPr>
          <p:cNvPr id="40" name="Textfeld 39"/>
          <p:cNvSpPr txBox="1"/>
          <p:nvPr/>
        </p:nvSpPr>
        <p:spPr>
          <a:xfrm>
            <a:off x="2487817" y="3238212"/>
            <a:ext cx="621581" cy="198127"/>
          </a:xfrm>
          <a:prstGeom prst="rect">
            <a:avLst/>
          </a:prstGeom>
          <a:noFill/>
        </p:spPr>
        <p:txBody>
          <a:bodyPr wrap="square" lIns="0" tIns="0" rIns="0" bIns="0" rtlCol="0">
            <a:noAutofit/>
          </a:bodyPr>
          <a:lstStyle/>
          <a:p>
            <a:pPr algn="r">
              <a:spcBef>
                <a:spcPts val="225"/>
              </a:spcBef>
              <a:spcAft>
                <a:spcPts val="225"/>
              </a:spcAft>
              <a:buClr>
                <a:schemeClr val="bg2"/>
              </a:buClr>
            </a:pPr>
            <a:r>
              <a:rPr lang="en-US" sz="1050" dirty="0">
                <a:solidFill>
                  <a:schemeClr val="bg2"/>
                </a:solidFill>
              </a:rPr>
              <a:t>Savings</a:t>
            </a:r>
          </a:p>
        </p:txBody>
      </p:sp>
      <p:sp>
        <p:nvSpPr>
          <p:cNvPr id="41" name="Rectangle 2"/>
          <p:cNvSpPr txBox="1">
            <a:spLocks noChangeArrowheads="1"/>
          </p:cNvSpPr>
          <p:nvPr/>
        </p:nvSpPr>
        <p:spPr bwMode="auto">
          <a:xfrm>
            <a:off x="363522" y="1101490"/>
            <a:ext cx="3078957" cy="7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lumMod val="65000"/>
                    <a:lumOff val="35000"/>
                  </a:schemeClr>
                </a:solidFill>
                <a:latin typeface="+mn-lt"/>
                <a:ea typeface="+mn-ea"/>
                <a:cs typeface="+mn-cs"/>
              </a:defRPr>
            </a:lvl9pPr>
          </a:lstStyle>
          <a:p>
            <a:pPr lvl="1"/>
            <a:r>
              <a:rPr lang="en-US" sz="1350" dirty="0">
                <a:solidFill>
                  <a:srgbClr val="EB0000"/>
                </a:solidFill>
              </a:rPr>
              <a:t>Savings in OPEX</a:t>
            </a:r>
          </a:p>
          <a:p>
            <a:pPr lvl="1"/>
            <a:r>
              <a:rPr lang="en-US" sz="1350" dirty="0"/>
              <a:t>Example: 12,000 tpa IDY plant </a:t>
            </a:r>
            <a:br>
              <a:rPr lang="en-US" sz="1350" dirty="0"/>
            </a:br>
            <a:r>
              <a:rPr lang="en-US" sz="1350" dirty="0"/>
              <a:t>	   (8 positions):</a:t>
            </a:r>
          </a:p>
          <a:p>
            <a:pPr lvl="1"/>
            <a:endParaRPr lang="en-US" sz="1200" dirty="0"/>
          </a:p>
        </p:txBody>
      </p:sp>
      <p:sp>
        <p:nvSpPr>
          <p:cNvPr id="42" name="Rectangle 9"/>
          <p:cNvSpPr>
            <a:spLocks noChangeArrowheads="1"/>
          </p:cNvSpPr>
          <p:nvPr/>
        </p:nvSpPr>
        <p:spPr bwMode="auto">
          <a:xfrm>
            <a:off x="356378" y="3943186"/>
            <a:ext cx="1592435" cy="115416"/>
          </a:xfrm>
          <a:prstGeom prst="rect">
            <a:avLst/>
          </a:prstGeom>
          <a:noFill/>
          <a:ln w="9525" algn="ctr">
            <a:noFill/>
            <a:miter lim="800000"/>
            <a:headEnd/>
            <a:tailEnd/>
          </a:ln>
        </p:spPr>
        <p:txBody>
          <a:bodyPr wrap="square" lIns="0" tIns="0" rIns="0" bIns="0">
            <a:spAutoFit/>
          </a:bodyPr>
          <a:lstStyle/>
          <a:p>
            <a:pPr>
              <a:spcBef>
                <a:spcPct val="50000"/>
              </a:spcBef>
            </a:pPr>
            <a:r>
              <a:rPr lang="en-US" sz="750" dirty="0">
                <a:solidFill>
                  <a:srgbClr val="000000"/>
                </a:solidFill>
              </a:rPr>
              <a:t>(8.400 hours per year; 0.1 US$/kWh)</a:t>
            </a:r>
          </a:p>
        </p:txBody>
      </p:sp>
      <p:sp>
        <p:nvSpPr>
          <p:cNvPr id="43" name="Textfeld 42"/>
          <p:cNvSpPr txBox="1"/>
          <p:nvPr/>
        </p:nvSpPr>
        <p:spPr>
          <a:xfrm>
            <a:off x="356378" y="4303330"/>
            <a:ext cx="6265069" cy="181525"/>
          </a:xfrm>
          <a:prstGeom prst="rect">
            <a:avLst/>
          </a:prstGeom>
          <a:noFill/>
        </p:spPr>
        <p:txBody>
          <a:bodyPr wrap="square" lIns="0" tIns="0" rIns="0" bIns="0" rtlCol="0">
            <a:noAutofit/>
          </a:bodyPr>
          <a:lstStyle/>
          <a:p>
            <a:pPr>
              <a:spcBef>
                <a:spcPts val="225"/>
              </a:spcBef>
              <a:spcAft>
                <a:spcPts val="225"/>
              </a:spcAft>
              <a:buClr>
                <a:schemeClr val="bg2"/>
              </a:buClr>
            </a:pPr>
            <a:r>
              <a:rPr lang="de-DE" sz="788" dirty="0"/>
              <a:t>All </a:t>
            </a:r>
            <a:r>
              <a:rPr lang="de-DE" sz="788" dirty="0" err="1"/>
              <a:t>figures</a:t>
            </a:r>
            <a:r>
              <a:rPr lang="de-DE" sz="788" dirty="0"/>
              <a:t> </a:t>
            </a:r>
            <a:r>
              <a:rPr lang="de-DE" sz="788" dirty="0" err="1"/>
              <a:t>are</a:t>
            </a:r>
            <a:r>
              <a:rPr lang="de-DE" sz="788" dirty="0"/>
              <a:t> </a:t>
            </a:r>
            <a:r>
              <a:rPr lang="de-DE" sz="788" dirty="0" err="1"/>
              <a:t>based</a:t>
            </a:r>
            <a:r>
              <a:rPr lang="de-DE" sz="788" dirty="0"/>
              <a:t> on </a:t>
            </a:r>
            <a:r>
              <a:rPr lang="de-DE" sz="788" dirty="0" err="1"/>
              <a:t>own</a:t>
            </a:r>
            <a:r>
              <a:rPr lang="de-DE" sz="788" dirty="0"/>
              <a:t> </a:t>
            </a:r>
            <a:r>
              <a:rPr lang="de-DE" sz="788" dirty="0" err="1"/>
              <a:t>investigation</a:t>
            </a:r>
            <a:r>
              <a:rPr lang="de-DE" sz="788" dirty="0"/>
              <a:t> </a:t>
            </a:r>
            <a:r>
              <a:rPr lang="de-DE" sz="788" dirty="0" err="1"/>
              <a:t>and</a:t>
            </a:r>
            <a:r>
              <a:rPr lang="de-DE" sz="788" dirty="0"/>
              <a:t> / </a:t>
            </a:r>
            <a:r>
              <a:rPr lang="de-DE" sz="788" dirty="0" err="1"/>
              <a:t>or</a:t>
            </a:r>
            <a:r>
              <a:rPr lang="de-DE" sz="788" dirty="0"/>
              <a:t> </a:t>
            </a:r>
            <a:r>
              <a:rPr lang="de-DE" sz="788" dirty="0" err="1"/>
              <a:t>market</a:t>
            </a:r>
            <a:r>
              <a:rPr lang="de-DE" sz="788" dirty="0"/>
              <a:t> </a:t>
            </a:r>
            <a:r>
              <a:rPr lang="de-DE" sz="788" dirty="0" err="1"/>
              <a:t>information</a:t>
            </a:r>
            <a:r>
              <a:rPr lang="de-DE" sz="788" dirty="0"/>
              <a:t> </a:t>
            </a:r>
            <a:r>
              <a:rPr lang="de-DE" sz="788" dirty="0" err="1"/>
              <a:t>without</a:t>
            </a:r>
            <a:r>
              <a:rPr lang="de-DE" sz="788" dirty="0"/>
              <a:t> </a:t>
            </a:r>
            <a:r>
              <a:rPr lang="de-DE" sz="788" dirty="0" err="1"/>
              <a:t>guarantee</a:t>
            </a:r>
            <a:endParaRPr lang="de-DE" sz="788" dirty="0"/>
          </a:p>
        </p:txBody>
      </p:sp>
      <p:grpSp>
        <p:nvGrpSpPr>
          <p:cNvPr id="3" name="Gruppieren 2"/>
          <p:cNvGrpSpPr/>
          <p:nvPr/>
        </p:nvGrpSpPr>
        <p:grpSpPr>
          <a:xfrm>
            <a:off x="363182" y="816021"/>
            <a:ext cx="274577" cy="266700"/>
            <a:chOff x="400425" y="1508730"/>
            <a:chExt cx="366103" cy="355600"/>
          </a:xfrm>
        </p:grpSpPr>
        <p:sp>
          <p:nvSpPr>
            <p:cNvPr id="28" name="Abgerundetes Rechteck 27"/>
            <p:cNvSpPr/>
            <p:nvPr/>
          </p:nvSpPr>
          <p:spPr>
            <a:xfrm>
              <a:off x="400425" y="1508730"/>
              <a:ext cx="366103" cy="3556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r>
                <a:rPr lang="en-US" sz="1350" b="1" dirty="0">
                  <a:solidFill>
                    <a:schemeClr val="tx1"/>
                  </a:solidFill>
                </a:rPr>
                <a:t> </a:t>
              </a:r>
            </a:p>
          </p:txBody>
        </p:sp>
        <p:pic>
          <p:nvPicPr>
            <p:cNvPr id="45" name="Bild 9"/>
            <p:cNvPicPr>
              <a:picLocks noChangeAspect="1"/>
            </p:cNvPicPr>
            <p:nvPr/>
          </p:nvPicPr>
          <p:blipFill>
            <a:blip r:embed="rId3"/>
            <a:stretch>
              <a:fillRect/>
            </a:stretch>
          </p:blipFill>
          <p:spPr>
            <a:xfrm>
              <a:off x="501727" y="1588856"/>
              <a:ext cx="177800" cy="203200"/>
            </a:xfrm>
            <a:prstGeom prst="roundRect">
              <a:avLst/>
            </a:prstGeom>
          </p:spPr>
        </p:pic>
      </p:grpSp>
      <p:sp>
        <p:nvSpPr>
          <p:cNvPr id="44" name="Footer Placeholder 5">
            <a:extLst>
              <a:ext uri="{FF2B5EF4-FFF2-40B4-BE49-F238E27FC236}">
                <a16:creationId xmlns:a16="http://schemas.microsoft.com/office/drawing/2014/main" id="{1B51DAC6-AFB9-4D76-A499-EB48E6C84335}"/>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3168479078"/>
      </p:ext>
    </p:extLst>
  </p:cSld>
  <p:clrMapOvr>
    <a:masterClrMapping/>
  </p:clrMapOvr>
  <p:transition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358775" y="877491"/>
            <a:ext cx="3186114" cy="28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lumMod val="65000"/>
                    <a:lumOff val="35000"/>
                  </a:schemeClr>
                </a:solidFill>
                <a:latin typeface="+mn-lt"/>
                <a:ea typeface="+mn-ea"/>
                <a:cs typeface="+mn-cs"/>
              </a:defRPr>
            </a:lvl9pPr>
          </a:lstStyle>
          <a:p>
            <a:pPr lvl="1"/>
            <a:r>
              <a:rPr lang="en-US" sz="1400" dirty="0">
                <a:solidFill>
                  <a:srgbClr val="EB0000"/>
                </a:solidFill>
              </a:rPr>
              <a:t>Energy savings through</a:t>
            </a:r>
            <a:endParaRPr lang="en-US" sz="1400" dirty="0"/>
          </a:p>
          <a:p>
            <a:pPr lvl="2"/>
            <a:r>
              <a:rPr lang="en-US" sz="1400" dirty="0"/>
              <a:t>Reduced heat loss (SP 8)</a:t>
            </a:r>
          </a:p>
          <a:p>
            <a:pPr lvl="2"/>
            <a:r>
              <a:rPr lang="en-US" sz="1400" dirty="0"/>
              <a:t>E10 extruder Series</a:t>
            </a:r>
          </a:p>
          <a:p>
            <a:pPr marL="135000" lvl="1" indent="-135000">
              <a:buClr>
                <a:schemeClr val="bg2"/>
              </a:buClr>
              <a:buFont typeface="Wingdings" panose="05000000000000000000" pitchFamily="2" charset="2"/>
              <a:buChar char="§"/>
            </a:pPr>
            <a:r>
              <a:rPr lang="en-US" sz="1400" b="0" dirty="0"/>
              <a:t>HF godet heating principle</a:t>
            </a:r>
          </a:p>
          <a:p>
            <a:pPr marL="135000" lvl="1" indent="-135000">
              <a:buClr>
                <a:schemeClr val="bg2"/>
              </a:buClr>
              <a:buFont typeface="Wingdings" panose="05000000000000000000" pitchFamily="2" charset="2"/>
              <a:buChar char="§"/>
            </a:pPr>
            <a:r>
              <a:rPr lang="en-US" sz="1400" b="0" dirty="0"/>
              <a:t>Efficient winder drives </a:t>
            </a:r>
          </a:p>
          <a:p>
            <a:pPr marL="135000" lvl="1" indent="-135000">
              <a:buClr>
                <a:schemeClr val="bg2"/>
              </a:buClr>
              <a:buFont typeface="Wingdings" panose="05000000000000000000" pitchFamily="2" charset="2"/>
              <a:buChar char="§"/>
            </a:pPr>
            <a:endParaRPr lang="en-US" sz="1400" b="0" dirty="0"/>
          </a:p>
          <a:p>
            <a:pPr marL="135000" lvl="1" indent="-135000">
              <a:buClr>
                <a:schemeClr val="bg2"/>
              </a:buClr>
              <a:buFont typeface="Wingdings" panose="05000000000000000000" pitchFamily="2" charset="2"/>
              <a:buChar char="§"/>
            </a:pPr>
            <a:endParaRPr lang="en-US" sz="1400" b="0" dirty="0"/>
          </a:p>
          <a:p>
            <a:pPr lvl="1"/>
            <a:r>
              <a:rPr lang="en-US" sz="1400" dirty="0">
                <a:solidFill>
                  <a:srgbClr val="EB0000"/>
                </a:solidFill>
              </a:rPr>
              <a:t>High efficiency – less waste through</a:t>
            </a:r>
            <a:r>
              <a:rPr lang="en-US" sz="1400" dirty="0"/>
              <a:t> </a:t>
            </a:r>
          </a:p>
          <a:p>
            <a:pPr lvl="2"/>
            <a:r>
              <a:rPr lang="en-US" sz="1400" dirty="0"/>
              <a:t>Fast and easy string-up</a:t>
            </a:r>
          </a:p>
          <a:p>
            <a:pPr lvl="1">
              <a:buClr>
                <a:schemeClr val="bg2"/>
              </a:buClr>
            </a:pPr>
            <a:endParaRPr lang="en-US" sz="1200" b="0" dirty="0"/>
          </a:p>
          <a:p>
            <a:pPr lvl="1"/>
            <a:endParaRPr lang="en-US" sz="1200" dirty="0"/>
          </a:p>
        </p:txBody>
      </p:sp>
      <p:sp>
        <p:nvSpPr>
          <p:cNvPr id="2" name="Titel 1"/>
          <p:cNvSpPr>
            <a:spLocks noGrp="1"/>
          </p:cNvSpPr>
          <p:nvPr>
            <p:ph type="title"/>
          </p:nvPr>
        </p:nvSpPr>
        <p:spPr/>
        <p:txBody>
          <a:bodyPr/>
          <a:lstStyle/>
          <a:p>
            <a:r>
              <a:rPr lang="en-US" dirty="0"/>
              <a:t>Key benefits Overview </a:t>
            </a:r>
            <a:r>
              <a:rPr lang="en-US" b="0" dirty="0"/>
              <a:t>(2/2)</a:t>
            </a:r>
            <a:endParaRPr lang="en-US" dirty="0"/>
          </a:p>
        </p:txBody>
      </p:sp>
      <p:sp>
        <p:nvSpPr>
          <p:cNvPr id="13" name="Rectangle 2"/>
          <p:cNvSpPr txBox="1">
            <a:spLocks noChangeArrowheads="1"/>
          </p:cNvSpPr>
          <p:nvPr/>
        </p:nvSpPr>
        <p:spPr bwMode="auto">
          <a:xfrm>
            <a:off x="4188944" y="857982"/>
            <a:ext cx="3087290" cy="28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lumMod val="65000"/>
                    <a:lumOff val="35000"/>
                  </a:schemeClr>
                </a:solidFill>
                <a:latin typeface="+mn-lt"/>
                <a:ea typeface="+mn-ea"/>
                <a:cs typeface="+mn-cs"/>
              </a:defRPr>
            </a:lvl9pPr>
          </a:lstStyle>
          <a:p>
            <a:pPr lvl="1"/>
            <a:r>
              <a:rPr lang="en-US" sz="1400" dirty="0">
                <a:solidFill>
                  <a:srgbClr val="EB0000"/>
                </a:solidFill>
              </a:rPr>
              <a:t>Stable yarn quality at a high level through </a:t>
            </a:r>
            <a:r>
              <a:rPr lang="en-US" sz="1400" b="0" dirty="0"/>
              <a:t> </a:t>
            </a:r>
          </a:p>
          <a:p>
            <a:pPr marL="135000" lvl="1" indent="-135000">
              <a:buClr>
                <a:schemeClr val="bg2"/>
              </a:buClr>
              <a:buFont typeface="Wingdings" panose="05000000000000000000" pitchFamily="2" charset="2"/>
              <a:buChar char="§"/>
            </a:pPr>
            <a:r>
              <a:rPr lang="en-US" sz="1400" b="0" dirty="0"/>
              <a:t>Barrier screw design</a:t>
            </a:r>
          </a:p>
          <a:p>
            <a:pPr marL="135000" lvl="1" indent="-135000">
              <a:buClr>
                <a:schemeClr val="bg2"/>
              </a:buClr>
              <a:buFont typeface="Wingdings" panose="05000000000000000000" pitchFamily="2" charset="2"/>
              <a:buChar char="§"/>
            </a:pPr>
            <a:r>
              <a:rPr lang="en-US" sz="1400" b="0" dirty="0"/>
              <a:t>3LA Spin Pack Filtration </a:t>
            </a:r>
          </a:p>
          <a:p>
            <a:pPr marL="135000" lvl="1" indent="-135000">
              <a:buClr>
                <a:schemeClr val="bg2"/>
              </a:buClr>
              <a:buFont typeface="Wingdings" panose="05000000000000000000" pitchFamily="2" charset="2"/>
              <a:buChar char="§"/>
            </a:pPr>
            <a:r>
              <a:rPr lang="en-US" sz="1400" b="0" dirty="0" err="1"/>
              <a:t>EvoQuench</a:t>
            </a:r>
            <a:r>
              <a:rPr lang="en-US" sz="1400" b="0" dirty="0"/>
              <a:t> HMLS </a:t>
            </a:r>
          </a:p>
          <a:p>
            <a:pPr lvl="1"/>
            <a:endParaRPr lang="en-US" sz="1400" dirty="0">
              <a:solidFill>
                <a:schemeClr val="tx1">
                  <a:lumMod val="50000"/>
                  <a:lumOff val="50000"/>
                </a:schemeClr>
              </a:solidFill>
            </a:endParaRPr>
          </a:p>
          <a:p>
            <a:pPr lvl="1"/>
            <a:endParaRPr lang="en-US" sz="1400" dirty="0">
              <a:solidFill>
                <a:schemeClr val="tx1">
                  <a:lumMod val="50000"/>
                  <a:lumOff val="50000"/>
                </a:schemeClr>
              </a:solidFill>
            </a:endParaRPr>
          </a:p>
          <a:p>
            <a:pPr lvl="1"/>
            <a:r>
              <a:rPr lang="en-US" sz="1400" dirty="0">
                <a:solidFill>
                  <a:srgbClr val="EB0000"/>
                </a:solidFill>
              </a:rPr>
              <a:t>High yarn quality through</a:t>
            </a:r>
            <a:endParaRPr lang="en-US" sz="1400" b="0" dirty="0"/>
          </a:p>
          <a:p>
            <a:pPr marL="135000" lvl="1" indent="-135000">
              <a:buClr>
                <a:schemeClr val="bg2"/>
              </a:buClr>
              <a:buFont typeface="Wingdings" panose="05000000000000000000" pitchFamily="2" charset="2"/>
              <a:buChar char="§"/>
            </a:pPr>
            <a:r>
              <a:rPr lang="en-US" sz="1400" b="0" dirty="0"/>
              <a:t>Straight yarn path with driven guide rolls (HMLS)</a:t>
            </a:r>
          </a:p>
          <a:p>
            <a:pPr marL="135000" lvl="1" indent="-135000">
              <a:buClr>
                <a:schemeClr val="bg2"/>
              </a:buClr>
              <a:buFont typeface="Wingdings" panose="05000000000000000000" pitchFamily="2" charset="2"/>
              <a:buChar char="§"/>
            </a:pPr>
            <a:r>
              <a:rPr lang="en-US" sz="1400" b="0" dirty="0"/>
              <a:t>Through product optimized processes</a:t>
            </a:r>
          </a:p>
          <a:p>
            <a:pPr marL="135000" lvl="1" indent="-135000">
              <a:buClr>
                <a:schemeClr val="bg2"/>
              </a:buClr>
              <a:buFont typeface="Wingdings" panose="05000000000000000000" pitchFamily="2" charset="2"/>
              <a:buChar char="§"/>
            </a:pPr>
            <a:r>
              <a:rPr lang="en-US" sz="1400" b="0" dirty="0"/>
              <a:t>Through ISPW winding </a:t>
            </a:r>
          </a:p>
        </p:txBody>
      </p:sp>
      <p:sp>
        <p:nvSpPr>
          <p:cNvPr id="15" name="Footer Placeholder 5">
            <a:extLst>
              <a:ext uri="{FF2B5EF4-FFF2-40B4-BE49-F238E27FC236}">
                <a16:creationId xmlns:a16="http://schemas.microsoft.com/office/drawing/2014/main" id="{7712E84A-C97F-464F-AF8F-9F4035EF4037}"/>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3506315067"/>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Product optimized processes</a:t>
            </a:r>
          </a:p>
        </p:txBody>
      </p:sp>
      <p:sp>
        <p:nvSpPr>
          <p:cNvPr id="16" name="Rectangle 2"/>
          <p:cNvSpPr txBox="1">
            <a:spLocks noChangeArrowheads="1"/>
          </p:cNvSpPr>
          <p:nvPr/>
        </p:nvSpPr>
        <p:spPr bwMode="auto">
          <a:xfrm>
            <a:off x="358775" y="781898"/>
            <a:ext cx="2862505" cy="28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lumMod val="65000"/>
                    <a:lumOff val="35000"/>
                  </a:schemeClr>
                </a:solidFill>
                <a:latin typeface="+mn-lt"/>
                <a:ea typeface="+mn-ea"/>
                <a:cs typeface="+mn-cs"/>
              </a:defRPr>
            </a:lvl9pPr>
          </a:lstStyle>
          <a:p>
            <a:pPr lvl="1"/>
            <a:r>
              <a:rPr lang="en-US" sz="1400" dirty="0">
                <a:solidFill>
                  <a:srgbClr val="EB0000"/>
                </a:solidFill>
              </a:rPr>
              <a:t>Product optimized processes</a:t>
            </a:r>
          </a:p>
          <a:p>
            <a:pPr marL="135000" lvl="1" indent="-135000">
              <a:buClr>
                <a:schemeClr val="bg2"/>
              </a:buClr>
              <a:buFont typeface="Wingdings" panose="05000000000000000000" pitchFamily="2" charset="2"/>
              <a:buChar char="§"/>
            </a:pPr>
            <a:r>
              <a:rPr lang="en-US" sz="1400" b="0" dirty="0"/>
              <a:t>End product Process Overview </a:t>
            </a:r>
          </a:p>
          <a:p>
            <a:pPr marL="135000" lvl="1" indent="-135000">
              <a:buClr>
                <a:schemeClr val="bg2"/>
              </a:buClr>
              <a:buFont typeface="Wingdings" panose="05000000000000000000" pitchFamily="2" charset="2"/>
              <a:buChar char="§"/>
            </a:pPr>
            <a:r>
              <a:rPr lang="en-US" sz="1400" b="0" dirty="0"/>
              <a:t>HMLS  </a:t>
            </a:r>
          </a:p>
          <a:p>
            <a:pPr marL="135000" lvl="1" indent="-135000">
              <a:buClr>
                <a:schemeClr val="bg2"/>
              </a:buClr>
              <a:buFont typeface="Wingdings" panose="05000000000000000000" pitchFamily="2" charset="2"/>
              <a:buChar char="§"/>
            </a:pPr>
            <a:r>
              <a:rPr lang="en-US" sz="1400" b="0" dirty="0"/>
              <a:t>HT/LS</a:t>
            </a:r>
          </a:p>
          <a:p>
            <a:pPr marL="135000" lvl="1" indent="-135000">
              <a:buClr>
                <a:schemeClr val="bg2"/>
              </a:buClr>
              <a:buFont typeface="Wingdings" panose="05000000000000000000" pitchFamily="2" charset="2"/>
              <a:buChar char="§"/>
            </a:pPr>
            <a:r>
              <a:rPr lang="en-US" sz="1400" b="0" dirty="0"/>
              <a:t>X-SLS</a:t>
            </a:r>
          </a:p>
          <a:p>
            <a:pPr marL="135000" lvl="1" indent="-135000">
              <a:buClr>
                <a:schemeClr val="bg2"/>
              </a:buClr>
              <a:buFont typeface="Wingdings" panose="05000000000000000000" pitchFamily="2" charset="2"/>
              <a:buChar char="§"/>
            </a:pPr>
            <a:r>
              <a:rPr lang="en-US" sz="1400" b="0" dirty="0"/>
              <a:t>Automotive</a:t>
            </a:r>
          </a:p>
          <a:p>
            <a:pPr marL="135000" lvl="1" indent="-135000">
              <a:buClr>
                <a:schemeClr val="bg2"/>
              </a:buClr>
              <a:buFont typeface="Wingdings" panose="05000000000000000000" pitchFamily="2" charset="2"/>
              <a:buChar char="§"/>
            </a:pPr>
            <a:r>
              <a:rPr lang="en-US" sz="1400" b="0" dirty="0"/>
              <a:t>LDI (Low Denier IDY) </a:t>
            </a:r>
          </a:p>
          <a:p>
            <a:pPr marL="135000" lvl="1" indent="-135000">
              <a:buClr>
                <a:schemeClr val="bg2"/>
              </a:buClr>
              <a:buFont typeface="Wingdings" panose="05000000000000000000" pitchFamily="2" charset="2"/>
              <a:buChar char="§"/>
            </a:pPr>
            <a:endParaRPr lang="en-US" sz="1400" dirty="0">
              <a:solidFill>
                <a:srgbClr val="EB0000"/>
              </a:solidFill>
            </a:endParaRPr>
          </a:p>
          <a:p>
            <a:pPr lvl="1"/>
            <a:endParaRPr lang="en-US" sz="1400" dirty="0"/>
          </a:p>
        </p:txBody>
      </p:sp>
      <p:sp>
        <p:nvSpPr>
          <p:cNvPr id="15" name="Footer Placeholder 5">
            <a:extLst>
              <a:ext uri="{FF2B5EF4-FFF2-40B4-BE49-F238E27FC236}">
                <a16:creationId xmlns:a16="http://schemas.microsoft.com/office/drawing/2014/main" id="{3AF9A371-5CD6-4500-968C-BB85EDA536A2}"/>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4240223601"/>
      </p:ext>
    </p:extLst>
  </p:cSld>
  <p:clrMapOvr>
    <a:masterClrMapping/>
  </p:clrMapOvr>
  <p:transition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End Product Overview  </a:t>
            </a:r>
          </a:p>
        </p:txBody>
      </p:sp>
      <p:graphicFrame>
        <p:nvGraphicFramePr>
          <p:cNvPr id="23" name="Group 135"/>
          <p:cNvGraphicFramePr>
            <a:graphicFrameLocks/>
          </p:cNvGraphicFramePr>
          <p:nvPr>
            <p:extLst>
              <p:ext uri="{D42A27DB-BD31-4B8C-83A1-F6EECF244321}">
                <p14:modId xmlns:p14="http://schemas.microsoft.com/office/powerpoint/2010/main" val="1115839679"/>
              </p:ext>
            </p:extLst>
          </p:nvPr>
        </p:nvGraphicFramePr>
        <p:xfrm>
          <a:off x="358775" y="791793"/>
          <a:ext cx="8426450" cy="3781046"/>
        </p:xfrm>
        <a:graphic>
          <a:graphicData uri="http://schemas.openxmlformats.org/drawingml/2006/table">
            <a:tbl>
              <a:tblPr/>
              <a:tblGrid>
                <a:gridCol w="2807755">
                  <a:extLst>
                    <a:ext uri="{9D8B030D-6E8A-4147-A177-3AD203B41FA5}">
                      <a16:colId xmlns:a16="http://schemas.microsoft.com/office/drawing/2014/main" val="20000"/>
                    </a:ext>
                  </a:extLst>
                </a:gridCol>
                <a:gridCol w="3315727">
                  <a:extLst>
                    <a:ext uri="{9D8B030D-6E8A-4147-A177-3AD203B41FA5}">
                      <a16:colId xmlns:a16="http://schemas.microsoft.com/office/drawing/2014/main" val="20001"/>
                    </a:ext>
                  </a:extLst>
                </a:gridCol>
                <a:gridCol w="2302968">
                  <a:extLst>
                    <a:ext uri="{9D8B030D-6E8A-4147-A177-3AD203B41FA5}">
                      <a16:colId xmlns:a16="http://schemas.microsoft.com/office/drawing/2014/main" val="20002"/>
                    </a:ext>
                  </a:extLst>
                </a:gridCol>
              </a:tblGrid>
              <a:tr h="397686">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End Use</a:t>
                      </a:r>
                    </a:p>
                  </a:txBody>
                  <a:tcPr marL="26776" marR="26776" marT="54000" marB="67500"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Requirements</a:t>
                      </a:r>
                    </a:p>
                  </a:txBody>
                  <a:tcPr marL="26776" marR="26776" marT="54000" marB="67500"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Machine Concept</a:t>
                      </a:r>
                      <a:endParaRPr kumimoji="0" lang="en-US" sz="1100" b="1" i="0" u="none" strike="noStrike" cap="none" normalizeH="0" baseline="0" dirty="0">
                        <a:ln>
                          <a:noFill/>
                        </a:ln>
                        <a:solidFill>
                          <a:schemeClr val="tx1"/>
                        </a:solidFill>
                        <a:effectLst/>
                        <a:latin typeface="+mj-lt"/>
                      </a:endParaRPr>
                    </a:p>
                  </a:txBody>
                  <a:tcPr marL="26776" marR="26776" marT="54000" marB="67500"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extLst>
                  <a:ext uri="{0D108BD9-81ED-4DB2-BD59-A6C34878D82A}">
                    <a16:rowId xmlns:a16="http://schemas.microsoft.com/office/drawing/2014/main" val="10000"/>
                  </a:ext>
                </a:extLst>
              </a:tr>
              <a:tr h="448661">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Tires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High Tenacity + High Dimensional Stability</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defTabSz="804863" eaLnBrk="0" hangingPunct="0">
                        <a:spcBef>
                          <a:spcPts val="0"/>
                        </a:spcBef>
                        <a:spcAft>
                          <a:spcPts val="0"/>
                        </a:spcAft>
                      </a:pPr>
                      <a:r>
                        <a:rPr lang="de-DE" sz="1100" kern="1200" dirty="0">
                          <a:solidFill>
                            <a:schemeClr val="tx1"/>
                          </a:solidFill>
                          <a:latin typeface="+mn-lt"/>
                          <a:ea typeface="+mn-ea"/>
                          <a:cs typeface="+mn-cs"/>
                        </a:rPr>
                        <a:t>PET HMLS / </a:t>
                      </a:r>
                    </a:p>
                    <a:p>
                      <a:pPr marL="0" defTabSz="804863" eaLnBrk="0" hangingPunct="0">
                        <a:spcBef>
                          <a:spcPts val="0"/>
                        </a:spcBef>
                        <a:spcAft>
                          <a:spcPts val="0"/>
                        </a:spcAft>
                      </a:pPr>
                      <a:r>
                        <a:rPr lang="de-DE" sz="1100" kern="1200" dirty="0">
                          <a:solidFill>
                            <a:schemeClr val="tx1"/>
                          </a:solidFill>
                          <a:latin typeface="+mn-lt"/>
                          <a:ea typeface="+mn-ea"/>
                          <a:cs typeface="+mn-cs"/>
                        </a:rPr>
                        <a:t>PA6; 66 HT/LS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1"/>
                  </a:ext>
                </a:extLst>
              </a:tr>
              <a:tr h="448661">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MRG</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High Tenacity + Low Elongation</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defTabSz="804863" eaLnBrk="0" hangingPunct="0">
                        <a:spcBef>
                          <a:spcPts val="0"/>
                        </a:spcBef>
                        <a:spcAft>
                          <a:spcPts val="0"/>
                        </a:spcAft>
                      </a:pPr>
                      <a:r>
                        <a:rPr lang="de-DE" sz="1100" kern="1200" dirty="0">
                          <a:solidFill>
                            <a:schemeClr val="tx1"/>
                          </a:solidFill>
                          <a:latin typeface="+mn-lt"/>
                          <a:ea typeface="+mn-ea"/>
                          <a:cs typeface="+mn-cs"/>
                        </a:rPr>
                        <a:t>PET HT/LS, HMLS / </a:t>
                      </a:r>
                    </a:p>
                    <a:p>
                      <a:pPr marL="0" defTabSz="804863" eaLnBrk="0" hangingPunct="0">
                        <a:spcBef>
                          <a:spcPts val="0"/>
                        </a:spcBef>
                        <a:spcAft>
                          <a:spcPts val="0"/>
                        </a:spcAft>
                      </a:pPr>
                      <a:r>
                        <a:rPr lang="de-DE" sz="1100" kern="1200" dirty="0">
                          <a:solidFill>
                            <a:schemeClr val="tx1"/>
                          </a:solidFill>
                          <a:latin typeface="+mn-lt"/>
                          <a:ea typeface="+mn-ea"/>
                          <a:cs typeface="+mn-cs"/>
                        </a:rPr>
                        <a:t>PA6; 66 HT/LS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2"/>
                  </a:ext>
                </a:extLst>
              </a:tr>
              <a:tr h="448661">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Broad Woven</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Low Shrinkage + No Broken Filaments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defTabSz="804863" eaLnBrk="0" hangingPunct="0">
                        <a:spcBef>
                          <a:spcPts val="0"/>
                        </a:spcBef>
                        <a:spcAft>
                          <a:spcPts val="0"/>
                        </a:spcAft>
                      </a:pPr>
                      <a:r>
                        <a:rPr lang="de-DE" sz="1100" kern="1200" dirty="0">
                          <a:solidFill>
                            <a:schemeClr val="tx1"/>
                          </a:solidFill>
                          <a:latin typeface="+mn-lt"/>
                          <a:ea typeface="+mn-ea"/>
                          <a:cs typeface="+mn-cs"/>
                        </a:rPr>
                        <a:t>PET X-SLS</a:t>
                      </a:r>
                      <a:r>
                        <a:rPr lang="de-DE" sz="1100" kern="1200" baseline="0" dirty="0">
                          <a:solidFill>
                            <a:schemeClr val="tx1"/>
                          </a:solidFill>
                          <a:latin typeface="+mn-lt"/>
                          <a:ea typeface="+mn-ea"/>
                          <a:cs typeface="+mn-cs"/>
                        </a:rPr>
                        <a:t> /</a:t>
                      </a:r>
                      <a:r>
                        <a:rPr lang="de-DE" sz="1100" kern="1200" dirty="0">
                          <a:solidFill>
                            <a:schemeClr val="tx1"/>
                          </a:solidFill>
                          <a:latin typeface="+mn-lt"/>
                          <a:ea typeface="+mn-ea"/>
                          <a:cs typeface="+mn-cs"/>
                        </a:rPr>
                        <a:t> </a:t>
                      </a:r>
                    </a:p>
                    <a:p>
                      <a:pPr marL="0" defTabSz="804863" eaLnBrk="0" hangingPunct="0">
                        <a:spcBef>
                          <a:spcPts val="0"/>
                        </a:spcBef>
                        <a:spcAft>
                          <a:spcPts val="0"/>
                        </a:spcAft>
                      </a:pPr>
                      <a:r>
                        <a:rPr lang="de-DE" sz="1100" kern="1200" dirty="0">
                          <a:solidFill>
                            <a:schemeClr val="tx1"/>
                          </a:solidFill>
                          <a:latin typeface="+mn-lt"/>
                          <a:ea typeface="+mn-ea"/>
                          <a:cs typeface="+mn-cs"/>
                        </a:rPr>
                        <a:t>PA6; 66 HT/LS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3"/>
                  </a:ext>
                </a:extLst>
              </a:tr>
              <a:tr h="32695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Geotextiles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High Tenacity + High Modulus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0"/>
                        </a:spcBef>
                        <a:spcAft>
                          <a:spcPts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PET HT/LS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4"/>
                  </a:ext>
                </a:extLst>
              </a:tr>
              <a:tr h="448661">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Narrow Woven, Ropes, Nets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2800" defTabSz="819150" eaLnBrk="0" hangingPunct="0"/>
                      <a:r>
                        <a:rPr lang="de-DE" sz="1100" kern="1200" dirty="0">
                          <a:solidFill>
                            <a:schemeClr val="tx1"/>
                          </a:solidFill>
                          <a:latin typeface="+mn-lt"/>
                          <a:ea typeface="+mn-ea"/>
                          <a:cs typeface="+mn-cs"/>
                        </a:rPr>
                        <a:t>High Tenacity</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0"/>
                        </a:spcBef>
                        <a:spcAft>
                          <a:spcPts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PET HT/LS / </a:t>
                      </a:r>
                    </a:p>
                    <a:p>
                      <a:pPr marL="0" marR="0" lvl="0" indent="0" algn="l" defTabSz="914400" rtl="0" eaLnBrk="1" fontAlgn="base" latinLnBrk="0" hangingPunct="1">
                        <a:lnSpc>
                          <a:spcPct val="100000"/>
                        </a:lnSpc>
                        <a:spcBef>
                          <a:spcPts val="0"/>
                        </a:spcBef>
                        <a:spcAft>
                          <a:spcPts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PA6; 66 HT/LS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5"/>
                  </a:ext>
                </a:extLst>
              </a:tr>
              <a:tr h="44556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Mooring Rope</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2800" defTabSz="819150" eaLnBrk="0" hangingPunct="0"/>
                      <a:r>
                        <a:rPr lang="de-DE" sz="1100" kern="1200" dirty="0">
                          <a:solidFill>
                            <a:schemeClr val="tx1"/>
                          </a:solidFill>
                          <a:latin typeface="+mn-lt"/>
                          <a:ea typeface="+mn-ea"/>
                          <a:cs typeface="+mn-cs"/>
                        </a:rPr>
                        <a:t>High </a:t>
                      </a:r>
                      <a:r>
                        <a:rPr lang="de-DE" sz="1100" kern="1200" dirty="0" err="1">
                          <a:solidFill>
                            <a:schemeClr val="tx1"/>
                          </a:solidFill>
                          <a:latin typeface="+mn-lt"/>
                          <a:ea typeface="+mn-ea"/>
                          <a:cs typeface="+mn-cs"/>
                        </a:rPr>
                        <a:t>Modulus</a:t>
                      </a:r>
                      <a:r>
                        <a:rPr lang="de-DE" sz="1100" kern="1200" dirty="0">
                          <a:solidFill>
                            <a:schemeClr val="tx1"/>
                          </a:solidFill>
                          <a:latin typeface="+mn-lt"/>
                          <a:ea typeface="+mn-ea"/>
                          <a:cs typeface="+mn-cs"/>
                        </a:rPr>
                        <a:t>, </a:t>
                      </a:r>
                      <a:r>
                        <a:rPr lang="de-DE" sz="1100" kern="1200" dirty="0" err="1">
                          <a:solidFill>
                            <a:schemeClr val="tx1"/>
                          </a:solidFill>
                          <a:latin typeface="+mn-lt"/>
                          <a:ea typeface="+mn-ea"/>
                          <a:cs typeface="+mn-cs"/>
                        </a:rPr>
                        <a:t>Activated</a:t>
                      </a:r>
                      <a:r>
                        <a:rPr lang="de-DE" sz="1100" kern="1200" dirty="0">
                          <a:solidFill>
                            <a:schemeClr val="tx1"/>
                          </a:solidFill>
                          <a:latin typeface="+mn-lt"/>
                          <a:ea typeface="+mn-ea"/>
                          <a:cs typeface="+mn-cs"/>
                        </a:rPr>
                        <a:t>,</a:t>
                      </a:r>
                      <a:r>
                        <a:rPr lang="de-DE" sz="1100" kern="1200" baseline="0" dirty="0">
                          <a:solidFill>
                            <a:schemeClr val="tx1"/>
                          </a:solidFill>
                          <a:latin typeface="+mn-lt"/>
                          <a:ea typeface="+mn-ea"/>
                          <a:cs typeface="+mn-cs"/>
                        </a:rPr>
                        <a:t>+ </a:t>
                      </a:r>
                      <a:r>
                        <a:rPr lang="de-DE" sz="1100" kern="1200" dirty="0">
                          <a:solidFill>
                            <a:schemeClr val="tx1"/>
                          </a:solidFill>
                          <a:latin typeface="+mn-lt"/>
                          <a:ea typeface="+mn-ea"/>
                          <a:cs typeface="+mn-cs"/>
                        </a:rPr>
                        <a:t>Marine Finish</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0"/>
                        </a:spcBef>
                        <a:spcAft>
                          <a:spcPts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PET HT/LS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6"/>
                  </a:ext>
                </a:extLst>
              </a:tr>
              <a:tr h="448661">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Automotive  </a:t>
                      </a:r>
                      <a:r>
                        <a:rPr kumimoji="0" lang="en-US" sz="1100" b="1" i="0" u="none" strike="noStrike" cap="none" normalizeH="0" baseline="0" dirty="0">
                          <a:ln>
                            <a:noFill/>
                          </a:ln>
                          <a:solidFill>
                            <a:schemeClr val="tx1"/>
                          </a:solidFill>
                          <a:effectLst/>
                          <a:latin typeface="+mn-lt"/>
                          <a:sym typeface="HelveticaNeueLT Com 65 Md" pitchFamily="34" charset="0"/>
                        </a:rPr>
                        <a:t>(</a:t>
                      </a:r>
                      <a:r>
                        <a:rPr kumimoji="0" lang="en-US" sz="1100" b="1" i="0" u="none" strike="noStrike" cap="none" normalizeH="0" baseline="0" dirty="0">
                          <a:ln>
                            <a:noFill/>
                          </a:ln>
                          <a:solidFill>
                            <a:schemeClr val="tx1"/>
                          </a:solidFill>
                          <a:effectLst/>
                          <a:latin typeface="+mn-lt"/>
                        </a:rPr>
                        <a:t>Seat Belt, Airbag) </a:t>
                      </a:r>
                      <a:endParaRPr kumimoji="0" lang="en-US" sz="1100" b="1" i="0" u="none" strike="noStrike" cap="none" normalizeH="0" baseline="0" dirty="0">
                        <a:ln>
                          <a:noFill/>
                        </a:ln>
                        <a:solidFill>
                          <a:schemeClr val="tx1"/>
                        </a:solidFill>
                        <a:effectLst/>
                        <a:latin typeface="+mn-lt"/>
                        <a:sym typeface="HelveticaNeueLT Com 65 Md" pitchFamily="34" charset="0"/>
                      </a:endParaRP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High Tenacity + Uniform Dye + No Broken Filaments</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0"/>
                        </a:spcBef>
                        <a:spcAft>
                          <a:spcPts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PET Safety Yarn / </a:t>
                      </a:r>
                    </a:p>
                    <a:p>
                      <a:pPr marL="0" marR="0" lvl="0" indent="0" algn="l" defTabSz="914400" rtl="0" eaLnBrk="1" fontAlgn="base" latinLnBrk="0" hangingPunct="1">
                        <a:lnSpc>
                          <a:spcPct val="100000"/>
                        </a:lnSpc>
                        <a:spcBef>
                          <a:spcPts val="0"/>
                        </a:spcBef>
                        <a:spcAft>
                          <a:spcPts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PA6; 66 </a:t>
                      </a:r>
                      <a:r>
                        <a:rPr lang="de-DE" sz="1100" kern="1200" dirty="0">
                          <a:solidFill>
                            <a:schemeClr val="tx1"/>
                          </a:solidFill>
                          <a:latin typeface="+mn-lt"/>
                          <a:ea typeface="+mn-ea"/>
                          <a:cs typeface="+mn-cs"/>
                        </a:rPr>
                        <a:t>HT/LS</a:t>
                      </a:r>
                      <a:endParaRPr kumimoji="0" lang="en-US" sz="1100" b="0" i="0" u="none" strike="noStrike" cap="none" normalizeH="0" baseline="0" dirty="0">
                        <a:ln>
                          <a:noFill/>
                        </a:ln>
                        <a:solidFill>
                          <a:schemeClr val="tx1"/>
                        </a:solidFill>
                        <a:effectLst/>
                        <a:latin typeface="+mn-lt"/>
                      </a:endParaRP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7"/>
                  </a:ext>
                </a:extLst>
              </a:tr>
              <a:tr h="32695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100" b="1" i="0" u="none" strike="noStrike" cap="none" normalizeH="0" baseline="0" dirty="0">
                          <a:ln>
                            <a:noFill/>
                          </a:ln>
                          <a:solidFill>
                            <a:schemeClr val="tx1"/>
                          </a:solidFill>
                          <a:effectLst/>
                          <a:latin typeface="+mj-lt"/>
                          <a:sym typeface="HelveticaNeueLT Com 65 Md" pitchFamily="34" charset="0"/>
                        </a:rPr>
                        <a:t>Sewing Thread, Embroidery</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BCBDBC"/>
                    </a:solidFill>
                  </a:tcPr>
                </a:tc>
                <a:tc>
                  <a:txBody>
                    <a:bodyPr/>
                    <a:lstStyle/>
                    <a:p>
                      <a:pPr marL="82800" defTabSz="819150" eaLnBrk="0" hangingPunct="0"/>
                      <a:r>
                        <a:rPr lang="de-DE" sz="1100" kern="1200" dirty="0">
                          <a:solidFill>
                            <a:schemeClr val="tx1"/>
                          </a:solidFill>
                          <a:latin typeface="+mn-lt"/>
                          <a:ea typeface="+mn-ea"/>
                          <a:cs typeface="+mn-cs"/>
                        </a:rPr>
                        <a:t>High Tenacity</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0"/>
                        </a:spcBef>
                        <a:spcAft>
                          <a:spcPts val="0"/>
                        </a:spcAft>
                        <a:buClr>
                          <a:schemeClr val="bg2"/>
                        </a:buClr>
                        <a:buSzTx/>
                        <a:buFont typeface="Wingdings" pitchFamily="2" charset="2"/>
                        <a:buNone/>
                        <a:tabLst/>
                      </a:pPr>
                      <a:r>
                        <a:rPr kumimoji="0" lang="en-US" sz="1100" b="0" i="0" u="none" strike="noStrike" cap="none" normalizeH="0" baseline="0" dirty="0">
                          <a:ln>
                            <a:noFill/>
                          </a:ln>
                          <a:solidFill>
                            <a:schemeClr val="tx1"/>
                          </a:solidFill>
                          <a:effectLst/>
                          <a:latin typeface="+mn-lt"/>
                        </a:rPr>
                        <a:t>PET LDI</a:t>
                      </a:r>
                    </a:p>
                  </a:txBody>
                  <a:tcPr marL="26776" marR="26776" marT="54000" marB="675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8"/>
                  </a:ext>
                </a:extLst>
              </a:tr>
            </a:tbl>
          </a:graphicData>
        </a:graphic>
      </p:graphicFrame>
      <p:sp>
        <p:nvSpPr>
          <p:cNvPr id="16" name="Footer Placeholder 5">
            <a:extLst>
              <a:ext uri="{FF2B5EF4-FFF2-40B4-BE49-F238E27FC236}">
                <a16:creationId xmlns:a16="http://schemas.microsoft.com/office/drawing/2014/main" id="{70FE9FF1-9244-462D-BD5F-F498365A3937}"/>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57774731"/>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72" name="think-cell Folie" r:id="rId6" imgW="359" imgH="360" progId="TCLayout.ActiveDocument.1">
                  <p:embed/>
                </p:oleObj>
              </mc:Choice>
              <mc:Fallback>
                <p:oleObj name="think-cell Folie" r:id="rId6" imgW="359" imgH="36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6237394C-B111-4B80-8057-6378DFC205D2}"/>
              </a:ext>
            </a:extLst>
          </p:cNvPr>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90000"/>
              </a:lnSpc>
              <a:spcBef>
                <a:spcPct val="0"/>
              </a:spcBef>
              <a:spcAft>
                <a:spcPct val="0"/>
              </a:spcAft>
            </a:pPr>
            <a:endParaRPr lang="en-GB" sz="2000" b="1" dirty="0" err="1">
              <a:solidFill>
                <a:schemeClr val="tx1"/>
              </a:solidFill>
              <a:latin typeface="Arial" panose="020B0604020202020204" pitchFamily="34" charset="0"/>
              <a:ea typeface="+mj-ea"/>
              <a:cs typeface="+mj-cs"/>
              <a:sym typeface="Arial" panose="020B0604020202020204" pitchFamily="34" charset="0"/>
            </a:endParaRP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4867"/>
          <a:stretch/>
        </p:blipFill>
        <p:spPr>
          <a:xfrm>
            <a:off x="3243977" y="890216"/>
            <a:ext cx="2663068" cy="254563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1400" y="879562"/>
            <a:ext cx="2663068" cy="2389228"/>
          </a:xfrm>
          <a:prstGeom prst="rect">
            <a:avLst/>
          </a:prstGeom>
        </p:spPr>
      </p:pic>
      <p:sp>
        <p:nvSpPr>
          <p:cNvPr id="2" name="Titel 1"/>
          <p:cNvSpPr>
            <a:spLocks noGrp="1"/>
          </p:cNvSpPr>
          <p:nvPr>
            <p:ph type="title"/>
          </p:nvPr>
        </p:nvSpPr>
        <p:spPr bwMode="gray"/>
        <p:txBody>
          <a:bodyPr/>
          <a:lstStyle/>
          <a:p>
            <a:r>
              <a:rPr lang="en-GB" dirty="0"/>
              <a:t>Oerlikon – A global, high-tech engineering group </a:t>
            </a:r>
            <a:br>
              <a:rPr lang="en-GB" dirty="0"/>
            </a:br>
            <a:r>
              <a:rPr lang="en-GB" dirty="0"/>
              <a:t>with unique competences</a:t>
            </a:r>
            <a:endParaRPr lang="de-DE" dirty="0"/>
          </a:p>
        </p:txBody>
      </p:sp>
      <p:sp>
        <p:nvSpPr>
          <p:cNvPr id="4" name="Foliennummernplatzhalter 3"/>
          <p:cNvSpPr>
            <a:spLocks noGrp="1"/>
          </p:cNvSpPr>
          <p:nvPr>
            <p:ph type="sldNum" sz="quarter" idx="18"/>
          </p:nvPr>
        </p:nvSpPr>
        <p:spPr bwMode="gray"/>
        <p:txBody>
          <a:bodyPr/>
          <a:lstStyle/>
          <a:p>
            <a:r>
              <a:rPr lang="en-US" dirty="0"/>
              <a:t>Page </a:t>
            </a:r>
            <a:fld id="{D126E9C2-5A98-4FED-83CF-BD978A28F274}" type="slidenum">
              <a:rPr lang="en-US" smtClean="0"/>
              <a:pPr/>
              <a:t>2</a:t>
            </a:fld>
            <a:endParaRPr lang="en-US" dirty="0"/>
          </a:p>
        </p:txBody>
      </p:sp>
      <p:sp>
        <p:nvSpPr>
          <p:cNvPr id="11" name="Rectangle 37"/>
          <p:cNvSpPr>
            <a:spLocks noChangeArrowheads="1"/>
          </p:cNvSpPr>
          <p:nvPr/>
        </p:nvSpPr>
        <p:spPr bwMode="gray">
          <a:xfrm>
            <a:off x="371664" y="882842"/>
            <a:ext cx="2650937" cy="42964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de-CH" altLang="de-DE" sz="1200" b="1" dirty="0">
                <a:solidFill>
                  <a:srgbClr val="FFFFFF"/>
                </a:solidFill>
                <a:sym typeface="Arial" pitchFamily="34" charset="0"/>
              </a:rPr>
              <a:t>Advanced Materials</a:t>
            </a:r>
            <a:endParaRPr lang="en-US" altLang="de-DE" sz="1200" b="1" dirty="0">
              <a:solidFill>
                <a:srgbClr val="FFFFFF"/>
              </a:solidFill>
              <a:sym typeface="Arial" pitchFamily="34" charset="0"/>
            </a:endParaRPr>
          </a:p>
        </p:txBody>
      </p:sp>
      <p:sp>
        <p:nvSpPr>
          <p:cNvPr id="12" name="Rectangle 37"/>
          <p:cNvSpPr>
            <a:spLocks noChangeArrowheads="1"/>
          </p:cNvSpPr>
          <p:nvPr/>
        </p:nvSpPr>
        <p:spPr bwMode="gray">
          <a:xfrm>
            <a:off x="3243978" y="886936"/>
            <a:ext cx="2663068" cy="42964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r>
              <a:rPr lang="en-US" altLang="de-DE" sz="1200" b="1" dirty="0">
                <a:solidFill>
                  <a:srgbClr val="FFFFFF"/>
                </a:solidFill>
                <a:latin typeface="Arial" pitchFamily="34" charset="0"/>
                <a:sym typeface="Arial" pitchFamily="34" charset="0"/>
              </a:rPr>
              <a:t>Surface Solutions</a:t>
            </a:r>
            <a:endParaRPr lang="en-US" altLang="de-DE" sz="1200" dirty="0">
              <a:solidFill>
                <a:srgbClr val="FFFFFF"/>
              </a:solidFill>
              <a:latin typeface="Arial" pitchFamily="34" charset="0"/>
              <a:sym typeface="Arial" pitchFamily="34" charset="0"/>
            </a:endParaRPr>
          </a:p>
        </p:txBody>
      </p:sp>
      <p:sp>
        <p:nvSpPr>
          <p:cNvPr id="13" name="Rectangle 37"/>
          <p:cNvSpPr>
            <a:spLocks noChangeArrowheads="1"/>
          </p:cNvSpPr>
          <p:nvPr/>
        </p:nvSpPr>
        <p:spPr bwMode="gray">
          <a:xfrm>
            <a:off x="6121400" y="886936"/>
            <a:ext cx="2663825" cy="42964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r>
              <a:rPr lang="de-CH" altLang="de-DE" sz="1200" b="1" dirty="0">
                <a:solidFill>
                  <a:srgbClr val="FFFFFF"/>
                </a:solidFill>
                <a:latin typeface="Arial" pitchFamily="34" charset="0"/>
                <a:sym typeface="Arial" pitchFamily="34" charset="0"/>
              </a:rPr>
              <a:t>Materials Processing</a:t>
            </a:r>
            <a:endParaRPr lang="en-US" altLang="de-DE" sz="1200" b="1" dirty="0">
              <a:solidFill>
                <a:srgbClr val="FFFFFF"/>
              </a:solidFill>
              <a:latin typeface="Arial" pitchFamily="34" charset="0"/>
              <a:sym typeface="Arial" pitchFamily="34" charset="0"/>
            </a:endParaRPr>
          </a:p>
        </p:txBody>
      </p:sp>
      <p:sp>
        <p:nvSpPr>
          <p:cNvPr id="16" name="Rectangle 15"/>
          <p:cNvSpPr/>
          <p:nvPr/>
        </p:nvSpPr>
        <p:spPr>
          <a:xfrm>
            <a:off x="6121400" y="2565308"/>
            <a:ext cx="2663068" cy="882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a:spcBef>
                <a:spcPts val="300"/>
              </a:spcBef>
              <a:spcAft>
                <a:spcPts val="300"/>
              </a:spcAft>
            </a:pPr>
            <a:r>
              <a:rPr lang="en-US" sz="1050" dirty="0">
                <a:solidFill>
                  <a:schemeClr val="tx1"/>
                </a:solidFill>
              </a:rPr>
              <a:t>Unique component engineering expertise. Comprehensive expertise in the engineering and processing of materials and surfaces to design high-performance industrial components</a:t>
            </a:r>
          </a:p>
        </p:txBody>
      </p:sp>
      <p:sp>
        <p:nvSpPr>
          <p:cNvPr id="19" name="Rectangle 18"/>
          <p:cNvSpPr/>
          <p:nvPr/>
        </p:nvSpPr>
        <p:spPr>
          <a:xfrm>
            <a:off x="3243977" y="2563918"/>
            <a:ext cx="2663068" cy="8837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a:spcBef>
                <a:spcPts val="300"/>
              </a:spcBef>
              <a:spcAft>
                <a:spcPts val="300"/>
              </a:spcAft>
            </a:pPr>
            <a:r>
              <a:rPr lang="en-US" sz="1050" dirty="0">
                <a:solidFill>
                  <a:schemeClr val="tx1"/>
                </a:solidFill>
              </a:rPr>
              <a:t>No 1 in surface solutions offering the most comprehensive portfolio of surface technologies from standard to tailor-made solutions </a:t>
            </a: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665" y="1312485"/>
            <a:ext cx="2652523" cy="1776867"/>
          </a:xfrm>
          <a:prstGeom prst="rect">
            <a:avLst/>
          </a:prstGeom>
        </p:spPr>
      </p:pic>
      <p:sp>
        <p:nvSpPr>
          <p:cNvPr id="18" name="Rectangle 17"/>
          <p:cNvSpPr/>
          <p:nvPr/>
        </p:nvSpPr>
        <p:spPr>
          <a:xfrm>
            <a:off x="369882" y="2565308"/>
            <a:ext cx="2663068" cy="884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a:spcBef>
                <a:spcPts val="300"/>
              </a:spcBef>
              <a:spcAft>
                <a:spcPts val="300"/>
              </a:spcAft>
            </a:pPr>
            <a:r>
              <a:rPr lang="en-US" sz="1050" dirty="0">
                <a:solidFill>
                  <a:schemeClr val="tx1"/>
                </a:solidFill>
              </a:rPr>
              <a:t>Understanding the properties of materials at the smallest scale. World-class materials manufacture of powders and wires for industrial applications, including additive manufacturing</a:t>
            </a:r>
          </a:p>
        </p:txBody>
      </p:sp>
      <p:sp>
        <p:nvSpPr>
          <p:cNvPr id="21" name="Text Placeholder 4">
            <a:extLst>
              <a:ext uri="{FF2B5EF4-FFF2-40B4-BE49-F238E27FC236}">
                <a16:creationId xmlns:a16="http://schemas.microsoft.com/office/drawing/2014/main" id="{D993633F-01AD-45D9-A1A0-5EC008D7506A}"/>
              </a:ext>
            </a:extLst>
          </p:cNvPr>
          <p:cNvSpPr txBox="1">
            <a:spLocks/>
          </p:cNvSpPr>
          <p:nvPr/>
        </p:nvSpPr>
        <p:spPr bwMode="gray">
          <a:xfrm>
            <a:off x="359532" y="3471850"/>
            <a:ext cx="8425693" cy="1225113"/>
          </a:xfrm>
          <a:prstGeom prst="rect">
            <a:avLst/>
          </a:prstGeom>
          <a:solidFill>
            <a:schemeClr val="tx2"/>
          </a:solidFill>
        </p:spPr>
        <p:txBody>
          <a:bodyPr vert="horz" lIns="72000" tIns="36000" rIns="72000" bIns="3600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r>
              <a:rPr lang="en-GB" sz="1100" b="1" dirty="0">
                <a:solidFill>
                  <a:schemeClr val="bg2"/>
                </a:solidFill>
              </a:rPr>
              <a:t>Oerlikon is a market leader in advanced materials, surface engineering and polymer processing. </a:t>
            </a:r>
            <a:br>
              <a:rPr lang="en-GB" sz="1100" b="1" dirty="0">
                <a:solidFill>
                  <a:schemeClr val="bg2"/>
                </a:solidFill>
              </a:rPr>
            </a:br>
            <a:r>
              <a:rPr lang="en-GB" sz="1100" b="1" dirty="0">
                <a:solidFill>
                  <a:schemeClr val="bg2"/>
                </a:solidFill>
              </a:rPr>
              <a:t>Our solutions encompass materials, coating equipment, coating services and the engineering of entire plants. </a:t>
            </a:r>
          </a:p>
          <a:p>
            <a:r>
              <a:rPr lang="en-GB" sz="1050" dirty="0"/>
              <a:t>We build our business on unique technology competences, the widest global reach and trusted customer relations in highly demanding industries such as aerospace, automotive, energy, tooling and textiles. </a:t>
            </a:r>
          </a:p>
          <a:p>
            <a:r>
              <a:rPr lang="en-GB" sz="1050" dirty="0"/>
              <a:t>Every day we develop new materials, new surface technologies, new applications, components and textile manufacturing solutions to empower our customers to create and innovate better products. </a:t>
            </a:r>
          </a:p>
          <a:p>
            <a:endParaRPr lang="en-GB" sz="1050" dirty="0"/>
          </a:p>
        </p:txBody>
      </p:sp>
      <p:sp>
        <p:nvSpPr>
          <p:cNvPr id="20" name="Footer Placeholder 5">
            <a:extLst>
              <a:ext uri="{FF2B5EF4-FFF2-40B4-BE49-F238E27FC236}">
                <a16:creationId xmlns:a16="http://schemas.microsoft.com/office/drawing/2014/main" id="{B28AFDDA-6488-41E2-9944-D4D37EFFEEDD}"/>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27421192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Product optimized processes</a:t>
            </a:r>
          </a:p>
        </p:txBody>
      </p:sp>
      <p:sp>
        <p:nvSpPr>
          <p:cNvPr id="3" name="Textplatzhalter 2"/>
          <p:cNvSpPr>
            <a:spLocks noGrp="1"/>
          </p:cNvSpPr>
          <p:nvPr>
            <p:ph type="body" sz="quarter" idx="12"/>
          </p:nvPr>
        </p:nvSpPr>
        <p:spPr>
          <a:xfrm>
            <a:off x="358775" y="708772"/>
            <a:ext cx="3078956" cy="2962733"/>
          </a:xfrm>
        </p:spPr>
        <p:txBody>
          <a:bodyPr/>
          <a:lstStyle/>
          <a:p>
            <a:r>
              <a:rPr lang="en-US" b="1" dirty="0">
                <a:solidFill>
                  <a:schemeClr val="bg2"/>
                </a:solidFill>
              </a:rPr>
              <a:t>HMLS</a:t>
            </a:r>
          </a:p>
          <a:p>
            <a:r>
              <a:rPr lang="en-US" b="1" dirty="0"/>
              <a:t>End use:</a:t>
            </a:r>
          </a:p>
          <a:p>
            <a:pPr marL="135000" indent="-135000">
              <a:buClr>
                <a:schemeClr val="bg2"/>
              </a:buClr>
              <a:buFont typeface="Wingdings" panose="05000000000000000000" pitchFamily="2" charset="2"/>
              <a:buChar char="§"/>
            </a:pPr>
            <a:r>
              <a:rPr lang="en-US" dirty="0">
                <a:sym typeface="HelveticaNeueLT Com 65 Md" pitchFamily="34" charset="0"/>
              </a:rPr>
              <a:t>Tires / MRG / geotextiles</a:t>
            </a:r>
          </a:p>
          <a:p>
            <a:pPr lvl="0"/>
            <a:endParaRPr lang="en-US" dirty="0">
              <a:sym typeface="HelveticaNeueLT Com 65 Md" pitchFamily="34" charset="0"/>
            </a:endParaRPr>
          </a:p>
          <a:p>
            <a:pPr lvl="0"/>
            <a:r>
              <a:rPr lang="en-US" b="1" dirty="0">
                <a:sym typeface="HelveticaNeueLT Com 65 Md" pitchFamily="34" charset="0"/>
              </a:rPr>
              <a:t>Requirements:</a:t>
            </a:r>
          </a:p>
          <a:p>
            <a:pPr marL="135000" indent="-135000" fontAlgn="base">
              <a:buClr>
                <a:schemeClr val="bg2"/>
              </a:buClr>
              <a:buFont typeface="Wingdings" pitchFamily="2" charset="2"/>
              <a:buChar char="§"/>
            </a:pPr>
            <a:r>
              <a:rPr lang="en-US" dirty="0"/>
              <a:t>High modulus</a:t>
            </a:r>
          </a:p>
          <a:p>
            <a:pPr marL="135000" indent="-135000" fontAlgn="base">
              <a:buClr>
                <a:schemeClr val="bg2"/>
              </a:buClr>
              <a:buFont typeface="Wingdings" pitchFamily="2" charset="2"/>
              <a:buChar char="§"/>
            </a:pPr>
            <a:r>
              <a:rPr lang="en-US" dirty="0"/>
              <a:t>Low shrinkage </a:t>
            </a:r>
          </a:p>
          <a:p>
            <a:pPr marL="135000" indent="-135000" fontAlgn="base">
              <a:buClr>
                <a:schemeClr val="bg2"/>
              </a:buClr>
              <a:buFont typeface="Wingdings" pitchFamily="2" charset="2"/>
              <a:buChar char="§"/>
            </a:pPr>
            <a:r>
              <a:rPr lang="en-US" dirty="0"/>
              <a:t>High thermal &amp; dimensional stability</a:t>
            </a:r>
          </a:p>
          <a:p>
            <a:pPr marL="135000" indent="-135000" fontAlgn="base">
              <a:spcBef>
                <a:spcPts val="0"/>
              </a:spcBef>
              <a:spcAft>
                <a:spcPct val="0"/>
              </a:spcAft>
              <a:buClr>
                <a:schemeClr val="bg2"/>
              </a:buClr>
              <a:buFont typeface="Wingdings" pitchFamily="2" charset="2"/>
              <a:buChar char="§"/>
            </a:pPr>
            <a:endParaRPr lang="en-US" dirty="0"/>
          </a:p>
          <a:p>
            <a:pPr fontAlgn="base">
              <a:spcBef>
                <a:spcPts val="0"/>
              </a:spcBef>
              <a:spcAft>
                <a:spcPct val="0"/>
              </a:spcAft>
              <a:buClr>
                <a:schemeClr val="bg2"/>
              </a:buClr>
            </a:pPr>
            <a:r>
              <a:rPr lang="en-US" b="1" dirty="0"/>
              <a:t>Machine concept: HMLS</a:t>
            </a:r>
            <a:endParaRPr lang="en-US" dirty="0"/>
          </a:p>
          <a:p>
            <a:pPr>
              <a:buClr>
                <a:schemeClr val="bg2"/>
              </a:buClr>
            </a:pPr>
            <a:r>
              <a:rPr lang="en-US" dirty="0"/>
              <a:t>Denier range: </a:t>
            </a:r>
          </a:p>
          <a:p>
            <a:pPr marL="135000" indent="-135000">
              <a:buClr>
                <a:schemeClr val="bg2"/>
              </a:buClr>
              <a:buFont typeface="Wingdings" panose="05000000000000000000" pitchFamily="2" charset="2"/>
              <a:buChar char="§"/>
            </a:pPr>
            <a:r>
              <a:rPr lang="en-US" dirty="0"/>
              <a:t>4 x 1000 up to 4 x 1500 or</a:t>
            </a:r>
          </a:p>
          <a:p>
            <a:pPr marL="135000" indent="-135000">
              <a:buClr>
                <a:schemeClr val="bg2"/>
              </a:buClr>
              <a:buFont typeface="Wingdings" panose="05000000000000000000" pitchFamily="2" charset="2"/>
              <a:buChar char="§"/>
            </a:pPr>
            <a:r>
              <a:rPr lang="en-US" dirty="0"/>
              <a:t>2 x 2000 up to 2 x 3000</a:t>
            </a:r>
          </a:p>
          <a:p>
            <a:pPr fontAlgn="base">
              <a:spcBef>
                <a:spcPts val="0"/>
              </a:spcBef>
              <a:spcAft>
                <a:spcPct val="0"/>
              </a:spcAft>
              <a:buClr>
                <a:schemeClr val="bg2"/>
              </a:buClr>
            </a:pPr>
            <a:endParaRPr lang="en-US" sz="1200" dirty="0"/>
          </a:p>
          <a:p>
            <a:pPr lvl="0"/>
            <a:endParaRPr lang="en-US" sz="1200" dirty="0">
              <a:sym typeface="HelveticaNeueLT Com 65 Md" pitchFamily="34" charset="0"/>
            </a:endParaRPr>
          </a:p>
          <a:p>
            <a:endParaRPr lang="en-US" dirty="0"/>
          </a:p>
        </p:txBody>
      </p:sp>
      <p:pic>
        <p:nvPicPr>
          <p:cNvPr id="5" name="Picture 4" descr="\\srvfs03.sts.saurer.vpn\User_Redirect02\p087569\Pictures\Stehr\Anwendungen\Technisch Garn\BMW__IMG_8855 bearbeite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81394" y="2680155"/>
            <a:ext cx="1523636" cy="1523636"/>
          </a:xfrm>
          <a:prstGeom prst="rect">
            <a:avLst/>
          </a:prstGeom>
          <a:noFill/>
          <a:extLst>
            <a:ext uri="{909E8E84-426E-40DD-AFC4-6F175D3DCCD1}">
              <a14:hiddenFill xmlns:a14="http://schemas.microsoft.com/office/drawing/2010/main">
                <a:solidFill>
                  <a:srgbClr val="FFFFFF"/>
                </a:solidFill>
              </a14:hiddenFill>
            </a:ext>
          </a:extLst>
        </p:spPr>
      </p:pic>
      <p:pic>
        <p:nvPicPr>
          <p:cNvPr id="90" name="Grafik 8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04158" y="705665"/>
            <a:ext cx="2013720" cy="1757681"/>
          </a:xfrm>
          <a:prstGeom prst="rect">
            <a:avLst/>
          </a:prstGeom>
        </p:spPr>
      </p:pic>
      <p:grpSp>
        <p:nvGrpSpPr>
          <p:cNvPr id="6" name="Gruppieren 5"/>
          <p:cNvGrpSpPr/>
          <p:nvPr/>
        </p:nvGrpSpPr>
        <p:grpSpPr>
          <a:xfrm>
            <a:off x="3432230" y="768032"/>
            <a:ext cx="2013720" cy="3495018"/>
            <a:chOff x="4583645" y="3608497"/>
            <a:chExt cx="1226958" cy="2397260"/>
          </a:xfrm>
        </p:grpSpPr>
        <p:grpSp>
          <p:nvGrpSpPr>
            <p:cNvPr id="46" name="Gruppieren 57"/>
            <p:cNvGrpSpPr/>
            <p:nvPr/>
          </p:nvGrpSpPr>
          <p:grpSpPr>
            <a:xfrm>
              <a:off x="5307211" y="5359564"/>
              <a:ext cx="503392" cy="646193"/>
              <a:chOff x="0" y="0"/>
              <a:chExt cx="758825" cy="974090"/>
            </a:xfrm>
          </p:grpSpPr>
          <p:sp>
            <p:nvSpPr>
              <p:cNvPr id="47" name="Ellipse 46"/>
              <p:cNvSpPr/>
              <p:nvPr/>
            </p:nvSpPr>
            <p:spPr>
              <a:xfrm>
                <a:off x="77638" y="457200"/>
                <a:ext cx="603250" cy="51689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48" name="Rechteck 47"/>
              <p:cNvSpPr/>
              <p:nvPr/>
            </p:nvSpPr>
            <p:spPr>
              <a:xfrm>
                <a:off x="0" y="0"/>
                <a:ext cx="758825" cy="4572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grpSp>
        <p:grpSp>
          <p:nvGrpSpPr>
            <p:cNvPr id="78" name="Gruppieren 77"/>
            <p:cNvGrpSpPr/>
            <p:nvPr/>
          </p:nvGrpSpPr>
          <p:grpSpPr>
            <a:xfrm>
              <a:off x="4583645" y="3608497"/>
              <a:ext cx="1226958" cy="1565852"/>
              <a:chOff x="0" y="0"/>
              <a:chExt cx="2081574" cy="2605783"/>
            </a:xfrm>
          </p:grpSpPr>
          <p:sp>
            <p:nvSpPr>
              <p:cNvPr id="80" name="Oval 80"/>
              <p:cNvSpPr>
                <a:spLocks noChangeArrowheads="1"/>
              </p:cNvSpPr>
              <p:nvPr/>
            </p:nvSpPr>
            <p:spPr bwMode="auto">
              <a:xfrm>
                <a:off x="0" y="2244147"/>
                <a:ext cx="360000" cy="361636"/>
              </a:xfrm>
              <a:prstGeom prst="ellipse">
                <a:avLst/>
              </a:prstGeom>
              <a:solidFill>
                <a:srgbClr val="FFC000"/>
              </a:solidFill>
              <a:ln w="25400">
                <a:solidFill>
                  <a:srgbClr val="000000"/>
                </a:solidFill>
                <a:round/>
                <a:headEnd/>
                <a:tailEnd/>
              </a:ln>
            </p:spPr>
            <p:txBody>
              <a:bodyPr/>
              <a:lstStyle/>
              <a:p>
                <a:endParaRPr lang="de-DE" sz="1350"/>
              </a:p>
            </p:txBody>
          </p:sp>
          <p:sp>
            <p:nvSpPr>
              <p:cNvPr id="85" name="Oval 80"/>
              <p:cNvSpPr>
                <a:spLocks noChangeArrowheads="1"/>
              </p:cNvSpPr>
              <p:nvPr/>
            </p:nvSpPr>
            <p:spPr bwMode="auto">
              <a:xfrm>
                <a:off x="358473" y="1872673"/>
                <a:ext cx="360000" cy="361637"/>
              </a:xfrm>
              <a:prstGeom prst="ellipse">
                <a:avLst/>
              </a:prstGeom>
              <a:solidFill>
                <a:srgbClr val="FFC000"/>
              </a:solidFill>
              <a:ln w="25400">
                <a:solidFill>
                  <a:srgbClr val="000000"/>
                </a:solidFill>
                <a:round/>
                <a:headEnd/>
                <a:tailEnd/>
              </a:ln>
            </p:spPr>
            <p:txBody>
              <a:bodyPr/>
              <a:lstStyle/>
              <a:p>
                <a:endParaRPr lang="de-DE" sz="1350"/>
              </a:p>
            </p:txBody>
          </p:sp>
          <p:cxnSp>
            <p:nvCxnSpPr>
              <p:cNvPr id="87" name="Gerade Verbindung 554"/>
              <p:cNvCxnSpPr>
                <a:stCxn id="80" idx="1"/>
                <a:endCxn id="85" idx="1"/>
              </p:cNvCxnSpPr>
              <p:nvPr/>
            </p:nvCxnSpPr>
            <p:spPr>
              <a:xfrm flipV="1">
                <a:off x="52721" y="1925634"/>
                <a:ext cx="358473" cy="3714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555"/>
              <p:cNvCxnSpPr>
                <a:stCxn id="80" idx="5"/>
                <a:endCxn id="85" idx="5"/>
              </p:cNvCxnSpPr>
              <p:nvPr/>
            </p:nvCxnSpPr>
            <p:spPr>
              <a:xfrm flipV="1">
                <a:off x="307279" y="2181349"/>
                <a:ext cx="358473" cy="3714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80"/>
              <p:cNvSpPr>
                <a:spLocks noChangeArrowheads="1"/>
              </p:cNvSpPr>
              <p:nvPr/>
            </p:nvSpPr>
            <p:spPr bwMode="auto">
              <a:xfrm>
                <a:off x="870401" y="20120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92" name="Oval 81"/>
              <p:cNvSpPr>
                <a:spLocks noChangeArrowheads="1"/>
              </p:cNvSpPr>
              <p:nvPr/>
            </p:nvSpPr>
            <p:spPr bwMode="auto">
              <a:xfrm>
                <a:off x="1577574" y="20120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93" name="Oval 82"/>
              <p:cNvSpPr>
                <a:spLocks noChangeArrowheads="1"/>
              </p:cNvSpPr>
              <p:nvPr/>
            </p:nvSpPr>
            <p:spPr bwMode="auto">
              <a:xfrm>
                <a:off x="904180" y="13924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94" name="Oval 83"/>
              <p:cNvSpPr>
                <a:spLocks noChangeArrowheads="1"/>
              </p:cNvSpPr>
              <p:nvPr/>
            </p:nvSpPr>
            <p:spPr bwMode="auto">
              <a:xfrm>
                <a:off x="1577574" y="13924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95" name="Oval 97"/>
              <p:cNvSpPr>
                <a:spLocks noChangeArrowheads="1"/>
              </p:cNvSpPr>
              <p:nvPr/>
            </p:nvSpPr>
            <p:spPr bwMode="auto">
              <a:xfrm>
                <a:off x="1577574" y="0"/>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96" name="Oval 100"/>
              <p:cNvSpPr>
                <a:spLocks noChangeArrowheads="1"/>
              </p:cNvSpPr>
              <p:nvPr/>
            </p:nvSpPr>
            <p:spPr bwMode="auto">
              <a:xfrm>
                <a:off x="904180" y="700949"/>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97" name="Oval 101"/>
              <p:cNvSpPr>
                <a:spLocks noChangeArrowheads="1"/>
              </p:cNvSpPr>
              <p:nvPr/>
            </p:nvSpPr>
            <p:spPr bwMode="auto">
              <a:xfrm>
                <a:off x="1527786" y="700949"/>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98" name="Oval 80"/>
              <p:cNvSpPr>
                <a:spLocks noChangeArrowheads="1"/>
              </p:cNvSpPr>
              <p:nvPr/>
            </p:nvSpPr>
            <p:spPr bwMode="auto">
              <a:xfrm>
                <a:off x="890316" y="9491"/>
                <a:ext cx="504000" cy="506291"/>
              </a:xfrm>
              <a:prstGeom prst="ellipse">
                <a:avLst/>
              </a:prstGeom>
              <a:solidFill>
                <a:srgbClr val="FF0000"/>
              </a:solidFill>
              <a:ln w="25400">
                <a:solidFill>
                  <a:srgbClr val="000000"/>
                </a:solidFill>
                <a:round/>
                <a:headEnd/>
                <a:tailEnd/>
              </a:ln>
            </p:spPr>
            <p:txBody>
              <a:bodyPr/>
              <a:lstStyle/>
              <a:p>
                <a:endParaRPr lang="de-DE" sz="1350"/>
              </a:p>
            </p:txBody>
          </p:sp>
          <p:cxnSp>
            <p:nvCxnSpPr>
              <p:cNvPr id="99" name="Gerade Verbindung 564"/>
              <p:cNvCxnSpPr>
                <a:stCxn id="96" idx="2"/>
                <a:endCxn id="98" idx="2"/>
              </p:cNvCxnSpPr>
              <p:nvPr/>
            </p:nvCxnSpPr>
            <p:spPr>
              <a:xfrm flipH="1" flipV="1">
                <a:off x="890316" y="262637"/>
                <a:ext cx="13864" cy="691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565"/>
              <p:cNvCxnSpPr>
                <a:stCxn id="96" idx="6"/>
                <a:endCxn id="98" idx="6"/>
              </p:cNvCxnSpPr>
              <p:nvPr/>
            </p:nvCxnSpPr>
            <p:spPr>
              <a:xfrm flipH="1" flipV="1">
                <a:off x="1394316" y="262637"/>
                <a:ext cx="13864" cy="691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566"/>
              <p:cNvCxnSpPr>
                <a:stCxn id="97" idx="2"/>
                <a:endCxn id="95" idx="2"/>
              </p:cNvCxnSpPr>
              <p:nvPr/>
            </p:nvCxnSpPr>
            <p:spPr>
              <a:xfrm flipV="1">
                <a:off x="1527786" y="253146"/>
                <a:ext cx="49788" cy="7009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567"/>
              <p:cNvCxnSpPr>
                <a:stCxn id="95" idx="6"/>
                <a:endCxn id="94" idx="6"/>
              </p:cNvCxnSpPr>
              <p:nvPr/>
            </p:nvCxnSpPr>
            <p:spPr>
              <a:xfrm>
                <a:off x="2081574" y="253146"/>
                <a:ext cx="0" cy="1392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568"/>
              <p:cNvCxnSpPr>
                <a:stCxn id="94" idx="0"/>
                <a:endCxn id="93" idx="0"/>
              </p:cNvCxnSpPr>
              <p:nvPr/>
            </p:nvCxnSpPr>
            <p:spPr>
              <a:xfrm flipH="1">
                <a:off x="1156180" y="1392407"/>
                <a:ext cx="67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569"/>
              <p:cNvCxnSpPr>
                <a:stCxn id="93" idx="4"/>
                <a:endCxn id="94" idx="4"/>
              </p:cNvCxnSpPr>
              <p:nvPr/>
            </p:nvCxnSpPr>
            <p:spPr>
              <a:xfrm>
                <a:off x="1156180" y="1898698"/>
                <a:ext cx="67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570"/>
              <p:cNvCxnSpPr>
                <a:stCxn id="94" idx="4"/>
                <a:endCxn id="91" idx="0"/>
              </p:cNvCxnSpPr>
              <p:nvPr/>
            </p:nvCxnSpPr>
            <p:spPr>
              <a:xfrm flipH="1">
                <a:off x="1122401" y="1898698"/>
                <a:ext cx="707173" cy="1133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571"/>
              <p:cNvCxnSpPr>
                <a:stCxn id="91" idx="0"/>
                <a:endCxn id="92" idx="0"/>
              </p:cNvCxnSpPr>
              <p:nvPr/>
            </p:nvCxnSpPr>
            <p:spPr>
              <a:xfrm>
                <a:off x="1122401" y="2012007"/>
                <a:ext cx="7071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572"/>
              <p:cNvCxnSpPr>
                <a:stCxn id="92" idx="4"/>
                <a:endCxn id="91" idx="4"/>
              </p:cNvCxnSpPr>
              <p:nvPr/>
            </p:nvCxnSpPr>
            <p:spPr>
              <a:xfrm flipH="1">
                <a:off x="1122401" y="2518298"/>
                <a:ext cx="7071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573"/>
              <p:cNvCxnSpPr>
                <a:stCxn id="80" idx="5"/>
                <a:endCxn id="91" idx="1"/>
              </p:cNvCxnSpPr>
              <p:nvPr/>
            </p:nvCxnSpPr>
            <p:spPr>
              <a:xfrm flipV="1">
                <a:off x="307279" y="2086152"/>
                <a:ext cx="636931" cy="466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mit Pfeil 108"/>
              <p:cNvCxnSpPr>
                <a:stCxn id="98" idx="1"/>
              </p:cNvCxnSpPr>
              <p:nvPr/>
            </p:nvCxnSpPr>
            <p:spPr>
              <a:xfrm flipH="1">
                <a:off x="690591" y="83635"/>
                <a:ext cx="273534" cy="6263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Gerade Verbindung 575"/>
              <p:cNvCxnSpPr>
                <a:stCxn id="95" idx="6"/>
                <a:endCxn id="97" idx="6"/>
              </p:cNvCxnSpPr>
              <p:nvPr/>
            </p:nvCxnSpPr>
            <p:spPr>
              <a:xfrm flipH="1">
                <a:off x="2031786" y="253146"/>
                <a:ext cx="49788" cy="7009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576"/>
              <p:cNvCxnSpPr>
                <a:stCxn id="98" idx="0"/>
                <a:endCxn id="95" idx="0"/>
              </p:cNvCxnSpPr>
              <p:nvPr/>
            </p:nvCxnSpPr>
            <p:spPr>
              <a:xfrm flipV="1">
                <a:off x="1142316" y="0"/>
                <a:ext cx="687258" cy="9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a:endCxn id="80" idx="2"/>
              </p:cNvCxnSpPr>
              <p:nvPr/>
            </p:nvCxnSpPr>
            <p:spPr>
              <a:xfrm flipH="1">
                <a:off x="0" y="807594"/>
                <a:ext cx="14716" cy="16173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45" name="Footer Placeholder 5">
            <a:extLst>
              <a:ext uri="{FF2B5EF4-FFF2-40B4-BE49-F238E27FC236}">
                <a16:creationId xmlns:a16="http://schemas.microsoft.com/office/drawing/2014/main" id="{BC46E43E-9101-4750-BF16-DF261E422A2A}"/>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3767057800"/>
      </p:ext>
    </p:extLst>
  </p:cSld>
  <p:clrMapOvr>
    <a:masterClrMapping/>
  </p:clrMapOvr>
  <p:transition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Product optimized processes</a:t>
            </a:r>
            <a:endParaRPr lang="de-DE" dirty="0"/>
          </a:p>
        </p:txBody>
      </p:sp>
      <p:pic>
        <p:nvPicPr>
          <p:cNvPr id="41" name="Picture 5" descr="Förderba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66496" y="2856647"/>
            <a:ext cx="1630124" cy="1278659"/>
          </a:xfrm>
          <a:prstGeom prst="rect">
            <a:avLst/>
          </a:prstGeom>
          <a:solidFill>
            <a:srgbClr val="FFFFFF">
              <a:shade val="85000"/>
            </a:srgbClr>
          </a:solidFill>
          <a:ln w="12700" cap="sq">
            <a:solidFill>
              <a:schemeClr val="accent3">
                <a:lumMod val="65000"/>
              </a:schemeClr>
            </a:solidFill>
            <a:miter lim="800000"/>
          </a:ln>
          <a:effectLst>
            <a:outerShdw blurRad="55000" dist="18000" dir="5400000" algn="tl" rotWithShape="0">
              <a:srgbClr val="000000">
                <a:alpha val="40000"/>
              </a:srgbClr>
            </a:outerShdw>
          </a:effectLst>
        </p:spPr>
      </p:pic>
      <p:pic>
        <p:nvPicPr>
          <p:cNvPr id="125" name="Grafik 12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1809" y="667719"/>
            <a:ext cx="1919499" cy="1807412"/>
          </a:xfrm>
          <a:prstGeom prst="rect">
            <a:avLst/>
          </a:prstGeom>
        </p:spPr>
      </p:pic>
      <p:sp>
        <p:nvSpPr>
          <p:cNvPr id="51" name="Textplatzhalter 2"/>
          <p:cNvSpPr txBox="1">
            <a:spLocks/>
          </p:cNvSpPr>
          <p:nvPr/>
        </p:nvSpPr>
        <p:spPr bwMode="gray">
          <a:xfrm>
            <a:off x="361818" y="667719"/>
            <a:ext cx="3177704" cy="3467587"/>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600" kern="1200">
                <a:solidFill>
                  <a:schemeClr val="tx1">
                    <a:lumMod val="50000"/>
                    <a:lumOff val="50000"/>
                  </a:schemeClr>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chemeClr val="bg2"/>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lumMod val="65000"/>
                    <a:lumOff val="35000"/>
                  </a:schemeClr>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200" i="1" kern="1200">
                <a:solidFill>
                  <a:schemeClr val="tx1">
                    <a:lumMod val="65000"/>
                    <a:lumOff val="35000"/>
                  </a:schemeClr>
                </a:solidFill>
                <a:latin typeface="+mn-lt"/>
                <a:ea typeface="+mn-ea"/>
                <a:cs typeface="+mn-cs"/>
              </a:defRPr>
            </a:lvl9pPr>
          </a:lstStyle>
          <a:p>
            <a:pPr lvl="1">
              <a:spcBef>
                <a:spcPts val="150"/>
              </a:spcBef>
              <a:spcAft>
                <a:spcPts val="150"/>
              </a:spcAft>
            </a:pPr>
            <a:r>
              <a:rPr lang="en-US" sz="1400" dirty="0">
                <a:solidFill>
                  <a:srgbClr val="EB0000"/>
                </a:solidFill>
              </a:rPr>
              <a:t>HT/LS</a:t>
            </a:r>
          </a:p>
          <a:p>
            <a:pPr>
              <a:spcBef>
                <a:spcPts val="150"/>
              </a:spcBef>
              <a:spcAft>
                <a:spcPts val="150"/>
              </a:spcAft>
            </a:pPr>
            <a:r>
              <a:rPr lang="de-DE" sz="1400" b="1" dirty="0"/>
              <a:t>End </a:t>
            </a:r>
            <a:r>
              <a:rPr lang="de-DE" sz="1400" b="1" dirty="0" err="1"/>
              <a:t>use</a:t>
            </a:r>
            <a:r>
              <a:rPr lang="de-DE" sz="1400" b="1" dirty="0"/>
              <a:t>:</a:t>
            </a:r>
          </a:p>
          <a:p>
            <a:pPr marL="135000" indent="-135000">
              <a:spcBef>
                <a:spcPts val="150"/>
              </a:spcBef>
              <a:spcAft>
                <a:spcPts val="150"/>
              </a:spcAft>
              <a:buClr>
                <a:schemeClr val="bg2"/>
              </a:buClr>
              <a:buFont typeface="Wingdings" panose="05000000000000000000" pitchFamily="2" charset="2"/>
              <a:buChar char="§"/>
            </a:pPr>
            <a:r>
              <a:rPr lang="en-US" sz="1400" dirty="0">
                <a:sym typeface="HelveticaNeueLT Com 65 Md" pitchFamily="34" charset="0"/>
              </a:rPr>
              <a:t>MRG, Geotextiles, Ropes, Nets</a:t>
            </a:r>
          </a:p>
          <a:p>
            <a:pPr marL="135000" indent="-135000">
              <a:spcBef>
                <a:spcPts val="150"/>
              </a:spcBef>
              <a:spcAft>
                <a:spcPts val="150"/>
              </a:spcAft>
              <a:buClr>
                <a:schemeClr val="bg2"/>
              </a:buClr>
              <a:buFont typeface="Wingdings" panose="05000000000000000000" pitchFamily="2" charset="2"/>
              <a:buChar char="§"/>
            </a:pPr>
            <a:r>
              <a:rPr lang="en-US" sz="1400" dirty="0">
                <a:sym typeface="HelveticaNeueLT Com 65 Md" pitchFamily="34" charset="0"/>
              </a:rPr>
              <a:t>Mooring ropes</a:t>
            </a:r>
          </a:p>
          <a:p>
            <a:pPr>
              <a:spcBef>
                <a:spcPts val="150"/>
              </a:spcBef>
              <a:spcAft>
                <a:spcPts val="150"/>
              </a:spcAft>
            </a:pPr>
            <a:endParaRPr lang="en-US" sz="1400" dirty="0">
              <a:sym typeface="HelveticaNeueLT Com 65 Md" pitchFamily="34" charset="0"/>
            </a:endParaRPr>
          </a:p>
          <a:p>
            <a:pPr>
              <a:spcBef>
                <a:spcPts val="150"/>
              </a:spcBef>
              <a:spcAft>
                <a:spcPts val="150"/>
              </a:spcAft>
            </a:pPr>
            <a:r>
              <a:rPr lang="en-US" sz="1400" b="1" dirty="0">
                <a:sym typeface="HelveticaNeueLT Com 65 Md" pitchFamily="34" charset="0"/>
              </a:rPr>
              <a:t>Requirements:</a:t>
            </a:r>
          </a:p>
          <a:p>
            <a:pPr marL="135000" indent="-135000" fontAlgn="base">
              <a:spcBef>
                <a:spcPts val="150"/>
              </a:spcBef>
              <a:spcAft>
                <a:spcPts val="150"/>
              </a:spcAft>
              <a:buClr>
                <a:schemeClr val="bg2"/>
              </a:buClr>
              <a:buFont typeface="Wingdings" pitchFamily="2" charset="2"/>
              <a:buChar char="§"/>
            </a:pPr>
            <a:r>
              <a:rPr lang="en-US" sz="1400" dirty="0"/>
              <a:t>High breaking force / Low elongation</a:t>
            </a:r>
          </a:p>
          <a:p>
            <a:pPr marL="135000" indent="-135000" fontAlgn="base">
              <a:spcBef>
                <a:spcPts val="150"/>
              </a:spcBef>
              <a:spcAft>
                <a:spcPts val="150"/>
              </a:spcAft>
              <a:buClr>
                <a:schemeClr val="bg2"/>
              </a:buClr>
              <a:buFont typeface="Wingdings" pitchFamily="2" charset="2"/>
              <a:buChar char="§"/>
            </a:pPr>
            <a:r>
              <a:rPr lang="en-US" sz="1400" dirty="0"/>
              <a:t>Stiffness</a:t>
            </a:r>
          </a:p>
          <a:p>
            <a:pPr marL="135000" indent="-135000" fontAlgn="base">
              <a:spcBef>
                <a:spcPts val="150"/>
              </a:spcBef>
              <a:spcAft>
                <a:spcPts val="150"/>
              </a:spcAft>
              <a:buClr>
                <a:schemeClr val="bg2"/>
              </a:buClr>
              <a:buFont typeface="Wingdings" pitchFamily="2" charset="2"/>
              <a:buChar char="§"/>
            </a:pPr>
            <a:r>
              <a:rPr lang="en-US" sz="1400" dirty="0"/>
              <a:t>Pre-activation / Marine finish</a:t>
            </a:r>
          </a:p>
          <a:p>
            <a:pPr marL="135000" indent="-135000" fontAlgn="base">
              <a:spcBef>
                <a:spcPts val="150"/>
              </a:spcBef>
              <a:spcAft>
                <a:spcPts val="150"/>
              </a:spcAft>
              <a:buClr>
                <a:schemeClr val="bg2"/>
              </a:buClr>
              <a:buFont typeface="Wingdings" pitchFamily="2" charset="2"/>
              <a:buChar char="§"/>
            </a:pPr>
            <a:endParaRPr lang="en-US" sz="1400" dirty="0"/>
          </a:p>
          <a:p>
            <a:pPr fontAlgn="base">
              <a:spcBef>
                <a:spcPts val="150"/>
              </a:spcBef>
              <a:spcAft>
                <a:spcPts val="150"/>
              </a:spcAft>
              <a:buClr>
                <a:schemeClr val="bg2"/>
              </a:buClr>
            </a:pPr>
            <a:r>
              <a:rPr lang="en-US" sz="1400" b="1" dirty="0"/>
              <a:t>Machine concept: HT/LS</a:t>
            </a:r>
          </a:p>
          <a:p>
            <a:pPr marL="135000" indent="-135000" fontAlgn="base">
              <a:spcBef>
                <a:spcPts val="150"/>
              </a:spcBef>
              <a:spcAft>
                <a:spcPts val="150"/>
              </a:spcAft>
              <a:buClr>
                <a:schemeClr val="bg2"/>
              </a:buClr>
              <a:buFont typeface="Wingdings" pitchFamily="2" charset="2"/>
              <a:buChar char="§"/>
            </a:pPr>
            <a:r>
              <a:rPr lang="en-US" sz="1400" dirty="0"/>
              <a:t>Ends: 4/8, 6/12, 8/16</a:t>
            </a:r>
          </a:p>
          <a:p>
            <a:pPr marL="135000" indent="-135000" fontAlgn="base">
              <a:spcBef>
                <a:spcPts val="150"/>
              </a:spcBef>
              <a:spcAft>
                <a:spcPts val="150"/>
              </a:spcAft>
              <a:buClr>
                <a:schemeClr val="bg2"/>
              </a:buClr>
              <a:buFont typeface="Wingdings" pitchFamily="2" charset="2"/>
              <a:buChar char="§"/>
            </a:pPr>
            <a:r>
              <a:rPr lang="en-US" sz="1400" dirty="0"/>
              <a:t>Denier range: 8 x 1500, 12 x 1000, 16 x 1000</a:t>
            </a:r>
          </a:p>
          <a:p>
            <a:pPr marL="135000" indent="-135000" fontAlgn="base">
              <a:spcBef>
                <a:spcPts val="150"/>
              </a:spcBef>
              <a:spcAft>
                <a:spcPts val="150"/>
              </a:spcAft>
              <a:buClr>
                <a:schemeClr val="bg2"/>
              </a:buClr>
              <a:buFont typeface="Wingdings" pitchFamily="2" charset="2"/>
              <a:buChar char="§"/>
            </a:pPr>
            <a:r>
              <a:rPr lang="en-US" sz="1400" dirty="0"/>
              <a:t>(Up to): 4 x 3000, 6 x 2000, 8 x 2000</a:t>
            </a:r>
          </a:p>
        </p:txBody>
      </p:sp>
      <p:grpSp>
        <p:nvGrpSpPr>
          <p:cNvPr id="3" name="Gruppieren 2"/>
          <p:cNvGrpSpPr/>
          <p:nvPr/>
        </p:nvGrpSpPr>
        <p:grpSpPr>
          <a:xfrm>
            <a:off x="3539522" y="686010"/>
            <a:ext cx="1968335" cy="3467587"/>
            <a:chOff x="4327420" y="3195007"/>
            <a:chExt cx="1507790" cy="2842529"/>
          </a:xfrm>
        </p:grpSpPr>
        <p:grpSp>
          <p:nvGrpSpPr>
            <p:cNvPr id="62" name="Gruppieren 61"/>
            <p:cNvGrpSpPr/>
            <p:nvPr/>
          </p:nvGrpSpPr>
          <p:grpSpPr>
            <a:xfrm>
              <a:off x="4549918" y="5294198"/>
              <a:ext cx="592223" cy="743338"/>
              <a:chOff x="0" y="0"/>
              <a:chExt cx="758825" cy="974090"/>
            </a:xfrm>
          </p:grpSpPr>
          <p:sp>
            <p:nvSpPr>
              <p:cNvPr id="66" name="Ellipse 65"/>
              <p:cNvSpPr/>
              <p:nvPr/>
            </p:nvSpPr>
            <p:spPr>
              <a:xfrm>
                <a:off x="77638" y="457200"/>
                <a:ext cx="603250" cy="516890"/>
              </a:xfrm>
              <a:prstGeom prst="ellipse">
                <a:avLst/>
              </a:prstGeom>
              <a:solidFill>
                <a:srgbClr val="99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sp>
            <p:nvSpPr>
              <p:cNvPr id="67" name="Rechteck 66"/>
              <p:cNvSpPr/>
              <p:nvPr/>
            </p:nvSpPr>
            <p:spPr>
              <a:xfrm>
                <a:off x="0" y="0"/>
                <a:ext cx="758825" cy="457200"/>
              </a:xfrm>
              <a:prstGeom prst="rect">
                <a:avLst/>
              </a:prstGeom>
              <a:solidFill>
                <a:srgbClr val="99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grpSp>
        <p:grpSp>
          <p:nvGrpSpPr>
            <p:cNvPr id="63" name="Gruppieren 62"/>
            <p:cNvGrpSpPr/>
            <p:nvPr/>
          </p:nvGrpSpPr>
          <p:grpSpPr>
            <a:xfrm>
              <a:off x="5237465" y="5280681"/>
              <a:ext cx="592223" cy="743338"/>
              <a:chOff x="0" y="0"/>
              <a:chExt cx="758825" cy="974090"/>
            </a:xfrm>
          </p:grpSpPr>
          <p:sp>
            <p:nvSpPr>
              <p:cNvPr id="64" name="Ellipse 63"/>
              <p:cNvSpPr/>
              <p:nvPr/>
            </p:nvSpPr>
            <p:spPr>
              <a:xfrm>
                <a:off x="77638" y="457200"/>
                <a:ext cx="603250" cy="516890"/>
              </a:xfrm>
              <a:prstGeom prst="ellipse">
                <a:avLst/>
              </a:prstGeom>
              <a:solidFill>
                <a:srgbClr val="33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sp>
            <p:nvSpPr>
              <p:cNvPr id="65" name="Rechteck 64"/>
              <p:cNvSpPr/>
              <p:nvPr/>
            </p:nvSpPr>
            <p:spPr>
              <a:xfrm>
                <a:off x="0" y="0"/>
                <a:ext cx="758825" cy="457200"/>
              </a:xfrm>
              <a:prstGeom prst="rect">
                <a:avLst/>
              </a:prstGeom>
              <a:solidFill>
                <a:srgbClr val="33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grpSp>
        <p:grpSp>
          <p:nvGrpSpPr>
            <p:cNvPr id="49" name="Gruppieren 48"/>
            <p:cNvGrpSpPr/>
            <p:nvPr/>
          </p:nvGrpSpPr>
          <p:grpSpPr>
            <a:xfrm>
              <a:off x="4327420" y="3195007"/>
              <a:ext cx="1507790" cy="1924252"/>
              <a:chOff x="0" y="0"/>
              <a:chExt cx="2081574" cy="2605783"/>
            </a:xfrm>
          </p:grpSpPr>
          <p:sp>
            <p:nvSpPr>
              <p:cNvPr id="50" name="Oval 80"/>
              <p:cNvSpPr>
                <a:spLocks noChangeArrowheads="1"/>
              </p:cNvSpPr>
              <p:nvPr/>
            </p:nvSpPr>
            <p:spPr bwMode="auto">
              <a:xfrm>
                <a:off x="0" y="2244147"/>
                <a:ext cx="360000" cy="361636"/>
              </a:xfrm>
              <a:prstGeom prst="ellipse">
                <a:avLst/>
              </a:prstGeom>
              <a:solidFill>
                <a:srgbClr val="FFC000"/>
              </a:solidFill>
              <a:ln w="25400">
                <a:solidFill>
                  <a:srgbClr val="000000"/>
                </a:solidFill>
                <a:round/>
                <a:headEnd/>
                <a:tailEnd/>
              </a:ln>
            </p:spPr>
            <p:txBody>
              <a:bodyPr/>
              <a:lstStyle/>
              <a:p>
                <a:endParaRPr lang="de-DE" sz="1350"/>
              </a:p>
            </p:txBody>
          </p:sp>
          <p:sp>
            <p:nvSpPr>
              <p:cNvPr id="78" name="Oval 80"/>
              <p:cNvSpPr>
                <a:spLocks noChangeArrowheads="1"/>
              </p:cNvSpPr>
              <p:nvPr/>
            </p:nvSpPr>
            <p:spPr bwMode="auto">
              <a:xfrm>
                <a:off x="358473" y="1872673"/>
                <a:ext cx="360000" cy="361637"/>
              </a:xfrm>
              <a:prstGeom prst="ellipse">
                <a:avLst/>
              </a:prstGeom>
              <a:solidFill>
                <a:srgbClr val="FFC000"/>
              </a:solidFill>
              <a:ln w="25400">
                <a:solidFill>
                  <a:srgbClr val="000000"/>
                </a:solidFill>
                <a:round/>
                <a:headEnd/>
                <a:tailEnd/>
              </a:ln>
            </p:spPr>
            <p:txBody>
              <a:bodyPr/>
              <a:lstStyle/>
              <a:p>
                <a:endParaRPr lang="de-DE" sz="1350"/>
              </a:p>
            </p:txBody>
          </p:sp>
          <p:cxnSp>
            <p:nvCxnSpPr>
              <p:cNvPr id="79" name="Gerade Verbindung 554"/>
              <p:cNvCxnSpPr>
                <a:stCxn id="50" idx="1"/>
                <a:endCxn id="78" idx="1"/>
              </p:cNvCxnSpPr>
              <p:nvPr/>
            </p:nvCxnSpPr>
            <p:spPr>
              <a:xfrm flipV="1">
                <a:off x="52721" y="1925634"/>
                <a:ext cx="358473" cy="3714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555"/>
              <p:cNvCxnSpPr>
                <a:stCxn id="50" idx="5"/>
                <a:endCxn id="78" idx="5"/>
              </p:cNvCxnSpPr>
              <p:nvPr/>
            </p:nvCxnSpPr>
            <p:spPr>
              <a:xfrm flipV="1">
                <a:off x="307279" y="2181349"/>
                <a:ext cx="358473" cy="3714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Oval 80"/>
              <p:cNvSpPr>
                <a:spLocks noChangeArrowheads="1"/>
              </p:cNvSpPr>
              <p:nvPr/>
            </p:nvSpPr>
            <p:spPr bwMode="auto">
              <a:xfrm>
                <a:off x="870401" y="20120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82" name="Oval 81"/>
              <p:cNvSpPr>
                <a:spLocks noChangeArrowheads="1"/>
              </p:cNvSpPr>
              <p:nvPr/>
            </p:nvSpPr>
            <p:spPr bwMode="auto">
              <a:xfrm>
                <a:off x="1577574" y="20120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83" name="Oval 82"/>
              <p:cNvSpPr>
                <a:spLocks noChangeArrowheads="1"/>
              </p:cNvSpPr>
              <p:nvPr/>
            </p:nvSpPr>
            <p:spPr bwMode="auto">
              <a:xfrm>
                <a:off x="904180" y="13924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84" name="Oval 83"/>
              <p:cNvSpPr>
                <a:spLocks noChangeArrowheads="1"/>
              </p:cNvSpPr>
              <p:nvPr/>
            </p:nvSpPr>
            <p:spPr bwMode="auto">
              <a:xfrm>
                <a:off x="1577574" y="13924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85" name="Oval 97"/>
              <p:cNvSpPr>
                <a:spLocks noChangeArrowheads="1"/>
              </p:cNvSpPr>
              <p:nvPr/>
            </p:nvSpPr>
            <p:spPr bwMode="auto">
              <a:xfrm>
                <a:off x="1577574" y="0"/>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86" name="Oval 100"/>
              <p:cNvSpPr>
                <a:spLocks noChangeArrowheads="1"/>
              </p:cNvSpPr>
              <p:nvPr/>
            </p:nvSpPr>
            <p:spPr bwMode="auto">
              <a:xfrm>
                <a:off x="904180" y="700949"/>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87" name="Oval 101"/>
              <p:cNvSpPr>
                <a:spLocks noChangeArrowheads="1"/>
              </p:cNvSpPr>
              <p:nvPr/>
            </p:nvSpPr>
            <p:spPr bwMode="auto">
              <a:xfrm>
                <a:off x="1527786" y="700949"/>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88" name="Oval 80"/>
              <p:cNvSpPr>
                <a:spLocks noChangeArrowheads="1"/>
              </p:cNvSpPr>
              <p:nvPr/>
            </p:nvSpPr>
            <p:spPr bwMode="auto">
              <a:xfrm>
                <a:off x="890316" y="9491"/>
                <a:ext cx="504000" cy="506291"/>
              </a:xfrm>
              <a:prstGeom prst="ellipse">
                <a:avLst/>
              </a:prstGeom>
              <a:solidFill>
                <a:srgbClr val="FF0000"/>
              </a:solidFill>
              <a:ln w="25400">
                <a:solidFill>
                  <a:srgbClr val="000000"/>
                </a:solidFill>
                <a:round/>
                <a:headEnd/>
                <a:tailEnd/>
              </a:ln>
            </p:spPr>
            <p:txBody>
              <a:bodyPr/>
              <a:lstStyle/>
              <a:p>
                <a:endParaRPr lang="de-DE" sz="1350"/>
              </a:p>
            </p:txBody>
          </p:sp>
          <p:cxnSp>
            <p:nvCxnSpPr>
              <p:cNvPr id="89" name="Gerade Verbindung 564"/>
              <p:cNvCxnSpPr>
                <a:stCxn id="86" idx="2"/>
                <a:endCxn id="88" idx="2"/>
              </p:cNvCxnSpPr>
              <p:nvPr/>
            </p:nvCxnSpPr>
            <p:spPr>
              <a:xfrm flipH="1" flipV="1">
                <a:off x="890316" y="262637"/>
                <a:ext cx="13864" cy="691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 Verbindung 565"/>
              <p:cNvCxnSpPr>
                <a:stCxn id="86" idx="6"/>
                <a:endCxn id="88" idx="6"/>
              </p:cNvCxnSpPr>
              <p:nvPr/>
            </p:nvCxnSpPr>
            <p:spPr>
              <a:xfrm flipH="1" flipV="1">
                <a:off x="1394316" y="262637"/>
                <a:ext cx="13864" cy="691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566"/>
              <p:cNvCxnSpPr>
                <a:stCxn id="87" idx="2"/>
                <a:endCxn id="85" idx="2"/>
              </p:cNvCxnSpPr>
              <p:nvPr/>
            </p:nvCxnSpPr>
            <p:spPr>
              <a:xfrm flipV="1">
                <a:off x="1527786" y="253146"/>
                <a:ext cx="49788" cy="7009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567"/>
              <p:cNvCxnSpPr>
                <a:stCxn id="85" idx="6"/>
                <a:endCxn id="84" idx="6"/>
              </p:cNvCxnSpPr>
              <p:nvPr/>
            </p:nvCxnSpPr>
            <p:spPr>
              <a:xfrm>
                <a:off x="2081574" y="253146"/>
                <a:ext cx="0" cy="1392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568"/>
              <p:cNvCxnSpPr>
                <a:stCxn id="84" idx="0"/>
                <a:endCxn id="83" idx="0"/>
              </p:cNvCxnSpPr>
              <p:nvPr/>
            </p:nvCxnSpPr>
            <p:spPr>
              <a:xfrm flipH="1">
                <a:off x="1156180" y="1392407"/>
                <a:ext cx="67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569"/>
              <p:cNvCxnSpPr>
                <a:stCxn id="83" idx="4"/>
                <a:endCxn id="84" idx="4"/>
              </p:cNvCxnSpPr>
              <p:nvPr/>
            </p:nvCxnSpPr>
            <p:spPr>
              <a:xfrm>
                <a:off x="1156180" y="1898698"/>
                <a:ext cx="67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570"/>
              <p:cNvCxnSpPr>
                <a:stCxn id="84" idx="4"/>
                <a:endCxn id="81" idx="0"/>
              </p:cNvCxnSpPr>
              <p:nvPr/>
            </p:nvCxnSpPr>
            <p:spPr>
              <a:xfrm flipH="1">
                <a:off x="1122401" y="1898698"/>
                <a:ext cx="707173" cy="1133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571"/>
              <p:cNvCxnSpPr>
                <a:stCxn id="81" idx="0"/>
                <a:endCxn id="82" idx="0"/>
              </p:cNvCxnSpPr>
              <p:nvPr/>
            </p:nvCxnSpPr>
            <p:spPr>
              <a:xfrm>
                <a:off x="1122401" y="2012007"/>
                <a:ext cx="7071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572"/>
              <p:cNvCxnSpPr>
                <a:stCxn id="82" idx="4"/>
                <a:endCxn id="81" idx="4"/>
              </p:cNvCxnSpPr>
              <p:nvPr/>
            </p:nvCxnSpPr>
            <p:spPr>
              <a:xfrm flipH="1">
                <a:off x="1122401" y="2518298"/>
                <a:ext cx="7071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573"/>
              <p:cNvCxnSpPr>
                <a:stCxn id="50" idx="5"/>
                <a:endCxn id="81" idx="1"/>
              </p:cNvCxnSpPr>
              <p:nvPr/>
            </p:nvCxnSpPr>
            <p:spPr>
              <a:xfrm flipV="1">
                <a:off x="307279" y="2086152"/>
                <a:ext cx="636931" cy="466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a:stCxn id="88" idx="1"/>
              </p:cNvCxnSpPr>
              <p:nvPr/>
            </p:nvCxnSpPr>
            <p:spPr>
              <a:xfrm flipH="1">
                <a:off x="690591" y="83635"/>
                <a:ext cx="273534" cy="6263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Gerade Verbindung 575"/>
              <p:cNvCxnSpPr>
                <a:stCxn id="85" idx="6"/>
                <a:endCxn id="87" idx="6"/>
              </p:cNvCxnSpPr>
              <p:nvPr/>
            </p:nvCxnSpPr>
            <p:spPr>
              <a:xfrm flipH="1">
                <a:off x="2031786" y="253146"/>
                <a:ext cx="49788" cy="7009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576"/>
              <p:cNvCxnSpPr>
                <a:stCxn id="88" idx="0"/>
                <a:endCxn id="85" idx="0"/>
              </p:cNvCxnSpPr>
              <p:nvPr/>
            </p:nvCxnSpPr>
            <p:spPr>
              <a:xfrm flipV="1">
                <a:off x="1142316" y="0"/>
                <a:ext cx="687258" cy="9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a:endCxn id="50" idx="2"/>
              </p:cNvCxnSpPr>
              <p:nvPr/>
            </p:nvCxnSpPr>
            <p:spPr>
              <a:xfrm flipH="1">
                <a:off x="0" y="807594"/>
                <a:ext cx="14716" cy="16173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48" name="Footer Placeholder 5">
            <a:extLst>
              <a:ext uri="{FF2B5EF4-FFF2-40B4-BE49-F238E27FC236}">
                <a16:creationId xmlns:a16="http://schemas.microsoft.com/office/drawing/2014/main" id="{EFC6E358-4259-404C-9017-EEE2F3ACA3F6}"/>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128868480"/>
      </p:ext>
    </p:extLst>
  </p:cSld>
  <p:clrMapOvr>
    <a:masterClrMapping/>
  </p:clrMapOvr>
  <p:transition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Product optimized processes</a:t>
            </a:r>
            <a:endParaRPr lang="de-DE" dirty="0"/>
          </a:p>
        </p:txBody>
      </p:sp>
      <p:sp>
        <p:nvSpPr>
          <p:cNvPr id="3" name="Textplatzhalter 2"/>
          <p:cNvSpPr>
            <a:spLocks noGrp="1"/>
          </p:cNvSpPr>
          <p:nvPr>
            <p:ph type="body" sz="quarter" idx="12"/>
          </p:nvPr>
        </p:nvSpPr>
        <p:spPr>
          <a:xfrm>
            <a:off x="358775" y="723590"/>
            <a:ext cx="2646227" cy="3215969"/>
          </a:xfrm>
        </p:spPr>
        <p:txBody>
          <a:bodyPr/>
          <a:lstStyle/>
          <a:p>
            <a:pPr lvl="1">
              <a:spcBef>
                <a:spcPts val="150"/>
              </a:spcBef>
              <a:spcAft>
                <a:spcPts val="150"/>
              </a:spcAft>
            </a:pPr>
            <a:r>
              <a:rPr lang="en-US" dirty="0">
                <a:solidFill>
                  <a:srgbClr val="EB0000"/>
                </a:solidFill>
              </a:rPr>
              <a:t>X-SLS</a:t>
            </a:r>
          </a:p>
          <a:p>
            <a:pPr>
              <a:spcBef>
                <a:spcPts val="150"/>
              </a:spcBef>
              <a:spcAft>
                <a:spcPts val="150"/>
              </a:spcAft>
            </a:pPr>
            <a:r>
              <a:rPr lang="de-DE" b="1" dirty="0"/>
              <a:t>End use:</a:t>
            </a:r>
          </a:p>
          <a:p>
            <a:pPr marL="135000" indent="-135000">
              <a:spcBef>
                <a:spcPts val="150"/>
              </a:spcBef>
              <a:spcAft>
                <a:spcPts val="150"/>
              </a:spcAft>
              <a:buClr>
                <a:schemeClr val="bg2"/>
              </a:buClr>
              <a:buFont typeface="Wingdings" panose="05000000000000000000" pitchFamily="2" charset="2"/>
              <a:buChar char="§"/>
            </a:pPr>
            <a:r>
              <a:rPr lang="en-US" dirty="0">
                <a:sym typeface="HelveticaNeueLT Com 65 Md" pitchFamily="34" charset="0"/>
              </a:rPr>
              <a:t>Broad wovens (tarpaulins, advertising banners)</a:t>
            </a:r>
          </a:p>
          <a:p>
            <a:pPr>
              <a:spcBef>
                <a:spcPts val="150"/>
              </a:spcBef>
              <a:spcAft>
                <a:spcPts val="150"/>
              </a:spcAft>
            </a:pPr>
            <a:endParaRPr lang="en-US" dirty="0">
              <a:sym typeface="HelveticaNeueLT Com 65 Md" pitchFamily="34" charset="0"/>
            </a:endParaRPr>
          </a:p>
          <a:p>
            <a:pPr>
              <a:spcBef>
                <a:spcPts val="150"/>
              </a:spcBef>
              <a:spcAft>
                <a:spcPts val="150"/>
              </a:spcAft>
            </a:pPr>
            <a:r>
              <a:rPr lang="en-US" b="1" dirty="0">
                <a:sym typeface="HelveticaNeueLT Com 65 Md" pitchFamily="34" charset="0"/>
              </a:rPr>
              <a:t>Requirements:</a:t>
            </a:r>
          </a:p>
          <a:p>
            <a:pPr marL="135000" indent="-135000" fontAlgn="base">
              <a:spcBef>
                <a:spcPts val="150"/>
              </a:spcBef>
              <a:spcAft>
                <a:spcPts val="150"/>
              </a:spcAft>
              <a:buClr>
                <a:schemeClr val="bg2"/>
              </a:buClr>
              <a:buFont typeface="Wingdings" pitchFamily="2" charset="2"/>
              <a:buChar char="§"/>
            </a:pPr>
            <a:r>
              <a:rPr lang="en-US" dirty="0"/>
              <a:t>X-Tra super low shrinkage</a:t>
            </a:r>
          </a:p>
          <a:p>
            <a:pPr marL="135000" indent="-135000" fontAlgn="base">
              <a:spcBef>
                <a:spcPts val="150"/>
              </a:spcBef>
              <a:spcAft>
                <a:spcPts val="150"/>
              </a:spcAft>
              <a:buClr>
                <a:schemeClr val="bg2"/>
              </a:buClr>
              <a:buFont typeface="Wingdings" pitchFamily="2" charset="2"/>
              <a:buChar char="§"/>
            </a:pPr>
            <a:r>
              <a:rPr lang="en-US" dirty="0"/>
              <a:t>No broken filaments</a:t>
            </a:r>
          </a:p>
          <a:p>
            <a:pPr fontAlgn="base">
              <a:spcBef>
                <a:spcPts val="150"/>
              </a:spcBef>
              <a:spcAft>
                <a:spcPts val="150"/>
              </a:spcAft>
              <a:buClr>
                <a:schemeClr val="bg2"/>
              </a:buClr>
            </a:pPr>
            <a:endParaRPr lang="en-US" dirty="0"/>
          </a:p>
          <a:p>
            <a:pPr fontAlgn="base">
              <a:spcBef>
                <a:spcPts val="150"/>
              </a:spcBef>
              <a:spcAft>
                <a:spcPts val="150"/>
              </a:spcAft>
              <a:buClr>
                <a:schemeClr val="bg2"/>
              </a:buClr>
            </a:pPr>
            <a:r>
              <a:rPr lang="en-US" b="1" dirty="0"/>
              <a:t>Machine concept: X-SLS</a:t>
            </a:r>
          </a:p>
          <a:p>
            <a:pPr marL="135000" indent="-135000" fontAlgn="base">
              <a:spcBef>
                <a:spcPts val="150"/>
              </a:spcBef>
              <a:spcAft>
                <a:spcPts val="150"/>
              </a:spcAft>
              <a:buClr>
                <a:schemeClr val="bg2"/>
              </a:buClr>
              <a:buFont typeface="Wingdings" panose="05000000000000000000" pitchFamily="2" charset="2"/>
              <a:buChar char="§"/>
            </a:pPr>
            <a:r>
              <a:rPr lang="en-US" dirty="0"/>
              <a:t>Ends: 4/8, 6/12, 8/16</a:t>
            </a:r>
          </a:p>
          <a:p>
            <a:pPr marL="135000" indent="-135000" fontAlgn="base">
              <a:spcBef>
                <a:spcPts val="150"/>
              </a:spcBef>
              <a:spcAft>
                <a:spcPts val="150"/>
              </a:spcAft>
              <a:buClr>
                <a:schemeClr val="bg2"/>
              </a:buClr>
              <a:buFont typeface="Wingdings" panose="05000000000000000000" pitchFamily="2" charset="2"/>
              <a:buChar char="§"/>
            </a:pPr>
            <a:r>
              <a:rPr lang="en-US" dirty="0"/>
              <a:t>Denier range: 8 x 1500, 12 x 1000, 16 x 1000</a:t>
            </a:r>
          </a:p>
          <a:p>
            <a:pPr marL="135000" indent="-135000" fontAlgn="base">
              <a:spcBef>
                <a:spcPts val="150"/>
              </a:spcBef>
              <a:spcAft>
                <a:spcPts val="150"/>
              </a:spcAft>
              <a:buClr>
                <a:schemeClr val="bg2"/>
              </a:buClr>
              <a:buFont typeface="Wingdings" panose="05000000000000000000" pitchFamily="2" charset="2"/>
              <a:buChar char="§"/>
            </a:pPr>
            <a:r>
              <a:rPr lang="en-US" dirty="0"/>
              <a:t>(Up to): 4 x 3000, 6 x 2000, 8 x 2000</a:t>
            </a:r>
          </a:p>
          <a:p>
            <a:pPr fontAlgn="base">
              <a:spcBef>
                <a:spcPts val="150"/>
              </a:spcBef>
              <a:spcAft>
                <a:spcPts val="150"/>
              </a:spcAft>
              <a:buClr>
                <a:schemeClr val="bg2"/>
              </a:buClr>
            </a:pPr>
            <a:endParaRPr lang="en-US" sz="1050" dirty="0"/>
          </a:p>
        </p:txBody>
      </p:sp>
      <p:pic>
        <p:nvPicPr>
          <p:cNvPr id="43" name="Picture 18" descr="\\srvfs03.sts.saurer.vpn\User_Redirect02\p087569\Pictures\Stehr\Anwendungen\Technisch Garn\frei\P100001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76965" y="2831705"/>
            <a:ext cx="1702070" cy="152480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54088" y="657817"/>
            <a:ext cx="1937826" cy="1828296"/>
          </a:xfrm>
          <a:prstGeom prst="rect">
            <a:avLst/>
          </a:prstGeom>
        </p:spPr>
      </p:pic>
      <p:grpSp>
        <p:nvGrpSpPr>
          <p:cNvPr id="6" name="Gruppieren 5"/>
          <p:cNvGrpSpPr/>
          <p:nvPr/>
        </p:nvGrpSpPr>
        <p:grpSpPr>
          <a:xfrm>
            <a:off x="3367053" y="657817"/>
            <a:ext cx="2117761" cy="3698691"/>
            <a:chOff x="4244560" y="2934777"/>
            <a:chExt cx="1970388" cy="3110398"/>
          </a:xfrm>
        </p:grpSpPr>
        <p:grpSp>
          <p:nvGrpSpPr>
            <p:cNvPr id="46" name="Gruppieren 45"/>
            <p:cNvGrpSpPr/>
            <p:nvPr/>
          </p:nvGrpSpPr>
          <p:grpSpPr>
            <a:xfrm>
              <a:off x="4870294" y="5245513"/>
              <a:ext cx="617311" cy="792430"/>
              <a:chOff x="0" y="0"/>
              <a:chExt cx="758825" cy="974090"/>
            </a:xfrm>
          </p:grpSpPr>
          <p:sp>
            <p:nvSpPr>
              <p:cNvPr id="50" name="Ellipse 49"/>
              <p:cNvSpPr/>
              <p:nvPr/>
            </p:nvSpPr>
            <p:spPr>
              <a:xfrm>
                <a:off x="77638" y="457200"/>
                <a:ext cx="603250" cy="516890"/>
              </a:xfrm>
              <a:prstGeom prst="ellipse">
                <a:avLst/>
              </a:prstGeom>
              <a:solidFill>
                <a:srgbClr val="99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sp>
            <p:nvSpPr>
              <p:cNvPr id="51" name="Rechteck 50"/>
              <p:cNvSpPr/>
              <p:nvPr/>
            </p:nvSpPr>
            <p:spPr>
              <a:xfrm>
                <a:off x="0" y="0"/>
                <a:ext cx="758825" cy="457200"/>
              </a:xfrm>
              <a:prstGeom prst="rect">
                <a:avLst/>
              </a:prstGeom>
              <a:solidFill>
                <a:srgbClr val="99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grpSp>
        <p:grpSp>
          <p:nvGrpSpPr>
            <p:cNvPr id="47" name="Gruppieren 46"/>
            <p:cNvGrpSpPr/>
            <p:nvPr/>
          </p:nvGrpSpPr>
          <p:grpSpPr>
            <a:xfrm>
              <a:off x="5597637" y="5252745"/>
              <a:ext cx="617311" cy="792430"/>
              <a:chOff x="0" y="0"/>
              <a:chExt cx="758825" cy="974090"/>
            </a:xfrm>
          </p:grpSpPr>
          <p:sp>
            <p:nvSpPr>
              <p:cNvPr id="48" name="Ellipse 47"/>
              <p:cNvSpPr/>
              <p:nvPr/>
            </p:nvSpPr>
            <p:spPr>
              <a:xfrm>
                <a:off x="77638" y="457200"/>
                <a:ext cx="603250" cy="516890"/>
              </a:xfrm>
              <a:prstGeom prst="ellipse">
                <a:avLst/>
              </a:prstGeom>
              <a:solidFill>
                <a:srgbClr val="33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sp>
            <p:nvSpPr>
              <p:cNvPr id="49" name="Rechteck 48"/>
              <p:cNvSpPr/>
              <p:nvPr/>
            </p:nvSpPr>
            <p:spPr>
              <a:xfrm>
                <a:off x="0" y="0"/>
                <a:ext cx="758825" cy="457200"/>
              </a:xfrm>
              <a:prstGeom prst="rect">
                <a:avLst/>
              </a:prstGeom>
              <a:solidFill>
                <a:srgbClr val="33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solidFill>
                    <a:srgbClr val="FFFFFF"/>
                  </a:solidFill>
                </a:endParaRPr>
              </a:p>
            </p:txBody>
          </p:sp>
        </p:grpSp>
        <p:grpSp>
          <p:nvGrpSpPr>
            <p:cNvPr id="78" name="Gruppieren 77"/>
            <p:cNvGrpSpPr/>
            <p:nvPr/>
          </p:nvGrpSpPr>
          <p:grpSpPr>
            <a:xfrm>
              <a:off x="4244560" y="2934777"/>
              <a:ext cx="1964566" cy="2124904"/>
              <a:chOff x="0" y="0"/>
              <a:chExt cx="2427434" cy="2577173"/>
            </a:xfrm>
          </p:grpSpPr>
          <p:cxnSp>
            <p:nvCxnSpPr>
              <p:cNvPr id="79" name="Gerade Verbindung 551"/>
              <p:cNvCxnSpPr>
                <a:stCxn id="106" idx="3"/>
                <a:endCxn id="107" idx="3"/>
              </p:cNvCxnSpPr>
              <p:nvPr/>
            </p:nvCxnSpPr>
            <p:spPr>
              <a:xfrm flipH="1" flipV="1">
                <a:off x="52721" y="1381174"/>
                <a:ext cx="347541" cy="2799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80"/>
              <p:cNvSpPr>
                <a:spLocks noChangeArrowheads="1"/>
              </p:cNvSpPr>
              <p:nvPr/>
            </p:nvSpPr>
            <p:spPr bwMode="auto">
              <a:xfrm>
                <a:off x="164190" y="2070390"/>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81" name="Oval 80"/>
              <p:cNvSpPr>
                <a:spLocks noChangeArrowheads="1"/>
              </p:cNvSpPr>
              <p:nvPr/>
            </p:nvSpPr>
            <p:spPr bwMode="auto">
              <a:xfrm>
                <a:off x="635269" y="1686967"/>
                <a:ext cx="504000" cy="506783"/>
              </a:xfrm>
              <a:prstGeom prst="ellipse">
                <a:avLst/>
              </a:prstGeom>
              <a:solidFill>
                <a:srgbClr val="FF0000"/>
              </a:solidFill>
              <a:ln w="25400">
                <a:solidFill>
                  <a:srgbClr val="000000"/>
                </a:solidFill>
                <a:round/>
                <a:headEnd/>
                <a:tailEnd/>
              </a:ln>
            </p:spPr>
            <p:txBody>
              <a:bodyPr/>
              <a:lstStyle/>
              <a:p>
                <a:endParaRPr lang="de-DE" sz="1350"/>
              </a:p>
            </p:txBody>
          </p:sp>
          <p:cxnSp>
            <p:nvCxnSpPr>
              <p:cNvPr id="82" name="Gerade Verbindung 554"/>
              <p:cNvCxnSpPr>
                <a:stCxn id="80" idx="1"/>
                <a:endCxn id="81" idx="1"/>
              </p:cNvCxnSpPr>
              <p:nvPr/>
            </p:nvCxnSpPr>
            <p:spPr>
              <a:xfrm flipV="1">
                <a:off x="237999" y="1761183"/>
                <a:ext cx="471079" cy="3834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555"/>
              <p:cNvCxnSpPr>
                <a:stCxn id="80" idx="5"/>
                <a:endCxn id="81" idx="5"/>
              </p:cNvCxnSpPr>
              <p:nvPr/>
            </p:nvCxnSpPr>
            <p:spPr>
              <a:xfrm flipV="1">
                <a:off x="594381" y="2119533"/>
                <a:ext cx="471079" cy="3834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0"/>
              <p:cNvSpPr>
                <a:spLocks noChangeArrowheads="1"/>
              </p:cNvSpPr>
              <p:nvPr/>
            </p:nvSpPr>
            <p:spPr bwMode="auto">
              <a:xfrm>
                <a:off x="1226771" y="2031607"/>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85" name="Oval 81"/>
              <p:cNvSpPr>
                <a:spLocks noChangeArrowheads="1"/>
              </p:cNvSpPr>
              <p:nvPr/>
            </p:nvSpPr>
            <p:spPr bwMode="auto">
              <a:xfrm>
                <a:off x="1923434" y="2012008"/>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86" name="Oval 82"/>
              <p:cNvSpPr>
                <a:spLocks noChangeArrowheads="1"/>
              </p:cNvSpPr>
              <p:nvPr/>
            </p:nvSpPr>
            <p:spPr bwMode="auto">
              <a:xfrm>
                <a:off x="1222660" y="1401272"/>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87" name="Oval 83"/>
              <p:cNvSpPr>
                <a:spLocks noChangeArrowheads="1"/>
              </p:cNvSpPr>
              <p:nvPr/>
            </p:nvSpPr>
            <p:spPr bwMode="auto">
              <a:xfrm>
                <a:off x="1923434" y="1392407"/>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88" name="Oval 97"/>
              <p:cNvSpPr>
                <a:spLocks noChangeArrowheads="1"/>
              </p:cNvSpPr>
              <p:nvPr/>
            </p:nvSpPr>
            <p:spPr bwMode="auto">
              <a:xfrm>
                <a:off x="1923434" y="0"/>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89" name="Oval 100"/>
              <p:cNvSpPr>
                <a:spLocks noChangeArrowheads="1"/>
              </p:cNvSpPr>
              <p:nvPr/>
            </p:nvSpPr>
            <p:spPr bwMode="auto">
              <a:xfrm>
                <a:off x="1184098" y="664113"/>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90" name="Oval 101"/>
              <p:cNvSpPr>
                <a:spLocks noChangeArrowheads="1"/>
              </p:cNvSpPr>
              <p:nvPr/>
            </p:nvSpPr>
            <p:spPr bwMode="auto">
              <a:xfrm>
                <a:off x="1822358" y="664112"/>
                <a:ext cx="504000" cy="506783"/>
              </a:xfrm>
              <a:prstGeom prst="ellipse">
                <a:avLst/>
              </a:prstGeom>
              <a:solidFill>
                <a:srgbClr val="FF0000"/>
              </a:solidFill>
              <a:ln w="25400">
                <a:solidFill>
                  <a:srgbClr val="000000"/>
                </a:solidFill>
                <a:round/>
                <a:headEnd/>
                <a:tailEnd/>
              </a:ln>
            </p:spPr>
            <p:txBody>
              <a:bodyPr/>
              <a:lstStyle/>
              <a:p>
                <a:endParaRPr lang="de-DE" sz="1350"/>
              </a:p>
            </p:txBody>
          </p:sp>
          <p:sp>
            <p:nvSpPr>
              <p:cNvPr id="91" name="Oval 80"/>
              <p:cNvSpPr>
                <a:spLocks noChangeArrowheads="1"/>
              </p:cNvSpPr>
              <p:nvPr/>
            </p:nvSpPr>
            <p:spPr bwMode="auto">
              <a:xfrm>
                <a:off x="1236176" y="9491"/>
                <a:ext cx="504000" cy="506783"/>
              </a:xfrm>
              <a:prstGeom prst="ellipse">
                <a:avLst/>
              </a:prstGeom>
              <a:solidFill>
                <a:srgbClr val="FF0000"/>
              </a:solidFill>
              <a:ln w="25400">
                <a:solidFill>
                  <a:srgbClr val="000000"/>
                </a:solidFill>
                <a:round/>
                <a:headEnd/>
                <a:tailEnd/>
              </a:ln>
            </p:spPr>
            <p:txBody>
              <a:bodyPr/>
              <a:lstStyle/>
              <a:p>
                <a:endParaRPr lang="de-DE" sz="1350"/>
              </a:p>
            </p:txBody>
          </p:sp>
          <p:cxnSp>
            <p:nvCxnSpPr>
              <p:cNvPr id="92" name="Gerade Verbindung 564"/>
              <p:cNvCxnSpPr>
                <a:stCxn id="89" idx="2"/>
                <a:endCxn id="91" idx="2"/>
              </p:cNvCxnSpPr>
              <p:nvPr/>
            </p:nvCxnSpPr>
            <p:spPr>
              <a:xfrm flipV="1">
                <a:off x="1184098" y="262883"/>
                <a:ext cx="52078" cy="654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565"/>
              <p:cNvCxnSpPr>
                <a:stCxn id="89" idx="6"/>
                <a:endCxn id="91" idx="6"/>
              </p:cNvCxnSpPr>
              <p:nvPr/>
            </p:nvCxnSpPr>
            <p:spPr>
              <a:xfrm flipV="1">
                <a:off x="1688098" y="262883"/>
                <a:ext cx="52078" cy="654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566"/>
              <p:cNvCxnSpPr>
                <a:stCxn id="90" idx="2"/>
                <a:endCxn id="88" idx="2"/>
              </p:cNvCxnSpPr>
              <p:nvPr/>
            </p:nvCxnSpPr>
            <p:spPr>
              <a:xfrm flipV="1">
                <a:off x="1822358" y="253391"/>
                <a:ext cx="101076" cy="664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567"/>
              <p:cNvCxnSpPr>
                <a:stCxn id="88" idx="6"/>
                <a:endCxn id="87" idx="6"/>
              </p:cNvCxnSpPr>
              <p:nvPr/>
            </p:nvCxnSpPr>
            <p:spPr>
              <a:xfrm>
                <a:off x="2427434" y="253391"/>
                <a:ext cx="0" cy="1392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568"/>
              <p:cNvCxnSpPr>
                <a:stCxn id="87" idx="0"/>
                <a:endCxn id="86" idx="0"/>
              </p:cNvCxnSpPr>
              <p:nvPr/>
            </p:nvCxnSpPr>
            <p:spPr>
              <a:xfrm flipH="1">
                <a:off x="1474660" y="1392407"/>
                <a:ext cx="700774" cy="88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569"/>
              <p:cNvCxnSpPr>
                <a:stCxn id="86" idx="4"/>
                <a:endCxn id="87" idx="4"/>
              </p:cNvCxnSpPr>
              <p:nvPr/>
            </p:nvCxnSpPr>
            <p:spPr>
              <a:xfrm flipV="1">
                <a:off x="1474660" y="1899190"/>
                <a:ext cx="700774" cy="88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570"/>
              <p:cNvCxnSpPr>
                <a:stCxn id="87" idx="4"/>
                <a:endCxn id="84" idx="0"/>
              </p:cNvCxnSpPr>
              <p:nvPr/>
            </p:nvCxnSpPr>
            <p:spPr>
              <a:xfrm flipH="1">
                <a:off x="1478771" y="1899190"/>
                <a:ext cx="696663" cy="1324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571"/>
              <p:cNvCxnSpPr>
                <a:stCxn id="84" idx="0"/>
                <a:endCxn id="85" idx="0"/>
              </p:cNvCxnSpPr>
              <p:nvPr/>
            </p:nvCxnSpPr>
            <p:spPr>
              <a:xfrm flipV="1">
                <a:off x="1478771" y="2012008"/>
                <a:ext cx="696663" cy="1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572"/>
              <p:cNvCxnSpPr>
                <a:stCxn id="85" idx="4"/>
                <a:endCxn id="84" idx="4"/>
              </p:cNvCxnSpPr>
              <p:nvPr/>
            </p:nvCxnSpPr>
            <p:spPr>
              <a:xfrm flipH="1">
                <a:off x="1478771" y="2518790"/>
                <a:ext cx="696663" cy="1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573"/>
              <p:cNvCxnSpPr>
                <a:stCxn id="80" idx="5"/>
                <a:endCxn id="84" idx="1"/>
              </p:cNvCxnSpPr>
              <p:nvPr/>
            </p:nvCxnSpPr>
            <p:spPr>
              <a:xfrm flipV="1">
                <a:off x="594381" y="2105824"/>
                <a:ext cx="706199" cy="3971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a:stCxn id="91" idx="1"/>
              </p:cNvCxnSpPr>
              <p:nvPr/>
            </p:nvCxnSpPr>
            <p:spPr>
              <a:xfrm flipH="1">
                <a:off x="1021619" y="83708"/>
                <a:ext cx="288366" cy="6864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Gerade Verbindung 575"/>
              <p:cNvCxnSpPr>
                <a:stCxn id="88" idx="6"/>
                <a:endCxn id="90" idx="6"/>
              </p:cNvCxnSpPr>
              <p:nvPr/>
            </p:nvCxnSpPr>
            <p:spPr>
              <a:xfrm flipH="1">
                <a:off x="2326358" y="253391"/>
                <a:ext cx="101076" cy="664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576"/>
              <p:cNvCxnSpPr>
                <a:stCxn id="91" idx="0"/>
                <a:endCxn id="88" idx="0"/>
              </p:cNvCxnSpPr>
              <p:nvPr/>
            </p:nvCxnSpPr>
            <p:spPr>
              <a:xfrm flipV="1">
                <a:off x="1488176" y="0"/>
                <a:ext cx="687258" cy="9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a:endCxn id="106" idx="6"/>
              </p:cNvCxnSpPr>
              <p:nvPr/>
            </p:nvCxnSpPr>
            <p:spPr>
              <a:xfrm flipH="1">
                <a:off x="707541" y="372298"/>
                <a:ext cx="6346" cy="11608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Oval 80"/>
              <p:cNvSpPr>
                <a:spLocks noChangeArrowheads="1"/>
              </p:cNvSpPr>
              <p:nvPr/>
            </p:nvSpPr>
            <p:spPr bwMode="auto">
              <a:xfrm>
                <a:off x="347541" y="1352157"/>
                <a:ext cx="360000" cy="361987"/>
              </a:xfrm>
              <a:prstGeom prst="ellipse">
                <a:avLst/>
              </a:prstGeom>
              <a:solidFill>
                <a:srgbClr val="0000FF"/>
              </a:solidFill>
              <a:ln w="25400">
                <a:solidFill>
                  <a:srgbClr val="000000"/>
                </a:solidFill>
                <a:round/>
                <a:headEnd/>
                <a:tailEnd/>
              </a:ln>
            </p:spPr>
            <p:txBody>
              <a:bodyPr/>
              <a:lstStyle/>
              <a:p>
                <a:endParaRPr lang="de-DE" sz="1350"/>
              </a:p>
            </p:txBody>
          </p:sp>
          <p:sp>
            <p:nvSpPr>
              <p:cNvPr id="107" name="Oval 80"/>
              <p:cNvSpPr>
                <a:spLocks noChangeArrowheads="1"/>
              </p:cNvSpPr>
              <p:nvPr/>
            </p:nvSpPr>
            <p:spPr bwMode="auto">
              <a:xfrm>
                <a:off x="0" y="1072198"/>
                <a:ext cx="360000" cy="361987"/>
              </a:xfrm>
              <a:prstGeom prst="ellipse">
                <a:avLst/>
              </a:prstGeom>
              <a:solidFill>
                <a:srgbClr val="0000FF"/>
              </a:solidFill>
              <a:ln w="25400">
                <a:solidFill>
                  <a:srgbClr val="000000"/>
                </a:solidFill>
                <a:round/>
                <a:headEnd/>
                <a:tailEnd/>
              </a:ln>
            </p:spPr>
            <p:txBody>
              <a:bodyPr/>
              <a:lstStyle/>
              <a:p>
                <a:endParaRPr lang="de-DE" sz="1350"/>
              </a:p>
            </p:txBody>
          </p:sp>
          <p:cxnSp>
            <p:nvCxnSpPr>
              <p:cNvPr id="108" name="Gerade Verbindung 585"/>
              <p:cNvCxnSpPr>
                <a:stCxn id="106" idx="7"/>
                <a:endCxn id="107" idx="7"/>
              </p:cNvCxnSpPr>
              <p:nvPr/>
            </p:nvCxnSpPr>
            <p:spPr>
              <a:xfrm flipH="1" flipV="1">
                <a:off x="307279" y="1125210"/>
                <a:ext cx="347541" cy="2799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587"/>
              <p:cNvCxnSpPr>
                <a:stCxn id="80" idx="1"/>
                <a:endCxn id="106" idx="5"/>
              </p:cNvCxnSpPr>
              <p:nvPr/>
            </p:nvCxnSpPr>
            <p:spPr>
              <a:xfrm flipV="1">
                <a:off x="237999" y="1661132"/>
                <a:ext cx="416821" cy="4834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3" name="Footer Placeholder 5">
            <a:extLst>
              <a:ext uri="{FF2B5EF4-FFF2-40B4-BE49-F238E27FC236}">
                <a16:creationId xmlns:a16="http://schemas.microsoft.com/office/drawing/2014/main" id="{D1C10604-70EE-42CB-BCA3-CAF586CFDA25}"/>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1980432591"/>
      </p:ext>
    </p:extLst>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Product optimized processes</a:t>
            </a:r>
          </a:p>
        </p:txBody>
      </p:sp>
      <p:sp>
        <p:nvSpPr>
          <p:cNvPr id="3" name="Textplatzhalter 2"/>
          <p:cNvSpPr>
            <a:spLocks noGrp="1"/>
          </p:cNvSpPr>
          <p:nvPr>
            <p:ph type="body" sz="quarter" idx="12"/>
          </p:nvPr>
        </p:nvSpPr>
        <p:spPr>
          <a:xfrm>
            <a:off x="358774" y="771568"/>
            <a:ext cx="3078956" cy="3137938"/>
          </a:xfrm>
        </p:spPr>
        <p:txBody>
          <a:bodyPr/>
          <a:lstStyle/>
          <a:p>
            <a:pPr lvl="1"/>
            <a:r>
              <a:rPr lang="en-US" dirty="0">
                <a:solidFill>
                  <a:srgbClr val="EB0000"/>
                </a:solidFill>
              </a:rPr>
              <a:t>Automotive</a:t>
            </a:r>
          </a:p>
          <a:p>
            <a:r>
              <a:rPr lang="en-US" b="1" dirty="0"/>
              <a:t>End use:</a:t>
            </a:r>
          </a:p>
          <a:p>
            <a:pPr marL="135000" indent="-135000">
              <a:buClr>
                <a:schemeClr val="bg2"/>
              </a:buClr>
              <a:buFont typeface="Wingdings" panose="05000000000000000000" pitchFamily="2" charset="2"/>
              <a:buChar char="§"/>
            </a:pPr>
            <a:r>
              <a:rPr lang="en-US" dirty="0">
                <a:sym typeface="HelveticaNeueLT Com 65 Md" pitchFamily="34" charset="0"/>
              </a:rPr>
              <a:t>Seat Belt</a:t>
            </a:r>
          </a:p>
          <a:p>
            <a:pPr marL="135000" indent="-135000">
              <a:buClr>
                <a:schemeClr val="bg2"/>
              </a:buClr>
              <a:buFont typeface="Wingdings" panose="05000000000000000000" pitchFamily="2" charset="2"/>
              <a:buChar char="§"/>
            </a:pPr>
            <a:r>
              <a:rPr lang="en-US" dirty="0">
                <a:sym typeface="HelveticaNeueLT Com 65 Md" pitchFamily="34" charset="0"/>
              </a:rPr>
              <a:t>Airbag</a:t>
            </a:r>
          </a:p>
          <a:p>
            <a:pPr marL="135000" indent="-135000">
              <a:buClr>
                <a:schemeClr val="bg2"/>
              </a:buClr>
              <a:buFont typeface="Wingdings" panose="05000000000000000000" pitchFamily="2" charset="2"/>
              <a:buChar char="§"/>
            </a:pPr>
            <a:endParaRPr lang="en-US" dirty="0">
              <a:sym typeface="HelveticaNeueLT Com 65 Md" pitchFamily="34" charset="0"/>
            </a:endParaRPr>
          </a:p>
          <a:p>
            <a:pPr lvl="0"/>
            <a:r>
              <a:rPr lang="en-US" b="1" dirty="0">
                <a:sym typeface="HelveticaNeueLT Com 65 Md" pitchFamily="34" charset="0"/>
              </a:rPr>
              <a:t>Requirements:</a:t>
            </a:r>
          </a:p>
          <a:p>
            <a:pPr marL="135000" indent="-135000" fontAlgn="base">
              <a:buClr>
                <a:schemeClr val="bg2"/>
              </a:buClr>
              <a:buFont typeface="Wingdings" pitchFamily="2" charset="2"/>
              <a:buChar char="§"/>
            </a:pPr>
            <a:r>
              <a:rPr lang="en-US" dirty="0"/>
              <a:t>High tenacity</a:t>
            </a:r>
          </a:p>
          <a:p>
            <a:pPr marL="135000" indent="-135000" fontAlgn="base">
              <a:buClr>
                <a:schemeClr val="bg2"/>
              </a:buClr>
              <a:buFont typeface="Wingdings" pitchFamily="2" charset="2"/>
              <a:buChar char="§"/>
            </a:pPr>
            <a:r>
              <a:rPr lang="en-US" dirty="0"/>
              <a:t>No broken filaments</a:t>
            </a:r>
          </a:p>
          <a:p>
            <a:pPr marL="135000" indent="-135000" fontAlgn="base">
              <a:buClr>
                <a:schemeClr val="bg2"/>
              </a:buClr>
              <a:buFont typeface="Wingdings" pitchFamily="2" charset="2"/>
              <a:buChar char="§"/>
            </a:pPr>
            <a:r>
              <a:rPr lang="en-US" dirty="0"/>
              <a:t>Uniform dye</a:t>
            </a:r>
          </a:p>
          <a:p>
            <a:pPr marL="135000" indent="-135000" fontAlgn="base">
              <a:buClr>
                <a:schemeClr val="bg2"/>
              </a:buClr>
              <a:buFont typeface="Wingdings" pitchFamily="2" charset="2"/>
              <a:buChar char="§"/>
            </a:pPr>
            <a:endParaRPr lang="en-US" dirty="0"/>
          </a:p>
          <a:p>
            <a:pPr lvl="0" fontAlgn="base">
              <a:buClr>
                <a:schemeClr val="bg2"/>
              </a:buClr>
            </a:pPr>
            <a:r>
              <a:rPr lang="en-US" b="1" dirty="0"/>
              <a:t>Machine concept: safety yarn:</a:t>
            </a:r>
          </a:p>
          <a:p>
            <a:pPr marL="135000" indent="-135000" fontAlgn="base">
              <a:buClr>
                <a:schemeClr val="bg2"/>
              </a:buClr>
              <a:buFont typeface="Wingdings" panose="05000000000000000000" pitchFamily="2" charset="2"/>
              <a:buChar char="§"/>
            </a:pPr>
            <a:r>
              <a:rPr lang="en-US" dirty="0"/>
              <a:t>Ends: 6 / (8)</a:t>
            </a:r>
          </a:p>
          <a:p>
            <a:pPr marL="135000" indent="-135000" fontAlgn="base">
              <a:buClr>
                <a:schemeClr val="bg2"/>
              </a:buClr>
              <a:buFont typeface="Wingdings" panose="05000000000000000000" pitchFamily="2" charset="2"/>
              <a:buChar char="§"/>
            </a:pPr>
            <a:r>
              <a:rPr lang="en-US" dirty="0"/>
              <a:t>Denier range: 8 x 500</a:t>
            </a:r>
          </a:p>
          <a:p>
            <a:pPr marL="135000" indent="-135000" fontAlgn="base">
              <a:buClr>
                <a:schemeClr val="bg2"/>
              </a:buClr>
              <a:buFont typeface="Wingdings" panose="05000000000000000000" pitchFamily="2" charset="2"/>
              <a:buChar char="§"/>
            </a:pPr>
            <a:r>
              <a:rPr lang="en-US" dirty="0"/>
              <a:t>(Up to): 8 x 1500, 4 x 2000</a:t>
            </a:r>
          </a:p>
        </p:txBody>
      </p:sp>
      <p:pic>
        <p:nvPicPr>
          <p:cNvPr id="79" name="Picture 7" descr="\\srvfs03.sts.saurer.vpn\User_Redirect02\p087569\Pictures\Stehr\Anwendungen\Technisch Garn\frei\BMW__IMG_886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6405" y="2589255"/>
            <a:ext cx="1543867" cy="189804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04176" y="531407"/>
            <a:ext cx="1938352" cy="1809129"/>
          </a:xfrm>
          <a:prstGeom prst="rect">
            <a:avLst/>
          </a:prstGeom>
        </p:spPr>
      </p:pic>
      <p:grpSp>
        <p:nvGrpSpPr>
          <p:cNvPr id="6" name="Group 5">
            <a:extLst>
              <a:ext uri="{FF2B5EF4-FFF2-40B4-BE49-F238E27FC236}">
                <a16:creationId xmlns:a16="http://schemas.microsoft.com/office/drawing/2014/main" id="{DA3E6C25-A742-437F-8345-0CE12C528EFC}"/>
              </a:ext>
            </a:extLst>
          </p:cNvPr>
          <p:cNvGrpSpPr/>
          <p:nvPr/>
        </p:nvGrpSpPr>
        <p:grpSpPr>
          <a:xfrm>
            <a:off x="3093057" y="725148"/>
            <a:ext cx="2449001" cy="3762154"/>
            <a:chOff x="4251292" y="2290364"/>
            <a:chExt cx="1466769" cy="2290482"/>
          </a:xfrm>
        </p:grpSpPr>
        <p:grpSp>
          <p:nvGrpSpPr>
            <p:cNvPr id="81" name="Gruppieren 84"/>
            <p:cNvGrpSpPr/>
            <p:nvPr/>
          </p:nvGrpSpPr>
          <p:grpSpPr>
            <a:xfrm>
              <a:off x="4704192" y="3968051"/>
              <a:ext cx="477373" cy="612795"/>
              <a:chOff x="0" y="0"/>
              <a:chExt cx="758825" cy="974090"/>
            </a:xfrm>
          </p:grpSpPr>
          <p:sp>
            <p:nvSpPr>
              <p:cNvPr id="129" name="Ellipse 128"/>
              <p:cNvSpPr/>
              <p:nvPr/>
            </p:nvSpPr>
            <p:spPr>
              <a:xfrm>
                <a:off x="77638" y="457200"/>
                <a:ext cx="603250" cy="51689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130" name="Rechteck 129"/>
              <p:cNvSpPr/>
              <p:nvPr/>
            </p:nvSpPr>
            <p:spPr>
              <a:xfrm>
                <a:off x="0" y="0"/>
                <a:ext cx="758825" cy="4572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grpSp>
        <p:grpSp>
          <p:nvGrpSpPr>
            <p:cNvPr id="82" name="Gruppieren 85"/>
            <p:cNvGrpSpPr/>
            <p:nvPr/>
          </p:nvGrpSpPr>
          <p:grpSpPr>
            <a:xfrm>
              <a:off x="5240688" y="3965255"/>
              <a:ext cx="477373" cy="612795"/>
              <a:chOff x="0" y="0"/>
              <a:chExt cx="758825" cy="974090"/>
            </a:xfrm>
          </p:grpSpPr>
          <p:sp>
            <p:nvSpPr>
              <p:cNvPr id="127" name="Ellipse 126"/>
              <p:cNvSpPr/>
              <p:nvPr/>
            </p:nvSpPr>
            <p:spPr>
              <a:xfrm>
                <a:off x="77638" y="457200"/>
                <a:ext cx="603250" cy="51689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128" name="Rechteck 127"/>
              <p:cNvSpPr/>
              <p:nvPr/>
            </p:nvSpPr>
            <p:spPr>
              <a:xfrm>
                <a:off x="0" y="0"/>
                <a:ext cx="758825" cy="4572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grpSp>
        <p:grpSp>
          <p:nvGrpSpPr>
            <p:cNvPr id="51" name="Gruppieren 50"/>
            <p:cNvGrpSpPr/>
            <p:nvPr/>
          </p:nvGrpSpPr>
          <p:grpSpPr>
            <a:xfrm>
              <a:off x="4251292" y="2290364"/>
              <a:ext cx="1466768" cy="1487142"/>
              <a:chOff x="0" y="0"/>
              <a:chExt cx="2495627" cy="2530291"/>
            </a:xfrm>
          </p:grpSpPr>
          <p:grpSp>
            <p:nvGrpSpPr>
              <p:cNvPr id="52" name="Gruppieren 51"/>
              <p:cNvGrpSpPr/>
              <p:nvPr/>
            </p:nvGrpSpPr>
            <p:grpSpPr>
              <a:xfrm>
                <a:off x="561159" y="0"/>
                <a:ext cx="1934468" cy="2530291"/>
                <a:chOff x="561159" y="0"/>
                <a:chExt cx="1934468" cy="2478984"/>
              </a:xfrm>
            </p:grpSpPr>
            <p:cxnSp>
              <p:nvCxnSpPr>
                <p:cNvPr id="75" name="Gerade Verbindung 551"/>
                <p:cNvCxnSpPr>
                  <a:stCxn id="137" idx="5"/>
                  <a:endCxn id="138" idx="5"/>
                </p:cNvCxnSpPr>
                <p:nvPr/>
              </p:nvCxnSpPr>
              <p:spPr>
                <a:xfrm flipV="1">
                  <a:off x="868438" y="2054547"/>
                  <a:ext cx="364284" cy="37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80"/>
                <p:cNvSpPr>
                  <a:spLocks noChangeArrowheads="1"/>
                </p:cNvSpPr>
                <p:nvPr/>
              </p:nvSpPr>
              <p:spPr bwMode="auto">
                <a:xfrm>
                  <a:off x="1379704" y="2110702"/>
                  <a:ext cx="360000" cy="361637"/>
                </a:xfrm>
                <a:prstGeom prst="ellipse">
                  <a:avLst/>
                </a:prstGeom>
                <a:solidFill>
                  <a:srgbClr val="FFC000"/>
                </a:solidFill>
                <a:ln w="25400">
                  <a:solidFill>
                    <a:srgbClr val="000000"/>
                  </a:solidFill>
                  <a:round/>
                  <a:headEnd/>
                  <a:tailEnd/>
                </a:ln>
              </p:spPr>
              <p:txBody>
                <a:bodyPr/>
                <a:lstStyle/>
                <a:p>
                  <a:endParaRPr lang="de-DE" sz="1350"/>
                </a:p>
              </p:txBody>
            </p:sp>
            <p:sp>
              <p:nvSpPr>
                <p:cNvPr id="77" name="Oval 81"/>
                <p:cNvSpPr>
                  <a:spLocks noChangeArrowheads="1"/>
                </p:cNvSpPr>
                <p:nvPr/>
              </p:nvSpPr>
              <p:spPr bwMode="auto">
                <a:xfrm>
                  <a:off x="2072223" y="2110702"/>
                  <a:ext cx="360000" cy="361637"/>
                </a:xfrm>
                <a:prstGeom prst="ellipse">
                  <a:avLst/>
                </a:prstGeom>
                <a:solidFill>
                  <a:srgbClr val="FFC000"/>
                </a:solidFill>
                <a:ln w="25400">
                  <a:solidFill>
                    <a:srgbClr val="000000"/>
                  </a:solidFill>
                  <a:round/>
                  <a:headEnd/>
                  <a:tailEnd/>
                </a:ln>
              </p:spPr>
              <p:txBody>
                <a:bodyPr/>
                <a:lstStyle/>
                <a:p>
                  <a:endParaRPr lang="de-DE" sz="1350"/>
                </a:p>
              </p:txBody>
            </p:sp>
            <p:sp>
              <p:nvSpPr>
                <p:cNvPr id="78" name="Oval 82"/>
                <p:cNvSpPr>
                  <a:spLocks noChangeArrowheads="1"/>
                </p:cNvSpPr>
                <p:nvPr/>
              </p:nvSpPr>
              <p:spPr bwMode="auto">
                <a:xfrm>
                  <a:off x="1318233" y="13924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113" name="Oval 83"/>
                <p:cNvSpPr>
                  <a:spLocks noChangeArrowheads="1"/>
                </p:cNvSpPr>
                <p:nvPr/>
              </p:nvSpPr>
              <p:spPr bwMode="auto">
                <a:xfrm>
                  <a:off x="1991627" y="1392407"/>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114" name="Oval 97"/>
                <p:cNvSpPr>
                  <a:spLocks noChangeArrowheads="1"/>
                </p:cNvSpPr>
                <p:nvPr/>
              </p:nvSpPr>
              <p:spPr bwMode="auto">
                <a:xfrm>
                  <a:off x="1991627" y="0"/>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115" name="Oval 100"/>
                <p:cNvSpPr>
                  <a:spLocks noChangeArrowheads="1"/>
                </p:cNvSpPr>
                <p:nvPr/>
              </p:nvSpPr>
              <p:spPr bwMode="auto">
                <a:xfrm>
                  <a:off x="1318233" y="700949"/>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116" name="Oval 101"/>
                <p:cNvSpPr>
                  <a:spLocks noChangeArrowheads="1"/>
                </p:cNvSpPr>
                <p:nvPr/>
              </p:nvSpPr>
              <p:spPr bwMode="auto">
                <a:xfrm>
                  <a:off x="1941839" y="700949"/>
                  <a:ext cx="504000" cy="506291"/>
                </a:xfrm>
                <a:prstGeom prst="ellipse">
                  <a:avLst/>
                </a:prstGeom>
                <a:solidFill>
                  <a:srgbClr val="FF0000"/>
                </a:solidFill>
                <a:ln w="25400">
                  <a:solidFill>
                    <a:srgbClr val="000000"/>
                  </a:solidFill>
                  <a:round/>
                  <a:headEnd/>
                  <a:tailEnd/>
                </a:ln>
              </p:spPr>
              <p:txBody>
                <a:bodyPr/>
                <a:lstStyle/>
                <a:p>
                  <a:endParaRPr lang="de-DE" sz="1350"/>
                </a:p>
              </p:txBody>
            </p:sp>
            <p:sp>
              <p:nvSpPr>
                <p:cNvPr id="117" name="Oval 80"/>
                <p:cNvSpPr>
                  <a:spLocks noChangeArrowheads="1"/>
                </p:cNvSpPr>
                <p:nvPr/>
              </p:nvSpPr>
              <p:spPr bwMode="auto">
                <a:xfrm>
                  <a:off x="1304369" y="9491"/>
                  <a:ext cx="504000" cy="506291"/>
                </a:xfrm>
                <a:prstGeom prst="ellipse">
                  <a:avLst/>
                </a:prstGeom>
                <a:solidFill>
                  <a:srgbClr val="FF0000"/>
                </a:solidFill>
                <a:ln w="25400">
                  <a:solidFill>
                    <a:srgbClr val="000000"/>
                  </a:solidFill>
                  <a:round/>
                  <a:headEnd/>
                  <a:tailEnd/>
                </a:ln>
              </p:spPr>
              <p:txBody>
                <a:bodyPr/>
                <a:lstStyle/>
                <a:p>
                  <a:endParaRPr lang="de-DE" sz="1350"/>
                </a:p>
              </p:txBody>
            </p:sp>
            <p:cxnSp>
              <p:nvCxnSpPr>
                <p:cNvPr id="118" name="Gerade Verbindung 564"/>
                <p:cNvCxnSpPr>
                  <a:stCxn id="115" idx="2"/>
                  <a:endCxn id="117" idx="2"/>
                </p:cNvCxnSpPr>
                <p:nvPr/>
              </p:nvCxnSpPr>
              <p:spPr>
                <a:xfrm flipH="1" flipV="1">
                  <a:off x="1304369" y="262636"/>
                  <a:ext cx="13864" cy="691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565"/>
                <p:cNvCxnSpPr>
                  <a:stCxn id="115" idx="6"/>
                  <a:endCxn id="117" idx="6"/>
                </p:cNvCxnSpPr>
                <p:nvPr/>
              </p:nvCxnSpPr>
              <p:spPr>
                <a:xfrm flipH="1" flipV="1">
                  <a:off x="1808369" y="262636"/>
                  <a:ext cx="13864" cy="691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 Verbindung 566"/>
                <p:cNvCxnSpPr>
                  <a:stCxn id="116" idx="2"/>
                  <a:endCxn id="114" idx="2"/>
                </p:cNvCxnSpPr>
                <p:nvPr/>
              </p:nvCxnSpPr>
              <p:spPr>
                <a:xfrm flipV="1">
                  <a:off x="1941839" y="253145"/>
                  <a:ext cx="49788" cy="7009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 Verbindung 567"/>
                <p:cNvCxnSpPr>
                  <a:stCxn id="114" idx="6"/>
                  <a:endCxn id="113" idx="6"/>
                </p:cNvCxnSpPr>
                <p:nvPr/>
              </p:nvCxnSpPr>
              <p:spPr>
                <a:xfrm>
                  <a:off x="2495627" y="253145"/>
                  <a:ext cx="0" cy="1392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 Verbindung 568"/>
                <p:cNvCxnSpPr>
                  <a:stCxn id="113" idx="0"/>
                  <a:endCxn id="78" idx="0"/>
                </p:cNvCxnSpPr>
                <p:nvPr/>
              </p:nvCxnSpPr>
              <p:spPr>
                <a:xfrm flipH="1">
                  <a:off x="1570233" y="1392407"/>
                  <a:ext cx="67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 Verbindung 569"/>
                <p:cNvCxnSpPr>
                  <a:stCxn id="78" idx="4"/>
                  <a:endCxn id="113" idx="4"/>
                </p:cNvCxnSpPr>
                <p:nvPr/>
              </p:nvCxnSpPr>
              <p:spPr>
                <a:xfrm>
                  <a:off x="1570233" y="1898697"/>
                  <a:ext cx="67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570"/>
                <p:cNvCxnSpPr>
                  <a:stCxn id="113" idx="4"/>
                  <a:endCxn id="76" idx="0"/>
                </p:cNvCxnSpPr>
                <p:nvPr/>
              </p:nvCxnSpPr>
              <p:spPr>
                <a:xfrm flipH="1">
                  <a:off x="1559704" y="1898698"/>
                  <a:ext cx="683923" cy="2120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571"/>
                <p:cNvCxnSpPr>
                  <a:stCxn id="76" idx="0"/>
                  <a:endCxn id="77" idx="0"/>
                </p:cNvCxnSpPr>
                <p:nvPr/>
              </p:nvCxnSpPr>
              <p:spPr>
                <a:xfrm>
                  <a:off x="1559704" y="2110702"/>
                  <a:ext cx="69251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 Verbindung 572"/>
                <p:cNvCxnSpPr>
                  <a:stCxn id="77" idx="4"/>
                  <a:endCxn id="76" idx="4"/>
                </p:cNvCxnSpPr>
                <p:nvPr/>
              </p:nvCxnSpPr>
              <p:spPr>
                <a:xfrm flipH="1">
                  <a:off x="1559704" y="2472339"/>
                  <a:ext cx="69251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 Verbindung 573"/>
                <p:cNvCxnSpPr>
                  <a:stCxn id="137" idx="4"/>
                  <a:endCxn id="76" idx="1"/>
                </p:cNvCxnSpPr>
                <p:nvPr/>
              </p:nvCxnSpPr>
              <p:spPr>
                <a:xfrm flipV="1">
                  <a:off x="741159" y="2163663"/>
                  <a:ext cx="691266" cy="3153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a:stCxn id="117" idx="1"/>
                </p:cNvCxnSpPr>
                <p:nvPr/>
              </p:nvCxnSpPr>
              <p:spPr>
                <a:xfrm flipH="1">
                  <a:off x="1104644" y="83635"/>
                  <a:ext cx="273534" cy="6263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Gerade Verbindung 575"/>
                <p:cNvCxnSpPr>
                  <a:stCxn id="114" idx="6"/>
                  <a:endCxn id="116" idx="6"/>
                </p:cNvCxnSpPr>
                <p:nvPr/>
              </p:nvCxnSpPr>
              <p:spPr>
                <a:xfrm flipH="1">
                  <a:off x="2445839" y="253145"/>
                  <a:ext cx="49788" cy="7009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Gerade Verbindung 576"/>
                <p:cNvCxnSpPr>
                  <a:stCxn id="117" idx="0"/>
                  <a:endCxn id="114" idx="0"/>
                </p:cNvCxnSpPr>
                <p:nvPr/>
              </p:nvCxnSpPr>
              <p:spPr>
                <a:xfrm flipV="1">
                  <a:off x="1556369" y="0"/>
                  <a:ext cx="687258" cy="9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Gerade Verbindung mit Pfeil 135"/>
                <p:cNvCxnSpPr>
                  <a:endCxn id="137" idx="2"/>
                </p:cNvCxnSpPr>
                <p:nvPr/>
              </p:nvCxnSpPr>
              <p:spPr>
                <a:xfrm flipH="1">
                  <a:off x="561159" y="1293718"/>
                  <a:ext cx="20234" cy="10044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 name="Oval 80"/>
                <p:cNvSpPr>
                  <a:spLocks noChangeArrowheads="1"/>
                </p:cNvSpPr>
                <p:nvPr/>
              </p:nvSpPr>
              <p:spPr bwMode="auto">
                <a:xfrm>
                  <a:off x="561159" y="2117347"/>
                  <a:ext cx="360000" cy="361637"/>
                </a:xfrm>
                <a:prstGeom prst="ellipse">
                  <a:avLst/>
                </a:prstGeom>
                <a:solidFill>
                  <a:srgbClr val="FFC000"/>
                </a:solidFill>
                <a:ln w="25400">
                  <a:solidFill>
                    <a:srgbClr val="000000"/>
                  </a:solidFill>
                  <a:round/>
                  <a:headEnd/>
                  <a:tailEnd/>
                </a:ln>
              </p:spPr>
              <p:txBody>
                <a:bodyPr/>
                <a:lstStyle/>
                <a:p>
                  <a:endParaRPr lang="de-DE" sz="1350"/>
                </a:p>
              </p:txBody>
            </p:sp>
            <p:sp>
              <p:nvSpPr>
                <p:cNvPr id="138" name="Oval 80"/>
                <p:cNvSpPr>
                  <a:spLocks noChangeArrowheads="1"/>
                </p:cNvSpPr>
                <p:nvPr/>
              </p:nvSpPr>
              <p:spPr bwMode="auto">
                <a:xfrm>
                  <a:off x="925443" y="1745871"/>
                  <a:ext cx="360000" cy="361637"/>
                </a:xfrm>
                <a:prstGeom prst="ellipse">
                  <a:avLst/>
                </a:prstGeom>
                <a:solidFill>
                  <a:srgbClr val="FFC000"/>
                </a:solidFill>
                <a:ln w="25400">
                  <a:solidFill>
                    <a:srgbClr val="000000"/>
                  </a:solidFill>
                  <a:round/>
                  <a:headEnd/>
                  <a:tailEnd/>
                </a:ln>
              </p:spPr>
              <p:txBody>
                <a:bodyPr/>
                <a:lstStyle/>
                <a:p>
                  <a:endParaRPr lang="de-DE" sz="1350"/>
                </a:p>
              </p:txBody>
            </p:sp>
            <p:cxnSp>
              <p:nvCxnSpPr>
                <p:cNvPr id="139" name="Gerade Verbindung 585"/>
                <p:cNvCxnSpPr>
                  <a:stCxn id="137" idx="1"/>
                  <a:endCxn id="138" idx="1"/>
                </p:cNvCxnSpPr>
                <p:nvPr/>
              </p:nvCxnSpPr>
              <p:spPr>
                <a:xfrm flipV="1">
                  <a:off x="613880" y="1798832"/>
                  <a:ext cx="364284" cy="37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123"/>
              <p:cNvGrpSpPr>
                <a:grpSpLocks/>
              </p:cNvGrpSpPr>
              <p:nvPr/>
            </p:nvGrpSpPr>
            <p:grpSpPr bwMode="auto">
              <a:xfrm>
                <a:off x="0" y="254413"/>
                <a:ext cx="1066803" cy="282575"/>
                <a:chOff x="0" y="254413"/>
                <a:chExt cx="132" cy="31"/>
              </a:xfrm>
            </p:grpSpPr>
            <p:grpSp>
              <p:nvGrpSpPr>
                <p:cNvPr id="54" name="Group 108"/>
                <p:cNvGrpSpPr>
                  <a:grpSpLocks/>
                </p:cNvGrpSpPr>
                <p:nvPr/>
              </p:nvGrpSpPr>
              <p:grpSpPr bwMode="auto">
                <a:xfrm>
                  <a:off x="0" y="254413"/>
                  <a:ext cx="46" cy="30"/>
                  <a:chOff x="0" y="254413"/>
                  <a:chExt cx="46" cy="30"/>
                </a:xfrm>
              </p:grpSpPr>
              <p:grpSp>
                <p:nvGrpSpPr>
                  <p:cNvPr id="69" name="Group 89"/>
                  <p:cNvGrpSpPr>
                    <a:grpSpLocks/>
                  </p:cNvGrpSpPr>
                  <p:nvPr/>
                </p:nvGrpSpPr>
                <p:grpSpPr bwMode="auto">
                  <a:xfrm rot="-200603">
                    <a:off x="0" y="254413"/>
                    <a:ext cx="24" cy="30"/>
                    <a:chOff x="0" y="254413"/>
                    <a:chExt cx="24" cy="30"/>
                  </a:xfrm>
                </p:grpSpPr>
                <p:sp>
                  <p:nvSpPr>
                    <p:cNvPr id="73" name="Oval 24"/>
                    <p:cNvSpPr>
                      <a:spLocks noChangeArrowheads="1"/>
                    </p:cNvSpPr>
                    <p:nvPr/>
                  </p:nvSpPr>
                  <p:spPr bwMode="auto">
                    <a:xfrm>
                      <a:off x="10" y="254413"/>
                      <a:ext cx="14" cy="13"/>
                    </a:xfrm>
                    <a:prstGeom prst="ellipse">
                      <a:avLst/>
                    </a:prstGeom>
                    <a:solidFill>
                      <a:srgbClr val="CC99FF"/>
                    </a:solidFill>
                    <a:ln w="9525">
                      <a:solidFill>
                        <a:srgbClr val="000000"/>
                      </a:solidFill>
                      <a:round/>
                      <a:headEnd/>
                      <a:tailEnd/>
                    </a:ln>
                  </p:spPr>
                  <p:txBody>
                    <a:bodyPr/>
                    <a:lstStyle/>
                    <a:p>
                      <a:endParaRPr lang="de-DE" sz="1350"/>
                    </a:p>
                  </p:txBody>
                </p:sp>
                <p:sp>
                  <p:nvSpPr>
                    <p:cNvPr id="74" name="Oval 88"/>
                    <p:cNvSpPr>
                      <a:spLocks noChangeArrowheads="1"/>
                    </p:cNvSpPr>
                    <p:nvPr/>
                  </p:nvSpPr>
                  <p:spPr bwMode="auto">
                    <a:xfrm>
                      <a:off x="0" y="254430"/>
                      <a:ext cx="13" cy="13"/>
                    </a:xfrm>
                    <a:prstGeom prst="ellipse">
                      <a:avLst/>
                    </a:prstGeom>
                    <a:solidFill>
                      <a:srgbClr val="CC99FF"/>
                    </a:solidFill>
                    <a:ln w="9525">
                      <a:solidFill>
                        <a:srgbClr val="000000"/>
                      </a:solidFill>
                      <a:round/>
                      <a:headEnd/>
                      <a:tailEnd/>
                    </a:ln>
                  </p:spPr>
                  <p:txBody>
                    <a:bodyPr/>
                    <a:lstStyle/>
                    <a:p>
                      <a:endParaRPr lang="de-DE" sz="1350"/>
                    </a:p>
                  </p:txBody>
                </p:sp>
              </p:grpSp>
              <p:grpSp>
                <p:nvGrpSpPr>
                  <p:cNvPr id="70" name="Group 90"/>
                  <p:cNvGrpSpPr>
                    <a:grpSpLocks/>
                  </p:cNvGrpSpPr>
                  <p:nvPr/>
                </p:nvGrpSpPr>
                <p:grpSpPr bwMode="auto">
                  <a:xfrm rot="-200603">
                    <a:off x="22" y="254413"/>
                    <a:ext cx="24" cy="30"/>
                    <a:chOff x="22" y="254413"/>
                    <a:chExt cx="24" cy="30"/>
                  </a:xfrm>
                </p:grpSpPr>
                <p:sp>
                  <p:nvSpPr>
                    <p:cNvPr id="71" name="Oval 91"/>
                    <p:cNvSpPr>
                      <a:spLocks noChangeArrowheads="1"/>
                    </p:cNvSpPr>
                    <p:nvPr/>
                  </p:nvSpPr>
                  <p:spPr bwMode="auto">
                    <a:xfrm>
                      <a:off x="32" y="254413"/>
                      <a:ext cx="14" cy="13"/>
                    </a:xfrm>
                    <a:prstGeom prst="ellipse">
                      <a:avLst/>
                    </a:prstGeom>
                    <a:solidFill>
                      <a:srgbClr val="CC99FF"/>
                    </a:solidFill>
                    <a:ln w="9525">
                      <a:solidFill>
                        <a:srgbClr val="000000"/>
                      </a:solidFill>
                      <a:round/>
                      <a:headEnd/>
                      <a:tailEnd/>
                    </a:ln>
                  </p:spPr>
                  <p:txBody>
                    <a:bodyPr/>
                    <a:lstStyle/>
                    <a:p>
                      <a:endParaRPr lang="de-DE" sz="1350"/>
                    </a:p>
                  </p:txBody>
                </p:sp>
                <p:sp>
                  <p:nvSpPr>
                    <p:cNvPr id="72" name="Oval 92"/>
                    <p:cNvSpPr>
                      <a:spLocks noChangeArrowheads="1"/>
                    </p:cNvSpPr>
                    <p:nvPr/>
                  </p:nvSpPr>
                  <p:spPr bwMode="auto">
                    <a:xfrm>
                      <a:off x="22" y="254430"/>
                      <a:ext cx="13" cy="13"/>
                    </a:xfrm>
                    <a:prstGeom prst="ellipse">
                      <a:avLst/>
                    </a:prstGeom>
                    <a:solidFill>
                      <a:srgbClr val="CC99FF"/>
                    </a:solidFill>
                    <a:ln w="9525">
                      <a:solidFill>
                        <a:srgbClr val="000000"/>
                      </a:solidFill>
                      <a:round/>
                      <a:headEnd/>
                      <a:tailEnd/>
                    </a:ln>
                  </p:spPr>
                  <p:txBody>
                    <a:bodyPr/>
                    <a:lstStyle/>
                    <a:p>
                      <a:endParaRPr lang="de-DE" sz="1350"/>
                    </a:p>
                  </p:txBody>
                </p:sp>
              </p:grpSp>
            </p:grpSp>
            <p:grpSp>
              <p:nvGrpSpPr>
                <p:cNvPr id="55" name="Group 109"/>
                <p:cNvGrpSpPr>
                  <a:grpSpLocks/>
                </p:cNvGrpSpPr>
                <p:nvPr/>
              </p:nvGrpSpPr>
              <p:grpSpPr bwMode="auto">
                <a:xfrm>
                  <a:off x="43" y="254414"/>
                  <a:ext cx="46" cy="30"/>
                  <a:chOff x="43" y="254414"/>
                  <a:chExt cx="46" cy="30"/>
                </a:xfrm>
              </p:grpSpPr>
              <p:grpSp>
                <p:nvGrpSpPr>
                  <p:cNvPr id="63" name="Group 110"/>
                  <p:cNvGrpSpPr>
                    <a:grpSpLocks/>
                  </p:cNvGrpSpPr>
                  <p:nvPr/>
                </p:nvGrpSpPr>
                <p:grpSpPr bwMode="auto">
                  <a:xfrm rot="-200603">
                    <a:off x="43" y="254414"/>
                    <a:ext cx="24" cy="30"/>
                    <a:chOff x="43" y="254414"/>
                    <a:chExt cx="24" cy="30"/>
                  </a:xfrm>
                </p:grpSpPr>
                <p:sp>
                  <p:nvSpPr>
                    <p:cNvPr id="67" name="Oval 111"/>
                    <p:cNvSpPr>
                      <a:spLocks noChangeArrowheads="1"/>
                    </p:cNvSpPr>
                    <p:nvPr/>
                  </p:nvSpPr>
                  <p:spPr bwMode="auto">
                    <a:xfrm>
                      <a:off x="53" y="254414"/>
                      <a:ext cx="14" cy="13"/>
                    </a:xfrm>
                    <a:prstGeom prst="ellipse">
                      <a:avLst/>
                    </a:prstGeom>
                    <a:solidFill>
                      <a:srgbClr val="CC99FF"/>
                    </a:solidFill>
                    <a:ln w="9525">
                      <a:solidFill>
                        <a:srgbClr val="000000"/>
                      </a:solidFill>
                      <a:round/>
                      <a:headEnd/>
                      <a:tailEnd/>
                    </a:ln>
                  </p:spPr>
                  <p:txBody>
                    <a:bodyPr/>
                    <a:lstStyle/>
                    <a:p>
                      <a:endParaRPr lang="de-DE" sz="1350"/>
                    </a:p>
                  </p:txBody>
                </p:sp>
                <p:sp>
                  <p:nvSpPr>
                    <p:cNvPr id="68" name="Oval 112"/>
                    <p:cNvSpPr>
                      <a:spLocks noChangeArrowheads="1"/>
                    </p:cNvSpPr>
                    <p:nvPr/>
                  </p:nvSpPr>
                  <p:spPr bwMode="auto">
                    <a:xfrm>
                      <a:off x="43" y="254431"/>
                      <a:ext cx="13" cy="13"/>
                    </a:xfrm>
                    <a:prstGeom prst="ellipse">
                      <a:avLst/>
                    </a:prstGeom>
                    <a:solidFill>
                      <a:srgbClr val="CC99FF"/>
                    </a:solidFill>
                    <a:ln w="9525">
                      <a:solidFill>
                        <a:srgbClr val="000000"/>
                      </a:solidFill>
                      <a:round/>
                      <a:headEnd/>
                      <a:tailEnd/>
                    </a:ln>
                  </p:spPr>
                  <p:txBody>
                    <a:bodyPr/>
                    <a:lstStyle/>
                    <a:p>
                      <a:endParaRPr lang="de-DE" sz="1350"/>
                    </a:p>
                  </p:txBody>
                </p:sp>
              </p:grpSp>
              <p:grpSp>
                <p:nvGrpSpPr>
                  <p:cNvPr id="64" name="Group 113"/>
                  <p:cNvGrpSpPr>
                    <a:grpSpLocks/>
                  </p:cNvGrpSpPr>
                  <p:nvPr/>
                </p:nvGrpSpPr>
                <p:grpSpPr bwMode="auto">
                  <a:xfrm rot="-200603">
                    <a:off x="65" y="254414"/>
                    <a:ext cx="24" cy="30"/>
                    <a:chOff x="65" y="254414"/>
                    <a:chExt cx="24" cy="30"/>
                  </a:xfrm>
                </p:grpSpPr>
                <p:sp>
                  <p:nvSpPr>
                    <p:cNvPr id="65" name="Oval 114"/>
                    <p:cNvSpPr>
                      <a:spLocks noChangeArrowheads="1"/>
                    </p:cNvSpPr>
                    <p:nvPr/>
                  </p:nvSpPr>
                  <p:spPr bwMode="auto">
                    <a:xfrm>
                      <a:off x="75" y="254414"/>
                      <a:ext cx="14" cy="13"/>
                    </a:xfrm>
                    <a:prstGeom prst="ellipse">
                      <a:avLst/>
                    </a:prstGeom>
                    <a:solidFill>
                      <a:srgbClr val="CC99FF"/>
                    </a:solidFill>
                    <a:ln w="9525">
                      <a:solidFill>
                        <a:srgbClr val="000000"/>
                      </a:solidFill>
                      <a:round/>
                      <a:headEnd/>
                      <a:tailEnd/>
                    </a:ln>
                  </p:spPr>
                  <p:txBody>
                    <a:bodyPr/>
                    <a:lstStyle/>
                    <a:p>
                      <a:endParaRPr lang="de-DE" sz="1350"/>
                    </a:p>
                  </p:txBody>
                </p:sp>
                <p:sp>
                  <p:nvSpPr>
                    <p:cNvPr id="66" name="Oval 115"/>
                    <p:cNvSpPr>
                      <a:spLocks noChangeArrowheads="1"/>
                    </p:cNvSpPr>
                    <p:nvPr/>
                  </p:nvSpPr>
                  <p:spPr bwMode="auto">
                    <a:xfrm>
                      <a:off x="65" y="254431"/>
                      <a:ext cx="13" cy="13"/>
                    </a:xfrm>
                    <a:prstGeom prst="ellipse">
                      <a:avLst/>
                    </a:prstGeom>
                    <a:solidFill>
                      <a:srgbClr val="CC99FF"/>
                    </a:solidFill>
                    <a:ln w="9525">
                      <a:solidFill>
                        <a:srgbClr val="000000"/>
                      </a:solidFill>
                      <a:round/>
                      <a:headEnd/>
                      <a:tailEnd/>
                    </a:ln>
                  </p:spPr>
                  <p:txBody>
                    <a:bodyPr/>
                    <a:lstStyle/>
                    <a:p>
                      <a:endParaRPr lang="de-DE" sz="1350"/>
                    </a:p>
                  </p:txBody>
                </p:sp>
              </p:grpSp>
            </p:grpSp>
            <p:grpSp>
              <p:nvGrpSpPr>
                <p:cNvPr id="56" name="Group 116"/>
                <p:cNvGrpSpPr>
                  <a:grpSpLocks/>
                </p:cNvGrpSpPr>
                <p:nvPr/>
              </p:nvGrpSpPr>
              <p:grpSpPr bwMode="auto">
                <a:xfrm>
                  <a:off x="86" y="254414"/>
                  <a:ext cx="46" cy="30"/>
                  <a:chOff x="86" y="254414"/>
                  <a:chExt cx="46" cy="30"/>
                </a:xfrm>
              </p:grpSpPr>
              <p:grpSp>
                <p:nvGrpSpPr>
                  <p:cNvPr id="57" name="Group 117"/>
                  <p:cNvGrpSpPr>
                    <a:grpSpLocks/>
                  </p:cNvGrpSpPr>
                  <p:nvPr/>
                </p:nvGrpSpPr>
                <p:grpSpPr bwMode="auto">
                  <a:xfrm rot="-200603">
                    <a:off x="86" y="254414"/>
                    <a:ext cx="24" cy="30"/>
                    <a:chOff x="86" y="254414"/>
                    <a:chExt cx="24" cy="30"/>
                  </a:xfrm>
                </p:grpSpPr>
                <p:sp>
                  <p:nvSpPr>
                    <p:cNvPr id="61" name="Oval 118"/>
                    <p:cNvSpPr>
                      <a:spLocks noChangeArrowheads="1"/>
                    </p:cNvSpPr>
                    <p:nvPr/>
                  </p:nvSpPr>
                  <p:spPr bwMode="auto">
                    <a:xfrm>
                      <a:off x="96" y="254414"/>
                      <a:ext cx="14" cy="13"/>
                    </a:xfrm>
                    <a:prstGeom prst="ellipse">
                      <a:avLst/>
                    </a:prstGeom>
                    <a:solidFill>
                      <a:srgbClr val="CC99FF"/>
                    </a:solidFill>
                    <a:ln w="9525">
                      <a:solidFill>
                        <a:srgbClr val="000000"/>
                      </a:solidFill>
                      <a:round/>
                      <a:headEnd/>
                      <a:tailEnd/>
                    </a:ln>
                  </p:spPr>
                  <p:txBody>
                    <a:bodyPr/>
                    <a:lstStyle/>
                    <a:p>
                      <a:endParaRPr lang="de-DE" sz="1350"/>
                    </a:p>
                  </p:txBody>
                </p:sp>
                <p:sp>
                  <p:nvSpPr>
                    <p:cNvPr id="62" name="Oval 119"/>
                    <p:cNvSpPr>
                      <a:spLocks noChangeArrowheads="1"/>
                    </p:cNvSpPr>
                    <p:nvPr/>
                  </p:nvSpPr>
                  <p:spPr bwMode="auto">
                    <a:xfrm>
                      <a:off x="86" y="254431"/>
                      <a:ext cx="13" cy="13"/>
                    </a:xfrm>
                    <a:prstGeom prst="ellipse">
                      <a:avLst/>
                    </a:prstGeom>
                    <a:solidFill>
                      <a:srgbClr val="CC99FF"/>
                    </a:solidFill>
                    <a:ln w="9525">
                      <a:solidFill>
                        <a:srgbClr val="000000"/>
                      </a:solidFill>
                      <a:round/>
                      <a:headEnd/>
                      <a:tailEnd/>
                    </a:ln>
                  </p:spPr>
                  <p:txBody>
                    <a:bodyPr/>
                    <a:lstStyle/>
                    <a:p>
                      <a:endParaRPr lang="de-DE" sz="1350"/>
                    </a:p>
                  </p:txBody>
                </p:sp>
              </p:grpSp>
              <p:grpSp>
                <p:nvGrpSpPr>
                  <p:cNvPr id="58" name="Group 120"/>
                  <p:cNvGrpSpPr>
                    <a:grpSpLocks/>
                  </p:cNvGrpSpPr>
                  <p:nvPr/>
                </p:nvGrpSpPr>
                <p:grpSpPr bwMode="auto">
                  <a:xfrm rot="-200603">
                    <a:off x="108" y="254414"/>
                    <a:ext cx="24" cy="30"/>
                    <a:chOff x="108" y="254414"/>
                    <a:chExt cx="24" cy="30"/>
                  </a:xfrm>
                </p:grpSpPr>
                <p:sp>
                  <p:nvSpPr>
                    <p:cNvPr id="59" name="Oval 121"/>
                    <p:cNvSpPr>
                      <a:spLocks noChangeArrowheads="1"/>
                    </p:cNvSpPr>
                    <p:nvPr/>
                  </p:nvSpPr>
                  <p:spPr bwMode="auto">
                    <a:xfrm>
                      <a:off x="118" y="254414"/>
                      <a:ext cx="14" cy="13"/>
                    </a:xfrm>
                    <a:prstGeom prst="ellipse">
                      <a:avLst/>
                    </a:prstGeom>
                    <a:solidFill>
                      <a:srgbClr val="CC99FF"/>
                    </a:solidFill>
                    <a:ln w="9525">
                      <a:solidFill>
                        <a:srgbClr val="000000"/>
                      </a:solidFill>
                      <a:round/>
                      <a:headEnd/>
                      <a:tailEnd/>
                    </a:ln>
                  </p:spPr>
                  <p:txBody>
                    <a:bodyPr/>
                    <a:lstStyle/>
                    <a:p>
                      <a:endParaRPr lang="de-DE" sz="1350"/>
                    </a:p>
                  </p:txBody>
                </p:sp>
                <p:sp>
                  <p:nvSpPr>
                    <p:cNvPr id="60" name="Oval 122"/>
                    <p:cNvSpPr>
                      <a:spLocks noChangeArrowheads="1"/>
                    </p:cNvSpPr>
                    <p:nvPr/>
                  </p:nvSpPr>
                  <p:spPr bwMode="auto">
                    <a:xfrm>
                      <a:off x="108" y="254431"/>
                      <a:ext cx="13" cy="13"/>
                    </a:xfrm>
                    <a:prstGeom prst="ellipse">
                      <a:avLst/>
                    </a:prstGeom>
                    <a:solidFill>
                      <a:srgbClr val="CC99FF"/>
                    </a:solidFill>
                    <a:ln w="9525">
                      <a:solidFill>
                        <a:srgbClr val="000000"/>
                      </a:solidFill>
                      <a:round/>
                      <a:headEnd/>
                      <a:tailEnd/>
                    </a:ln>
                  </p:spPr>
                  <p:txBody>
                    <a:bodyPr/>
                    <a:lstStyle/>
                    <a:p>
                      <a:endParaRPr lang="de-DE" sz="1350"/>
                    </a:p>
                  </p:txBody>
                </p:sp>
              </p:grpSp>
            </p:grpSp>
          </p:grpSp>
        </p:grpSp>
      </p:grpSp>
      <p:sp>
        <p:nvSpPr>
          <p:cNvPr id="80" name="Footer Placeholder 5">
            <a:extLst>
              <a:ext uri="{FF2B5EF4-FFF2-40B4-BE49-F238E27FC236}">
                <a16:creationId xmlns:a16="http://schemas.microsoft.com/office/drawing/2014/main" id="{5750C8F1-5827-425F-971D-334AF459ED6F}"/>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2596345670"/>
      </p:ext>
    </p:extLst>
  </p:cSld>
  <p:clrMapOvr>
    <a:masterClrMapping/>
  </p:clrMapOvr>
  <p:transition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benefits Product optimized processes</a:t>
            </a:r>
          </a:p>
        </p:txBody>
      </p:sp>
      <p:sp>
        <p:nvSpPr>
          <p:cNvPr id="3" name="Textplatzhalter 2"/>
          <p:cNvSpPr>
            <a:spLocks noGrp="1"/>
          </p:cNvSpPr>
          <p:nvPr>
            <p:ph type="body" sz="quarter" idx="12"/>
          </p:nvPr>
        </p:nvSpPr>
        <p:spPr>
          <a:xfrm>
            <a:off x="358774" y="735824"/>
            <a:ext cx="3078956" cy="2962733"/>
          </a:xfrm>
        </p:spPr>
        <p:txBody>
          <a:bodyPr/>
          <a:lstStyle/>
          <a:p>
            <a:pPr lvl="1"/>
            <a:r>
              <a:rPr lang="en-US" dirty="0">
                <a:solidFill>
                  <a:srgbClr val="EB0000"/>
                </a:solidFill>
              </a:rPr>
              <a:t>LDI (Low Denier IDY)</a:t>
            </a:r>
          </a:p>
          <a:p>
            <a:r>
              <a:rPr lang="en-US" b="1" dirty="0"/>
              <a:t>End use:</a:t>
            </a:r>
          </a:p>
          <a:p>
            <a:pPr marL="135000" indent="-135000">
              <a:buClr>
                <a:schemeClr val="bg2"/>
              </a:buClr>
              <a:buFont typeface="Wingdings" panose="05000000000000000000" pitchFamily="2" charset="2"/>
              <a:buChar char="§"/>
            </a:pPr>
            <a:r>
              <a:rPr lang="en-US" dirty="0">
                <a:sym typeface="HelveticaNeueLT Com 65 Md" pitchFamily="34" charset="0"/>
              </a:rPr>
              <a:t>Sewing thread</a:t>
            </a:r>
          </a:p>
          <a:p>
            <a:pPr marL="135000" indent="-135000">
              <a:buClr>
                <a:schemeClr val="bg2"/>
              </a:buClr>
              <a:buFont typeface="Wingdings" panose="05000000000000000000" pitchFamily="2" charset="2"/>
              <a:buChar char="§"/>
            </a:pPr>
            <a:r>
              <a:rPr lang="en-US" dirty="0">
                <a:sym typeface="HelveticaNeueLT Com 65 Md" pitchFamily="34" charset="0"/>
              </a:rPr>
              <a:t>Embroidery</a:t>
            </a:r>
          </a:p>
          <a:p>
            <a:pPr lvl="0"/>
            <a:endParaRPr lang="en-US" dirty="0">
              <a:sym typeface="HelveticaNeueLT Com 65 Md" pitchFamily="34" charset="0"/>
            </a:endParaRPr>
          </a:p>
          <a:p>
            <a:pPr lvl="0"/>
            <a:r>
              <a:rPr lang="en-US" b="1" dirty="0">
                <a:sym typeface="HelveticaNeueLT Com 65 Md" pitchFamily="34" charset="0"/>
              </a:rPr>
              <a:t>Requirements:</a:t>
            </a:r>
          </a:p>
          <a:p>
            <a:pPr marL="135000" indent="-135000" fontAlgn="base">
              <a:spcBef>
                <a:spcPts val="0"/>
              </a:spcBef>
              <a:spcAft>
                <a:spcPct val="0"/>
              </a:spcAft>
              <a:buClr>
                <a:schemeClr val="bg2"/>
              </a:buClr>
              <a:buFont typeface="Wingdings" pitchFamily="2" charset="2"/>
              <a:buChar char="§"/>
            </a:pPr>
            <a:r>
              <a:rPr lang="en-US" dirty="0"/>
              <a:t>High tenacity</a:t>
            </a:r>
          </a:p>
          <a:p>
            <a:pPr lvl="0" fontAlgn="base">
              <a:buClr>
                <a:schemeClr val="bg2"/>
              </a:buClr>
            </a:pPr>
            <a:endParaRPr lang="en-US" dirty="0"/>
          </a:p>
          <a:p>
            <a:pPr lvl="0" fontAlgn="base">
              <a:buClr>
                <a:schemeClr val="bg2"/>
              </a:buClr>
            </a:pPr>
            <a:r>
              <a:rPr lang="en-US" b="1" dirty="0"/>
              <a:t>Machine concept: LDI:</a:t>
            </a:r>
          </a:p>
          <a:p>
            <a:pPr marL="135000" indent="-135000" fontAlgn="base">
              <a:buClr>
                <a:schemeClr val="bg2"/>
              </a:buClr>
              <a:buFont typeface="Wingdings" panose="05000000000000000000" pitchFamily="2" charset="2"/>
              <a:buChar char="§"/>
            </a:pPr>
            <a:r>
              <a:rPr lang="en-US" dirty="0"/>
              <a:t>Ends: 12, (16)</a:t>
            </a:r>
          </a:p>
          <a:p>
            <a:pPr marL="135000" indent="-135000" fontAlgn="base">
              <a:buClr>
                <a:schemeClr val="bg2"/>
              </a:buClr>
              <a:buFont typeface="Wingdings" panose="05000000000000000000" pitchFamily="2" charset="2"/>
              <a:buChar char="§"/>
            </a:pPr>
            <a:r>
              <a:rPr lang="en-US" dirty="0"/>
              <a:t>Denier range: 12 x 50, (16 x 50)</a:t>
            </a:r>
          </a:p>
          <a:p>
            <a:pPr marL="135000" indent="-135000" fontAlgn="base">
              <a:buClr>
                <a:schemeClr val="bg2"/>
              </a:buClr>
              <a:buFont typeface="Wingdings" panose="05000000000000000000" pitchFamily="2" charset="2"/>
              <a:buChar char="§"/>
            </a:pPr>
            <a:r>
              <a:rPr lang="en-US" dirty="0"/>
              <a:t>(Up to): 12 x 500, (16 x 500)</a:t>
            </a:r>
          </a:p>
        </p:txBody>
      </p:sp>
      <p:pic>
        <p:nvPicPr>
          <p:cNvPr id="45" name="Picture 17" descr="\\srvfs03.sts.saurer.vpn\User_Redirect02\p087569\Pictures\Stehr\Anwendungen\Technisch Garn\frei\P1000027 bearb.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476" y="2731177"/>
            <a:ext cx="1730948" cy="141940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9116" y="700568"/>
            <a:ext cx="1967618" cy="1840434"/>
          </a:xfrm>
          <a:prstGeom prst="rect">
            <a:avLst/>
          </a:prstGeom>
        </p:spPr>
      </p:pic>
      <p:grpSp>
        <p:nvGrpSpPr>
          <p:cNvPr id="6" name="Group 5">
            <a:extLst>
              <a:ext uri="{FF2B5EF4-FFF2-40B4-BE49-F238E27FC236}">
                <a16:creationId xmlns:a16="http://schemas.microsoft.com/office/drawing/2014/main" id="{A96B54CC-4A35-472E-92F2-AF1E04A57BD4}"/>
              </a:ext>
            </a:extLst>
          </p:cNvPr>
          <p:cNvGrpSpPr/>
          <p:nvPr/>
        </p:nvGrpSpPr>
        <p:grpSpPr>
          <a:xfrm>
            <a:off x="3518308" y="735824"/>
            <a:ext cx="1967617" cy="3414757"/>
            <a:chOff x="4442244" y="2161566"/>
            <a:chExt cx="1246348" cy="2333102"/>
          </a:xfrm>
        </p:grpSpPr>
        <p:grpSp>
          <p:nvGrpSpPr>
            <p:cNvPr id="48" name="Gruppieren 109"/>
            <p:cNvGrpSpPr/>
            <p:nvPr/>
          </p:nvGrpSpPr>
          <p:grpSpPr>
            <a:xfrm>
              <a:off x="4649114" y="3873771"/>
              <a:ext cx="463956" cy="620897"/>
              <a:chOff x="0" y="0"/>
              <a:chExt cx="758825" cy="974090"/>
            </a:xfrm>
          </p:grpSpPr>
          <p:sp>
            <p:nvSpPr>
              <p:cNvPr id="52" name="Ellipse 51"/>
              <p:cNvSpPr/>
              <p:nvPr/>
            </p:nvSpPr>
            <p:spPr>
              <a:xfrm>
                <a:off x="77638" y="457200"/>
                <a:ext cx="603250" cy="51689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53" name="Rechteck 52"/>
              <p:cNvSpPr/>
              <p:nvPr/>
            </p:nvSpPr>
            <p:spPr>
              <a:xfrm>
                <a:off x="0" y="0"/>
                <a:ext cx="758825" cy="4572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grpSp>
        <p:grpSp>
          <p:nvGrpSpPr>
            <p:cNvPr id="49" name="Gruppieren 110"/>
            <p:cNvGrpSpPr/>
            <p:nvPr/>
          </p:nvGrpSpPr>
          <p:grpSpPr>
            <a:xfrm>
              <a:off x="5170529" y="3870937"/>
              <a:ext cx="463956" cy="620897"/>
              <a:chOff x="0" y="0"/>
              <a:chExt cx="758825" cy="974090"/>
            </a:xfrm>
          </p:grpSpPr>
          <p:sp>
            <p:nvSpPr>
              <p:cNvPr id="50" name="Ellipse 49"/>
              <p:cNvSpPr/>
              <p:nvPr/>
            </p:nvSpPr>
            <p:spPr>
              <a:xfrm>
                <a:off x="77638" y="457200"/>
                <a:ext cx="603250" cy="51689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51" name="Rechteck 50"/>
              <p:cNvSpPr/>
              <p:nvPr/>
            </p:nvSpPr>
            <p:spPr>
              <a:xfrm>
                <a:off x="0" y="0"/>
                <a:ext cx="758825" cy="4572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grpSp>
        <p:grpSp>
          <p:nvGrpSpPr>
            <p:cNvPr id="79" name="Gruppieren 78"/>
            <p:cNvGrpSpPr/>
            <p:nvPr/>
          </p:nvGrpSpPr>
          <p:grpSpPr>
            <a:xfrm>
              <a:off x="4442244" y="2161566"/>
              <a:ext cx="1246348" cy="1534137"/>
              <a:chOff x="0" y="0"/>
              <a:chExt cx="2030572" cy="2591274"/>
            </a:xfrm>
          </p:grpSpPr>
          <p:sp>
            <p:nvSpPr>
              <p:cNvPr id="80" name="Oval 80"/>
              <p:cNvSpPr>
                <a:spLocks noChangeArrowheads="1"/>
              </p:cNvSpPr>
              <p:nvPr/>
            </p:nvSpPr>
            <p:spPr bwMode="auto">
              <a:xfrm>
                <a:off x="24501" y="2124074"/>
                <a:ext cx="439889" cy="467200"/>
              </a:xfrm>
              <a:prstGeom prst="ellipse">
                <a:avLst/>
              </a:prstGeom>
              <a:solidFill>
                <a:srgbClr val="0000FF"/>
              </a:solidFill>
              <a:ln w="25400">
                <a:solidFill>
                  <a:srgbClr val="000000"/>
                </a:solidFill>
                <a:round/>
                <a:headEnd/>
                <a:tailEnd/>
              </a:ln>
            </p:spPr>
            <p:txBody>
              <a:bodyPr/>
              <a:lstStyle/>
              <a:p>
                <a:endParaRPr lang="de-DE" sz="1350"/>
              </a:p>
            </p:txBody>
          </p:sp>
          <p:sp>
            <p:nvSpPr>
              <p:cNvPr id="81" name="Oval 80"/>
              <p:cNvSpPr>
                <a:spLocks noChangeArrowheads="1"/>
              </p:cNvSpPr>
              <p:nvPr/>
            </p:nvSpPr>
            <p:spPr bwMode="auto">
              <a:xfrm>
                <a:off x="367404" y="1724023"/>
                <a:ext cx="439889" cy="467200"/>
              </a:xfrm>
              <a:prstGeom prst="ellipse">
                <a:avLst/>
              </a:prstGeom>
              <a:solidFill>
                <a:srgbClr val="0000FF"/>
              </a:solidFill>
              <a:ln w="25400">
                <a:solidFill>
                  <a:srgbClr val="000000"/>
                </a:solidFill>
                <a:round/>
                <a:headEnd/>
                <a:tailEnd/>
              </a:ln>
            </p:spPr>
            <p:txBody>
              <a:bodyPr/>
              <a:lstStyle/>
              <a:p>
                <a:endParaRPr lang="de-DE" sz="1350"/>
              </a:p>
            </p:txBody>
          </p:sp>
          <p:cxnSp>
            <p:nvCxnSpPr>
              <p:cNvPr id="82" name="Gerade Verbindung 96"/>
              <p:cNvCxnSpPr>
                <a:stCxn id="80" idx="1"/>
                <a:endCxn id="81" idx="1"/>
              </p:cNvCxnSpPr>
              <p:nvPr/>
            </p:nvCxnSpPr>
            <p:spPr>
              <a:xfrm flipV="1">
                <a:off x="88921" y="1792443"/>
                <a:ext cx="342903" cy="400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97"/>
              <p:cNvCxnSpPr>
                <a:stCxn id="80" idx="5"/>
                <a:endCxn id="81" idx="5"/>
              </p:cNvCxnSpPr>
              <p:nvPr/>
            </p:nvCxnSpPr>
            <p:spPr>
              <a:xfrm flipV="1">
                <a:off x="399969" y="2122803"/>
                <a:ext cx="342903" cy="400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uppieren 83"/>
              <p:cNvGrpSpPr/>
              <p:nvPr/>
            </p:nvGrpSpPr>
            <p:grpSpPr>
              <a:xfrm>
                <a:off x="0" y="0"/>
                <a:ext cx="2030572" cy="2522856"/>
                <a:chOff x="0" y="0"/>
                <a:chExt cx="2030572" cy="2560235"/>
              </a:xfrm>
            </p:grpSpPr>
            <p:sp>
              <p:nvSpPr>
                <p:cNvPr id="85" name="Oval 80"/>
                <p:cNvSpPr>
                  <a:spLocks noChangeArrowheads="1"/>
                </p:cNvSpPr>
                <p:nvPr/>
              </p:nvSpPr>
              <p:spPr bwMode="auto">
                <a:xfrm>
                  <a:off x="914409" y="2019300"/>
                  <a:ext cx="439889" cy="474123"/>
                </a:xfrm>
                <a:prstGeom prst="ellipse">
                  <a:avLst/>
                </a:prstGeom>
                <a:solidFill>
                  <a:srgbClr val="FFC000"/>
                </a:solidFill>
                <a:ln w="25400">
                  <a:solidFill>
                    <a:srgbClr val="000000"/>
                  </a:solidFill>
                  <a:round/>
                  <a:headEnd/>
                  <a:tailEnd/>
                </a:ln>
              </p:spPr>
              <p:txBody>
                <a:bodyPr/>
                <a:lstStyle/>
                <a:p>
                  <a:endParaRPr lang="de-DE" sz="1350"/>
                </a:p>
              </p:txBody>
            </p:sp>
            <p:sp>
              <p:nvSpPr>
                <p:cNvPr id="86" name="Oval 81"/>
                <p:cNvSpPr>
                  <a:spLocks noChangeArrowheads="1"/>
                </p:cNvSpPr>
                <p:nvPr/>
              </p:nvSpPr>
              <p:spPr bwMode="auto">
                <a:xfrm>
                  <a:off x="1590683" y="2019299"/>
                  <a:ext cx="439889" cy="474123"/>
                </a:xfrm>
                <a:prstGeom prst="ellipse">
                  <a:avLst/>
                </a:prstGeom>
                <a:solidFill>
                  <a:srgbClr val="FFC000"/>
                </a:solidFill>
                <a:ln w="25400">
                  <a:solidFill>
                    <a:srgbClr val="000000"/>
                  </a:solidFill>
                  <a:round/>
                  <a:headEnd/>
                  <a:tailEnd/>
                </a:ln>
              </p:spPr>
              <p:txBody>
                <a:bodyPr/>
                <a:lstStyle/>
                <a:p>
                  <a:endParaRPr lang="de-DE" sz="1350"/>
                </a:p>
              </p:txBody>
            </p:sp>
            <p:sp>
              <p:nvSpPr>
                <p:cNvPr id="87" name="Oval 82"/>
                <p:cNvSpPr>
                  <a:spLocks noChangeArrowheads="1"/>
                </p:cNvSpPr>
                <p:nvPr/>
              </p:nvSpPr>
              <p:spPr bwMode="auto">
                <a:xfrm>
                  <a:off x="942983" y="1397454"/>
                  <a:ext cx="439889" cy="474123"/>
                </a:xfrm>
                <a:prstGeom prst="ellipse">
                  <a:avLst/>
                </a:prstGeom>
                <a:solidFill>
                  <a:srgbClr val="FFC000"/>
                </a:solidFill>
                <a:ln w="25400">
                  <a:solidFill>
                    <a:srgbClr val="000000"/>
                  </a:solidFill>
                  <a:round/>
                  <a:headEnd/>
                  <a:tailEnd/>
                </a:ln>
              </p:spPr>
              <p:txBody>
                <a:bodyPr/>
                <a:lstStyle/>
                <a:p>
                  <a:endParaRPr lang="de-DE" sz="1350"/>
                </a:p>
              </p:txBody>
            </p:sp>
            <p:sp>
              <p:nvSpPr>
                <p:cNvPr id="88" name="Oval 83"/>
                <p:cNvSpPr>
                  <a:spLocks noChangeArrowheads="1"/>
                </p:cNvSpPr>
                <p:nvPr/>
              </p:nvSpPr>
              <p:spPr bwMode="auto">
                <a:xfrm>
                  <a:off x="1590683" y="1397454"/>
                  <a:ext cx="439889" cy="474123"/>
                </a:xfrm>
                <a:prstGeom prst="ellipse">
                  <a:avLst/>
                </a:prstGeom>
                <a:solidFill>
                  <a:srgbClr val="FFC000"/>
                </a:solidFill>
                <a:ln w="25400">
                  <a:solidFill>
                    <a:srgbClr val="000000"/>
                  </a:solidFill>
                  <a:round/>
                  <a:headEnd/>
                  <a:tailEnd/>
                </a:ln>
              </p:spPr>
              <p:txBody>
                <a:bodyPr/>
                <a:lstStyle/>
                <a:p>
                  <a:endParaRPr lang="de-DE" sz="1350"/>
                </a:p>
              </p:txBody>
            </p:sp>
            <p:sp>
              <p:nvSpPr>
                <p:cNvPr id="89" name="Oval 97"/>
                <p:cNvSpPr>
                  <a:spLocks noChangeArrowheads="1"/>
                </p:cNvSpPr>
                <p:nvPr/>
              </p:nvSpPr>
              <p:spPr bwMode="auto">
                <a:xfrm>
                  <a:off x="1590683" y="0"/>
                  <a:ext cx="439889" cy="474123"/>
                </a:xfrm>
                <a:prstGeom prst="ellipse">
                  <a:avLst/>
                </a:prstGeom>
                <a:solidFill>
                  <a:srgbClr val="FFC000"/>
                </a:solidFill>
                <a:ln w="25400">
                  <a:solidFill>
                    <a:srgbClr val="000000"/>
                  </a:solidFill>
                  <a:round/>
                  <a:headEnd/>
                  <a:tailEnd/>
                </a:ln>
              </p:spPr>
              <p:txBody>
                <a:bodyPr/>
                <a:lstStyle/>
                <a:p>
                  <a:endParaRPr lang="de-DE" sz="1350"/>
                </a:p>
              </p:txBody>
            </p:sp>
            <p:sp>
              <p:nvSpPr>
                <p:cNvPr id="90" name="Oval 100"/>
                <p:cNvSpPr>
                  <a:spLocks noChangeArrowheads="1"/>
                </p:cNvSpPr>
                <p:nvPr/>
              </p:nvSpPr>
              <p:spPr bwMode="auto">
                <a:xfrm>
                  <a:off x="942983" y="703489"/>
                  <a:ext cx="439889" cy="474123"/>
                </a:xfrm>
                <a:prstGeom prst="ellipse">
                  <a:avLst/>
                </a:prstGeom>
                <a:solidFill>
                  <a:srgbClr val="FFC000"/>
                </a:solidFill>
                <a:ln w="25400">
                  <a:solidFill>
                    <a:srgbClr val="000000"/>
                  </a:solidFill>
                  <a:round/>
                  <a:headEnd/>
                  <a:tailEnd/>
                </a:ln>
              </p:spPr>
              <p:txBody>
                <a:bodyPr/>
                <a:lstStyle/>
                <a:p>
                  <a:endParaRPr lang="de-DE" sz="1350"/>
                </a:p>
              </p:txBody>
            </p:sp>
            <p:sp>
              <p:nvSpPr>
                <p:cNvPr id="91" name="Oval 101"/>
                <p:cNvSpPr>
                  <a:spLocks noChangeArrowheads="1"/>
                </p:cNvSpPr>
                <p:nvPr/>
              </p:nvSpPr>
              <p:spPr bwMode="auto">
                <a:xfrm>
                  <a:off x="1543059" y="703489"/>
                  <a:ext cx="439889" cy="474123"/>
                </a:xfrm>
                <a:prstGeom prst="ellipse">
                  <a:avLst/>
                </a:prstGeom>
                <a:solidFill>
                  <a:srgbClr val="FFC000"/>
                </a:solidFill>
                <a:ln w="25400">
                  <a:solidFill>
                    <a:srgbClr val="000000"/>
                  </a:solidFill>
                  <a:round/>
                  <a:headEnd/>
                  <a:tailEnd/>
                </a:ln>
              </p:spPr>
              <p:txBody>
                <a:bodyPr/>
                <a:lstStyle/>
                <a:p>
                  <a:endParaRPr lang="de-DE" sz="1350"/>
                </a:p>
              </p:txBody>
            </p:sp>
            <p:sp>
              <p:nvSpPr>
                <p:cNvPr id="92" name="Oval 80"/>
                <p:cNvSpPr>
                  <a:spLocks noChangeArrowheads="1"/>
                </p:cNvSpPr>
                <p:nvPr/>
              </p:nvSpPr>
              <p:spPr bwMode="auto">
                <a:xfrm>
                  <a:off x="933459" y="9525"/>
                  <a:ext cx="439889" cy="474123"/>
                </a:xfrm>
                <a:prstGeom prst="ellipse">
                  <a:avLst/>
                </a:prstGeom>
                <a:solidFill>
                  <a:srgbClr val="FFC000"/>
                </a:solidFill>
                <a:ln w="25400">
                  <a:solidFill>
                    <a:srgbClr val="000000"/>
                  </a:solidFill>
                  <a:round/>
                  <a:headEnd/>
                  <a:tailEnd/>
                </a:ln>
              </p:spPr>
              <p:txBody>
                <a:bodyPr/>
                <a:lstStyle/>
                <a:p>
                  <a:endParaRPr lang="de-DE" sz="1350"/>
                </a:p>
              </p:txBody>
            </p:sp>
            <p:cxnSp>
              <p:nvCxnSpPr>
                <p:cNvPr id="93" name="Gerade Verbindung 109"/>
                <p:cNvCxnSpPr>
                  <a:stCxn id="90" idx="2"/>
                  <a:endCxn id="92" idx="2"/>
                </p:cNvCxnSpPr>
                <p:nvPr/>
              </p:nvCxnSpPr>
              <p:spPr>
                <a:xfrm flipH="1" flipV="1">
                  <a:off x="933459" y="246586"/>
                  <a:ext cx="9524" cy="693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110"/>
                <p:cNvCxnSpPr>
                  <a:stCxn id="90" idx="6"/>
                  <a:endCxn id="92" idx="6"/>
                </p:cNvCxnSpPr>
                <p:nvPr/>
              </p:nvCxnSpPr>
              <p:spPr>
                <a:xfrm flipH="1" flipV="1">
                  <a:off x="1373349" y="246586"/>
                  <a:ext cx="9524" cy="693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111"/>
                <p:cNvCxnSpPr>
                  <a:stCxn id="91" idx="2"/>
                  <a:endCxn id="89" idx="2"/>
                </p:cNvCxnSpPr>
                <p:nvPr/>
              </p:nvCxnSpPr>
              <p:spPr>
                <a:xfrm flipV="1">
                  <a:off x="1543059" y="237061"/>
                  <a:ext cx="47624" cy="7034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112"/>
                <p:cNvCxnSpPr>
                  <a:stCxn id="89" idx="6"/>
                  <a:endCxn id="88" idx="6"/>
                </p:cNvCxnSpPr>
                <p:nvPr/>
              </p:nvCxnSpPr>
              <p:spPr>
                <a:xfrm>
                  <a:off x="2030572" y="237061"/>
                  <a:ext cx="0" cy="13974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113"/>
                <p:cNvCxnSpPr>
                  <a:stCxn id="88" idx="0"/>
                  <a:endCxn id="87" idx="0"/>
                </p:cNvCxnSpPr>
                <p:nvPr/>
              </p:nvCxnSpPr>
              <p:spPr>
                <a:xfrm flipH="1">
                  <a:off x="1162928" y="1397454"/>
                  <a:ext cx="647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114"/>
                <p:cNvCxnSpPr>
                  <a:stCxn id="87" idx="4"/>
                  <a:endCxn id="88" idx="4"/>
                </p:cNvCxnSpPr>
                <p:nvPr/>
              </p:nvCxnSpPr>
              <p:spPr>
                <a:xfrm>
                  <a:off x="1162928" y="1871577"/>
                  <a:ext cx="647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115"/>
                <p:cNvCxnSpPr>
                  <a:stCxn id="88" idx="4"/>
                  <a:endCxn id="85" idx="0"/>
                </p:cNvCxnSpPr>
                <p:nvPr/>
              </p:nvCxnSpPr>
              <p:spPr>
                <a:xfrm flipH="1">
                  <a:off x="1134353" y="1871577"/>
                  <a:ext cx="676274" cy="147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116"/>
                <p:cNvCxnSpPr>
                  <a:stCxn id="85" idx="0"/>
                  <a:endCxn id="86" idx="0"/>
                </p:cNvCxnSpPr>
                <p:nvPr/>
              </p:nvCxnSpPr>
              <p:spPr>
                <a:xfrm flipV="1">
                  <a:off x="1134353" y="2019299"/>
                  <a:ext cx="67627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117"/>
                <p:cNvCxnSpPr>
                  <a:stCxn id="86" idx="4"/>
                  <a:endCxn id="85" idx="4"/>
                </p:cNvCxnSpPr>
                <p:nvPr/>
              </p:nvCxnSpPr>
              <p:spPr>
                <a:xfrm flipH="1">
                  <a:off x="1134353" y="2493422"/>
                  <a:ext cx="67627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118"/>
                <p:cNvCxnSpPr>
                  <a:stCxn id="80" idx="5"/>
                  <a:endCxn id="85" idx="1"/>
                </p:cNvCxnSpPr>
                <p:nvPr/>
              </p:nvCxnSpPr>
              <p:spPr>
                <a:xfrm flipV="1">
                  <a:off x="399969" y="2088734"/>
                  <a:ext cx="578860" cy="4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a:stCxn id="92" idx="1"/>
                </p:cNvCxnSpPr>
                <p:nvPr/>
              </p:nvCxnSpPr>
              <p:spPr>
                <a:xfrm flipH="1">
                  <a:off x="685097" y="78959"/>
                  <a:ext cx="312783" cy="6335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Gerade Verbindung 120"/>
                <p:cNvCxnSpPr>
                  <a:stCxn id="89" idx="6"/>
                  <a:endCxn id="91" idx="6"/>
                </p:cNvCxnSpPr>
                <p:nvPr/>
              </p:nvCxnSpPr>
              <p:spPr>
                <a:xfrm flipH="1">
                  <a:off x="1982948" y="237061"/>
                  <a:ext cx="47624" cy="7034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121"/>
                <p:cNvCxnSpPr>
                  <a:stCxn id="92" idx="0"/>
                  <a:endCxn id="89" idx="0"/>
                </p:cNvCxnSpPr>
                <p:nvPr/>
              </p:nvCxnSpPr>
              <p:spPr>
                <a:xfrm flipV="1">
                  <a:off x="1153404" y="0"/>
                  <a:ext cx="657224" cy="95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mit Pfeil 105"/>
                <p:cNvCxnSpPr/>
                <p:nvPr/>
              </p:nvCxnSpPr>
              <p:spPr>
                <a:xfrm flipH="1">
                  <a:off x="0" y="1072992"/>
                  <a:ext cx="3547" cy="12413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54" name="Footer Placeholder 5">
            <a:extLst>
              <a:ext uri="{FF2B5EF4-FFF2-40B4-BE49-F238E27FC236}">
                <a16:creationId xmlns:a16="http://schemas.microsoft.com/office/drawing/2014/main" id="{87A6A2C4-7782-47A1-86B9-5428A104BE1D}"/>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2016022943"/>
      </p:ext>
    </p:extLst>
  </p:cSld>
  <p:clrMapOvr>
    <a:masterClrMapping/>
  </p:clrMapOvr>
  <p:transition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0CD5996-9053-4A43-985F-0F3E246BDD2B}"/>
              </a:ext>
            </a:extLst>
          </p:cNvPr>
          <p:cNvSpPr>
            <a:spLocks noGrp="1"/>
          </p:cNvSpPr>
          <p:nvPr>
            <p:ph type="ftr" sz="quarter" idx="10"/>
          </p:nvPr>
        </p:nvSpPr>
        <p:spPr bwMode="gray"/>
        <p:txBody>
          <a:bodyPr/>
          <a:lstStyle/>
          <a:p>
            <a:r>
              <a:rPr lang="en-US" noProof="0" dirty="0"/>
              <a:t>OMF IDY </a:t>
            </a:r>
            <a:r>
              <a:rPr lang="en-US" noProof="0" dirty="0" err="1"/>
              <a:t>Presentation_Technotex</a:t>
            </a:r>
            <a:r>
              <a:rPr lang="en-US" noProof="0" dirty="0"/>
              <a:t> 2019 </a:t>
            </a:r>
            <a:r>
              <a:rPr lang="en-US" noProof="0" dirty="0" err="1"/>
              <a:t>Conference_Mumbai</a:t>
            </a:r>
            <a:endParaRPr lang="en-US" noProof="0" dirty="0"/>
          </a:p>
        </p:txBody>
      </p:sp>
      <p:sp>
        <p:nvSpPr>
          <p:cNvPr id="4" name="Slide Number Placeholder 3">
            <a:extLst>
              <a:ext uri="{FF2B5EF4-FFF2-40B4-BE49-F238E27FC236}">
                <a16:creationId xmlns:a16="http://schemas.microsoft.com/office/drawing/2014/main" id="{B7C4CB58-A264-43C3-A444-39BFBC9BF21B}"/>
              </a:ext>
            </a:extLst>
          </p:cNvPr>
          <p:cNvSpPr>
            <a:spLocks noGrp="1"/>
          </p:cNvSpPr>
          <p:nvPr>
            <p:ph type="sldNum" sz="quarter" idx="11"/>
          </p:nvPr>
        </p:nvSpPr>
        <p:spPr bwMode="gray"/>
        <p:txBody>
          <a:bodyPr/>
          <a:lstStyle/>
          <a:p>
            <a:r>
              <a:rPr lang="en-US" noProof="0"/>
              <a:t>Page </a:t>
            </a:r>
            <a:fld id="{D126E9C2-5A98-4FED-83CF-BD978A28F274}" type="slidenum">
              <a:rPr lang="en-US" noProof="0" smtClean="0"/>
              <a:pPr/>
              <a:t>25</a:t>
            </a:fld>
            <a:endParaRPr lang="en-US" noProof="0" dirty="0"/>
          </a:p>
        </p:txBody>
      </p:sp>
      <p:pic>
        <p:nvPicPr>
          <p:cNvPr id="6" name="Grafik 1">
            <a:extLst>
              <a:ext uri="{FF2B5EF4-FFF2-40B4-BE49-F238E27FC236}">
                <a16:creationId xmlns:a16="http://schemas.microsoft.com/office/drawing/2014/main" id="{21FDD413-3BEC-44CF-BD2B-4B36E04EB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425" y="4050248"/>
            <a:ext cx="838800" cy="360805"/>
          </a:xfrm>
          <a:prstGeom prst="rect">
            <a:avLst/>
          </a:prstGeom>
        </p:spPr>
      </p:pic>
      <p:pic>
        <p:nvPicPr>
          <p:cNvPr id="7" name="Grafik 7">
            <a:extLst>
              <a:ext uri="{FF2B5EF4-FFF2-40B4-BE49-F238E27FC236}">
                <a16:creationId xmlns:a16="http://schemas.microsoft.com/office/drawing/2014/main" id="{56B23AC6-7F22-4F3C-AEF9-4C92EB45D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6425" y="3535147"/>
            <a:ext cx="838800" cy="360805"/>
          </a:xfrm>
          <a:prstGeom prst="rect">
            <a:avLst/>
          </a:prstGeom>
        </p:spPr>
      </p:pic>
      <p:pic>
        <p:nvPicPr>
          <p:cNvPr id="8" name="Picture 7">
            <a:extLst>
              <a:ext uri="{FF2B5EF4-FFF2-40B4-BE49-F238E27FC236}">
                <a16:creationId xmlns:a16="http://schemas.microsoft.com/office/drawing/2014/main" id="{9F8F3324-A051-49A4-8A78-4A14C059C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7113" y="4415573"/>
            <a:ext cx="1177424" cy="624375"/>
          </a:xfrm>
          <a:prstGeom prst="rect">
            <a:avLst/>
          </a:prstGeom>
        </p:spPr>
      </p:pic>
    </p:spTree>
    <p:extLst>
      <p:ext uri="{BB962C8B-B14F-4D97-AF65-F5344CB8AC3E}">
        <p14:creationId xmlns:p14="http://schemas.microsoft.com/office/powerpoint/2010/main" val="397166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D3104A2-DBEA-4182-8B81-031264D29BD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96" name="think-cell Folie" r:id="rId16" imgW="353" imgH="353" progId="TCLayout.ActiveDocument.1">
                  <p:embed/>
                </p:oleObj>
              </mc:Choice>
              <mc:Fallback>
                <p:oleObj name="think-cell Folie" r:id="rId16" imgW="353" imgH="353" progId="TCLayout.ActiveDocument.1">
                  <p:embed/>
                  <p:pic>
                    <p:nvPicPr>
                      <p:cNvPr id="3" name="Objekt 2" hidden="1">
                        <a:extLst>
                          <a:ext uri="{FF2B5EF4-FFF2-40B4-BE49-F238E27FC236}">
                            <a16:creationId xmlns:a16="http://schemas.microsoft.com/office/drawing/2014/main" id="{FD3104A2-DBEA-4182-8B81-031264D29BD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A8F9F45-5BF1-4BE7-95C3-0814DA6FEE55}"/>
              </a:ext>
            </a:extLst>
          </p:cNvPr>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90000"/>
              </a:lnSpc>
              <a:spcBef>
                <a:spcPct val="0"/>
              </a:spcBef>
              <a:spcAft>
                <a:spcPct val="0"/>
              </a:spcAft>
            </a:pPr>
            <a:endParaRPr lang="en-GB" sz="2000" b="1" dirty="0" err="1">
              <a:solidFill>
                <a:schemeClr val="tx1"/>
              </a:solidFill>
              <a:latin typeface="Arial" panose="020B0604020202020204" pitchFamily="34" charset="0"/>
              <a:ea typeface="+mj-ea"/>
              <a:cs typeface="+mj-cs"/>
              <a:sym typeface="Arial" panose="020B0604020202020204" pitchFamily="34" charset="0"/>
            </a:endParaRPr>
          </a:p>
        </p:txBody>
      </p:sp>
      <p:sp>
        <p:nvSpPr>
          <p:cNvPr id="5" name="Titel 4"/>
          <p:cNvSpPr>
            <a:spLocks noGrp="1"/>
          </p:cNvSpPr>
          <p:nvPr>
            <p:ph type="title"/>
          </p:nvPr>
        </p:nvSpPr>
        <p:spPr bwMode="gray">
          <a:xfrm>
            <a:off x="358775" y="197278"/>
            <a:ext cx="6622257" cy="692165"/>
          </a:xfrm>
        </p:spPr>
        <p:txBody>
          <a:bodyPr/>
          <a:lstStyle/>
          <a:p>
            <a:r>
              <a:rPr lang="en-GB" dirty="0"/>
              <a:t>A leading global presence to serve our customers locally </a:t>
            </a:r>
            <a:endParaRPr lang="de-DE" dirty="0"/>
          </a:p>
        </p:txBody>
      </p:sp>
      <p:pic>
        <p:nvPicPr>
          <p:cNvPr id="6" name="Picture 2"/>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l="-15615" r="-18880" b="-111"/>
          <a:stretch/>
        </p:blipFill>
        <p:spPr bwMode="gray">
          <a:xfrm>
            <a:off x="363754" y="879562"/>
            <a:ext cx="8487097" cy="415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0"/>
          <p:cNvSpPr txBox="1">
            <a:spLocks noChangeArrowheads="1"/>
          </p:cNvSpPr>
          <p:nvPr>
            <p:custDataLst>
              <p:tags r:id="rId4"/>
            </p:custDataLst>
          </p:nvPr>
        </p:nvSpPr>
        <p:spPr bwMode="gray">
          <a:xfrm>
            <a:off x="6773806" y="4226028"/>
            <a:ext cx="2019300"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en-US" sz="1050" b="1" dirty="0">
                <a:latin typeface="+mn-lt"/>
              </a:rPr>
              <a:t>Employees in other regions</a:t>
            </a:r>
          </a:p>
          <a:p>
            <a:pPr eaLnBrk="1" fontAlgn="auto" hangingPunct="1">
              <a:spcBef>
                <a:spcPts val="0"/>
              </a:spcBef>
              <a:spcAft>
                <a:spcPts val="0"/>
              </a:spcAft>
              <a:defRPr/>
            </a:pPr>
            <a:r>
              <a:rPr lang="de-CH" sz="1050" b="1" dirty="0">
                <a:latin typeface="+mn-lt"/>
              </a:rPr>
              <a:t>374</a:t>
            </a:r>
            <a:endParaRPr lang="en-US" sz="1050" b="1" dirty="0">
              <a:latin typeface="+mn-lt"/>
            </a:endParaRPr>
          </a:p>
        </p:txBody>
      </p:sp>
      <p:sp>
        <p:nvSpPr>
          <p:cNvPr id="9" name="Text Box 11"/>
          <p:cNvSpPr txBox="1">
            <a:spLocks noChangeArrowheads="1"/>
          </p:cNvSpPr>
          <p:nvPr>
            <p:custDataLst>
              <p:tags r:id="rId5"/>
            </p:custDataLst>
          </p:nvPr>
        </p:nvSpPr>
        <p:spPr bwMode="gray">
          <a:xfrm>
            <a:off x="4614859" y="4228789"/>
            <a:ext cx="2019300"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en-US" sz="1050" b="1" dirty="0">
                <a:latin typeface="+mn-lt"/>
              </a:rPr>
              <a:t>Employees in Asia Pacific</a:t>
            </a:r>
          </a:p>
          <a:p>
            <a:pPr eaLnBrk="1" fontAlgn="auto" hangingPunct="1">
              <a:spcBef>
                <a:spcPts val="0"/>
              </a:spcBef>
              <a:spcAft>
                <a:spcPts val="0"/>
              </a:spcAft>
              <a:defRPr/>
            </a:pPr>
            <a:r>
              <a:rPr lang="de-CH" sz="1050" b="1" dirty="0">
                <a:latin typeface="+mn-lt"/>
              </a:rPr>
              <a:t>2 945</a:t>
            </a:r>
            <a:endParaRPr lang="en-US" sz="1050" b="1" dirty="0">
              <a:latin typeface="+mn-lt"/>
            </a:endParaRPr>
          </a:p>
        </p:txBody>
      </p:sp>
      <p:sp>
        <p:nvSpPr>
          <p:cNvPr id="10" name="Text Box 12"/>
          <p:cNvSpPr txBox="1">
            <a:spLocks noChangeArrowheads="1"/>
          </p:cNvSpPr>
          <p:nvPr>
            <p:custDataLst>
              <p:tags r:id="rId6"/>
            </p:custDataLst>
          </p:nvPr>
        </p:nvSpPr>
        <p:spPr bwMode="gray">
          <a:xfrm>
            <a:off x="2448886" y="4231550"/>
            <a:ext cx="2019300"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en-US" sz="1050" b="1" dirty="0">
                <a:latin typeface="+mn-lt"/>
              </a:rPr>
              <a:t>Employees in Europe</a:t>
            </a:r>
          </a:p>
          <a:p>
            <a:pPr eaLnBrk="1" fontAlgn="auto" hangingPunct="1">
              <a:spcBef>
                <a:spcPts val="0"/>
              </a:spcBef>
              <a:spcAft>
                <a:spcPts val="0"/>
              </a:spcAft>
              <a:defRPr/>
            </a:pPr>
            <a:r>
              <a:rPr lang="de-CH" sz="1050" b="1" dirty="0">
                <a:latin typeface="+mn-lt"/>
              </a:rPr>
              <a:t>5 973</a:t>
            </a:r>
            <a:endParaRPr lang="en-US" sz="1050" b="1" dirty="0">
              <a:latin typeface="+mn-lt"/>
            </a:endParaRPr>
          </a:p>
        </p:txBody>
      </p:sp>
      <p:sp>
        <p:nvSpPr>
          <p:cNvPr id="11" name="Text Box 13"/>
          <p:cNvSpPr txBox="1">
            <a:spLocks noChangeArrowheads="1"/>
          </p:cNvSpPr>
          <p:nvPr>
            <p:custDataLst>
              <p:tags r:id="rId7"/>
            </p:custDataLst>
          </p:nvPr>
        </p:nvSpPr>
        <p:spPr bwMode="gray">
          <a:xfrm>
            <a:off x="360398" y="4231550"/>
            <a:ext cx="2009775"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en-US" sz="1050" b="1" dirty="0">
                <a:latin typeface="+mn-lt"/>
              </a:rPr>
              <a:t>Employees in N. America</a:t>
            </a:r>
          </a:p>
          <a:p>
            <a:pPr eaLnBrk="1" fontAlgn="auto" hangingPunct="1">
              <a:spcBef>
                <a:spcPts val="0"/>
              </a:spcBef>
              <a:spcAft>
                <a:spcPts val="0"/>
              </a:spcAft>
              <a:defRPr/>
            </a:pPr>
            <a:r>
              <a:rPr lang="de-CH" sz="1050" b="1" dirty="0">
                <a:latin typeface="+mn-lt"/>
              </a:rPr>
              <a:t>1 435</a:t>
            </a:r>
            <a:endParaRPr lang="en-US" sz="1050" b="1" dirty="0">
              <a:latin typeface="+mn-lt"/>
            </a:endParaRPr>
          </a:p>
        </p:txBody>
      </p:sp>
      <p:sp>
        <p:nvSpPr>
          <p:cNvPr id="12" name="Rectangle 37"/>
          <p:cNvSpPr>
            <a:spLocks noChangeArrowheads="1"/>
          </p:cNvSpPr>
          <p:nvPr/>
        </p:nvSpPr>
        <p:spPr bwMode="gray">
          <a:xfrm>
            <a:off x="1752494" y="2226648"/>
            <a:ext cx="2783977" cy="42964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de-DE" sz="1200" b="1" dirty="0">
                <a:solidFill>
                  <a:srgbClr val="FFFFFF"/>
                </a:solidFill>
                <a:sym typeface="Arial" pitchFamily="34" charset="0"/>
              </a:rPr>
              <a:t>Surface Solutions Segment</a:t>
            </a:r>
          </a:p>
          <a:p>
            <a:r>
              <a:rPr lang="en-US" altLang="de-DE" sz="1050" dirty="0">
                <a:solidFill>
                  <a:srgbClr val="FFFFFF"/>
                </a:solidFill>
                <a:sym typeface="Arial" pitchFamily="34" charset="0"/>
              </a:rPr>
              <a:t>CHF 1 511 Million</a:t>
            </a:r>
          </a:p>
        </p:txBody>
      </p:sp>
      <p:sp>
        <p:nvSpPr>
          <p:cNvPr id="14" name="Rectangle 37"/>
          <p:cNvSpPr>
            <a:spLocks noChangeArrowheads="1"/>
          </p:cNvSpPr>
          <p:nvPr/>
        </p:nvSpPr>
        <p:spPr bwMode="gray">
          <a:xfrm>
            <a:off x="4626433" y="2237689"/>
            <a:ext cx="2783978" cy="42964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r>
              <a:rPr lang="en-US" altLang="de-DE" sz="1200" b="1" dirty="0">
                <a:solidFill>
                  <a:srgbClr val="FFFFFF"/>
                </a:solidFill>
                <a:latin typeface="Arial" pitchFamily="34" charset="0"/>
                <a:sym typeface="Arial" pitchFamily="34" charset="0"/>
              </a:rPr>
              <a:t>Manmade Fibers Segment</a:t>
            </a:r>
          </a:p>
          <a:p>
            <a:r>
              <a:rPr lang="en-US" altLang="de-DE" sz="1050" dirty="0">
                <a:solidFill>
                  <a:srgbClr val="FFFFFF"/>
                </a:solidFill>
                <a:latin typeface="Arial" pitchFamily="34" charset="0"/>
                <a:sym typeface="Arial" pitchFamily="34" charset="0"/>
              </a:rPr>
              <a:t>CHF 1 098 Million</a:t>
            </a:r>
          </a:p>
        </p:txBody>
      </p:sp>
      <p:sp>
        <p:nvSpPr>
          <p:cNvPr id="16" name="Text Box 13"/>
          <p:cNvSpPr txBox="1">
            <a:spLocks noChangeArrowheads="1"/>
          </p:cNvSpPr>
          <p:nvPr>
            <p:custDataLst>
              <p:tags r:id="rId8"/>
            </p:custDataLst>
          </p:nvPr>
        </p:nvSpPr>
        <p:spPr bwMode="gray">
          <a:xfrm>
            <a:off x="360398" y="3715464"/>
            <a:ext cx="2009775"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de-CH" sz="1050" b="1" dirty="0">
                <a:latin typeface="+mn-lt"/>
              </a:rPr>
              <a:t>175 locations in 37 countries</a:t>
            </a:r>
            <a:endParaRPr lang="en-US" sz="1050" b="1" dirty="0">
              <a:latin typeface="+mn-lt"/>
            </a:endParaRPr>
          </a:p>
        </p:txBody>
      </p:sp>
      <p:sp>
        <p:nvSpPr>
          <p:cNvPr id="17" name="Text Box 13"/>
          <p:cNvSpPr txBox="1">
            <a:spLocks noChangeArrowheads="1"/>
          </p:cNvSpPr>
          <p:nvPr>
            <p:custDataLst>
              <p:tags r:id="rId9"/>
            </p:custDataLst>
          </p:nvPr>
        </p:nvSpPr>
        <p:spPr bwMode="gray">
          <a:xfrm>
            <a:off x="2448886" y="3712613"/>
            <a:ext cx="2009775"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de-CH" sz="1050" b="1" dirty="0">
                <a:latin typeface="+mn-lt"/>
              </a:rPr>
              <a:t>160 Surface Solutions </a:t>
            </a:r>
            <a:r>
              <a:rPr lang="de-CH" sz="1050" b="1" dirty="0" err="1">
                <a:latin typeface="+mn-lt"/>
              </a:rPr>
              <a:t>sites</a:t>
            </a:r>
            <a:endParaRPr lang="en-US" sz="1050" b="1" dirty="0">
              <a:latin typeface="+mn-lt"/>
            </a:endParaRPr>
          </a:p>
        </p:txBody>
      </p:sp>
      <p:sp>
        <p:nvSpPr>
          <p:cNvPr id="18" name="Text Box 13"/>
          <p:cNvSpPr txBox="1">
            <a:spLocks noChangeArrowheads="1"/>
          </p:cNvSpPr>
          <p:nvPr>
            <p:custDataLst>
              <p:tags r:id="rId10"/>
            </p:custDataLst>
          </p:nvPr>
        </p:nvSpPr>
        <p:spPr bwMode="gray">
          <a:xfrm>
            <a:off x="4614859" y="3712612"/>
            <a:ext cx="2009775"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de-CH" sz="1050" b="1" dirty="0">
                <a:latin typeface="+mn-lt"/>
              </a:rPr>
              <a:t>50 production and R&amp;D sites</a:t>
            </a:r>
            <a:endParaRPr lang="en-US" sz="1050" b="1" dirty="0">
              <a:latin typeface="+mn-lt"/>
            </a:endParaRPr>
          </a:p>
        </p:txBody>
      </p:sp>
      <p:sp>
        <p:nvSpPr>
          <p:cNvPr id="19" name="Text Box 13"/>
          <p:cNvSpPr txBox="1">
            <a:spLocks noChangeArrowheads="1"/>
          </p:cNvSpPr>
          <p:nvPr>
            <p:custDataLst>
              <p:tags r:id="rId11"/>
            </p:custDataLst>
          </p:nvPr>
        </p:nvSpPr>
        <p:spPr bwMode="gray">
          <a:xfrm>
            <a:off x="6774693" y="3715464"/>
            <a:ext cx="2009775" cy="46672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de-CH" sz="1050" b="1" dirty="0">
                <a:latin typeface="+mn-lt"/>
              </a:rPr>
              <a:t>162 sales and </a:t>
            </a:r>
            <a:r>
              <a:rPr lang="de-CH" sz="1050" b="1" dirty="0" err="1">
                <a:latin typeface="+mn-lt"/>
              </a:rPr>
              <a:t>service</a:t>
            </a:r>
            <a:r>
              <a:rPr lang="de-CH" sz="1050" b="1" dirty="0">
                <a:latin typeface="+mn-lt"/>
              </a:rPr>
              <a:t> </a:t>
            </a:r>
            <a:r>
              <a:rPr lang="de-CH" sz="1050" b="1" dirty="0" err="1">
                <a:latin typeface="+mn-lt"/>
              </a:rPr>
              <a:t>sites</a:t>
            </a:r>
            <a:endParaRPr lang="en-US" sz="1050" b="1" dirty="0">
              <a:latin typeface="+mn-lt"/>
            </a:endParaRPr>
          </a:p>
        </p:txBody>
      </p:sp>
      <p:sp>
        <p:nvSpPr>
          <p:cNvPr id="20" name="Rectangle 37"/>
          <p:cNvSpPr>
            <a:spLocks noChangeArrowheads="1"/>
          </p:cNvSpPr>
          <p:nvPr/>
        </p:nvSpPr>
        <p:spPr bwMode="gray">
          <a:xfrm>
            <a:off x="3237693" y="1496670"/>
            <a:ext cx="2659720" cy="42964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r>
              <a:rPr lang="en-US" altLang="de-DE" sz="1200" dirty="0">
                <a:solidFill>
                  <a:srgbClr val="FFFFFF"/>
                </a:solidFill>
                <a:latin typeface="Arial" pitchFamily="34" charset="0"/>
                <a:sym typeface="Arial" pitchFamily="34" charset="0"/>
              </a:rPr>
              <a:t>CHF 2 609 Million </a:t>
            </a:r>
            <a:br>
              <a:rPr lang="en-US" altLang="de-DE" sz="1200" dirty="0">
                <a:solidFill>
                  <a:srgbClr val="FFFFFF"/>
                </a:solidFill>
                <a:latin typeface="Arial" pitchFamily="34" charset="0"/>
                <a:sym typeface="Arial" pitchFamily="34" charset="0"/>
              </a:rPr>
            </a:br>
            <a:r>
              <a:rPr lang="en-US" altLang="de-DE" sz="1050" dirty="0">
                <a:solidFill>
                  <a:srgbClr val="FFFFFF"/>
                </a:solidFill>
                <a:latin typeface="Arial" pitchFamily="34" charset="0"/>
                <a:sym typeface="Arial" pitchFamily="34" charset="0"/>
              </a:rPr>
              <a:t>sales (2018)</a:t>
            </a:r>
          </a:p>
        </p:txBody>
      </p:sp>
      <p:sp>
        <p:nvSpPr>
          <p:cNvPr id="21" name="Text Box 13"/>
          <p:cNvSpPr txBox="1">
            <a:spLocks noChangeArrowheads="1"/>
          </p:cNvSpPr>
          <p:nvPr>
            <p:custDataLst>
              <p:tags r:id="rId12"/>
            </p:custDataLst>
          </p:nvPr>
        </p:nvSpPr>
        <p:spPr bwMode="gray">
          <a:xfrm>
            <a:off x="1748272" y="2656290"/>
            <a:ext cx="2790836" cy="747955"/>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en-US" sz="1100" dirty="0">
                <a:latin typeface="+mn-lt"/>
              </a:rPr>
              <a:t>World market leader with widest ranging</a:t>
            </a:r>
          </a:p>
          <a:p>
            <a:pPr eaLnBrk="1" fontAlgn="auto" hangingPunct="1">
              <a:spcBef>
                <a:spcPts val="0"/>
              </a:spcBef>
              <a:spcAft>
                <a:spcPts val="0"/>
              </a:spcAft>
              <a:defRPr/>
            </a:pPr>
            <a:r>
              <a:rPr lang="en-US" sz="1100" dirty="0">
                <a:latin typeface="+mn-lt"/>
              </a:rPr>
              <a:t>portfolio of surface technologies, </a:t>
            </a:r>
          </a:p>
          <a:p>
            <a:pPr eaLnBrk="1" fontAlgn="auto" hangingPunct="1">
              <a:spcBef>
                <a:spcPts val="0"/>
              </a:spcBef>
              <a:spcAft>
                <a:spcPts val="0"/>
              </a:spcAft>
              <a:defRPr/>
            </a:pPr>
            <a:r>
              <a:rPr lang="en-US" sz="1100" dirty="0">
                <a:latin typeface="+mn-lt"/>
              </a:rPr>
              <a:t>advanced materials, coating equipment </a:t>
            </a:r>
          </a:p>
          <a:p>
            <a:pPr eaLnBrk="1" fontAlgn="auto" hangingPunct="1">
              <a:spcBef>
                <a:spcPts val="0"/>
              </a:spcBef>
              <a:spcAft>
                <a:spcPts val="0"/>
              </a:spcAft>
              <a:defRPr/>
            </a:pPr>
            <a:r>
              <a:rPr lang="en-US" sz="1100" dirty="0">
                <a:latin typeface="+mn-lt"/>
              </a:rPr>
              <a:t>and services</a:t>
            </a:r>
          </a:p>
        </p:txBody>
      </p:sp>
      <p:sp>
        <p:nvSpPr>
          <p:cNvPr id="22" name="Text Box 13"/>
          <p:cNvSpPr txBox="1">
            <a:spLocks noChangeArrowheads="1"/>
          </p:cNvSpPr>
          <p:nvPr>
            <p:custDataLst>
              <p:tags r:id="rId13"/>
            </p:custDataLst>
          </p:nvPr>
        </p:nvSpPr>
        <p:spPr bwMode="gray">
          <a:xfrm>
            <a:off x="4625480" y="2665984"/>
            <a:ext cx="2790836" cy="738261"/>
          </a:xfrm>
          <a:prstGeom prst="rect">
            <a:avLst/>
          </a:prstGeom>
          <a:solidFill>
            <a:schemeClr val="accent1"/>
          </a:solidFill>
          <a:ln>
            <a:noFill/>
          </a:ln>
          <a:extLst/>
        </p:spPr>
        <p:txBody>
          <a:bodyPr wrap="none" lIns="72000" tIns="36000" rIns="72000" bIns="36000"/>
          <a:lstStyle>
            <a:lvl1pPr eaLnBrk="0" hangingPunct="0">
              <a:defRPr>
                <a:solidFill>
                  <a:schemeClr val="tx1"/>
                </a:solidFill>
                <a:latin typeface="HelveticaNeueLT Com 45 Lt" pitchFamily="34" charset="0"/>
                <a:cs typeface="Arial" pitchFamily="34" charset="0"/>
              </a:defRPr>
            </a:lvl1pPr>
            <a:lvl2pPr marL="742950" indent="-285750" eaLnBrk="0" hangingPunct="0">
              <a:defRPr>
                <a:solidFill>
                  <a:schemeClr val="tx1"/>
                </a:solidFill>
                <a:latin typeface="HelveticaNeueLT Com 45 Lt" pitchFamily="34" charset="0"/>
                <a:cs typeface="Arial" pitchFamily="34" charset="0"/>
              </a:defRPr>
            </a:lvl2pPr>
            <a:lvl3pPr marL="1143000" indent="-228600" eaLnBrk="0" hangingPunct="0">
              <a:defRPr>
                <a:solidFill>
                  <a:schemeClr val="tx1"/>
                </a:solidFill>
                <a:latin typeface="HelveticaNeueLT Com 45 Lt" pitchFamily="34" charset="0"/>
                <a:cs typeface="Arial" pitchFamily="34" charset="0"/>
              </a:defRPr>
            </a:lvl3pPr>
            <a:lvl4pPr marL="1600200" indent="-228600" eaLnBrk="0" hangingPunct="0">
              <a:defRPr>
                <a:solidFill>
                  <a:schemeClr val="tx1"/>
                </a:solidFill>
                <a:latin typeface="HelveticaNeueLT Com 45 Lt" pitchFamily="34" charset="0"/>
                <a:cs typeface="Arial" pitchFamily="34" charset="0"/>
              </a:defRPr>
            </a:lvl4pPr>
            <a:lvl5pPr marL="2057400" indent="-228600" eaLnBrk="0" hangingPunct="0">
              <a:defRPr>
                <a:solidFill>
                  <a:schemeClr val="tx1"/>
                </a:solidFill>
                <a:latin typeface="HelveticaNeueLT Com 45 Lt"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NeueLT Com 45 Lt"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NeueLT Com 45 Lt"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NeueLT Com 45 Lt"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NeueLT Com 45 Lt" pitchFamily="34" charset="0"/>
                <a:cs typeface="Arial" pitchFamily="34" charset="0"/>
              </a:defRPr>
            </a:lvl9pPr>
          </a:lstStyle>
          <a:p>
            <a:pPr eaLnBrk="1" fontAlgn="auto" hangingPunct="1">
              <a:spcBef>
                <a:spcPts val="0"/>
              </a:spcBef>
              <a:spcAft>
                <a:spcPts val="0"/>
              </a:spcAft>
              <a:defRPr/>
            </a:pPr>
            <a:r>
              <a:rPr lang="en-US" sz="1100" dirty="0">
                <a:latin typeface="+mn-lt"/>
              </a:rPr>
              <a:t>From melt to yarn, fibers and nonwovens – </a:t>
            </a:r>
            <a:br>
              <a:rPr lang="en-US" sz="1100" dirty="0">
                <a:latin typeface="+mn-lt"/>
              </a:rPr>
            </a:br>
            <a:r>
              <a:rPr lang="en-US" sz="1100" dirty="0">
                <a:latin typeface="+mn-lt"/>
              </a:rPr>
              <a:t>world market leader for systems used in </a:t>
            </a:r>
            <a:br>
              <a:rPr lang="en-US" sz="1100" dirty="0">
                <a:latin typeface="+mn-lt"/>
              </a:rPr>
            </a:br>
            <a:r>
              <a:rPr lang="en-US" sz="1100" dirty="0">
                <a:latin typeface="+mn-lt"/>
              </a:rPr>
              <a:t>the manufacture of manmade fibers</a:t>
            </a:r>
          </a:p>
        </p:txBody>
      </p:sp>
      <p:pic>
        <p:nvPicPr>
          <p:cNvPr id="24" name="Picture 23">
            <a:extLst>
              <a:ext uri="{FF2B5EF4-FFF2-40B4-BE49-F238E27FC236}">
                <a16:creationId xmlns:a16="http://schemas.microsoft.com/office/drawing/2014/main" id="{130B0DC6-BD7B-4D1D-91F2-78D8167E801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56263" y="1109590"/>
            <a:ext cx="1431473" cy="305447"/>
          </a:xfrm>
          <a:prstGeom prst="rect">
            <a:avLst/>
          </a:prstGeom>
        </p:spPr>
      </p:pic>
      <p:sp>
        <p:nvSpPr>
          <p:cNvPr id="29" name="Slide Number Placeholder 3">
            <a:extLst>
              <a:ext uri="{FF2B5EF4-FFF2-40B4-BE49-F238E27FC236}">
                <a16:creationId xmlns:a16="http://schemas.microsoft.com/office/drawing/2014/main" id="{E95648FB-AC26-436E-9FDA-86B0F473DCFE}"/>
              </a:ext>
            </a:extLst>
          </p:cNvPr>
          <p:cNvSpPr>
            <a:spLocks noGrp="1"/>
          </p:cNvSpPr>
          <p:nvPr>
            <p:ph type="sldNum" sz="quarter" idx="15"/>
          </p:nvPr>
        </p:nvSpPr>
        <p:spPr bwMode="gray">
          <a:xfrm>
            <a:off x="359532" y="4911726"/>
            <a:ext cx="684212" cy="103188"/>
          </a:xfrm>
        </p:spPr>
        <p:txBody>
          <a:bodyPr/>
          <a:lstStyle/>
          <a:p>
            <a:r>
              <a:rPr lang="en-US" noProof="0" dirty="0"/>
              <a:t>Page </a:t>
            </a:r>
            <a:fld id="{D126E9C2-5A98-4FED-83CF-BD978A28F274}" type="slidenum">
              <a:rPr lang="en-US" noProof="0" smtClean="0"/>
              <a:pPr/>
              <a:t>3</a:t>
            </a:fld>
            <a:endParaRPr lang="en-US" noProof="0" dirty="0"/>
          </a:p>
        </p:txBody>
      </p:sp>
      <p:sp>
        <p:nvSpPr>
          <p:cNvPr id="23" name="Footer Placeholder 5">
            <a:extLst>
              <a:ext uri="{FF2B5EF4-FFF2-40B4-BE49-F238E27FC236}">
                <a16:creationId xmlns:a16="http://schemas.microsoft.com/office/drawing/2014/main" id="{B67C36AE-B7B1-4978-A312-72E354714DE6}"/>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41250808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bwMode="gray"/>
        <p:txBody>
          <a:bodyPr/>
          <a:lstStyle/>
          <a:p>
            <a:r>
              <a:rPr lang="en-US" noProof="0" dirty="0"/>
              <a:t>Page </a:t>
            </a:r>
            <a:fld id="{D126E9C2-5A98-4FED-83CF-BD978A28F274}" type="slidenum">
              <a:rPr lang="en-US" noProof="0" smtClean="0"/>
              <a:pPr/>
              <a:t>4</a:t>
            </a:fld>
            <a:endParaRPr lang="en-US" noProof="0" dirty="0"/>
          </a:p>
        </p:txBody>
      </p:sp>
      <p:sp>
        <p:nvSpPr>
          <p:cNvPr id="5" name="Title 4"/>
          <p:cNvSpPr>
            <a:spLocks noGrp="1"/>
          </p:cNvSpPr>
          <p:nvPr>
            <p:ph type="title"/>
          </p:nvPr>
        </p:nvSpPr>
        <p:spPr bwMode="gray"/>
        <p:txBody>
          <a:bodyPr/>
          <a:lstStyle/>
          <a:p>
            <a:r>
              <a:rPr lang="en-GB" dirty="0"/>
              <a:t>2 Segments with distinctive characteristics</a:t>
            </a:r>
          </a:p>
        </p:txBody>
      </p:sp>
      <p:grpSp>
        <p:nvGrpSpPr>
          <p:cNvPr id="46" name="Group 45">
            <a:extLst>
              <a:ext uri="{FF2B5EF4-FFF2-40B4-BE49-F238E27FC236}">
                <a16:creationId xmlns:a16="http://schemas.microsoft.com/office/drawing/2014/main" id="{3AB4BB99-7164-4105-B406-B5F78C934A24}"/>
              </a:ext>
            </a:extLst>
          </p:cNvPr>
          <p:cNvGrpSpPr/>
          <p:nvPr/>
        </p:nvGrpSpPr>
        <p:grpSpPr bwMode="gray">
          <a:xfrm>
            <a:off x="359533" y="1949263"/>
            <a:ext cx="7375616" cy="864000"/>
            <a:chOff x="359532" y="1929811"/>
            <a:chExt cx="6916089" cy="828000"/>
          </a:xfrm>
        </p:grpSpPr>
        <p:sp>
          <p:nvSpPr>
            <p:cNvPr id="48" name="Rectangle 47">
              <a:extLst>
                <a:ext uri="{FF2B5EF4-FFF2-40B4-BE49-F238E27FC236}">
                  <a16:creationId xmlns:a16="http://schemas.microsoft.com/office/drawing/2014/main" id="{76BB0D6F-C909-4EB5-8FE1-13B044CD1D30}"/>
                </a:ext>
              </a:extLst>
            </p:cNvPr>
            <p:cNvSpPr/>
            <p:nvPr/>
          </p:nvSpPr>
          <p:spPr bwMode="gray">
            <a:xfrm>
              <a:off x="1979711" y="1929811"/>
              <a:ext cx="5295910"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a:solidFill>
                  <a:schemeClr val="tx1"/>
                </a:solidFill>
              </a:endParaRPr>
            </a:p>
          </p:txBody>
        </p:sp>
        <p:sp>
          <p:nvSpPr>
            <p:cNvPr id="49" name="Rectangle 48">
              <a:extLst>
                <a:ext uri="{FF2B5EF4-FFF2-40B4-BE49-F238E27FC236}">
                  <a16:creationId xmlns:a16="http://schemas.microsoft.com/office/drawing/2014/main" id="{9FDBAECE-7261-48C9-9D5A-73A2FD5BE0D1}"/>
                </a:ext>
              </a:extLst>
            </p:cNvPr>
            <p:cNvSpPr/>
            <p:nvPr/>
          </p:nvSpPr>
          <p:spPr bwMode="gray">
            <a:xfrm>
              <a:off x="359532" y="1929811"/>
              <a:ext cx="1620179"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p>
              <a:pPr algn="ctr">
                <a:spcBef>
                  <a:spcPts val="300"/>
                </a:spcBef>
                <a:spcAft>
                  <a:spcPts val="300"/>
                </a:spcAft>
              </a:pPr>
              <a:r>
                <a:rPr lang="en-US" sz="1100" b="1" dirty="0">
                  <a:solidFill>
                    <a:schemeClr val="tx1"/>
                  </a:solidFill>
                </a:rPr>
                <a:t>End markets</a:t>
              </a:r>
            </a:p>
          </p:txBody>
        </p:sp>
      </p:grpSp>
      <p:grpSp>
        <p:nvGrpSpPr>
          <p:cNvPr id="50" name="Group 49">
            <a:extLst>
              <a:ext uri="{FF2B5EF4-FFF2-40B4-BE49-F238E27FC236}">
                <a16:creationId xmlns:a16="http://schemas.microsoft.com/office/drawing/2014/main" id="{F1B877CF-8F09-458D-86ED-DB6537C81B0C}"/>
              </a:ext>
            </a:extLst>
          </p:cNvPr>
          <p:cNvGrpSpPr/>
          <p:nvPr/>
        </p:nvGrpSpPr>
        <p:grpSpPr bwMode="gray">
          <a:xfrm>
            <a:off x="359532" y="2841826"/>
            <a:ext cx="7375617" cy="970214"/>
            <a:chOff x="359532" y="2809124"/>
            <a:chExt cx="6916089" cy="828001"/>
          </a:xfrm>
        </p:grpSpPr>
        <p:sp>
          <p:nvSpPr>
            <p:cNvPr id="51" name="Rectangle 50">
              <a:extLst>
                <a:ext uri="{FF2B5EF4-FFF2-40B4-BE49-F238E27FC236}">
                  <a16:creationId xmlns:a16="http://schemas.microsoft.com/office/drawing/2014/main" id="{F007C83F-BA9D-4967-A079-42427EEC6C79}"/>
                </a:ext>
              </a:extLst>
            </p:cNvPr>
            <p:cNvSpPr/>
            <p:nvPr/>
          </p:nvSpPr>
          <p:spPr bwMode="gray">
            <a:xfrm>
              <a:off x="1979711" y="2809125"/>
              <a:ext cx="5295910"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a:solidFill>
                  <a:schemeClr val="tx1"/>
                </a:solidFill>
              </a:endParaRPr>
            </a:p>
          </p:txBody>
        </p:sp>
        <p:sp>
          <p:nvSpPr>
            <p:cNvPr id="53" name="Rectangle 52">
              <a:extLst>
                <a:ext uri="{FF2B5EF4-FFF2-40B4-BE49-F238E27FC236}">
                  <a16:creationId xmlns:a16="http://schemas.microsoft.com/office/drawing/2014/main" id="{B9C2E4C6-D7D6-44CA-84D1-55369A1FA285}"/>
                </a:ext>
              </a:extLst>
            </p:cNvPr>
            <p:cNvSpPr/>
            <p:nvPr/>
          </p:nvSpPr>
          <p:spPr bwMode="gray">
            <a:xfrm>
              <a:off x="359532" y="2809124"/>
              <a:ext cx="1620179"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p>
              <a:pPr algn="ctr">
                <a:spcBef>
                  <a:spcPts val="300"/>
                </a:spcBef>
                <a:spcAft>
                  <a:spcPts val="300"/>
                </a:spcAft>
              </a:pPr>
              <a:r>
                <a:rPr lang="en-US" sz="1100" b="1" dirty="0">
                  <a:solidFill>
                    <a:schemeClr val="tx1"/>
                  </a:solidFill>
                </a:rPr>
                <a:t>Technologies</a:t>
              </a:r>
            </a:p>
          </p:txBody>
        </p:sp>
      </p:grpSp>
      <p:grpSp>
        <p:nvGrpSpPr>
          <p:cNvPr id="54" name="Group 53">
            <a:extLst>
              <a:ext uri="{FF2B5EF4-FFF2-40B4-BE49-F238E27FC236}">
                <a16:creationId xmlns:a16="http://schemas.microsoft.com/office/drawing/2014/main" id="{94667C0C-D3C9-48E1-9EFE-5F105E8DF1C1}"/>
              </a:ext>
            </a:extLst>
          </p:cNvPr>
          <p:cNvGrpSpPr/>
          <p:nvPr/>
        </p:nvGrpSpPr>
        <p:grpSpPr bwMode="gray">
          <a:xfrm>
            <a:off x="358952" y="3831889"/>
            <a:ext cx="7376197" cy="856997"/>
            <a:chOff x="359698" y="3688438"/>
            <a:chExt cx="6915923" cy="821289"/>
          </a:xfrm>
          <a:solidFill>
            <a:schemeClr val="tx2"/>
          </a:solidFill>
        </p:grpSpPr>
        <p:sp>
          <p:nvSpPr>
            <p:cNvPr id="57" name="Rectangle 56">
              <a:extLst>
                <a:ext uri="{FF2B5EF4-FFF2-40B4-BE49-F238E27FC236}">
                  <a16:creationId xmlns:a16="http://schemas.microsoft.com/office/drawing/2014/main" id="{F93C2567-B41C-4C75-BFB8-7511FE1AE3C8}"/>
                </a:ext>
              </a:extLst>
            </p:cNvPr>
            <p:cNvSpPr/>
            <p:nvPr/>
          </p:nvSpPr>
          <p:spPr bwMode="gray">
            <a:xfrm>
              <a:off x="1979711" y="3688438"/>
              <a:ext cx="5295910" cy="820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a:solidFill>
                  <a:schemeClr val="tx1"/>
                </a:solidFill>
              </a:endParaRPr>
            </a:p>
          </p:txBody>
        </p:sp>
        <p:sp>
          <p:nvSpPr>
            <p:cNvPr id="58" name="Rectangle 57">
              <a:extLst>
                <a:ext uri="{FF2B5EF4-FFF2-40B4-BE49-F238E27FC236}">
                  <a16:creationId xmlns:a16="http://schemas.microsoft.com/office/drawing/2014/main" id="{7D724C07-B62A-4552-9D83-282CA3208661}"/>
                </a:ext>
              </a:extLst>
            </p:cNvPr>
            <p:cNvSpPr/>
            <p:nvPr/>
          </p:nvSpPr>
          <p:spPr bwMode="gray">
            <a:xfrm>
              <a:off x="359698" y="3688758"/>
              <a:ext cx="1619847" cy="820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p>
              <a:pPr algn="ctr">
                <a:spcBef>
                  <a:spcPts val="300"/>
                </a:spcBef>
                <a:spcAft>
                  <a:spcPts val="300"/>
                </a:spcAft>
              </a:pPr>
              <a:r>
                <a:rPr lang="en-US" sz="1100" b="1" dirty="0">
                  <a:solidFill>
                    <a:schemeClr val="tx1"/>
                  </a:solidFill>
                </a:rPr>
                <a:t>Capabilities</a:t>
              </a:r>
              <a:endParaRPr lang="en-US" sz="1100" dirty="0">
                <a:solidFill>
                  <a:schemeClr val="tx1"/>
                </a:solidFill>
              </a:endParaRPr>
            </a:p>
          </p:txBody>
        </p:sp>
      </p:grpSp>
      <p:sp>
        <p:nvSpPr>
          <p:cNvPr id="59" name="TextBox 58">
            <a:extLst>
              <a:ext uri="{FF2B5EF4-FFF2-40B4-BE49-F238E27FC236}">
                <a16:creationId xmlns:a16="http://schemas.microsoft.com/office/drawing/2014/main" id="{3E7388F6-4921-47F5-971F-9F41C3B35071}"/>
              </a:ext>
            </a:extLst>
          </p:cNvPr>
          <p:cNvSpPr txBox="1"/>
          <p:nvPr/>
        </p:nvSpPr>
        <p:spPr bwMode="gray">
          <a:xfrm>
            <a:off x="5437037" y="2004580"/>
            <a:ext cx="2213459" cy="866589"/>
          </a:xfrm>
          <a:prstGeom prst="rect">
            <a:avLst/>
          </a:prstGeom>
          <a:noFill/>
        </p:spPr>
        <p:txBody>
          <a:bodyPr wrap="square" lIns="0" tIns="0" rIns="0" bIns="0" rtlCol="0" anchor="ctr">
            <a:noAutofit/>
          </a:bodyPr>
          <a:lstStyle>
            <a:defPPr>
              <a:defRPr lang="de-DE"/>
            </a:defPPr>
            <a:lvl1pPr marL="177800" lvl="0" indent="-177800" defTabSz="892778" fontAlgn="base">
              <a:buClr>
                <a:schemeClr val="bg2"/>
              </a:buClr>
              <a:buSzPct val="100000"/>
              <a:buFont typeface="Wingdings" pitchFamily="2" charset="2"/>
              <a:buChar char="§"/>
              <a:defRPr sz="1000">
                <a:solidFill>
                  <a:prstClr val="black"/>
                </a:solidFill>
              </a:defRPr>
            </a:lvl1pPr>
          </a:lstStyle>
          <a:p>
            <a:r>
              <a:rPr lang="en-US" sz="900" dirty="0"/>
              <a:t>Apparel</a:t>
            </a:r>
          </a:p>
          <a:p>
            <a:r>
              <a:rPr lang="en-US" sz="900" dirty="0"/>
              <a:t>Functional wear</a:t>
            </a:r>
          </a:p>
          <a:p>
            <a:r>
              <a:rPr lang="en-US" sz="900" dirty="0"/>
              <a:t>Home textile</a:t>
            </a:r>
          </a:p>
          <a:p>
            <a:r>
              <a:rPr lang="en-US" sz="900" dirty="0"/>
              <a:t>Industrial applications, i.e. </a:t>
            </a:r>
            <a:br>
              <a:rPr lang="en-US" sz="900" dirty="0"/>
            </a:br>
            <a:r>
              <a:rPr lang="en-US" sz="900" dirty="0"/>
              <a:t>Automotive &amp; Construction</a:t>
            </a:r>
          </a:p>
        </p:txBody>
      </p:sp>
      <p:sp>
        <p:nvSpPr>
          <p:cNvPr id="60" name="TextBox 59">
            <a:extLst>
              <a:ext uri="{FF2B5EF4-FFF2-40B4-BE49-F238E27FC236}">
                <a16:creationId xmlns:a16="http://schemas.microsoft.com/office/drawing/2014/main" id="{D7BAF0C8-1DF1-4436-9100-EF2440C9546A}"/>
              </a:ext>
            </a:extLst>
          </p:cNvPr>
          <p:cNvSpPr txBox="1"/>
          <p:nvPr/>
        </p:nvSpPr>
        <p:spPr bwMode="gray">
          <a:xfrm>
            <a:off x="5437037" y="2905888"/>
            <a:ext cx="2213459" cy="863997"/>
          </a:xfrm>
          <a:prstGeom prst="rect">
            <a:avLst/>
          </a:prstGeom>
          <a:noFill/>
        </p:spPr>
        <p:txBody>
          <a:bodyPr wrap="square" lIns="0" tIns="0" rIns="0" bIns="0" rtlCol="0" anchor="ctr">
            <a:noAutofit/>
          </a:bodyPr>
          <a:lstStyle>
            <a:defPPr>
              <a:defRPr lang="de-DE"/>
            </a:defPPr>
            <a:lvl1pPr marL="177800" lvl="0" indent="-177800" defTabSz="892778" fontAlgn="base">
              <a:buClr>
                <a:schemeClr val="bg2"/>
              </a:buClr>
              <a:buSzPct val="100000"/>
              <a:buFont typeface="Wingdings" pitchFamily="2" charset="2"/>
              <a:buChar char="§"/>
              <a:defRPr sz="1000">
                <a:solidFill>
                  <a:prstClr val="black"/>
                </a:solidFill>
              </a:defRPr>
            </a:lvl1pPr>
          </a:lstStyle>
          <a:p>
            <a:r>
              <a:rPr lang="en-US" sz="900" dirty="0"/>
              <a:t>Yarn spinning and texturing</a:t>
            </a:r>
          </a:p>
          <a:p>
            <a:r>
              <a:rPr lang="en-US" sz="900" dirty="0"/>
              <a:t>Nonwoven</a:t>
            </a:r>
          </a:p>
          <a:p>
            <a:r>
              <a:rPr lang="en-US" sz="900" dirty="0"/>
              <a:t>Polycondensation</a:t>
            </a:r>
          </a:p>
          <a:p>
            <a:r>
              <a:rPr lang="en-US" sz="900" dirty="0"/>
              <a:t>Polymer processing</a:t>
            </a:r>
          </a:p>
          <a:p>
            <a:r>
              <a:rPr lang="en-US" sz="900" dirty="0"/>
              <a:t>Staple fiber</a:t>
            </a:r>
          </a:p>
        </p:txBody>
      </p:sp>
      <p:sp>
        <p:nvSpPr>
          <p:cNvPr id="61" name="TextBox 60">
            <a:extLst>
              <a:ext uri="{FF2B5EF4-FFF2-40B4-BE49-F238E27FC236}">
                <a16:creationId xmlns:a16="http://schemas.microsoft.com/office/drawing/2014/main" id="{4B03F943-6F28-435F-B257-CA3A2A09F1F8}"/>
              </a:ext>
            </a:extLst>
          </p:cNvPr>
          <p:cNvSpPr txBox="1"/>
          <p:nvPr/>
        </p:nvSpPr>
        <p:spPr bwMode="gray">
          <a:xfrm>
            <a:off x="5449726" y="3867244"/>
            <a:ext cx="2213459" cy="864746"/>
          </a:xfrm>
          <a:prstGeom prst="rect">
            <a:avLst/>
          </a:prstGeom>
          <a:noFill/>
        </p:spPr>
        <p:txBody>
          <a:bodyPr wrap="square" lIns="0" tIns="0" rIns="0" bIns="0" rtlCol="0" anchor="ctr">
            <a:noAutofit/>
          </a:bodyPr>
          <a:lstStyle>
            <a:defPPr>
              <a:defRPr lang="de-DE"/>
            </a:defPPr>
            <a:lvl1pPr marL="177800" lvl="0" indent="-177800" defTabSz="892778" fontAlgn="base">
              <a:buClr>
                <a:schemeClr val="bg2"/>
              </a:buClr>
              <a:buSzPct val="100000"/>
              <a:buFont typeface="Wingdings" pitchFamily="2" charset="2"/>
              <a:buChar char="§"/>
              <a:defRPr sz="1000">
                <a:solidFill>
                  <a:prstClr val="black"/>
                </a:solidFill>
              </a:defRPr>
            </a:lvl1pPr>
          </a:lstStyle>
          <a:p>
            <a:r>
              <a:rPr lang="en-US" sz="900" dirty="0"/>
              <a:t>Process know-how</a:t>
            </a:r>
          </a:p>
          <a:p>
            <a:r>
              <a:rPr lang="en-US" sz="900" dirty="0"/>
              <a:t>Equipment and plant engineering </a:t>
            </a:r>
          </a:p>
          <a:p>
            <a:r>
              <a:rPr lang="en-US" sz="900" dirty="0"/>
              <a:t>Assembly</a:t>
            </a:r>
          </a:p>
          <a:p>
            <a:r>
              <a:rPr lang="en-US" sz="900" dirty="0"/>
              <a:t>Service solutions</a:t>
            </a:r>
          </a:p>
        </p:txBody>
      </p:sp>
      <p:pic>
        <p:nvPicPr>
          <p:cNvPr id="62" name="Picture 61">
            <a:extLst>
              <a:ext uri="{FF2B5EF4-FFF2-40B4-BE49-F238E27FC236}">
                <a16:creationId xmlns:a16="http://schemas.microsoft.com/office/drawing/2014/main" id="{49812F64-F5D1-4453-B39B-ABC765628C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521" t="30761" r="2521" b="15564"/>
          <a:stretch/>
        </p:blipFill>
        <p:spPr bwMode="gray">
          <a:xfrm>
            <a:off x="2641844" y="1246965"/>
            <a:ext cx="2042637" cy="651902"/>
          </a:xfrm>
          <a:prstGeom prst="rect">
            <a:avLst/>
          </a:prstGeom>
        </p:spPr>
      </p:pic>
      <p:pic>
        <p:nvPicPr>
          <p:cNvPr id="63" name="Picture 62">
            <a:extLst>
              <a:ext uri="{FF2B5EF4-FFF2-40B4-BE49-F238E27FC236}">
                <a16:creationId xmlns:a16="http://schemas.microsoft.com/office/drawing/2014/main" id="{5DBCD286-AEDB-48EF-AF92-A48B7C860AC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8802" t="24841" r="5814" b="32121"/>
          <a:stretch/>
        </p:blipFill>
        <p:spPr bwMode="gray">
          <a:xfrm>
            <a:off x="5435927" y="1246966"/>
            <a:ext cx="2002745" cy="651902"/>
          </a:xfrm>
          <a:prstGeom prst="rect">
            <a:avLst/>
          </a:prstGeom>
        </p:spPr>
      </p:pic>
      <p:sp>
        <p:nvSpPr>
          <p:cNvPr id="64" name="Rectangle 63">
            <a:extLst>
              <a:ext uri="{FF2B5EF4-FFF2-40B4-BE49-F238E27FC236}">
                <a16:creationId xmlns:a16="http://schemas.microsoft.com/office/drawing/2014/main" id="{4D67FDC7-5652-4F7F-97BE-92620F86FCDA}"/>
              </a:ext>
            </a:extLst>
          </p:cNvPr>
          <p:cNvSpPr/>
          <p:nvPr/>
        </p:nvSpPr>
        <p:spPr bwMode="gray">
          <a:xfrm>
            <a:off x="5435300" y="936073"/>
            <a:ext cx="2002745"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en-US" sz="1100" b="1" dirty="0">
                <a:solidFill>
                  <a:schemeClr val="bg1"/>
                </a:solidFill>
              </a:rPr>
              <a:t>Manmade Fibers</a:t>
            </a:r>
          </a:p>
        </p:txBody>
      </p:sp>
      <p:sp>
        <p:nvSpPr>
          <p:cNvPr id="65" name="Rectangle 64">
            <a:extLst>
              <a:ext uri="{FF2B5EF4-FFF2-40B4-BE49-F238E27FC236}">
                <a16:creationId xmlns:a16="http://schemas.microsoft.com/office/drawing/2014/main" id="{9FA922F4-1353-4AFD-BA27-E898190556E0}"/>
              </a:ext>
            </a:extLst>
          </p:cNvPr>
          <p:cNvSpPr/>
          <p:nvPr/>
        </p:nvSpPr>
        <p:spPr bwMode="gray">
          <a:xfrm>
            <a:off x="2641843" y="927157"/>
            <a:ext cx="2042637" cy="296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en-US" sz="1100" b="1" dirty="0">
                <a:solidFill>
                  <a:schemeClr val="bg1"/>
                </a:solidFill>
              </a:rPr>
              <a:t>Surface Solutions</a:t>
            </a:r>
          </a:p>
        </p:txBody>
      </p:sp>
      <p:sp>
        <p:nvSpPr>
          <p:cNvPr id="66" name="Gray1">
            <a:extLst>
              <a:ext uri="{FF2B5EF4-FFF2-40B4-BE49-F238E27FC236}">
                <a16:creationId xmlns:a16="http://schemas.microsoft.com/office/drawing/2014/main" id="{699257C8-ABD4-48BF-8DB9-32C964A41A1B}"/>
              </a:ext>
            </a:extLst>
          </p:cNvPr>
          <p:cNvSpPr>
            <a:spLocks noChangeAspect="1"/>
          </p:cNvSpPr>
          <p:nvPr/>
        </p:nvSpPr>
        <p:spPr bwMode="gray">
          <a:xfrm>
            <a:off x="2578883" y="880647"/>
            <a:ext cx="252000" cy="252000"/>
          </a:xfrm>
          <a:prstGeom prst="ellipse">
            <a:avLst/>
          </a:prstGeom>
          <a:solidFill>
            <a:schemeClr val="accent3"/>
          </a:solidFill>
          <a:ln w="19050" cap="flat" cmpd="sng" algn="ctr">
            <a:solidFill>
              <a:srgbClr val="FFFFFF"/>
            </a:solidFill>
            <a:prstDash val="solid"/>
            <a:round/>
            <a:headEnd type="none" w="med" len="med"/>
            <a:tailEnd type="none" w="med" len="med"/>
          </a:ln>
          <a:effectLst/>
        </p:spPr>
        <p:txBody>
          <a:bodyPr wrap="none" lIns="0" tIns="0" rIns="0" bIns="0" anchor="ctr"/>
          <a:lstStyle/>
          <a:p>
            <a:pPr algn="ctr" eaLnBrk="0" hangingPunct="0"/>
            <a:r>
              <a:rPr lang="en-US" sz="1400" b="1" dirty="0">
                <a:solidFill>
                  <a:schemeClr val="bg1"/>
                </a:solidFill>
                <a:latin typeface="+mj-lt"/>
              </a:rPr>
              <a:t>1</a:t>
            </a:r>
          </a:p>
        </p:txBody>
      </p:sp>
      <p:sp>
        <p:nvSpPr>
          <p:cNvPr id="67" name="Gray1">
            <a:extLst>
              <a:ext uri="{FF2B5EF4-FFF2-40B4-BE49-F238E27FC236}">
                <a16:creationId xmlns:a16="http://schemas.microsoft.com/office/drawing/2014/main" id="{2D909A56-AE97-44F5-AF85-FED41F2F7226}"/>
              </a:ext>
            </a:extLst>
          </p:cNvPr>
          <p:cNvSpPr>
            <a:spLocks noChangeAspect="1"/>
          </p:cNvSpPr>
          <p:nvPr/>
        </p:nvSpPr>
        <p:spPr bwMode="gray">
          <a:xfrm>
            <a:off x="5349870" y="880647"/>
            <a:ext cx="252000" cy="252000"/>
          </a:xfrm>
          <a:prstGeom prst="ellipse">
            <a:avLst/>
          </a:prstGeom>
          <a:solidFill>
            <a:schemeClr val="accent3"/>
          </a:solidFill>
          <a:ln w="19050" cap="flat" cmpd="sng" algn="ctr">
            <a:solidFill>
              <a:srgbClr val="FFFFFF"/>
            </a:solidFill>
            <a:prstDash val="solid"/>
            <a:round/>
            <a:headEnd type="none" w="med" len="med"/>
            <a:tailEnd type="none" w="med" len="med"/>
          </a:ln>
          <a:effectLst/>
        </p:spPr>
        <p:txBody>
          <a:bodyPr wrap="none" lIns="0" tIns="0" rIns="0" bIns="0" anchor="ctr"/>
          <a:lstStyle/>
          <a:p>
            <a:pPr algn="ctr" eaLnBrk="0" hangingPunct="0"/>
            <a:r>
              <a:rPr lang="en-US" sz="1400" b="1" dirty="0">
                <a:solidFill>
                  <a:schemeClr val="bg1"/>
                </a:solidFill>
                <a:latin typeface="+mj-lt"/>
              </a:rPr>
              <a:t>2</a:t>
            </a:r>
          </a:p>
        </p:txBody>
      </p:sp>
      <p:grpSp>
        <p:nvGrpSpPr>
          <p:cNvPr id="68" name="Group 523">
            <a:extLst>
              <a:ext uri="{FF2B5EF4-FFF2-40B4-BE49-F238E27FC236}">
                <a16:creationId xmlns:a16="http://schemas.microsoft.com/office/drawing/2014/main" id="{274189F8-962A-4498-93FA-09134AEB806C}"/>
              </a:ext>
            </a:extLst>
          </p:cNvPr>
          <p:cNvGrpSpPr>
            <a:grpSpLocks noChangeAspect="1"/>
          </p:cNvGrpSpPr>
          <p:nvPr>
            <p:custDataLst>
              <p:tags r:id="rId1"/>
            </p:custDataLst>
          </p:nvPr>
        </p:nvGrpSpPr>
        <p:grpSpPr bwMode="gray">
          <a:xfrm>
            <a:off x="532728" y="4073578"/>
            <a:ext cx="248316" cy="424003"/>
            <a:chOff x="6363" y="1633"/>
            <a:chExt cx="222" cy="372"/>
          </a:xfrm>
        </p:grpSpPr>
        <p:sp>
          <p:nvSpPr>
            <p:cNvPr id="69" name="Freeform 524">
              <a:extLst>
                <a:ext uri="{FF2B5EF4-FFF2-40B4-BE49-F238E27FC236}">
                  <a16:creationId xmlns:a16="http://schemas.microsoft.com/office/drawing/2014/main" id="{58705349-9F3F-4F84-AFF0-95533783F797}"/>
                </a:ext>
              </a:extLst>
            </p:cNvPr>
            <p:cNvSpPr>
              <a:spLocks noChangeAspect="1"/>
            </p:cNvSpPr>
            <p:nvPr/>
          </p:nvSpPr>
          <p:spPr bwMode="gray">
            <a:xfrm>
              <a:off x="6363" y="1633"/>
              <a:ext cx="222" cy="277"/>
            </a:xfrm>
            <a:custGeom>
              <a:avLst/>
              <a:gdLst/>
              <a:ahLst/>
              <a:cxnLst>
                <a:cxn ang="0">
                  <a:pos x="115" y="0"/>
                </a:cxn>
                <a:cxn ang="0">
                  <a:pos x="0" y="108"/>
                </a:cxn>
                <a:cxn ang="0">
                  <a:pos x="44" y="227"/>
                </a:cxn>
                <a:cxn ang="0">
                  <a:pos x="58" y="276"/>
                </a:cxn>
                <a:cxn ang="0">
                  <a:pos x="71" y="287"/>
                </a:cxn>
                <a:cxn ang="0">
                  <a:pos x="159" y="287"/>
                </a:cxn>
                <a:cxn ang="0">
                  <a:pos x="172" y="276"/>
                </a:cxn>
                <a:cxn ang="0">
                  <a:pos x="186" y="227"/>
                </a:cxn>
                <a:cxn ang="0">
                  <a:pos x="230" y="108"/>
                </a:cxn>
                <a:cxn ang="0">
                  <a:pos x="115" y="0"/>
                </a:cxn>
              </a:cxnLst>
              <a:rect l="0" t="0" r="r" b="b"/>
              <a:pathLst>
                <a:path w="230" h="287">
                  <a:moveTo>
                    <a:pt x="115" y="0"/>
                  </a:moveTo>
                  <a:cubicBezTo>
                    <a:pt x="51" y="0"/>
                    <a:pt x="0" y="49"/>
                    <a:pt x="0" y="108"/>
                  </a:cubicBezTo>
                  <a:cubicBezTo>
                    <a:pt x="0" y="146"/>
                    <a:pt x="25" y="185"/>
                    <a:pt x="44" y="227"/>
                  </a:cubicBezTo>
                  <a:cubicBezTo>
                    <a:pt x="58" y="276"/>
                    <a:pt x="58" y="276"/>
                    <a:pt x="58" y="276"/>
                  </a:cubicBezTo>
                  <a:cubicBezTo>
                    <a:pt x="58" y="282"/>
                    <a:pt x="64" y="287"/>
                    <a:pt x="71" y="287"/>
                  </a:cubicBezTo>
                  <a:cubicBezTo>
                    <a:pt x="159" y="287"/>
                    <a:pt x="159" y="287"/>
                    <a:pt x="159" y="287"/>
                  </a:cubicBezTo>
                  <a:cubicBezTo>
                    <a:pt x="166" y="287"/>
                    <a:pt x="172" y="282"/>
                    <a:pt x="172" y="276"/>
                  </a:cubicBezTo>
                  <a:cubicBezTo>
                    <a:pt x="186" y="227"/>
                    <a:pt x="186" y="227"/>
                    <a:pt x="186" y="227"/>
                  </a:cubicBezTo>
                  <a:cubicBezTo>
                    <a:pt x="205" y="185"/>
                    <a:pt x="230" y="146"/>
                    <a:pt x="230" y="108"/>
                  </a:cubicBezTo>
                  <a:cubicBezTo>
                    <a:pt x="230" y="49"/>
                    <a:pt x="179" y="0"/>
                    <a:pt x="115" y="0"/>
                  </a:cubicBezTo>
                  <a:close/>
                </a:path>
              </a:pathLst>
            </a:custGeom>
            <a:solidFill>
              <a:schemeClr val="bg2"/>
            </a:solidFill>
            <a:ln w="9525">
              <a:noFill/>
              <a:round/>
              <a:headEnd/>
              <a:tailEnd/>
            </a:ln>
          </p:spPr>
          <p:txBody>
            <a:bodyPr/>
            <a:lstStyle/>
            <a:p>
              <a:endParaRPr lang="en-US" dirty="0"/>
            </a:p>
          </p:txBody>
        </p:sp>
        <p:sp>
          <p:nvSpPr>
            <p:cNvPr id="70" name="Freeform 525">
              <a:extLst>
                <a:ext uri="{FF2B5EF4-FFF2-40B4-BE49-F238E27FC236}">
                  <a16:creationId xmlns:a16="http://schemas.microsoft.com/office/drawing/2014/main" id="{73BDED9E-5492-4C92-BA65-3E1E814C8CF2}"/>
                </a:ext>
              </a:extLst>
            </p:cNvPr>
            <p:cNvSpPr>
              <a:spLocks noChangeAspect="1"/>
            </p:cNvSpPr>
            <p:nvPr/>
          </p:nvSpPr>
          <p:spPr bwMode="gray">
            <a:xfrm>
              <a:off x="6418" y="1919"/>
              <a:ext cx="113" cy="86"/>
            </a:xfrm>
            <a:custGeom>
              <a:avLst/>
              <a:gdLst/>
              <a:ahLst/>
              <a:cxnLst>
                <a:cxn ang="0">
                  <a:pos x="0" y="0"/>
                </a:cxn>
                <a:cxn ang="0">
                  <a:pos x="7" y="56"/>
                </a:cxn>
                <a:cxn ang="0">
                  <a:pos x="41" y="89"/>
                </a:cxn>
                <a:cxn ang="0">
                  <a:pos x="75" y="89"/>
                </a:cxn>
                <a:cxn ang="0">
                  <a:pos x="109" y="56"/>
                </a:cxn>
                <a:cxn ang="0">
                  <a:pos x="116" y="0"/>
                </a:cxn>
                <a:cxn ang="0">
                  <a:pos x="0" y="0"/>
                </a:cxn>
              </a:cxnLst>
              <a:rect l="0" t="0" r="r" b="b"/>
              <a:pathLst>
                <a:path w="116" h="89">
                  <a:moveTo>
                    <a:pt x="0" y="0"/>
                  </a:moveTo>
                  <a:cubicBezTo>
                    <a:pt x="0" y="0"/>
                    <a:pt x="6" y="53"/>
                    <a:pt x="7" y="56"/>
                  </a:cubicBezTo>
                  <a:cubicBezTo>
                    <a:pt x="8" y="59"/>
                    <a:pt x="29" y="89"/>
                    <a:pt x="41" y="89"/>
                  </a:cubicBezTo>
                  <a:cubicBezTo>
                    <a:pt x="75" y="89"/>
                    <a:pt x="75" y="89"/>
                    <a:pt x="75" y="89"/>
                  </a:cubicBezTo>
                  <a:cubicBezTo>
                    <a:pt x="87" y="89"/>
                    <a:pt x="108" y="59"/>
                    <a:pt x="109" y="56"/>
                  </a:cubicBezTo>
                  <a:cubicBezTo>
                    <a:pt x="109" y="53"/>
                    <a:pt x="116" y="0"/>
                    <a:pt x="116" y="0"/>
                  </a:cubicBezTo>
                  <a:lnTo>
                    <a:pt x="0" y="0"/>
                  </a:lnTo>
                  <a:close/>
                </a:path>
              </a:pathLst>
            </a:custGeom>
            <a:solidFill>
              <a:schemeClr val="bg2"/>
            </a:solidFill>
            <a:ln w="9525">
              <a:noFill/>
              <a:round/>
              <a:headEnd/>
              <a:tailEnd/>
            </a:ln>
          </p:spPr>
          <p:txBody>
            <a:bodyPr/>
            <a:lstStyle/>
            <a:p>
              <a:endParaRPr lang="en-US" dirty="0"/>
            </a:p>
          </p:txBody>
        </p:sp>
        <p:sp>
          <p:nvSpPr>
            <p:cNvPr id="71" name="Freeform 526">
              <a:extLst>
                <a:ext uri="{FF2B5EF4-FFF2-40B4-BE49-F238E27FC236}">
                  <a16:creationId xmlns:a16="http://schemas.microsoft.com/office/drawing/2014/main" id="{567F02FA-5F14-4719-9FA1-866061339272}"/>
                </a:ext>
              </a:extLst>
            </p:cNvPr>
            <p:cNvSpPr>
              <a:spLocks noChangeAspect="1" noEditPoints="1"/>
            </p:cNvSpPr>
            <p:nvPr/>
          </p:nvSpPr>
          <p:spPr bwMode="gray">
            <a:xfrm>
              <a:off x="6419" y="1929"/>
              <a:ext cx="108" cy="64"/>
            </a:xfrm>
            <a:custGeom>
              <a:avLst/>
              <a:gdLst/>
              <a:ahLst/>
              <a:cxnLst>
                <a:cxn ang="0">
                  <a:pos x="0" y="0"/>
                </a:cxn>
                <a:cxn ang="0">
                  <a:pos x="1" y="7"/>
                </a:cxn>
                <a:cxn ang="0">
                  <a:pos x="112" y="18"/>
                </a:cxn>
                <a:cxn ang="0">
                  <a:pos x="112" y="11"/>
                </a:cxn>
                <a:cxn ang="0">
                  <a:pos x="0" y="0"/>
                </a:cxn>
                <a:cxn ang="0">
                  <a:pos x="4" y="33"/>
                </a:cxn>
                <a:cxn ang="0">
                  <a:pos x="108" y="43"/>
                </a:cxn>
                <a:cxn ang="0">
                  <a:pos x="109" y="37"/>
                </a:cxn>
                <a:cxn ang="0">
                  <a:pos x="4" y="26"/>
                </a:cxn>
                <a:cxn ang="0">
                  <a:pos x="4" y="33"/>
                </a:cxn>
                <a:cxn ang="0">
                  <a:pos x="14" y="57"/>
                </a:cxn>
                <a:cxn ang="0">
                  <a:pos x="93" y="65"/>
                </a:cxn>
                <a:cxn ang="0">
                  <a:pos x="98" y="59"/>
                </a:cxn>
                <a:cxn ang="0">
                  <a:pos x="9" y="50"/>
                </a:cxn>
                <a:cxn ang="0">
                  <a:pos x="14" y="57"/>
                </a:cxn>
              </a:cxnLst>
              <a:rect l="0" t="0" r="r" b="b"/>
              <a:pathLst>
                <a:path w="112" h="65">
                  <a:moveTo>
                    <a:pt x="0" y="0"/>
                  </a:moveTo>
                  <a:cubicBezTo>
                    <a:pt x="0" y="2"/>
                    <a:pt x="1" y="5"/>
                    <a:pt x="1" y="7"/>
                  </a:cubicBezTo>
                  <a:cubicBezTo>
                    <a:pt x="112" y="18"/>
                    <a:pt x="112" y="18"/>
                    <a:pt x="112" y="18"/>
                  </a:cubicBezTo>
                  <a:cubicBezTo>
                    <a:pt x="112" y="16"/>
                    <a:pt x="112" y="13"/>
                    <a:pt x="112" y="11"/>
                  </a:cubicBezTo>
                  <a:lnTo>
                    <a:pt x="0" y="0"/>
                  </a:lnTo>
                  <a:close/>
                  <a:moveTo>
                    <a:pt x="4" y="33"/>
                  </a:moveTo>
                  <a:cubicBezTo>
                    <a:pt x="108" y="43"/>
                    <a:pt x="108" y="43"/>
                    <a:pt x="108" y="43"/>
                  </a:cubicBezTo>
                  <a:cubicBezTo>
                    <a:pt x="108" y="42"/>
                    <a:pt x="108" y="39"/>
                    <a:pt x="109" y="37"/>
                  </a:cubicBezTo>
                  <a:cubicBezTo>
                    <a:pt x="4" y="26"/>
                    <a:pt x="4" y="26"/>
                    <a:pt x="4" y="26"/>
                  </a:cubicBezTo>
                  <a:cubicBezTo>
                    <a:pt x="4" y="29"/>
                    <a:pt x="4" y="31"/>
                    <a:pt x="4" y="33"/>
                  </a:cubicBezTo>
                  <a:close/>
                  <a:moveTo>
                    <a:pt x="14" y="57"/>
                  </a:moveTo>
                  <a:cubicBezTo>
                    <a:pt x="93" y="65"/>
                    <a:pt x="93" y="65"/>
                    <a:pt x="93" y="65"/>
                  </a:cubicBezTo>
                  <a:cubicBezTo>
                    <a:pt x="95" y="63"/>
                    <a:pt x="97" y="61"/>
                    <a:pt x="98" y="59"/>
                  </a:cubicBezTo>
                  <a:cubicBezTo>
                    <a:pt x="9" y="50"/>
                    <a:pt x="9" y="50"/>
                    <a:pt x="9" y="50"/>
                  </a:cubicBezTo>
                  <a:cubicBezTo>
                    <a:pt x="11" y="52"/>
                    <a:pt x="12" y="54"/>
                    <a:pt x="14" y="57"/>
                  </a:cubicBezTo>
                  <a:close/>
                </a:path>
              </a:pathLst>
            </a:custGeom>
            <a:solidFill>
              <a:srgbClr val="FFFFFF"/>
            </a:solidFill>
            <a:ln w="9525">
              <a:noFill/>
              <a:round/>
              <a:headEnd/>
              <a:tailEnd/>
            </a:ln>
          </p:spPr>
          <p:txBody>
            <a:bodyPr/>
            <a:lstStyle/>
            <a:p>
              <a:endParaRPr lang="en-US" dirty="0"/>
            </a:p>
          </p:txBody>
        </p:sp>
        <p:sp>
          <p:nvSpPr>
            <p:cNvPr id="72" name="Freeform 527">
              <a:extLst>
                <a:ext uri="{FF2B5EF4-FFF2-40B4-BE49-F238E27FC236}">
                  <a16:creationId xmlns:a16="http://schemas.microsoft.com/office/drawing/2014/main" id="{E50B13AE-4C18-490E-B790-9809EFDAE653}"/>
                </a:ext>
              </a:extLst>
            </p:cNvPr>
            <p:cNvSpPr>
              <a:spLocks noChangeAspect="1"/>
            </p:cNvSpPr>
            <p:nvPr/>
          </p:nvSpPr>
          <p:spPr bwMode="gray">
            <a:xfrm>
              <a:off x="6379" y="1654"/>
              <a:ext cx="69" cy="83"/>
            </a:xfrm>
            <a:custGeom>
              <a:avLst/>
              <a:gdLst/>
              <a:ahLst/>
              <a:cxnLst>
                <a:cxn ang="0">
                  <a:pos x="29" y="72"/>
                </a:cxn>
                <a:cxn ang="0">
                  <a:pos x="62" y="24"/>
                </a:cxn>
                <a:cxn ang="0">
                  <a:pos x="71" y="10"/>
                </a:cxn>
                <a:cxn ang="0">
                  <a:pos x="58" y="1"/>
                </a:cxn>
                <a:cxn ang="0">
                  <a:pos x="6" y="76"/>
                </a:cxn>
                <a:cxn ang="0">
                  <a:pos x="19" y="85"/>
                </a:cxn>
                <a:cxn ang="0">
                  <a:pos x="29" y="72"/>
                </a:cxn>
              </a:cxnLst>
              <a:rect l="0" t="0" r="r" b="b"/>
              <a:pathLst>
                <a:path w="72" h="86">
                  <a:moveTo>
                    <a:pt x="29" y="72"/>
                  </a:moveTo>
                  <a:cubicBezTo>
                    <a:pt x="25" y="49"/>
                    <a:pt x="40" y="28"/>
                    <a:pt x="62" y="24"/>
                  </a:cubicBezTo>
                  <a:cubicBezTo>
                    <a:pt x="68" y="23"/>
                    <a:pt x="72" y="17"/>
                    <a:pt x="71" y="10"/>
                  </a:cubicBezTo>
                  <a:cubicBezTo>
                    <a:pt x="70" y="4"/>
                    <a:pt x="64" y="0"/>
                    <a:pt x="58" y="1"/>
                  </a:cubicBezTo>
                  <a:cubicBezTo>
                    <a:pt x="23" y="7"/>
                    <a:pt x="0" y="41"/>
                    <a:pt x="6" y="76"/>
                  </a:cubicBezTo>
                  <a:cubicBezTo>
                    <a:pt x="7" y="82"/>
                    <a:pt x="13" y="86"/>
                    <a:pt x="19" y="85"/>
                  </a:cubicBezTo>
                  <a:cubicBezTo>
                    <a:pt x="26" y="84"/>
                    <a:pt x="30" y="78"/>
                    <a:pt x="29" y="72"/>
                  </a:cubicBezTo>
                  <a:close/>
                </a:path>
              </a:pathLst>
            </a:custGeom>
            <a:solidFill>
              <a:srgbClr val="FFFFFF"/>
            </a:solidFill>
            <a:ln w="9525">
              <a:noFill/>
              <a:round/>
              <a:headEnd/>
              <a:tailEnd/>
            </a:ln>
          </p:spPr>
          <p:txBody>
            <a:bodyPr/>
            <a:lstStyle/>
            <a:p>
              <a:endParaRPr lang="en-US" dirty="0"/>
            </a:p>
          </p:txBody>
        </p:sp>
      </p:grpSp>
      <p:grpSp>
        <p:nvGrpSpPr>
          <p:cNvPr id="73" name="Group 72">
            <a:extLst>
              <a:ext uri="{FF2B5EF4-FFF2-40B4-BE49-F238E27FC236}">
                <a16:creationId xmlns:a16="http://schemas.microsoft.com/office/drawing/2014/main" id="{08EC4336-4733-404C-87EC-EE880E0E4319}"/>
              </a:ext>
            </a:extLst>
          </p:cNvPr>
          <p:cNvGrpSpPr/>
          <p:nvPr>
            <p:custDataLst>
              <p:tags r:id="rId2"/>
            </p:custDataLst>
          </p:nvPr>
        </p:nvGrpSpPr>
        <p:grpSpPr bwMode="gray">
          <a:xfrm>
            <a:off x="466637" y="3128890"/>
            <a:ext cx="376948" cy="413292"/>
            <a:chOff x="2565371" y="3209562"/>
            <a:chExt cx="598130" cy="655256"/>
          </a:xfrm>
        </p:grpSpPr>
        <p:sp>
          <p:nvSpPr>
            <p:cNvPr id="74" name="Freeform 367">
              <a:extLst>
                <a:ext uri="{FF2B5EF4-FFF2-40B4-BE49-F238E27FC236}">
                  <a16:creationId xmlns:a16="http://schemas.microsoft.com/office/drawing/2014/main" id="{C8BBFF64-8E98-4956-88ED-5CE441D8A6D6}"/>
                </a:ext>
              </a:extLst>
            </p:cNvPr>
            <p:cNvSpPr>
              <a:spLocks noChangeAspect="1"/>
            </p:cNvSpPr>
            <p:nvPr/>
          </p:nvSpPr>
          <p:spPr bwMode="gray">
            <a:xfrm>
              <a:off x="2565371" y="3209562"/>
              <a:ext cx="409172" cy="417908"/>
            </a:xfrm>
            <a:custGeom>
              <a:avLst/>
              <a:gdLst/>
              <a:ahLst/>
              <a:cxnLst>
                <a:cxn ang="0">
                  <a:pos x="2251" y="1283"/>
                </a:cxn>
                <a:cxn ang="0">
                  <a:pos x="2251" y="967"/>
                </a:cxn>
                <a:cxn ang="0">
                  <a:pos x="2006" y="967"/>
                </a:cxn>
                <a:cxn ang="0">
                  <a:pos x="1967" y="821"/>
                </a:cxn>
                <a:cxn ang="0">
                  <a:pos x="2179" y="699"/>
                </a:cxn>
                <a:cxn ang="0">
                  <a:pos x="2021" y="426"/>
                </a:cxn>
                <a:cxn ang="0">
                  <a:pos x="1809" y="548"/>
                </a:cxn>
                <a:cxn ang="0">
                  <a:pos x="1703" y="441"/>
                </a:cxn>
                <a:cxn ang="0">
                  <a:pos x="1825" y="229"/>
                </a:cxn>
                <a:cxn ang="0">
                  <a:pos x="1551" y="71"/>
                </a:cxn>
                <a:cxn ang="0">
                  <a:pos x="1429" y="283"/>
                </a:cxn>
                <a:cxn ang="0">
                  <a:pos x="1283" y="244"/>
                </a:cxn>
                <a:cxn ang="0">
                  <a:pos x="1283" y="0"/>
                </a:cxn>
                <a:cxn ang="0">
                  <a:pos x="967" y="0"/>
                </a:cxn>
                <a:cxn ang="0">
                  <a:pos x="967" y="244"/>
                </a:cxn>
                <a:cxn ang="0">
                  <a:pos x="822" y="283"/>
                </a:cxn>
                <a:cxn ang="0">
                  <a:pos x="700" y="71"/>
                </a:cxn>
                <a:cxn ang="0">
                  <a:pos x="426" y="229"/>
                </a:cxn>
                <a:cxn ang="0">
                  <a:pos x="548" y="441"/>
                </a:cxn>
                <a:cxn ang="0">
                  <a:pos x="442" y="548"/>
                </a:cxn>
                <a:cxn ang="0">
                  <a:pos x="230" y="426"/>
                </a:cxn>
                <a:cxn ang="0">
                  <a:pos x="72" y="699"/>
                </a:cxn>
                <a:cxn ang="0">
                  <a:pos x="284" y="821"/>
                </a:cxn>
                <a:cxn ang="0">
                  <a:pos x="245" y="967"/>
                </a:cxn>
                <a:cxn ang="0">
                  <a:pos x="0" y="967"/>
                </a:cxn>
                <a:cxn ang="0">
                  <a:pos x="0" y="1283"/>
                </a:cxn>
                <a:cxn ang="0">
                  <a:pos x="245" y="1283"/>
                </a:cxn>
                <a:cxn ang="0">
                  <a:pos x="284" y="1428"/>
                </a:cxn>
                <a:cxn ang="0">
                  <a:pos x="72" y="1551"/>
                </a:cxn>
                <a:cxn ang="0">
                  <a:pos x="230" y="1824"/>
                </a:cxn>
                <a:cxn ang="0">
                  <a:pos x="442" y="1702"/>
                </a:cxn>
                <a:cxn ang="0">
                  <a:pos x="548" y="1809"/>
                </a:cxn>
                <a:cxn ang="0">
                  <a:pos x="426" y="2020"/>
                </a:cxn>
                <a:cxn ang="0">
                  <a:pos x="700" y="2178"/>
                </a:cxn>
                <a:cxn ang="0">
                  <a:pos x="822" y="1966"/>
                </a:cxn>
                <a:cxn ang="0">
                  <a:pos x="967" y="2005"/>
                </a:cxn>
                <a:cxn ang="0">
                  <a:pos x="967" y="2250"/>
                </a:cxn>
                <a:cxn ang="0">
                  <a:pos x="1283" y="2250"/>
                </a:cxn>
                <a:cxn ang="0">
                  <a:pos x="1283" y="2005"/>
                </a:cxn>
                <a:cxn ang="0">
                  <a:pos x="1429" y="1966"/>
                </a:cxn>
                <a:cxn ang="0">
                  <a:pos x="1551" y="2178"/>
                </a:cxn>
                <a:cxn ang="0">
                  <a:pos x="1825" y="2020"/>
                </a:cxn>
                <a:cxn ang="0">
                  <a:pos x="1703" y="1809"/>
                </a:cxn>
                <a:cxn ang="0">
                  <a:pos x="1809" y="1702"/>
                </a:cxn>
                <a:cxn ang="0">
                  <a:pos x="2021" y="1824"/>
                </a:cxn>
                <a:cxn ang="0">
                  <a:pos x="2179" y="1551"/>
                </a:cxn>
                <a:cxn ang="0">
                  <a:pos x="1967" y="1428"/>
                </a:cxn>
                <a:cxn ang="0">
                  <a:pos x="2006" y="1283"/>
                </a:cxn>
                <a:cxn ang="0">
                  <a:pos x="2251" y="1283"/>
                </a:cxn>
              </a:cxnLst>
              <a:rect l="0" t="0" r="r" b="b"/>
              <a:pathLst>
                <a:path w="2251" h="2250">
                  <a:moveTo>
                    <a:pt x="2251" y="1283"/>
                  </a:moveTo>
                  <a:cubicBezTo>
                    <a:pt x="2251" y="967"/>
                    <a:pt x="2251" y="967"/>
                    <a:pt x="2251" y="967"/>
                  </a:cubicBezTo>
                  <a:cubicBezTo>
                    <a:pt x="2006" y="967"/>
                    <a:pt x="2006" y="967"/>
                    <a:pt x="2006" y="967"/>
                  </a:cubicBezTo>
                  <a:cubicBezTo>
                    <a:pt x="1997" y="917"/>
                    <a:pt x="1984" y="868"/>
                    <a:pt x="1967" y="821"/>
                  </a:cubicBezTo>
                  <a:cubicBezTo>
                    <a:pt x="2179" y="699"/>
                    <a:pt x="2179" y="699"/>
                    <a:pt x="2179" y="699"/>
                  </a:cubicBezTo>
                  <a:cubicBezTo>
                    <a:pt x="2021" y="426"/>
                    <a:pt x="2021" y="426"/>
                    <a:pt x="2021" y="426"/>
                  </a:cubicBezTo>
                  <a:cubicBezTo>
                    <a:pt x="1809" y="548"/>
                    <a:pt x="1809" y="548"/>
                    <a:pt x="1809" y="548"/>
                  </a:cubicBezTo>
                  <a:cubicBezTo>
                    <a:pt x="1777" y="509"/>
                    <a:pt x="1741" y="473"/>
                    <a:pt x="1703" y="441"/>
                  </a:cubicBezTo>
                  <a:cubicBezTo>
                    <a:pt x="1825" y="229"/>
                    <a:pt x="1825" y="229"/>
                    <a:pt x="1825" y="229"/>
                  </a:cubicBezTo>
                  <a:cubicBezTo>
                    <a:pt x="1551" y="71"/>
                    <a:pt x="1551" y="71"/>
                    <a:pt x="1551" y="71"/>
                  </a:cubicBezTo>
                  <a:cubicBezTo>
                    <a:pt x="1429" y="283"/>
                    <a:pt x="1429" y="283"/>
                    <a:pt x="1429" y="283"/>
                  </a:cubicBezTo>
                  <a:cubicBezTo>
                    <a:pt x="1382" y="266"/>
                    <a:pt x="1334" y="253"/>
                    <a:pt x="1283" y="244"/>
                  </a:cubicBezTo>
                  <a:cubicBezTo>
                    <a:pt x="1283" y="0"/>
                    <a:pt x="1283" y="0"/>
                    <a:pt x="1283" y="0"/>
                  </a:cubicBezTo>
                  <a:cubicBezTo>
                    <a:pt x="967" y="0"/>
                    <a:pt x="967" y="0"/>
                    <a:pt x="967" y="0"/>
                  </a:cubicBezTo>
                  <a:cubicBezTo>
                    <a:pt x="967" y="244"/>
                    <a:pt x="967" y="244"/>
                    <a:pt x="967" y="244"/>
                  </a:cubicBezTo>
                  <a:cubicBezTo>
                    <a:pt x="917" y="253"/>
                    <a:pt x="869" y="267"/>
                    <a:pt x="822" y="283"/>
                  </a:cubicBezTo>
                  <a:cubicBezTo>
                    <a:pt x="700" y="71"/>
                    <a:pt x="700" y="71"/>
                    <a:pt x="700" y="71"/>
                  </a:cubicBezTo>
                  <a:cubicBezTo>
                    <a:pt x="426" y="229"/>
                    <a:pt x="426" y="229"/>
                    <a:pt x="426" y="229"/>
                  </a:cubicBezTo>
                  <a:cubicBezTo>
                    <a:pt x="548" y="441"/>
                    <a:pt x="548" y="441"/>
                    <a:pt x="548" y="441"/>
                  </a:cubicBezTo>
                  <a:cubicBezTo>
                    <a:pt x="510" y="473"/>
                    <a:pt x="474" y="509"/>
                    <a:pt x="442" y="548"/>
                  </a:cubicBezTo>
                  <a:cubicBezTo>
                    <a:pt x="230" y="426"/>
                    <a:pt x="230" y="426"/>
                    <a:pt x="230" y="426"/>
                  </a:cubicBezTo>
                  <a:cubicBezTo>
                    <a:pt x="72" y="699"/>
                    <a:pt x="72" y="699"/>
                    <a:pt x="72" y="699"/>
                  </a:cubicBezTo>
                  <a:cubicBezTo>
                    <a:pt x="284" y="821"/>
                    <a:pt x="284" y="821"/>
                    <a:pt x="284" y="821"/>
                  </a:cubicBezTo>
                  <a:cubicBezTo>
                    <a:pt x="267" y="868"/>
                    <a:pt x="254" y="917"/>
                    <a:pt x="245" y="967"/>
                  </a:cubicBezTo>
                  <a:cubicBezTo>
                    <a:pt x="0" y="967"/>
                    <a:pt x="0" y="967"/>
                    <a:pt x="0" y="967"/>
                  </a:cubicBezTo>
                  <a:cubicBezTo>
                    <a:pt x="0" y="1283"/>
                    <a:pt x="0" y="1283"/>
                    <a:pt x="0" y="1283"/>
                  </a:cubicBezTo>
                  <a:cubicBezTo>
                    <a:pt x="245" y="1283"/>
                    <a:pt x="245" y="1283"/>
                    <a:pt x="245" y="1283"/>
                  </a:cubicBezTo>
                  <a:cubicBezTo>
                    <a:pt x="254" y="1333"/>
                    <a:pt x="267" y="1381"/>
                    <a:pt x="284" y="1428"/>
                  </a:cubicBezTo>
                  <a:cubicBezTo>
                    <a:pt x="72" y="1551"/>
                    <a:pt x="72" y="1551"/>
                    <a:pt x="72" y="1551"/>
                  </a:cubicBezTo>
                  <a:cubicBezTo>
                    <a:pt x="230" y="1824"/>
                    <a:pt x="230" y="1824"/>
                    <a:pt x="230" y="1824"/>
                  </a:cubicBezTo>
                  <a:cubicBezTo>
                    <a:pt x="442" y="1702"/>
                    <a:pt x="442" y="1702"/>
                    <a:pt x="442" y="1702"/>
                  </a:cubicBezTo>
                  <a:cubicBezTo>
                    <a:pt x="474" y="1741"/>
                    <a:pt x="510" y="1776"/>
                    <a:pt x="548" y="1809"/>
                  </a:cubicBezTo>
                  <a:cubicBezTo>
                    <a:pt x="426" y="2020"/>
                    <a:pt x="426" y="2020"/>
                    <a:pt x="426" y="2020"/>
                  </a:cubicBezTo>
                  <a:cubicBezTo>
                    <a:pt x="700" y="2178"/>
                    <a:pt x="700" y="2178"/>
                    <a:pt x="700" y="2178"/>
                  </a:cubicBezTo>
                  <a:cubicBezTo>
                    <a:pt x="822" y="1966"/>
                    <a:pt x="822" y="1966"/>
                    <a:pt x="822" y="1966"/>
                  </a:cubicBezTo>
                  <a:cubicBezTo>
                    <a:pt x="869" y="1983"/>
                    <a:pt x="917" y="1996"/>
                    <a:pt x="967" y="2005"/>
                  </a:cubicBezTo>
                  <a:cubicBezTo>
                    <a:pt x="967" y="2250"/>
                    <a:pt x="967" y="2250"/>
                    <a:pt x="967" y="2250"/>
                  </a:cubicBezTo>
                  <a:cubicBezTo>
                    <a:pt x="1283" y="2250"/>
                    <a:pt x="1283" y="2250"/>
                    <a:pt x="1283" y="2250"/>
                  </a:cubicBezTo>
                  <a:cubicBezTo>
                    <a:pt x="1283" y="2005"/>
                    <a:pt x="1283" y="2005"/>
                    <a:pt x="1283" y="2005"/>
                  </a:cubicBezTo>
                  <a:cubicBezTo>
                    <a:pt x="1334" y="1996"/>
                    <a:pt x="1382" y="1983"/>
                    <a:pt x="1429" y="1966"/>
                  </a:cubicBezTo>
                  <a:cubicBezTo>
                    <a:pt x="1551" y="2178"/>
                    <a:pt x="1551" y="2178"/>
                    <a:pt x="1551" y="2178"/>
                  </a:cubicBezTo>
                  <a:cubicBezTo>
                    <a:pt x="1825" y="2020"/>
                    <a:pt x="1825" y="2020"/>
                    <a:pt x="1825" y="2020"/>
                  </a:cubicBezTo>
                  <a:cubicBezTo>
                    <a:pt x="1703" y="1809"/>
                    <a:pt x="1703" y="1809"/>
                    <a:pt x="1703" y="1809"/>
                  </a:cubicBezTo>
                  <a:cubicBezTo>
                    <a:pt x="1741" y="1776"/>
                    <a:pt x="1777" y="1741"/>
                    <a:pt x="1809" y="1702"/>
                  </a:cubicBezTo>
                  <a:cubicBezTo>
                    <a:pt x="2021" y="1824"/>
                    <a:pt x="2021" y="1824"/>
                    <a:pt x="2021" y="1824"/>
                  </a:cubicBezTo>
                  <a:cubicBezTo>
                    <a:pt x="2179" y="1551"/>
                    <a:pt x="2179" y="1551"/>
                    <a:pt x="2179" y="1551"/>
                  </a:cubicBezTo>
                  <a:cubicBezTo>
                    <a:pt x="1967" y="1428"/>
                    <a:pt x="1967" y="1428"/>
                    <a:pt x="1967" y="1428"/>
                  </a:cubicBezTo>
                  <a:cubicBezTo>
                    <a:pt x="1984" y="1381"/>
                    <a:pt x="1997" y="1333"/>
                    <a:pt x="2006" y="1283"/>
                  </a:cubicBezTo>
                  <a:lnTo>
                    <a:pt x="2251" y="1283"/>
                  </a:lnTo>
                  <a:close/>
                </a:path>
              </a:pathLst>
            </a:custGeom>
            <a:solidFill>
              <a:schemeClr val="bg2"/>
            </a:solidFill>
            <a:ln w="9525">
              <a:noFill/>
              <a:round/>
              <a:headEnd/>
              <a:tailEnd/>
            </a:ln>
          </p:spPr>
          <p:txBody>
            <a:bodyPr/>
            <a:lstStyle/>
            <a:p>
              <a:endParaRPr lang="en-US" dirty="0"/>
            </a:p>
          </p:txBody>
        </p:sp>
        <p:sp>
          <p:nvSpPr>
            <p:cNvPr id="75" name="Oval 368">
              <a:extLst>
                <a:ext uri="{FF2B5EF4-FFF2-40B4-BE49-F238E27FC236}">
                  <a16:creationId xmlns:a16="http://schemas.microsoft.com/office/drawing/2014/main" id="{984409CF-8252-4E22-8540-206FB9A9BD59}"/>
                </a:ext>
              </a:extLst>
            </p:cNvPr>
            <p:cNvSpPr>
              <a:spLocks noChangeAspect="1" noChangeArrowheads="1"/>
            </p:cNvSpPr>
            <p:nvPr/>
          </p:nvSpPr>
          <p:spPr bwMode="gray">
            <a:xfrm>
              <a:off x="2718811" y="3366823"/>
              <a:ext cx="102293" cy="103385"/>
            </a:xfrm>
            <a:prstGeom prst="ellipse">
              <a:avLst/>
            </a:prstGeom>
            <a:solidFill>
              <a:schemeClr val="bg1"/>
            </a:solidFill>
            <a:ln w="9525">
              <a:noFill/>
              <a:round/>
              <a:headEnd/>
              <a:tailEnd/>
            </a:ln>
          </p:spPr>
          <p:txBody>
            <a:bodyPr/>
            <a:lstStyle/>
            <a:p>
              <a:endParaRPr lang="en-US" dirty="0"/>
            </a:p>
          </p:txBody>
        </p:sp>
        <p:sp>
          <p:nvSpPr>
            <p:cNvPr id="76" name="Freeform 369">
              <a:extLst>
                <a:ext uri="{FF2B5EF4-FFF2-40B4-BE49-F238E27FC236}">
                  <a16:creationId xmlns:a16="http://schemas.microsoft.com/office/drawing/2014/main" id="{FCCE5780-4BFB-482B-9955-1D121B920A1E}"/>
                </a:ext>
              </a:extLst>
            </p:cNvPr>
            <p:cNvSpPr>
              <a:spLocks noChangeAspect="1"/>
            </p:cNvSpPr>
            <p:nvPr/>
          </p:nvSpPr>
          <p:spPr bwMode="gray">
            <a:xfrm>
              <a:off x="2852360" y="3545927"/>
              <a:ext cx="311141" cy="318891"/>
            </a:xfrm>
            <a:custGeom>
              <a:avLst/>
              <a:gdLst/>
              <a:ahLst/>
              <a:cxnLst>
                <a:cxn ang="0">
                  <a:pos x="1721" y="979"/>
                </a:cxn>
                <a:cxn ang="0">
                  <a:pos x="1721" y="742"/>
                </a:cxn>
                <a:cxn ang="0">
                  <a:pos x="1535" y="742"/>
                </a:cxn>
                <a:cxn ang="0">
                  <a:pos x="1504" y="626"/>
                </a:cxn>
                <a:cxn ang="0">
                  <a:pos x="1665" y="533"/>
                </a:cxn>
                <a:cxn ang="0">
                  <a:pos x="1547" y="328"/>
                </a:cxn>
                <a:cxn ang="0">
                  <a:pos x="1385" y="421"/>
                </a:cxn>
                <a:cxn ang="0">
                  <a:pos x="1301" y="336"/>
                </a:cxn>
                <a:cxn ang="0">
                  <a:pos x="1394" y="174"/>
                </a:cxn>
                <a:cxn ang="0">
                  <a:pos x="1188" y="56"/>
                </a:cxn>
                <a:cxn ang="0">
                  <a:pos x="1095" y="218"/>
                </a:cxn>
                <a:cxn ang="0">
                  <a:pos x="979" y="187"/>
                </a:cxn>
                <a:cxn ang="0">
                  <a:pos x="979" y="0"/>
                </a:cxn>
                <a:cxn ang="0">
                  <a:pos x="742" y="0"/>
                </a:cxn>
                <a:cxn ang="0">
                  <a:pos x="742" y="187"/>
                </a:cxn>
                <a:cxn ang="0">
                  <a:pos x="627" y="218"/>
                </a:cxn>
                <a:cxn ang="0">
                  <a:pos x="533" y="56"/>
                </a:cxn>
                <a:cxn ang="0">
                  <a:pos x="328" y="174"/>
                </a:cxn>
                <a:cxn ang="0">
                  <a:pos x="421" y="336"/>
                </a:cxn>
                <a:cxn ang="0">
                  <a:pos x="336" y="421"/>
                </a:cxn>
                <a:cxn ang="0">
                  <a:pos x="175" y="328"/>
                </a:cxn>
                <a:cxn ang="0">
                  <a:pos x="57" y="533"/>
                </a:cxn>
                <a:cxn ang="0">
                  <a:pos x="218" y="626"/>
                </a:cxn>
                <a:cxn ang="0">
                  <a:pos x="187" y="742"/>
                </a:cxn>
                <a:cxn ang="0">
                  <a:pos x="0" y="742"/>
                </a:cxn>
                <a:cxn ang="0">
                  <a:pos x="0" y="979"/>
                </a:cxn>
                <a:cxn ang="0">
                  <a:pos x="187" y="979"/>
                </a:cxn>
                <a:cxn ang="0">
                  <a:pos x="218" y="1095"/>
                </a:cxn>
                <a:cxn ang="0">
                  <a:pos x="57" y="1188"/>
                </a:cxn>
                <a:cxn ang="0">
                  <a:pos x="175" y="1393"/>
                </a:cxn>
                <a:cxn ang="0">
                  <a:pos x="336" y="1300"/>
                </a:cxn>
                <a:cxn ang="0">
                  <a:pos x="421" y="1385"/>
                </a:cxn>
                <a:cxn ang="0">
                  <a:pos x="328" y="1546"/>
                </a:cxn>
                <a:cxn ang="0">
                  <a:pos x="533" y="1665"/>
                </a:cxn>
                <a:cxn ang="0">
                  <a:pos x="627" y="1503"/>
                </a:cxn>
                <a:cxn ang="0">
                  <a:pos x="742" y="1534"/>
                </a:cxn>
                <a:cxn ang="0">
                  <a:pos x="742" y="1721"/>
                </a:cxn>
                <a:cxn ang="0">
                  <a:pos x="979" y="1721"/>
                </a:cxn>
                <a:cxn ang="0">
                  <a:pos x="979" y="1534"/>
                </a:cxn>
                <a:cxn ang="0">
                  <a:pos x="1095" y="1503"/>
                </a:cxn>
                <a:cxn ang="0">
                  <a:pos x="1188" y="1665"/>
                </a:cxn>
                <a:cxn ang="0">
                  <a:pos x="1394" y="1546"/>
                </a:cxn>
                <a:cxn ang="0">
                  <a:pos x="1300" y="1385"/>
                </a:cxn>
                <a:cxn ang="0">
                  <a:pos x="1385" y="1300"/>
                </a:cxn>
                <a:cxn ang="0">
                  <a:pos x="1547" y="1393"/>
                </a:cxn>
                <a:cxn ang="0">
                  <a:pos x="1665" y="1188"/>
                </a:cxn>
                <a:cxn ang="0">
                  <a:pos x="1504" y="1095"/>
                </a:cxn>
                <a:cxn ang="0">
                  <a:pos x="1535" y="979"/>
                </a:cxn>
                <a:cxn ang="0">
                  <a:pos x="1721" y="979"/>
                </a:cxn>
              </a:cxnLst>
              <a:rect l="0" t="0" r="r" b="b"/>
              <a:pathLst>
                <a:path w="1721" h="1721">
                  <a:moveTo>
                    <a:pt x="1721" y="979"/>
                  </a:moveTo>
                  <a:cubicBezTo>
                    <a:pt x="1721" y="742"/>
                    <a:pt x="1721" y="742"/>
                    <a:pt x="1721" y="742"/>
                  </a:cubicBezTo>
                  <a:cubicBezTo>
                    <a:pt x="1535" y="742"/>
                    <a:pt x="1535" y="742"/>
                    <a:pt x="1535" y="742"/>
                  </a:cubicBezTo>
                  <a:cubicBezTo>
                    <a:pt x="1528" y="702"/>
                    <a:pt x="1517" y="663"/>
                    <a:pt x="1504" y="626"/>
                  </a:cubicBezTo>
                  <a:cubicBezTo>
                    <a:pt x="1665" y="533"/>
                    <a:pt x="1665" y="533"/>
                    <a:pt x="1665" y="533"/>
                  </a:cubicBezTo>
                  <a:cubicBezTo>
                    <a:pt x="1547" y="328"/>
                    <a:pt x="1547" y="328"/>
                    <a:pt x="1547" y="328"/>
                  </a:cubicBezTo>
                  <a:cubicBezTo>
                    <a:pt x="1385" y="421"/>
                    <a:pt x="1385" y="421"/>
                    <a:pt x="1385" y="421"/>
                  </a:cubicBezTo>
                  <a:cubicBezTo>
                    <a:pt x="1360" y="390"/>
                    <a:pt x="1331" y="361"/>
                    <a:pt x="1301" y="336"/>
                  </a:cubicBezTo>
                  <a:cubicBezTo>
                    <a:pt x="1394" y="174"/>
                    <a:pt x="1394" y="174"/>
                    <a:pt x="1394" y="174"/>
                  </a:cubicBezTo>
                  <a:cubicBezTo>
                    <a:pt x="1188" y="56"/>
                    <a:pt x="1188" y="56"/>
                    <a:pt x="1188" y="56"/>
                  </a:cubicBezTo>
                  <a:cubicBezTo>
                    <a:pt x="1095" y="218"/>
                    <a:pt x="1095" y="218"/>
                    <a:pt x="1095" y="218"/>
                  </a:cubicBezTo>
                  <a:cubicBezTo>
                    <a:pt x="1058" y="204"/>
                    <a:pt x="1019" y="194"/>
                    <a:pt x="979" y="187"/>
                  </a:cubicBezTo>
                  <a:cubicBezTo>
                    <a:pt x="979" y="0"/>
                    <a:pt x="979" y="0"/>
                    <a:pt x="979" y="0"/>
                  </a:cubicBezTo>
                  <a:cubicBezTo>
                    <a:pt x="742" y="0"/>
                    <a:pt x="742" y="0"/>
                    <a:pt x="742" y="0"/>
                  </a:cubicBezTo>
                  <a:cubicBezTo>
                    <a:pt x="742" y="187"/>
                    <a:pt x="742" y="187"/>
                    <a:pt x="742" y="187"/>
                  </a:cubicBezTo>
                  <a:cubicBezTo>
                    <a:pt x="702" y="194"/>
                    <a:pt x="664" y="204"/>
                    <a:pt x="627" y="218"/>
                  </a:cubicBezTo>
                  <a:cubicBezTo>
                    <a:pt x="533" y="56"/>
                    <a:pt x="533" y="56"/>
                    <a:pt x="533" y="56"/>
                  </a:cubicBezTo>
                  <a:cubicBezTo>
                    <a:pt x="328" y="174"/>
                    <a:pt x="328" y="174"/>
                    <a:pt x="328" y="174"/>
                  </a:cubicBezTo>
                  <a:cubicBezTo>
                    <a:pt x="421" y="336"/>
                    <a:pt x="421" y="336"/>
                    <a:pt x="421" y="336"/>
                  </a:cubicBezTo>
                  <a:cubicBezTo>
                    <a:pt x="391" y="361"/>
                    <a:pt x="362" y="390"/>
                    <a:pt x="336" y="421"/>
                  </a:cubicBezTo>
                  <a:cubicBezTo>
                    <a:pt x="175" y="328"/>
                    <a:pt x="175" y="328"/>
                    <a:pt x="175" y="328"/>
                  </a:cubicBezTo>
                  <a:cubicBezTo>
                    <a:pt x="57" y="533"/>
                    <a:pt x="57" y="533"/>
                    <a:pt x="57" y="533"/>
                  </a:cubicBezTo>
                  <a:cubicBezTo>
                    <a:pt x="218" y="626"/>
                    <a:pt x="218" y="626"/>
                    <a:pt x="218" y="626"/>
                  </a:cubicBezTo>
                  <a:cubicBezTo>
                    <a:pt x="205" y="663"/>
                    <a:pt x="194" y="702"/>
                    <a:pt x="187" y="742"/>
                  </a:cubicBezTo>
                  <a:cubicBezTo>
                    <a:pt x="0" y="742"/>
                    <a:pt x="0" y="742"/>
                    <a:pt x="0" y="742"/>
                  </a:cubicBezTo>
                  <a:cubicBezTo>
                    <a:pt x="0" y="979"/>
                    <a:pt x="0" y="979"/>
                    <a:pt x="0" y="979"/>
                  </a:cubicBezTo>
                  <a:cubicBezTo>
                    <a:pt x="187" y="979"/>
                    <a:pt x="187" y="979"/>
                    <a:pt x="187" y="979"/>
                  </a:cubicBezTo>
                  <a:cubicBezTo>
                    <a:pt x="194" y="1019"/>
                    <a:pt x="205" y="1057"/>
                    <a:pt x="218" y="1095"/>
                  </a:cubicBezTo>
                  <a:cubicBezTo>
                    <a:pt x="57" y="1188"/>
                    <a:pt x="57" y="1188"/>
                    <a:pt x="57" y="1188"/>
                  </a:cubicBezTo>
                  <a:cubicBezTo>
                    <a:pt x="175" y="1393"/>
                    <a:pt x="175" y="1393"/>
                    <a:pt x="175" y="1393"/>
                  </a:cubicBezTo>
                  <a:cubicBezTo>
                    <a:pt x="336" y="1300"/>
                    <a:pt x="336" y="1300"/>
                    <a:pt x="336" y="1300"/>
                  </a:cubicBezTo>
                  <a:cubicBezTo>
                    <a:pt x="362" y="1331"/>
                    <a:pt x="391" y="1359"/>
                    <a:pt x="421" y="1385"/>
                  </a:cubicBezTo>
                  <a:cubicBezTo>
                    <a:pt x="328" y="1546"/>
                    <a:pt x="328" y="1546"/>
                    <a:pt x="328" y="1546"/>
                  </a:cubicBezTo>
                  <a:cubicBezTo>
                    <a:pt x="533" y="1665"/>
                    <a:pt x="533" y="1665"/>
                    <a:pt x="533" y="1665"/>
                  </a:cubicBezTo>
                  <a:cubicBezTo>
                    <a:pt x="627" y="1503"/>
                    <a:pt x="627" y="1503"/>
                    <a:pt x="627" y="1503"/>
                  </a:cubicBezTo>
                  <a:cubicBezTo>
                    <a:pt x="664" y="1516"/>
                    <a:pt x="702" y="1527"/>
                    <a:pt x="742" y="1534"/>
                  </a:cubicBezTo>
                  <a:cubicBezTo>
                    <a:pt x="742" y="1721"/>
                    <a:pt x="742" y="1721"/>
                    <a:pt x="742" y="1721"/>
                  </a:cubicBezTo>
                  <a:cubicBezTo>
                    <a:pt x="979" y="1721"/>
                    <a:pt x="979" y="1721"/>
                    <a:pt x="979" y="1721"/>
                  </a:cubicBezTo>
                  <a:cubicBezTo>
                    <a:pt x="979" y="1534"/>
                    <a:pt x="979" y="1534"/>
                    <a:pt x="979" y="1534"/>
                  </a:cubicBezTo>
                  <a:cubicBezTo>
                    <a:pt x="1019" y="1527"/>
                    <a:pt x="1058" y="1516"/>
                    <a:pt x="1095" y="1503"/>
                  </a:cubicBezTo>
                  <a:cubicBezTo>
                    <a:pt x="1188" y="1665"/>
                    <a:pt x="1188" y="1665"/>
                    <a:pt x="1188" y="1665"/>
                  </a:cubicBezTo>
                  <a:cubicBezTo>
                    <a:pt x="1394" y="1546"/>
                    <a:pt x="1394" y="1546"/>
                    <a:pt x="1394" y="1546"/>
                  </a:cubicBezTo>
                  <a:cubicBezTo>
                    <a:pt x="1300" y="1385"/>
                    <a:pt x="1300" y="1385"/>
                    <a:pt x="1300" y="1385"/>
                  </a:cubicBezTo>
                  <a:cubicBezTo>
                    <a:pt x="1331" y="1359"/>
                    <a:pt x="1360" y="1331"/>
                    <a:pt x="1385" y="1300"/>
                  </a:cubicBezTo>
                  <a:cubicBezTo>
                    <a:pt x="1547" y="1393"/>
                    <a:pt x="1547" y="1393"/>
                    <a:pt x="1547" y="1393"/>
                  </a:cubicBezTo>
                  <a:cubicBezTo>
                    <a:pt x="1665" y="1188"/>
                    <a:pt x="1665" y="1188"/>
                    <a:pt x="1665" y="1188"/>
                  </a:cubicBezTo>
                  <a:cubicBezTo>
                    <a:pt x="1504" y="1095"/>
                    <a:pt x="1504" y="1095"/>
                    <a:pt x="1504" y="1095"/>
                  </a:cubicBezTo>
                  <a:cubicBezTo>
                    <a:pt x="1517" y="1057"/>
                    <a:pt x="1528" y="1019"/>
                    <a:pt x="1535" y="979"/>
                  </a:cubicBezTo>
                  <a:lnTo>
                    <a:pt x="1721" y="979"/>
                  </a:lnTo>
                  <a:close/>
                </a:path>
              </a:pathLst>
            </a:custGeom>
            <a:solidFill>
              <a:schemeClr val="bg2"/>
            </a:solidFill>
            <a:ln w="9525">
              <a:noFill/>
              <a:round/>
              <a:headEnd/>
              <a:tailEnd/>
            </a:ln>
          </p:spPr>
          <p:txBody>
            <a:bodyPr/>
            <a:lstStyle/>
            <a:p>
              <a:endParaRPr lang="en-US" dirty="0"/>
            </a:p>
          </p:txBody>
        </p:sp>
        <p:sp>
          <p:nvSpPr>
            <p:cNvPr id="77" name="Oval 370">
              <a:extLst>
                <a:ext uri="{FF2B5EF4-FFF2-40B4-BE49-F238E27FC236}">
                  <a16:creationId xmlns:a16="http://schemas.microsoft.com/office/drawing/2014/main" id="{FC54A1CA-AD45-45F3-873D-DC4CB57F97AE}"/>
                </a:ext>
              </a:extLst>
            </p:cNvPr>
            <p:cNvSpPr>
              <a:spLocks noChangeAspect="1" noChangeArrowheads="1"/>
            </p:cNvSpPr>
            <p:nvPr/>
          </p:nvSpPr>
          <p:spPr bwMode="gray">
            <a:xfrm>
              <a:off x="2968860" y="3665329"/>
              <a:ext cx="78140" cy="80087"/>
            </a:xfrm>
            <a:prstGeom prst="ellipse">
              <a:avLst/>
            </a:prstGeom>
            <a:solidFill>
              <a:schemeClr val="bg1"/>
            </a:solidFill>
            <a:ln w="9525">
              <a:noFill/>
              <a:round/>
              <a:headEnd/>
              <a:tailEnd/>
            </a:ln>
          </p:spPr>
          <p:txBody>
            <a:bodyPr/>
            <a:lstStyle/>
            <a:p>
              <a:endParaRPr lang="en-US" dirty="0"/>
            </a:p>
          </p:txBody>
        </p:sp>
      </p:grpSp>
      <p:grpSp>
        <p:nvGrpSpPr>
          <p:cNvPr id="78" name="Group 379">
            <a:extLst>
              <a:ext uri="{FF2B5EF4-FFF2-40B4-BE49-F238E27FC236}">
                <a16:creationId xmlns:a16="http://schemas.microsoft.com/office/drawing/2014/main" id="{5686E00D-C30E-494B-A266-D0347555A8A9}"/>
              </a:ext>
            </a:extLst>
          </p:cNvPr>
          <p:cNvGrpSpPr>
            <a:grpSpLocks noChangeAspect="1"/>
          </p:cNvGrpSpPr>
          <p:nvPr>
            <p:custDataLst>
              <p:tags r:id="rId3"/>
            </p:custDataLst>
          </p:nvPr>
        </p:nvGrpSpPr>
        <p:grpSpPr bwMode="gray">
          <a:xfrm>
            <a:off x="453896" y="2230972"/>
            <a:ext cx="379843" cy="361542"/>
            <a:chOff x="1955" y="1492"/>
            <a:chExt cx="369" cy="276"/>
          </a:xfrm>
        </p:grpSpPr>
        <p:sp>
          <p:nvSpPr>
            <p:cNvPr id="79" name="Freeform 380">
              <a:extLst>
                <a:ext uri="{FF2B5EF4-FFF2-40B4-BE49-F238E27FC236}">
                  <a16:creationId xmlns:a16="http://schemas.microsoft.com/office/drawing/2014/main" id="{7C1F8F2C-400A-4C68-824D-B3F339B29166}"/>
                </a:ext>
              </a:extLst>
            </p:cNvPr>
            <p:cNvSpPr>
              <a:spLocks noChangeAspect="1"/>
            </p:cNvSpPr>
            <p:nvPr/>
          </p:nvSpPr>
          <p:spPr bwMode="gray">
            <a:xfrm>
              <a:off x="1955" y="1499"/>
              <a:ext cx="350" cy="236"/>
            </a:xfrm>
            <a:custGeom>
              <a:avLst/>
              <a:gdLst/>
              <a:ahLst/>
              <a:cxnLst>
                <a:cxn ang="0">
                  <a:pos x="77" y="0"/>
                </a:cxn>
                <a:cxn ang="0">
                  <a:pos x="0" y="42"/>
                </a:cxn>
                <a:cxn ang="0">
                  <a:pos x="0" y="42"/>
                </a:cxn>
                <a:cxn ang="0">
                  <a:pos x="0" y="61"/>
                </a:cxn>
                <a:cxn ang="0">
                  <a:pos x="0" y="61"/>
                </a:cxn>
                <a:cxn ang="0">
                  <a:pos x="37" y="100"/>
                </a:cxn>
                <a:cxn ang="0">
                  <a:pos x="37" y="99"/>
                </a:cxn>
                <a:cxn ang="0">
                  <a:pos x="74" y="61"/>
                </a:cxn>
                <a:cxn ang="0">
                  <a:pos x="74" y="61"/>
                </a:cxn>
                <a:cxn ang="0">
                  <a:pos x="148" y="61"/>
                </a:cxn>
                <a:cxn ang="0">
                  <a:pos x="148" y="42"/>
                </a:cxn>
                <a:cxn ang="0">
                  <a:pos x="77" y="0"/>
                </a:cxn>
              </a:cxnLst>
              <a:rect l="0" t="0" r="r" b="b"/>
              <a:pathLst>
                <a:path w="148" h="100">
                  <a:moveTo>
                    <a:pt x="77" y="0"/>
                  </a:moveTo>
                  <a:cubicBezTo>
                    <a:pt x="36" y="0"/>
                    <a:pt x="8" y="17"/>
                    <a:pt x="0" y="42"/>
                  </a:cubicBezTo>
                  <a:cubicBezTo>
                    <a:pt x="0" y="42"/>
                    <a:pt x="0" y="42"/>
                    <a:pt x="0" y="42"/>
                  </a:cubicBezTo>
                  <a:cubicBezTo>
                    <a:pt x="0" y="61"/>
                    <a:pt x="0" y="61"/>
                    <a:pt x="0" y="61"/>
                  </a:cubicBezTo>
                  <a:cubicBezTo>
                    <a:pt x="0" y="61"/>
                    <a:pt x="0" y="61"/>
                    <a:pt x="0" y="61"/>
                  </a:cubicBezTo>
                  <a:cubicBezTo>
                    <a:pt x="0" y="77"/>
                    <a:pt x="15" y="92"/>
                    <a:pt x="37" y="100"/>
                  </a:cubicBezTo>
                  <a:cubicBezTo>
                    <a:pt x="37" y="99"/>
                    <a:pt x="37" y="99"/>
                    <a:pt x="37" y="99"/>
                  </a:cubicBezTo>
                  <a:cubicBezTo>
                    <a:pt x="74" y="61"/>
                    <a:pt x="74" y="61"/>
                    <a:pt x="74" y="61"/>
                  </a:cubicBezTo>
                  <a:cubicBezTo>
                    <a:pt x="74" y="61"/>
                    <a:pt x="74" y="61"/>
                    <a:pt x="74" y="61"/>
                  </a:cubicBezTo>
                  <a:cubicBezTo>
                    <a:pt x="148" y="61"/>
                    <a:pt x="148" y="61"/>
                    <a:pt x="148" y="61"/>
                  </a:cubicBezTo>
                  <a:cubicBezTo>
                    <a:pt x="148" y="42"/>
                    <a:pt x="148" y="42"/>
                    <a:pt x="148" y="42"/>
                  </a:cubicBezTo>
                  <a:cubicBezTo>
                    <a:pt x="138" y="19"/>
                    <a:pt x="118" y="0"/>
                    <a:pt x="77" y="0"/>
                  </a:cubicBezTo>
                  <a:close/>
                </a:path>
              </a:pathLst>
            </a:custGeom>
            <a:solidFill>
              <a:schemeClr val="bg2">
                <a:lumMod val="50000"/>
              </a:schemeClr>
            </a:solidFill>
            <a:ln w="9525">
              <a:noFill/>
              <a:round/>
              <a:headEnd/>
              <a:tailEnd/>
            </a:ln>
          </p:spPr>
          <p:txBody>
            <a:bodyPr/>
            <a:lstStyle/>
            <a:p>
              <a:endParaRPr lang="en-US" dirty="0"/>
            </a:p>
          </p:txBody>
        </p:sp>
        <p:sp>
          <p:nvSpPr>
            <p:cNvPr id="80" name="Freeform 381">
              <a:extLst>
                <a:ext uri="{FF2B5EF4-FFF2-40B4-BE49-F238E27FC236}">
                  <a16:creationId xmlns:a16="http://schemas.microsoft.com/office/drawing/2014/main" id="{E2ABB4F0-31E9-4E6A-B642-8A2D6CBEC343}"/>
                </a:ext>
              </a:extLst>
            </p:cNvPr>
            <p:cNvSpPr>
              <a:spLocks noChangeAspect="1"/>
            </p:cNvSpPr>
            <p:nvPr/>
          </p:nvSpPr>
          <p:spPr bwMode="gray">
            <a:xfrm>
              <a:off x="1955" y="1492"/>
              <a:ext cx="350" cy="196"/>
            </a:xfrm>
            <a:custGeom>
              <a:avLst/>
              <a:gdLst/>
              <a:ahLst/>
              <a:cxnLst>
                <a:cxn ang="0">
                  <a:pos x="74" y="0"/>
                </a:cxn>
                <a:cxn ang="0">
                  <a:pos x="0" y="45"/>
                </a:cxn>
                <a:cxn ang="0">
                  <a:pos x="37" y="83"/>
                </a:cxn>
                <a:cxn ang="0">
                  <a:pos x="74" y="45"/>
                </a:cxn>
                <a:cxn ang="0">
                  <a:pos x="148" y="45"/>
                </a:cxn>
                <a:cxn ang="0">
                  <a:pos x="74" y="0"/>
                </a:cxn>
              </a:cxnLst>
              <a:rect l="0" t="0" r="r" b="b"/>
              <a:pathLst>
                <a:path w="148" h="83">
                  <a:moveTo>
                    <a:pt x="74" y="0"/>
                  </a:moveTo>
                  <a:cubicBezTo>
                    <a:pt x="33" y="0"/>
                    <a:pt x="0" y="20"/>
                    <a:pt x="0" y="45"/>
                  </a:cubicBezTo>
                  <a:cubicBezTo>
                    <a:pt x="0" y="61"/>
                    <a:pt x="15" y="76"/>
                    <a:pt x="37" y="83"/>
                  </a:cubicBezTo>
                  <a:cubicBezTo>
                    <a:pt x="74" y="45"/>
                    <a:pt x="74" y="45"/>
                    <a:pt x="74" y="45"/>
                  </a:cubicBezTo>
                  <a:cubicBezTo>
                    <a:pt x="148" y="45"/>
                    <a:pt x="148" y="45"/>
                    <a:pt x="148" y="45"/>
                  </a:cubicBezTo>
                  <a:cubicBezTo>
                    <a:pt x="148" y="20"/>
                    <a:pt x="115" y="0"/>
                    <a:pt x="74" y="0"/>
                  </a:cubicBezTo>
                  <a:close/>
                </a:path>
              </a:pathLst>
            </a:custGeom>
            <a:solidFill>
              <a:schemeClr val="bg1"/>
            </a:solidFill>
            <a:ln w="9525">
              <a:noFill/>
              <a:round/>
              <a:headEnd/>
              <a:tailEnd/>
            </a:ln>
          </p:spPr>
          <p:txBody>
            <a:bodyPr/>
            <a:lstStyle/>
            <a:p>
              <a:endParaRPr lang="en-US" dirty="0"/>
            </a:p>
          </p:txBody>
        </p:sp>
        <p:sp>
          <p:nvSpPr>
            <p:cNvPr id="81" name="Freeform 382">
              <a:extLst>
                <a:ext uri="{FF2B5EF4-FFF2-40B4-BE49-F238E27FC236}">
                  <a16:creationId xmlns:a16="http://schemas.microsoft.com/office/drawing/2014/main" id="{30785626-70CD-4523-8B44-99BCF2B9CA31}"/>
                </a:ext>
              </a:extLst>
            </p:cNvPr>
            <p:cNvSpPr>
              <a:spLocks noChangeAspect="1"/>
            </p:cNvSpPr>
            <p:nvPr/>
          </p:nvSpPr>
          <p:spPr bwMode="gray">
            <a:xfrm>
              <a:off x="2149" y="1612"/>
              <a:ext cx="175" cy="137"/>
            </a:xfrm>
            <a:custGeom>
              <a:avLst/>
              <a:gdLst/>
              <a:ahLst/>
              <a:cxnLst>
                <a:cxn ang="0">
                  <a:pos x="0" y="0"/>
                </a:cxn>
                <a:cxn ang="0">
                  <a:pos x="0" y="19"/>
                </a:cxn>
                <a:cxn ang="0">
                  <a:pos x="37" y="58"/>
                </a:cxn>
                <a:cxn ang="0">
                  <a:pos x="37" y="58"/>
                </a:cxn>
                <a:cxn ang="0">
                  <a:pos x="37" y="58"/>
                </a:cxn>
                <a:cxn ang="0">
                  <a:pos x="74" y="19"/>
                </a:cxn>
                <a:cxn ang="0">
                  <a:pos x="74" y="0"/>
                </a:cxn>
                <a:cxn ang="0">
                  <a:pos x="0" y="0"/>
                </a:cxn>
              </a:cxnLst>
              <a:rect l="0" t="0" r="r" b="b"/>
              <a:pathLst>
                <a:path w="74" h="58">
                  <a:moveTo>
                    <a:pt x="0" y="0"/>
                  </a:moveTo>
                  <a:cubicBezTo>
                    <a:pt x="0" y="19"/>
                    <a:pt x="0" y="19"/>
                    <a:pt x="0" y="19"/>
                  </a:cubicBezTo>
                  <a:cubicBezTo>
                    <a:pt x="37" y="58"/>
                    <a:pt x="37" y="58"/>
                    <a:pt x="37" y="58"/>
                  </a:cubicBezTo>
                  <a:cubicBezTo>
                    <a:pt x="37" y="58"/>
                    <a:pt x="37" y="58"/>
                    <a:pt x="37" y="58"/>
                  </a:cubicBezTo>
                  <a:cubicBezTo>
                    <a:pt x="37" y="58"/>
                    <a:pt x="37" y="58"/>
                    <a:pt x="37" y="58"/>
                  </a:cubicBezTo>
                  <a:cubicBezTo>
                    <a:pt x="59" y="50"/>
                    <a:pt x="74" y="36"/>
                    <a:pt x="74" y="19"/>
                  </a:cubicBezTo>
                  <a:cubicBezTo>
                    <a:pt x="74" y="0"/>
                    <a:pt x="74" y="0"/>
                    <a:pt x="74" y="0"/>
                  </a:cubicBezTo>
                  <a:lnTo>
                    <a:pt x="0" y="0"/>
                  </a:lnTo>
                  <a:close/>
                </a:path>
              </a:pathLst>
            </a:custGeom>
            <a:solidFill>
              <a:schemeClr val="bg2">
                <a:lumMod val="75000"/>
              </a:schemeClr>
            </a:solidFill>
            <a:ln w="9525">
              <a:noFill/>
              <a:round/>
              <a:headEnd/>
              <a:tailEnd/>
            </a:ln>
          </p:spPr>
          <p:txBody>
            <a:bodyPr/>
            <a:lstStyle/>
            <a:p>
              <a:endParaRPr lang="en-US" dirty="0"/>
            </a:p>
          </p:txBody>
        </p:sp>
        <p:sp>
          <p:nvSpPr>
            <p:cNvPr id="82" name="Freeform 383">
              <a:extLst>
                <a:ext uri="{FF2B5EF4-FFF2-40B4-BE49-F238E27FC236}">
                  <a16:creationId xmlns:a16="http://schemas.microsoft.com/office/drawing/2014/main" id="{A3B41472-5CC5-4389-86C5-F8E675DCD1D2}"/>
                </a:ext>
              </a:extLst>
            </p:cNvPr>
            <p:cNvSpPr>
              <a:spLocks noChangeAspect="1"/>
            </p:cNvSpPr>
            <p:nvPr/>
          </p:nvSpPr>
          <p:spPr bwMode="gray">
            <a:xfrm>
              <a:off x="2149" y="1612"/>
              <a:ext cx="175" cy="92"/>
            </a:xfrm>
            <a:custGeom>
              <a:avLst/>
              <a:gdLst/>
              <a:ahLst/>
              <a:cxnLst>
                <a:cxn ang="0">
                  <a:pos x="0" y="0"/>
                </a:cxn>
                <a:cxn ang="0">
                  <a:pos x="18" y="19"/>
                </a:cxn>
                <a:cxn ang="0">
                  <a:pos x="37" y="39"/>
                </a:cxn>
                <a:cxn ang="0">
                  <a:pos x="67" y="19"/>
                </a:cxn>
                <a:cxn ang="0">
                  <a:pos x="72" y="9"/>
                </a:cxn>
                <a:cxn ang="0">
                  <a:pos x="74" y="0"/>
                </a:cxn>
                <a:cxn ang="0">
                  <a:pos x="0" y="0"/>
                </a:cxn>
              </a:cxnLst>
              <a:rect l="0" t="0" r="r" b="b"/>
              <a:pathLst>
                <a:path w="74" h="39">
                  <a:moveTo>
                    <a:pt x="0" y="0"/>
                  </a:moveTo>
                  <a:cubicBezTo>
                    <a:pt x="18" y="19"/>
                    <a:pt x="18" y="19"/>
                    <a:pt x="18" y="19"/>
                  </a:cubicBezTo>
                  <a:cubicBezTo>
                    <a:pt x="37" y="39"/>
                    <a:pt x="37" y="39"/>
                    <a:pt x="37" y="39"/>
                  </a:cubicBezTo>
                  <a:cubicBezTo>
                    <a:pt x="50" y="34"/>
                    <a:pt x="60" y="27"/>
                    <a:pt x="67" y="19"/>
                  </a:cubicBezTo>
                  <a:cubicBezTo>
                    <a:pt x="69" y="16"/>
                    <a:pt x="71" y="13"/>
                    <a:pt x="72" y="9"/>
                  </a:cubicBezTo>
                  <a:cubicBezTo>
                    <a:pt x="73" y="6"/>
                    <a:pt x="74" y="3"/>
                    <a:pt x="74" y="0"/>
                  </a:cubicBezTo>
                  <a:lnTo>
                    <a:pt x="0" y="0"/>
                  </a:lnTo>
                  <a:close/>
                </a:path>
              </a:pathLst>
            </a:custGeom>
            <a:solidFill>
              <a:schemeClr val="bg2"/>
            </a:solidFill>
            <a:ln w="9525">
              <a:noFill/>
              <a:round/>
              <a:headEnd/>
              <a:tailEnd/>
            </a:ln>
          </p:spPr>
          <p:txBody>
            <a:bodyPr/>
            <a:lstStyle/>
            <a:p>
              <a:endParaRPr lang="en-US" dirty="0"/>
            </a:p>
          </p:txBody>
        </p:sp>
        <p:sp>
          <p:nvSpPr>
            <p:cNvPr id="83" name="Freeform 384">
              <a:extLst>
                <a:ext uri="{FF2B5EF4-FFF2-40B4-BE49-F238E27FC236}">
                  <a16:creationId xmlns:a16="http://schemas.microsoft.com/office/drawing/2014/main" id="{820B58C5-D614-49F9-AB39-79135F5CB815}"/>
                </a:ext>
              </a:extLst>
            </p:cNvPr>
            <p:cNvSpPr>
              <a:spLocks noChangeAspect="1"/>
            </p:cNvSpPr>
            <p:nvPr/>
          </p:nvSpPr>
          <p:spPr bwMode="gray">
            <a:xfrm>
              <a:off x="2049" y="1617"/>
              <a:ext cx="175" cy="151"/>
            </a:xfrm>
            <a:custGeom>
              <a:avLst/>
              <a:gdLst/>
              <a:ahLst/>
              <a:cxnLst>
                <a:cxn ang="0">
                  <a:pos x="37" y="0"/>
                </a:cxn>
                <a:cxn ang="0">
                  <a:pos x="0" y="38"/>
                </a:cxn>
                <a:cxn ang="0">
                  <a:pos x="0" y="57"/>
                </a:cxn>
                <a:cxn ang="0">
                  <a:pos x="37" y="64"/>
                </a:cxn>
                <a:cxn ang="0">
                  <a:pos x="74" y="57"/>
                </a:cxn>
                <a:cxn ang="0">
                  <a:pos x="74" y="38"/>
                </a:cxn>
                <a:cxn ang="0">
                  <a:pos x="37" y="0"/>
                </a:cxn>
              </a:cxnLst>
              <a:rect l="0" t="0" r="r" b="b"/>
              <a:pathLst>
                <a:path w="74" h="64">
                  <a:moveTo>
                    <a:pt x="37" y="0"/>
                  </a:moveTo>
                  <a:cubicBezTo>
                    <a:pt x="0" y="38"/>
                    <a:pt x="0" y="38"/>
                    <a:pt x="0" y="38"/>
                  </a:cubicBezTo>
                  <a:cubicBezTo>
                    <a:pt x="0" y="57"/>
                    <a:pt x="0" y="57"/>
                    <a:pt x="0" y="57"/>
                  </a:cubicBezTo>
                  <a:cubicBezTo>
                    <a:pt x="11" y="61"/>
                    <a:pt x="24" y="64"/>
                    <a:pt x="37" y="64"/>
                  </a:cubicBezTo>
                  <a:cubicBezTo>
                    <a:pt x="51" y="64"/>
                    <a:pt x="63" y="61"/>
                    <a:pt x="74" y="57"/>
                  </a:cubicBezTo>
                  <a:cubicBezTo>
                    <a:pt x="74" y="38"/>
                    <a:pt x="74" y="38"/>
                    <a:pt x="74" y="38"/>
                  </a:cubicBezTo>
                  <a:lnTo>
                    <a:pt x="37" y="0"/>
                  </a:lnTo>
                  <a:close/>
                </a:path>
              </a:pathLst>
            </a:custGeom>
            <a:solidFill>
              <a:schemeClr val="bg2">
                <a:lumMod val="50000"/>
              </a:schemeClr>
            </a:solidFill>
            <a:ln w="9525">
              <a:noFill/>
              <a:round/>
              <a:headEnd/>
              <a:tailEnd/>
            </a:ln>
          </p:spPr>
          <p:txBody>
            <a:bodyPr/>
            <a:lstStyle/>
            <a:p>
              <a:endParaRPr lang="en-US" dirty="0"/>
            </a:p>
          </p:txBody>
        </p:sp>
        <p:sp>
          <p:nvSpPr>
            <p:cNvPr id="84" name="Freeform 385">
              <a:extLst>
                <a:ext uri="{FF2B5EF4-FFF2-40B4-BE49-F238E27FC236}">
                  <a16:creationId xmlns:a16="http://schemas.microsoft.com/office/drawing/2014/main" id="{D6E12862-EE3B-473B-B7A0-11DE038448E7}"/>
                </a:ext>
              </a:extLst>
            </p:cNvPr>
            <p:cNvSpPr>
              <a:spLocks noChangeAspect="1"/>
            </p:cNvSpPr>
            <p:nvPr/>
          </p:nvSpPr>
          <p:spPr bwMode="gray">
            <a:xfrm>
              <a:off x="2049" y="1617"/>
              <a:ext cx="175" cy="104"/>
            </a:xfrm>
            <a:custGeom>
              <a:avLst/>
              <a:gdLst/>
              <a:ahLst/>
              <a:cxnLst>
                <a:cxn ang="0">
                  <a:pos x="37" y="44"/>
                </a:cxn>
                <a:cxn ang="0">
                  <a:pos x="60" y="42"/>
                </a:cxn>
                <a:cxn ang="0">
                  <a:pos x="74" y="38"/>
                </a:cxn>
                <a:cxn ang="0">
                  <a:pos x="37" y="0"/>
                </a:cxn>
                <a:cxn ang="0">
                  <a:pos x="0" y="38"/>
                </a:cxn>
                <a:cxn ang="0">
                  <a:pos x="15" y="42"/>
                </a:cxn>
                <a:cxn ang="0">
                  <a:pos x="37" y="44"/>
                </a:cxn>
              </a:cxnLst>
              <a:rect l="0" t="0" r="r" b="b"/>
              <a:pathLst>
                <a:path w="74" h="44">
                  <a:moveTo>
                    <a:pt x="37" y="44"/>
                  </a:moveTo>
                  <a:cubicBezTo>
                    <a:pt x="45" y="44"/>
                    <a:pt x="53" y="44"/>
                    <a:pt x="60" y="42"/>
                  </a:cubicBezTo>
                  <a:cubicBezTo>
                    <a:pt x="65" y="41"/>
                    <a:pt x="70" y="40"/>
                    <a:pt x="74" y="38"/>
                  </a:cubicBezTo>
                  <a:cubicBezTo>
                    <a:pt x="37" y="0"/>
                    <a:pt x="37" y="0"/>
                    <a:pt x="37" y="0"/>
                  </a:cubicBezTo>
                  <a:cubicBezTo>
                    <a:pt x="0" y="38"/>
                    <a:pt x="0" y="38"/>
                    <a:pt x="0" y="38"/>
                  </a:cubicBezTo>
                  <a:cubicBezTo>
                    <a:pt x="5" y="40"/>
                    <a:pt x="10" y="41"/>
                    <a:pt x="15" y="42"/>
                  </a:cubicBezTo>
                  <a:cubicBezTo>
                    <a:pt x="22" y="44"/>
                    <a:pt x="29" y="44"/>
                    <a:pt x="37" y="44"/>
                  </a:cubicBezTo>
                  <a:close/>
                </a:path>
              </a:pathLst>
            </a:custGeom>
            <a:solidFill>
              <a:schemeClr val="bg2"/>
            </a:solidFill>
            <a:ln w="9525">
              <a:noFill/>
              <a:round/>
              <a:headEnd/>
              <a:tailEnd/>
            </a:ln>
          </p:spPr>
          <p:txBody>
            <a:bodyPr/>
            <a:lstStyle/>
            <a:p>
              <a:endParaRPr lang="en-US" dirty="0"/>
            </a:p>
          </p:txBody>
        </p:sp>
      </p:grpSp>
      <p:sp>
        <p:nvSpPr>
          <p:cNvPr id="85" name="TextBox 84">
            <a:extLst>
              <a:ext uri="{FF2B5EF4-FFF2-40B4-BE49-F238E27FC236}">
                <a16:creationId xmlns:a16="http://schemas.microsoft.com/office/drawing/2014/main" id="{9FAF1B0A-A22B-4BA5-B9C9-AF5E3AE2BEB4}"/>
              </a:ext>
            </a:extLst>
          </p:cNvPr>
          <p:cNvSpPr txBox="1"/>
          <p:nvPr/>
        </p:nvSpPr>
        <p:spPr bwMode="gray">
          <a:xfrm>
            <a:off x="2641843" y="1949264"/>
            <a:ext cx="1561651" cy="864000"/>
          </a:xfrm>
          <a:prstGeom prst="rect">
            <a:avLst/>
          </a:prstGeom>
          <a:noFill/>
        </p:spPr>
        <p:txBody>
          <a:bodyPr wrap="square" lIns="0" tIns="0" rIns="0" bIns="0" rtlCol="0" anchor="ctr">
            <a:noAutofit/>
          </a:bodyPr>
          <a:lstStyle/>
          <a:p>
            <a:pPr marL="177800" lvl="0" indent="-177800" defTabSz="892778" fontAlgn="base">
              <a:buClr>
                <a:schemeClr val="bg2"/>
              </a:buClr>
              <a:buSzPct val="100000"/>
              <a:buFont typeface="Wingdings" pitchFamily="2" charset="2"/>
              <a:buChar char="§"/>
            </a:pPr>
            <a:r>
              <a:rPr lang="en-US" sz="900" dirty="0">
                <a:solidFill>
                  <a:prstClr val="black"/>
                </a:solidFill>
              </a:rPr>
              <a:t>Aerospace</a:t>
            </a:r>
          </a:p>
          <a:p>
            <a:pPr marL="177800" lvl="0" indent="-177800" defTabSz="892778" fontAlgn="base">
              <a:buClr>
                <a:schemeClr val="bg2"/>
              </a:buClr>
              <a:buSzPct val="100000"/>
              <a:buFont typeface="Wingdings" pitchFamily="2" charset="2"/>
              <a:buChar char="§"/>
            </a:pPr>
            <a:r>
              <a:rPr lang="en-US" sz="900" dirty="0">
                <a:solidFill>
                  <a:prstClr val="black"/>
                </a:solidFill>
              </a:rPr>
              <a:t>Automotive</a:t>
            </a:r>
          </a:p>
          <a:p>
            <a:pPr marL="177800" lvl="0" indent="-177800" defTabSz="892778" fontAlgn="base">
              <a:buClr>
                <a:schemeClr val="bg2"/>
              </a:buClr>
              <a:buSzPct val="100000"/>
              <a:buFont typeface="Wingdings" pitchFamily="2" charset="2"/>
              <a:buChar char="§"/>
            </a:pPr>
            <a:r>
              <a:rPr lang="en-US" sz="900" dirty="0">
                <a:solidFill>
                  <a:prstClr val="black"/>
                </a:solidFill>
              </a:rPr>
              <a:t>Energy</a:t>
            </a:r>
          </a:p>
          <a:p>
            <a:pPr marL="177800" lvl="0" indent="-177800" defTabSz="892778" fontAlgn="base">
              <a:buClr>
                <a:schemeClr val="bg2"/>
              </a:buClr>
              <a:buSzPct val="100000"/>
              <a:buFont typeface="Wingdings" pitchFamily="2" charset="2"/>
              <a:buChar char="§"/>
            </a:pPr>
            <a:r>
              <a:rPr lang="en-US" sz="900" dirty="0">
                <a:solidFill>
                  <a:prstClr val="black"/>
                </a:solidFill>
              </a:rPr>
              <a:t>Tooling</a:t>
            </a:r>
          </a:p>
          <a:p>
            <a:pPr marL="177800" lvl="0" indent="-177800" defTabSz="892778" fontAlgn="base">
              <a:buClr>
                <a:schemeClr val="bg2"/>
              </a:buClr>
              <a:buSzPct val="100000"/>
              <a:buFont typeface="Wingdings" pitchFamily="2" charset="2"/>
              <a:buChar char="§"/>
            </a:pPr>
            <a:r>
              <a:rPr lang="en-US" sz="900" dirty="0">
                <a:solidFill>
                  <a:prstClr val="black"/>
                </a:solidFill>
              </a:rPr>
              <a:t>General industries</a:t>
            </a:r>
          </a:p>
        </p:txBody>
      </p:sp>
      <p:sp>
        <p:nvSpPr>
          <p:cNvPr id="86" name="TextBox 85">
            <a:extLst>
              <a:ext uri="{FF2B5EF4-FFF2-40B4-BE49-F238E27FC236}">
                <a16:creationId xmlns:a16="http://schemas.microsoft.com/office/drawing/2014/main" id="{BBED1781-4381-49C0-9848-11AF85DD0F61}"/>
              </a:ext>
            </a:extLst>
          </p:cNvPr>
          <p:cNvSpPr txBox="1"/>
          <p:nvPr/>
        </p:nvSpPr>
        <p:spPr bwMode="gray">
          <a:xfrm>
            <a:off x="2621361" y="3853581"/>
            <a:ext cx="2009013" cy="864744"/>
          </a:xfrm>
          <a:prstGeom prst="rect">
            <a:avLst/>
          </a:prstGeom>
          <a:noFill/>
        </p:spPr>
        <p:txBody>
          <a:bodyPr wrap="square" lIns="0" tIns="0" rIns="0" bIns="0" rtlCol="0" anchor="ctr">
            <a:noAutofit/>
          </a:bodyPr>
          <a:lstStyle>
            <a:defPPr>
              <a:defRPr lang="de-DE"/>
            </a:defPPr>
            <a:lvl1pPr marL="177800" lvl="0" indent="-177800" defTabSz="892778" fontAlgn="base">
              <a:buClr>
                <a:schemeClr val="bg2"/>
              </a:buClr>
              <a:buSzPct val="100000"/>
              <a:buFont typeface="Wingdings" pitchFamily="2" charset="2"/>
              <a:buChar char="§"/>
              <a:defRPr sz="1000">
                <a:solidFill>
                  <a:prstClr val="black"/>
                </a:solidFill>
              </a:defRPr>
            </a:lvl1pPr>
          </a:lstStyle>
          <a:p>
            <a:r>
              <a:rPr lang="en-US" sz="900" dirty="0"/>
              <a:t>Surface technologies</a:t>
            </a:r>
          </a:p>
          <a:p>
            <a:r>
              <a:rPr lang="en-US" sz="900" dirty="0"/>
              <a:t>Application know-how / Engineering</a:t>
            </a:r>
          </a:p>
          <a:p>
            <a:r>
              <a:rPr lang="en-US" sz="900" dirty="0"/>
              <a:t>Service DNA</a:t>
            </a:r>
          </a:p>
          <a:p>
            <a:r>
              <a:rPr lang="en-US" sz="900" dirty="0"/>
              <a:t>Materials</a:t>
            </a:r>
          </a:p>
        </p:txBody>
      </p:sp>
      <p:sp>
        <p:nvSpPr>
          <p:cNvPr id="87" name="Rechteck 60">
            <a:extLst>
              <a:ext uri="{FF2B5EF4-FFF2-40B4-BE49-F238E27FC236}">
                <a16:creationId xmlns:a16="http://schemas.microsoft.com/office/drawing/2014/main" id="{C3919991-FD2A-4A0B-AB47-33117E74C1ED}"/>
              </a:ext>
            </a:extLst>
          </p:cNvPr>
          <p:cNvSpPr/>
          <p:nvPr/>
        </p:nvSpPr>
        <p:spPr bwMode="gray">
          <a:xfrm>
            <a:off x="2630759" y="2905888"/>
            <a:ext cx="2038803" cy="8639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7800" lvl="0" indent="-177800" defTabSz="892778" fontAlgn="base">
              <a:buClr>
                <a:schemeClr val="bg2"/>
              </a:buClr>
              <a:buSzPct val="100000"/>
              <a:buFont typeface="Wingdings" pitchFamily="2" charset="2"/>
              <a:buChar char="§"/>
            </a:pPr>
            <a:r>
              <a:rPr lang="en-US" sz="900" dirty="0">
                <a:solidFill>
                  <a:prstClr val="black"/>
                </a:solidFill>
              </a:rPr>
              <a:t>Thin Film Coating</a:t>
            </a:r>
          </a:p>
          <a:p>
            <a:pPr marL="444500" lvl="1" indent="-177800" defTabSz="892778" fontAlgn="base">
              <a:buClr>
                <a:schemeClr val="bg2"/>
              </a:buClr>
              <a:buSzPct val="100000"/>
              <a:buFont typeface="Arial" panose="020B0604020202020204" pitchFamily="34" charset="0"/>
              <a:buChar char="−"/>
            </a:pPr>
            <a:r>
              <a:rPr lang="en-US" sz="900" dirty="0">
                <a:solidFill>
                  <a:prstClr val="black"/>
                </a:solidFill>
              </a:rPr>
              <a:t>PVD</a:t>
            </a:r>
          </a:p>
          <a:p>
            <a:pPr marL="444500" lvl="1" indent="-177800" defTabSz="892778" fontAlgn="base">
              <a:buClr>
                <a:schemeClr val="bg2"/>
              </a:buClr>
              <a:buSzPct val="100000"/>
              <a:buFont typeface="Arial" panose="020B0604020202020204" pitchFamily="34" charset="0"/>
              <a:buChar char="−"/>
            </a:pPr>
            <a:r>
              <a:rPr lang="en-US" sz="900" dirty="0">
                <a:solidFill>
                  <a:prstClr val="black"/>
                </a:solidFill>
              </a:rPr>
              <a:t>PECVD (PACVD) </a:t>
            </a:r>
          </a:p>
          <a:p>
            <a:pPr marL="177800" lvl="0" indent="-177800" defTabSz="892778" fontAlgn="base">
              <a:buClr>
                <a:schemeClr val="bg2"/>
              </a:buClr>
              <a:buSzPct val="100000"/>
              <a:buFont typeface="Wingdings" pitchFamily="2" charset="2"/>
              <a:buChar char="§"/>
            </a:pPr>
            <a:r>
              <a:rPr lang="en-US" sz="900" dirty="0">
                <a:solidFill>
                  <a:prstClr val="black"/>
                </a:solidFill>
              </a:rPr>
              <a:t>Thermal Spray</a:t>
            </a:r>
          </a:p>
          <a:p>
            <a:pPr marL="177800" lvl="0" indent="-177800" defTabSz="892778" fontAlgn="base">
              <a:buClr>
                <a:schemeClr val="bg2"/>
              </a:buClr>
              <a:buSzPct val="100000"/>
              <a:buFont typeface="Wingdings" pitchFamily="2" charset="2"/>
              <a:buChar char="§"/>
            </a:pPr>
            <a:r>
              <a:rPr lang="en-US" sz="900" dirty="0">
                <a:solidFill>
                  <a:prstClr val="black"/>
                </a:solidFill>
              </a:rPr>
              <a:t>Friction Systems</a:t>
            </a:r>
          </a:p>
          <a:p>
            <a:pPr marL="177800" lvl="0" indent="-177800" defTabSz="892778" fontAlgn="base">
              <a:buClr>
                <a:schemeClr val="bg2"/>
              </a:buClr>
              <a:buSzPct val="100000"/>
              <a:buFont typeface="Wingdings" pitchFamily="2" charset="2"/>
              <a:buChar char="§"/>
            </a:pPr>
            <a:r>
              <a:rPr lang="en-US" sz="900" dirty="0">
                <a:solidFill>
                  <a:prstClr val="black"/>
                </a:solidFill>
              </a:rPr>
              <a:t>Plasma Nitriding</a:t>
            </a:r>
          </a:p>
          <a:p>
            <a:pPr marL="177800" indent="-177800" defTabSz="892778" fontAlgn="base">
              <a:buClr>
                <a:schemeClr val="bg2"/>
              </a:buClr>
              <a:buSzPct val="100000"/>
              <a:buFont typeface="Wingdings" pitchFamily="2" charset="2"/>
              <a:buChar char="§"/>
            </a:pPr>
            <a:r>
              <a:rPr lang="en-US" sz="900" dirty="0">
                <a:solidFill>
                  <a:prstClr val="black"/>
                </a:solidFill>
              </a:rPr>
              <a:t>Additive Manufacturing</a:t>
            </a:r>
          </a:p>
        </p:txBody>
      </p:sp>
      <p:cxnSp>
        <p:nvCxnSpPr>
          <p:cNvPr id="88" name="Straight Connector 87">
            <a:extLst>
              <a:ext uri="{FF2B5EF4-FFF2-40B4-BE49-F238E27FC236}">
                <a16:creationId xmlns:a16="http://schemas.microsoft.com/office/drawing/2014/main" id="{1CD1A00B-5E78-4A18-A23B-699A60FB638E}"/>
              </a:ext>
            </a:extLst>
          </p:cNvPr>
          <p:cNvCxnSpPr>
            <a:cxnSpLocks/>
          </p:cNvCxnSpPr>
          <p:nvPr/>
        </p:nvCxnSpPr>
        <p:spPr bwMode="gray">
          <a:xfrm>
            <a:off x="5040052" y="927157"/>
            <a:ext cx="0" cy="3761730"/>
          </a:xfrm>
          <a:prstGeom prst="line">
            <a:avLst/>
          </a:prstGeom>
          <a:ln w="1270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44" name="Footer Placeholder 5">
            <a:extLst>
              <a:ext uri="{FF2B5EF4-FFF2-40B4-BE49-F238E27FC236}">
                <a16:creationId xmlns:a16="http://schemas.microsoft.com/office/drawing/2014/main" id="{6E59DDD1-E787-42C1-995D-C679FF776BA4}"/>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41240722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20" name="think-cell Folie" r:id="rId5" imgW="359" imgH="360" progId="TCLayout.ActiveDocument.1">
                  <p:embed/>
                </p:oleObj>
              </mc:Choice>
              <mc:Fallback>
                <p:oleObj name="think-cell Folie" r:id="rId5" imgW="359" imgH="360"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5"/>
          </p:nvPr>
        </p:nvSpPr>
        <p:spPr bwMode="gray">
          <a:xfrm>
            <a:off x="359532" y="4911725"/>
            <a:ext cx="684212" cy="103188"/>
          </a:xfrm>
        </p:spPr>
        <p:txBody>
          <a:bodyPr/>
          <a:lstStyle/>
          <a:p>
            <a:r>
              <a:rPr lang="en-US" noProof="0" dirty="0"/>
              <a:t>Page </a:t>
            </a:r>
            <a:fld id="{D126E9C2-5A98-4FED-83CF-BD978A28F274}" type="slidenum">
              <a:rPr lang="en-US" noProof="0" smtClean="0"/>
              <a:pPr/>
              <a:t>5</a:t>
            </a:fld>
            <a:endParaRPr lang="en-US" noProof="0" dirty="0"/>
          </a:p>
        </p:txBody>
      </p:sp>
      <p:sp>
        <p:nvSpPr>
          <p:cNvPr id="5" name="Title 4"/>
          <p:cNvSpPr>
            <a:spLocks noGrp="1"/>
          </p:cNvSpPr>
          <p:nvPr>
            <p:ph type="title"/>
          </p:nvPr>
        </p:nvSpPr>
        <p:spPr bwMode="gray"/>
        <p:txBody>
          <a:bodyPr/>
          <a:lstStyle/>
          <a:p>
            <a:r>
              <a:rPr lang="en-GB" dirty="0"/>
              <a:t>Serving attractive growth markets</a:t>
            </a:r>
          </a:p>
        </p:txBody>
      </p:sp>
      <p:graphicFrame>
        <p:nvGraphicFramePr>
          <p:cNvPr id="50" name="Tabelle 13">
            <a:extLst>
              <a:ext uri="{FF2B5EF4-FFF2-40B4-BE49-F238E27FC236}">
                <a16:creationId xmlns:a16="http://schemas.microsoft.com/office/drawing/2014/main" id="{AD056EA7-375B-4432-A32B-6D2F46D4D10D}"/>
              </a:ext>
            </a:extLst>
          </p:cNvPr>
          <p:cNvGraphicFramePr>
            <a:graphicFrameLocks noGrp="1"/>
          </p:cNvGraphicFramePr>
          <p:nvPr>
            <p:extLst/>
          </p:nvPr>
        </p:nvGraphicFramePr>
        <p:xfrm>
          <a:off x="365598" y="1325075"/>
          <a:ext cx="8310855" cy="3376835"/>
        </p:xfrm>
        <a:graphic>
          <a:graphicData uri="http://schemas.openxmlformats.org/drawingml/2006/table">
            <a:tbl>
              <a:tblPr firstRow="1" bandRow="1">
                <a:tableStyleId>{5C22544A-7EE6-4342-B048-85BDC9FD1C3A}</a:tableStyleId>
              </a:tblPr>
              <a:tblGrid>
                <a:gridCol w="1187265">
                  <a:extLst>
                    <a:ext uri="{9D8B030D-6E8A-4147-A177-3AD203B41FA5}">
                      <a16:colId xmlns:a16="http://schemas.microsoft.com/office/drawing/2014/main" val="20000"/>
                    </a:ext>
                  </a:extLst>
                </a:gridCol>
                <a:gridCol w="1187265">
                  <a:extLst>
                    <a:ext uri="{9D8B030D-6E8A-4147-A177-3AD203B41FA5}">
                      <a16:colId xmlns:a16="http://schemas.microsoft.com/office/drawing/2014/main" val="20001"/>
                    </a:ext>
                  </a:extLst>
                </a:gridCol>
                <a:gridCol w="1187265">
                  <a:extLst>
                    <a:ext uri="{9D8B030D-6E8A-4147-A177-3AD203B41FA5}">
                      <a16:colId xmlns:a16="http://schemas.microsoft.com/office/drawing/2014/main" val="20002"/>
                    </a:ext>
                  </a:extLst>
                </a:gridCol>
                <a:gridCol w="1187265">
                  <a:extLst>
                    <a:ext uri="{9D8B030D-6E8A-4147-A177-3AD203B41FA5}">
                      <a16:colId xmlns:a16="http://schemas.microsoft.com/office/drawing/2014/main" val="20003"/>
                    </a:ext>
                  </a:extLst>
                </a:gridCol>
                <a:gridCol w="1187265">
                  <a:extLst>
                    <a:ext uri="{9D8B030D-6E8A-4147-A177-3AD203B41FA5}">
                      <a16:colId xmlns:a16="http://schemas.microsoft.com/office/drawing/2014/main" val="20004"/>
                    </a:ext>
                  </a:extLst>
                </a:gridCol>
                <a:gridCol w="1187265">
                  <a:extLst>
                    <a:ext uri="{9D8B030D-6E8A-4147-A177-3AD203B41FA5}">
                      <a16:colId xmlns:a16="http://schemas.microsoft.com/office/drawing/2014/main" val="20005"/>
                    </a:ext>
                  </a:extLst>
                </a:gridCol>
                <a:gridCol w="1187265">
                  <a:extLst>
                    <a:ext uri="{9D8B030D-6E8A-4147-A177-3AD203B41FA5}">
                      <a16:colId xmlns:a16="http://schemas.microsoft.com/office/drawing/2014/main" val="2841539289"/>
                    </a:ext>
                  </a:extLst>
                </a:gridCol>
              </a:tblGrid>
              <a:tr h="482405">
                <a:tc>
                  <a:txBody>
                    <a:bodyPr/>
                    <a:lstStyle/>
                    <a:p>
                      <a:endParaRPr lang="en-US" sz="900" noProof="0" dirty="0"/>
                    </a:p>
                  </a:txBody>
                  <a:tcPr>
                    <a:solidFill>
                      <a:schemeClr val="bg1"/>
                    </a:solidFill>
                  </a:tcPr>
                </a:tc>
                <a:tc>
                  <a:txBody>
                    <a:bodyPr/>
                    <a:lstStyle/>
                    <a:p>
                      <a:endParaRPr lang="en-US" sz="900" noProof="0" dirty="0"/>
                    </a:p>
                  </a:txBody>
                  <a:tcPr>
                    <a:solidFill>
                      <a:schemeClr val="bg1"/>
                    </a:solidFill>
                  </a:tcPr>
                </a:tc>
                <a:tc>
                  <a:txBody>
                    <a:bodyPr/>
                    <a:lstStyle/>
                    <a:p>
                      <a:endParaRPr lang="en-US" sz="900" noProof="0" dirty="0"/>
                    </a:p>
                  </a:txBody>
                  <a:tcPr>
                    <a:solidFill>
                      <a:schemeClr val="bg1"/>
                    </a:solidFill>
                  </a:tcPr>
                </a:tc>
                <a:tc>
                  <a:txBody>
                    <a:bodyPr/>
                    <a:lstStyle/>
                    <a:p>
                      <a:endParaRPr lang="en-US" sz="900" noProof="0" dirty="0"/>
                    </a:p>
                  </a:txBody>
                  <a:tcPr>
                    <a:solidFill>
                      <a:schemeClr val="bg1"/>
                    </a:solidFill>
                  </a:tcPr>
                </a:tc>
                <a:tc>
                  <a:txBody>
                    <a:bodyPr/>
                    <a:lstStyle/>
                    <a:p>
                      <a:endParaRPr lang="en-US" sz="900" noProof="0" dirty="0"/>
                    </a:p>
                  </a:txBody>
                  <a:tcPr>
                    <a:solidFill>
                      <a:schemeClr val="bg1"/>
                    </a:solidFill>
                  </a:tcPr>
                </a:tc>
                <a:tc>
                  <a:txBody>
                    <a:bodyPr/>
                    <a:lstStyle/>
                    <a:p>
                      <a:endParaRPr lang="en-US" sz="900" noProof="0" dirty="0"/>
                    </a:p>
                  </a:txBody>
                  <a:tcPr>
                    <a:solidFill>
                      <a:schemeClr val="bg1"/>
                    </a:solidFill>
                  </a:tcPr>
                </a:tc>
                <a:tc>
                  <a:txBody>
                    <a:bodyPr/>
                    <a:lstStyle/>
                    <a:p>
                      <a:endParaRPr lang="en-US" sz="900" noProof="0" dirty="0"/>
                    </a:p>
                  </a:txBody>
                  <a:tcPr>
                    <a:solidFill>
                      <a:schemeClr val="bg1"/>
                    </a:solidFill>
                  </a:tcPr>
                </a:tc>
                <a:extLst>
                  <a:ext uri="{0D108BD9-81ED-4DB2-BD59-A6C34878D82A}">
                    <a16:rowId xmlns:a16="http://schemas.microsoft.com/office/drawing/2014/main" val="10000"/>
                  </a:ext>
                </a:extLst>
              </a:tr>
              <a:tr h="482405">
                <a:tc>
                  <a:txBody>
                    <a:bodyPr/>
                    <a:lstStyle/>
                    <a:p>
                      <a:r>
                        <a:rPr lang="en-US" sz="900" b="1" noProof="0" dirty="0">
                          <a:solidFill>
                            <a:schemeClr val="tx1"/>
                          </a:solidFill>
                        </a:rPr>
                        <a:t>Aerospace</a:t>
                      </a:r>
                    </a:p>
                  </a:txBody>
                  <a:tcPr anchor="ctr">
                    <a:solidFill>
                      <a:schemeClr val="accent1"/>
                    </a:solidFill>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extLst>
                  <a:ext uri="{0D108BD9-81ED-4DB2-BD59-A6C34878D82A}">
                    <a16:rowId xmlns:a16="http://schemas.microsoft.com/office/drawing/2014/main" val="10001"/>
                  </a:ext>
                </a:extLst>
              </a:tr>
              <a:tr h="482405">
                <a:tc>
                  <a:txBody>
                    <a:bodyPr/>
                    <a:lstStyle/>
                    <a:p>
                      <a:r>
                        <a:rPr lang="en-US" sz="900" b="1" noProof="0" dirty="0">
                          <a:solidFill>
                            <a:schemeClr val="tx1"/>
                          </a:solidFill>
                        </a:rPr>
                        <a:t>Automotive</a:t>
                      </a:r>
                    </a:p>
                  </a:txBody>
                  <a:tcPr anchor="ctr">
                    <a:solidFill>
                      <a:schemeClr val="accent1"/>
                    </a:solidFill>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extLst>
                  <a:ext uri="{0D108BD9-81ED-4DB2-BD59-A6C34878D82A}">
                    <a16:rowId xmlns:a16="http://schemas.microsoft.com/office/drawing/2014/main" val="10002"/>
                  </a:ext>
                </a:extLst>
              </a:tr>
              <a:tr h="482405">
                <a:tc>
                  <a:txBody>
                    <a:bodyPr/>
                    <a:lstStyle/>
                    <a:p>
                      <a:r>
                        <a:rPr lang="en-US" sz="900" b="1" noProof="0" dirty="0">
                          <a:solidFill>
                            <a:schemeClr val="tx1"/>
                          </a:solidFill>
                        </a:rPr>
                        <a:t>Energy</a:t>
                      </a:r>
                    </a:p>
                  </a:txBody>
                  <a:tcPr anchor="ctr">
                    <a:solidFill>
                      <a:schemeClr val="accent1"/>
                    </a:solidFill>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extLst>
                  <a:ext uri="{0D108BD9-81ED-4DB2-BD59-A6C34878D82A}">
                    <a16:rowId xmlns:a16="http://schemas.microsoft.com/office/drawing/2014/main" val="10003"/>
                  </a:ext>
                </a:extLst>
              </a:tr>
              <a:tr h="482405">
                <a:tc>
                  <a:txBody>
                    <a:bodyPr/>
                    <a:lstStyle/>
                    <a:p>
                      <a:r>
                        <a:rPr lang="en-US" sz="900" b="1" noProof="0" dirty="0">
                          <a:solidFill>
                            <a:schemeClr val="tx1"/>
                          </a:solidFill>
                        </a:rPr>
                        <a:t>Tooling</a:t>
                      </a:r>
                    </a:p>
                  </a:txBody>
                  <a:tcPr anchor="ctr">
                    <a:solidFill>
                      <a:schemeClr val="accent1"/>
                    </a:solidFill>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extLst>
                  <a:ext uri="{0D108BD9-81ED-4DB2-BD59-A6C34878D82A}">
                    <a16:rowId xmlns:a16="http://schemas.microsoft.com/office/drawing/2014/main" val="10004"/>
                  </a:ext>
                </a:extLst>
              </a:tr>
              <a:tr h="482405">
                <a:tc>
                  <a:txBody>
                    <a:bodyPr/>
                    <a:lstStyle/>
                    <a:p>
                      <a:r>
                        <a:rPr lang="en-US" sz="900" b="1" noProof="0" dirty="0">
                          <a:solidFill>
                            <a:schemeClr val="tx1"/>
                          </a:solidFill>
                        </a:rPr>
                        <a:t>General Industries</a:t>
                      </a:r>
                    </a:p>
                  </a:txBody>
                  <a:tcPr anchor="ctr">
                    <a:solidFill>
                      <a:schemeClr val="accent1"/>
                    </a:solidFill>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extLst>
                  <a:ext uri="{0D108BD9-81ED-4DB2-BD59-A6C34878D82A}">
                    <a16:rowId xmlns:a16="http://schemas.microsoft.com/office/drawing/2014/main" val="10005"/>
                  </a:ext>
                </a:extLst>
              </a:tr>
              <a:tr h="482405">
                <a:tc>
                  <a:txBody>
                    <a:bodyPr/>
                    <a:lstStyle/>
                    <a:p>
                      <a:r>
                        <a:rPr lang="en-US" sz="900" b="1" noProof="0" dirty="0">
                          <a:solidFill>
                            <a:schemeClr val="tx1"/>
                          </a:solidFill>
                        </a:rPr>
                        <a:t>Manmade Fibers</a:t>
                      </a:r>
                    </a:p>
                  </a:txBody>
                  <a:tcPr anchor="ctr">
                    <a:solidFill>
                      <a:schemeClr val="accent1"/>
                    </a:solidFill>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tc>
                  <a:txBody>
                    <a:bodyPr/>
                    <a:lstStyle/>
                    <a:p>
                      <a:endParaRPr lang="en-US" sz="900" noProof="0" dirty="0"/>
                    </a:p>
                  </a:txBody>
                  <a:tcPr/>
                </a:tc>
                <a:extLst>
                  <a:ext uri="{0D108BD9-81ED-4DB2-BD59-A6C34878D82A}">
                    <a16:rowId xmlns:a16="http://schemas.microsoft.com/office/drawing/2014/main" val="10006"/>
                  </a:ext>
                </a:extLst>
              </a:tr>
            </a:tbl>
          </a:graphicData>
        </a:graphic>
      </p:graphicFrame>
      <p:pic>
        <p:nvPicPr>
          <p:cNvPr id="52" name="Grafik 1">
            <a:extLst>
              <a:ext uri="{FF2B5EF4-FFF2-40B4-BE49-F238E27FC236}">
                <a16:creationId xmlns:a16="http://schemas.microsoft.com/office/drawing/2014/main" id="{9075C781-35B0-4211-B2CE-F3EED79EB4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1372" y="1395729"/>
            <a:ext cx="838800" cy="360805"/>
          </a:xfrm>
          <a:prstGeom prst="rect">
            <a:avLst/>
          </a:prstGeom>
        </p:spPr>
      </p:pic>
      <p:grpSp>
        <p:nvGrpSpPr>
          <p:cNvPr id="53" name="Group 14">
            <a:extLst>
              <a:ext uri="{FF2B5EF4-FFF2-40B4-BE49-F238E27FC236}">
                <a16:creationId xmlns:a16="http://schemas.microsoft.com/office/drawing/2014/main" id="{FCC090CE-FB7E-4934-8AC2-C1D6D8250C1F}"/>
              </a:ext>
            </a:extLst>
          </p:cNvPr>
          <p:cNvGrpSpPr>
            <a:grpSpLocks noChangeAspect="1"/>
          </p:cNvGrpSpPr>
          <p:nvPr/>
        </p:nvGrpSpPr>
        <p:grpSpPr bwMode="gray">
          <a:xfrm>
            <a:off x="2915816" y="1393973"/>
            <a:ext cx="837854" cy="333093"/>
            <a:chOff x="7884369" y="216875"/>
            <a:chExt cx="899048" cy="357422"/>
          </a:xfrm>
        </p:grpSpPr>
        <p:sp>
          <p:nvSpPr>
            <p:cNvPr id="61" name="Freeform 10">
              <a:extLst>
                <a:ext uri="{FF2B5EF4-FFF2-40B4-BE49-F238E27FC236}">
                  <a16:creationId xmlns:a16="http://schemas.microsoft.com/office/drawing/2014/main" id="{635F0BF8-4619-4FEA-801A-0280700D5EF0}"/>
                </a:ext>
              </a:extLst>
            </p:cNvPr>
            <p:cNvSpPr>
              <a:spLocks/>
            </p:cNvSpPr>
            <p:nvPr userDrawn="1"/>
          </p:nvSpPr>
          <p:spPr bwMode="gray">
            <a:xfrm>
              <a:off x="7891613" y="477883"/>
              <a:ext cx="126294" cy="93625"/>
            </a:xfrm>
            <a:custGeom>
              <a:avLst/>
              <a:gdLst>
                <a:gd name="T0" fmla="*/ 234 w 634"/>
                <a:gd name="T1" fmla="*/ 3 h 471"/>
                <a:gd name="T2" fmla="*/ 287 w 634"/>
                <a:gd name="T3" fmla="*/ 22 h 471"/>
                <a:gd name="T4" fmla="*/ 325 w 634"/>
                <a:gd name="T5" fmla="*/ 62 h 471"/>
                <a:gd name="T6" fmla="*/ 351 w 634"/>
                <a:gd name="T7" fmla="*/ 62 h 471"/>
                <a:gd name="T8" fmla="*/ 397 w 634"/>
                <a:gd name="T9" fmla="*/ 22 h 471"/>
                <a:gd name="T10" fmla="*/ 452 w 634"/>
                <a:gd name="T11" fmla="*/ 3 h 471"/>
                <a:gd name="T12" fmla="*/ 517 w 634"/>
                <a:gd name="T13" fmla="*/ 3 h 471"/>
                <a:gd name="T14" fmla="*/ 574 w 634"/>
                <a:gd name="T15" fmla="*/ 22 h 471"/>
                <a:gd name="T16" fmla="*/ 612 w 634"/>
                <a:gd name="T17" fmla="*/ 62 h 471"/>
                <a:gd name="T18" fmla="*/ 631 w 634"/>
                <a:gd name="T19" fmla="*/ 123 h 471"/>
                <a:gd name="T20" fmla="*/ 634 w 634"/>
                <a:gd name="T21" fmla="*/ 471 h 471"/>
                <a:gd name="T22" fmla="*/ 577 w 634"/>
                <a:gd name="T23" fmla="*/ 163 h 471"/>
                <a:gd name="T24" fmla="*/ 572 w 634"/>
                <a:gd name="T25" fmla="*/ 113 h 471"/>
                <a:gd name="T26" fmla="*/ 554 w 634"/>
                <a:gd name="T27" fmla="*/ 77 h 471"/>
                <a:gd name="T28" fmla="*/ 521 w 634"/>
                <a:gd name="T29" fmla="*/ 54 h 471"/>
                <a:gd name="T30" fmla="*/ 470 w 634"/>
                <a:gd name="T31" fmla="*/ 47 h 471"/>
                <a:gd name="T32" fmla="*/ 426 w 634"/>
                <a:gd name="T33" fmla="*/ 52 h 471"/>
                <a:gd name="T34" fmla="*/ 387 w 634"/>
                <a:gd name="T35" fmla="*/ 77 h 471"/>
                <a:gd name="T36" fmla="*/ 358 w 634"/>
                <a:gd name="T37" fmla="*/ 123 h 471"/>
                <a:gd name="T38" fmla="*/ 346 w 634"/>
                <a:gd name="T39" fmla="*/ 181 h 471"/>
                <a:gd name="T40" fmla="*/ 344 w 634"/>
                <a:gd name="T41" fmla="*/ 471 h 471"/>
                <a:gd name="T42" fmla="*/ 289 w 634"/>
                <a:gd name="T43" fmla="*/ 160 h 471"/>
                <a:gd name="T44" fmla="*/ 284 w 634"/>
                <a:gd name="T45" fmla="*/ 117 h 471"/>
                <a:gd name="T46" fmla="*/ 267 w 634"/>
                <a:gd name="T47" fmla="*/ 80 h 471"/>
                <a:gd name="T48" fmla="*/ 238 w 634"/>
                <a:gd name="T49" fmla="*/ 55 h 471"/>
                <a:gd name="T50" fmla="*/ 193 w 634"/>
                <a:gd name="T51" fmla="*/ 47 h 471"/>
                <a:gd name="T52" fmla="*/ 149 w 634"/>
                <a:gd name="T53" fmla="*/ 52 h 471"/>
                <a:gd name="T54" fmla="*/ 108 w 634"/>
                <a:gd name="T55" fmla="*/ 75 h 471"/>
                <a:gd name="T56" fmla="*/ 75 w 634"/>
                <a:gd name="T57" fmla="*/ 120 h 471"/>
                <a:gd name="T58" fmla="*/ 58 w 634"/>
                <a:gd name="T59" fmla="*/ 181 h 471"/>
                <a:gd name="T60" fmla="*/ 57 w 634"/>
                <a:gd name="T61" fmla="*/ 471 h 471"/>
                <a:gd name="T62" fmla="*/ 0 w 634"/>
                <a:gd name="T63" fmla="*/ 13 h 471"/>
                <a:gd name="T64" fmla="*/ 53 w 634"/>
                <a:gd name="T65" fmla="*/ 90 h 471"/>
                <a:gd name="T66" fmla="*/ 70 w 634"/>
                <a:gd name="T67" fmla="*/ 65 h 471"/>
                <a:gd name="T68" fmla="*/ 113 w 634"/>
                <a:gd name="T69" fmla="*/ 24 h 471"/>
                <a:gd name="T70" fmla="*/ 170 w 634"/>
                <a:gd name="T71" fmla="*/ 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471">
                  <a:moveTo>
                    <a:pt x="204" y="0"/>
                  </a:moveTo>
                  <a:lnTo>
                    <a:pt x="234" y="3"/>
                  </a:lnTo>
                  <a:lnTo>
                    <a:pt x="262" y="10"/>
                  </a:lnTo>
                  <a:lnTo>
                    <a:pt x="287" y="22"/>
                  </a:lnTo>
                  <a:lnTo>
                    <a:pt x="309" y="39"/>
                  </a:lnTo>
                  <a:lnTo>
                    <a:pt x="325" y="62"/>
                  </a:lnTo>
                  <a:lnTo>
                    <a:pt x="336" y="90"/>
                  </a:lnTo>
                  <a:lnTo>
                    <a:pt x="351" y="62"/>
                  </a:lnTo>
                  <a:lnTo>
                    <a:pt x="372" y="39"/>
                  </a:lnTo>
                  <a:lnTo>
                    <a:pt x="397" y="22"/>
                  </a:lnTo>
                  <a:lnTo>
                    <a:pt x="423" y="10"/>
                  </a:lnTo>
                  <a:lnTo>
                    <a:pt x="452" y="3"/>
                  </a:lnTo>
                  <a:lnTo>
                    <a:pt x="482" y="0"/>
                  </a:lnTo>
                  <a:lnTo>
                    <a:pt x="517" y="3"/>
                  </a:lnTo>
                  <a:lnTo>
                    <a:pt x="548" y="10"/>
                  </a:lnTo>
                  <a:lnTo>
                    <a:pt x="574" y="22"/>
                  </a:lnTo>
                  <a:lnTo>
                    <a:pt x="595" y="40"/>
                  </a:lnTo>
                  <a:lnTo>
                    <a:pt x="612" y="62"/>
                  </a:lnTo>
                  <a:lnTo>
                    <a:pt x="624" y="90"/>
                  </a:lnTo>
                  <a:lnTo>
                    <a:pt x="631" y="123"/>
                  </a:lnTo>
                  <a:lnTo>
                    <a:pt x="634" y="160"/>
                  </a:lnTo>
                  <a:lnTo>
                    <a:pt x="634" y="471"/>
                  </a:lnTo>
                  <a:lnTo>
                    <a:pt x="577" y="471"/>
                  </a:lnTo>
                  <a:lnTo>
                    <a:pt x="577" y="163"/>
                  </a:lnTo>
                  <a:lnTo>
                    <a:pt x="576" y="137"/>
                  </a:lnTo>
                  <a:lnTo>
                    <a:pt x="572" y="113"/>
                  </a:lnTo>
                  <a:lnTo>
                    <a:pt x="563" y="94"/>
                  </a:lnTo>
                  <a:lnTo>
                    <a:pt x="554" y="77"/>
                  </a:lnTo>
                  <a:lnTo>
                    <a:pt x="539" y="64"/>
                  </a:lnTo>
                  <a:lnTo>
                    <a:pt x="521" y="54"/>
                  </a:lnTo>
                  <a:lnTo>
                    <a:pt x="497" y="48"/>
                  </a:lnTo>
                  <a:lnTo>
                    <a:pt x="470" y="47"/>
                  </a:lnTo>
                  <a:lnTo>
                    <a:pt x="446" y="48"/>
                  </a:lnTo>
                  <a:lnTo>
                    <a:pt x="426" y="52"/>
                  </a:lnTo>
                  <a:lnTo>
                    <a:pt x="409" y="61"/>
                  </a:lnTo>
                  <a:lnTo>
                    <a:pt x="387" y="77"/>
                  </a:lnTo>
                  <a:lnTo>
                    <a:pt x="371" y="98"/>
                  </a:lnTo>
                  <a:lnTo>
                    <a:pt x="358" y="123"/>
                  </a:lnTo>
                  <a:lnTo>
                    <a:pt x="350" y="150"/>
                  </a:lnTo>
                  <a:lnTo>
                    <a:pt x="346" y="181"/>
                  </a:lnTo>
                  <a:lnTo>
                    <a:pt x="344" y="212"/>
                  </a:lnTo>
                  <a:lnTo>
                    <a:pt x="344" y="471"/>
                  </a:lnTo>
                  <a:lnTo>
                    <a:pt x="289" y="471"/>
                  </a:lnTo>
                  <a:lnTo>
                    <a:pt x="289" y="160"/>
                  </a:lnTo>
                  <a:lnTo>
                    <a:pt x="288" y="138"/>
                  </a:lnTo>
                  <a:lnTo>
                    <a:pt x="284" y="117"/>
                  </a:lnTo>
                  <a:lnTo>
                    <a:pt x="277" y="97"/>
                  </a:lnTo>
                  <a:lnTo>
                    <a:pt x="267" y="80"/>
                  </a:lnTo>
                  <a:lnTo>
                    <a:pt x="255" y="66"/>
                  </a:lnTo>
                  <a:lnTo>
                    <a:pt x="238" y="55"/>
                  </a:lnTo>
                  <a:lnTo>
                    <a:pt x="218" y="50"/>
                  </a:lnTo>
                  <a:lnTo>
                    <a:pt x="193" y="47"/>
                  </a:lnTo>
                  <a:lnTo>
                    <a:pt x="170" y="48"/>
                  </a:lnTo>
                  <a:lnTo>
                    <a:pt x="149" y="52"/>
                  </a:lnTo>
                  <a:lnTo>
                    <a:pt x="131" y="59"/>
                  </a:lnTo>
                  <a:lnTo>
                    <a:pt x="108" y="75"/>
                  </a:lnTo>
                  <a:lnTo>
                    <a:pt x="88" y="95"/>
                  </a:lnTo>
                  <a:lnTo>
                    <a:pt x="75" y="120"/>
                  </a:lnTo>
                  <a:lnTo>
                    <a:pt x="65" y="149"/>
                  </a:lnTo>
                  <a:lnTo>
                    <a:pt x="58" y="181"/>
                  </a:lnTo>
                  <a:lnTo>
                    <a:pt x="57" y="215"/>
                  </a:lnTo>
                  <a:lnTo>
                    <a:pt x="57" y="471"/>
                  </a:lnTo>
                  <a:lnTo>
                    <a:pt x="0" y="471"/>
                  </a:lnTo>
                  <a:lnTo>
                    <a:pt x="0" y="13"/>
                  </a:lnTo>
                  <a:lnTo>
                    <a:pt x="53" y="13"/>
                  </a:lnTo>
                  <a:lnTo>
                    <a:pt x="53" y="90"/>
                  </a:lnTo>
                  <a:lnTo>
                    <a:pt x="54" y="90"/>
                  </a:lnTo>
                  <a:lnTo>
                    <a:pt x="70" y="65"/>
                  </a:lnTo>
                  <a:lnTo>
                    <a:pt x="91" y="43"/>
                  </a:lnTo>
                  <a:lnTo>
                    <a:pt x="113" y="24"/>
                  </a:lnTo>
                  <a:lnTo>
                    <a:pt x="139" y="11"/>
                  </a:lnTo>
                  <a:lnTo>
                    <a:pt x="170" y="3"/>
                  </a:lnTo>
                  <a:lnTo>
                    <a:pt x="20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11">
              <a:extLst>
                <a:ext uri="{FF2B5EF4-FFF2-40B4-BE49-F238E27FC236}">
                  <a16:creationId xmlns:a16="http://schemas.microsoft.com/office/drawing/2014/main" id="{322E54A4-8FF9-48F3-8417-A4F6D1B4228B}"/>
                </a:ext>
              </a:extLst>
            </p:cNvPr>
            <p:cNvSpPr>
              <a:spLocks noEditPoints="1"/>
            </p:cNvSpPr>
            <p:nvPr userDrawn="1"/>
          </p:nvSpPr>
          <p:spPr bwMode="gray">
            <a:xfrm>
              <a:off x="8030656" y="477883"/>
              <a:ext cx="81275" cy="96414"/>
            </a:xfrm>
            <a:custGeom>
              <a:avLst/>
              <a:gdLst>
                <a:gd name="T0" fmla="*/ 174 w 408"/>
                <a:gd name="T1" fmla="*/ 50 h 485"/>
                <a:gd name="T2" fmla="*/ 121 w 408"/>
                <a:gd name="T3" fmla="*/ 77 h 485"/>
                <a:gd name="T4" fmla="*/ 83 w 408"/>
                <a:gd name="T5" fmla="*/ 121 h 485"/>
                <a:gd name="T6" fmla="*/ 61 w 408"/>
                <a:gd name="T7" fmla="*/ 179 h 485"/>
                <a:gd name="T8" fmla="*/ 353 w 408"/>
                <a:gd name="T9" fmla="*/ 211 h 485"/>
                <a:gd name="T10" fmla="*/ 342 w 408"/>
                <a:gd name="T11" fmla="*/ 149 h 485"/>
                <a:gd name="T12" fmla="*/ 313 w 408"/>
                <a:gd name="T13" fmla="*/ 97 h 485"/>
                <a:gd name="T14" fmla="*/ 267 w 408"/>
                <a:gd name="T15" fmla="*/ 61 h 485"/>
                <a:gd name="T16" fmla="*/ 207 w 408"/>
                <a:gd name="T17" fmla="*/ 47 h 485"/>
                <a:gd name="T18" fmla="*/ 241 w 408"/>
                <a:gd name="T19" fmla="*/ 3 h 485"/>
                <a:gd name="T20" fmla="*/ 300 w 408"/>
                <a:gd name="T21" fmla="*/ 22 h 485"/>
                <a:gd name="T22" fmla="*/ 346 w 408"/>
                <a:gd name="T23" fmla="*/ 58 h 485"/>
                <a:gd name="T24" fmla="*/ 379 w 408"/>
                <a:gd name="T25" fmla="*/ 105 h 485"/>
                <a:gd name="T26" fmla="*/ 400 w 408"/>
                <a:gd name="T27" fmla="*/ 163 h 485"/>
                <a:gd name="T28" fmla="*/ 408 w 408"/>
                <a:gd name="T29" fmla="*/ 258 h 485"/>
                <a:gd name="T30" fmla="*/ 58 w 408"/>
                <a:gd name="T31" fmla="*/ 288 h 485"/>
                <a:gd name="T32" fmla="*/ 76 w 408"/>
                <a:gd name="T33" fmla="*/ 351 h 485"/>
                <a:gd name="T34" fmla="*/ 112 w 408"/>
                <a:gd name="T35" fmla="*/ 401 h 485"/>
                <a:gd name="T36" fmla="*/ 159 w 408"/>
                <a:gd name="T37" fmla="*/ 430 h 485"/>
                <a:gd name="T38" fmla="*/ 207 w 408"/>
                <a:gd name="T39" fmla="*/ 438 h 485"/>
                <a:gd name="T40" fmla="*/ 262 w 408"/>
                <a:gd name="T41" fmla="*/ 430 h 485"/>
                <a:gd name="T42" fmla="*/ 303 w 408"/>
                <a:gd name="T43" fmla="*/ 405 h 485"/>
                <a:gd name="T44" fmla="*/ 339 w 408"/>
                <a:gd name="T45" fmla="*/ 353 h 485"/>
                <a:gd name="T46" fmla="*/ 407 w 408"/>
                <a:gd name="T47" fmla="*/ 320 h 485"/>
                <a:gd name="T48" fmla="*/ 382 w 408"/>
                <a:gd name="T49" fmla="*/ 390 h 485"/>
                <a:gd name="T50" fmla="*/ 342 w 408"/>
                <a:gd name="T51" fmla="*/ 441 h 485"/>
                <a:gd name="T52" fmla="*/ 284 w 408"/>
                <a:gd name="T53" fmla="*/ 474 h 485"/>
                <a:gd name="T54" fmla="*/ 207 w 408"/>
                <a:gd name="T55" fmla="*/ 485 h 485"/>
                <a:gd name="T56" fmla="*/ 141 w 408"/>
                <a:gd name="T57" fmla="*/ 475 h 485"/>
                <a:gd name="T58" fmla="*/ 88 w 408"/>
                <a:gd name="T59" fmla="*/ 451 h 485"/>
                <a:gd name="T60" fmla="*/ 49 w 408"/>
                <a:gd name="T61" fmla="*/ 412 h 485"/>
                <a:gd name="T62" fmla="*/ 21 w 408"/>
                <a:gd name="T63" fmla="*/ 364 h 485"/>
                <a:gd name="T64" fmla="*/ 3 w 408"/>
                <a:gd name="T65" fmla="*/ 289 h 485"/>
                <a:gd name="T66" fmla="*/ 3 w 408"/>
                <a:gd name="T67" fmla="*/ 197 h 485"/>
                <a:gd name="T68" fmla="*/ 21 w 408"/>
                <a:gd name="T69" fmla="*/ 125 h 485"/>
                <a:gd name="T70" fmla="*/ 49 w 408"/>
                <a:gd name="T71" fmla="*/ 76 h 485"/>
                <a:gd name="T72" fmla="*/ 88 w 408"/>
                <a:gd name="T73" fmla="*/ 36 h 485"/>
                <a:gd name="T74" fmla="*/ 141 w 408"/>
                <a:gd name="T75" fmla="*/ 8 h 485"/>
                <a:gd name="T76" fmla="*/ 207 w 408"/>
                <a:gd name="T7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485">
                  <a:moveTo>
                    <a:pt x="207" y="47"/>
                  </a:moveTo>
                  <a:lnTo>
                    <a:pt x="174" y="50"/>
                  </a:lnTo>
                  <a:lnTo>
                    <a:pt x="146" y="61"/>
                  </a:lnTo>
                  <a:lnTo>
                    <a:pt x="121" y="77"/>
                  </a:lnTo>
                  <a:lnTo>
                    <a:pt x="101" y="97"/>
                  </a:lnTo>
                  <a:lnTo>
                    <a:pt x="83" y="121"/>
                  </a:lnTo>
                  <a:lnTo>
                    <a:pt x="71" y="149"/>
                  </a:lnTo>
                  <a:lnTo>
                    <a:pt x="61" y="179"/>
                  </a:lnTo>
                  <a:lnTo>
                    <a:pt x="55" y="211"/>
                  </a:lnTo>
                  <a:lnTo>
                    <a:pt x="353" y="211"/>
                  </a:lnTo>
                  <a:lnTo>
                    <a:pt x="349" y="179"/>
                  </a:lnTo>
                  <a:lnTo>
                    <a:pt x="342" y="149"/>
                  </a:lnTo>
                  <a:lnTo>
                    <a:pt x="329" y="121"/>
                  </a:lnTo>
                  <a:lnTo>
                    <a:pt x="313" y="97"/>
                  </a:lnTo>
                  <a:lnTo>
                    <a:pt x="292" y="77"/>
                  </a:lnTo>
                  <a:lnTo>
                    <a:pt x="267" y="61"/>
                  </a:lnTo>
                  <a:lnTo>
                    <a:pt x="239" y="50"/>
                  </a:lnTo>
                  <a:lnTo>
                    <a:pt x="207" y="47"/>
                  </a:lnTo>
                  <a:close/>
                  <a:moveTo>
                    <a:pt x="207" y="0"/>
                  </a:moveTo>
                  <a:lnTo>
                    <a:pt x="241" y="3"/>
                  </a:lnTo>
                  <a:lnTo>
                    <a:pt x="273" y="10"/>
                  </a:lnTo>
                  <a:lnTo>
                    <a:pt x="300" y="22"/>
                  </a:lnTo>
                  <a:lnTo>
                    <a:pt x="325" y="39"/>
                  </a:lnTo>
                  <a:lnTo>
                    <a:pt x="346" y="58"/>
                  </a:lnTo>
                  <a:lnTo>
                    <a:pt x="364" y="80"/>
                  </a:lnTo>
                  <a:lnTo>
                    <a:pt x="379" y="105"/>
                  </a:lnTo>
                  <a:lnTo>
                    <a:pt x="391" y="132"/>
                  </a:lnTo>
                  <a:lnTo>
                    <a:pt x="400" y="163"/>
                  </a:lnTo>
                  <a:lnTo>
                    <a:pt x="407" y="210"/>
                  </a:lnTo>
                  <a:lnTo>
                    <a:pt x="408" y="258"/>
                  </a:lnTo>
                  <a:lnTo>
                    <a:pt x="55" y="258"/>
                  </a:lnTo>
                  <a:lnTo>
                    <a:pt x="58" y="288"/>
                  </a:lnTo>
                  <a:lnTo>
                    <a:pt x="65" y="320"/>
                  </a:lnTo>
                  <a:lnTo>
                    <a:pt x="76" y="351"/>
                  </a:lnTo>
                  <a:lnTo>
                    <a:pt x="91" y="378"/>
                  </a:lnTo>
                  <a:lnTo>
                    <a:pt x="112" y="401"/>
                  </a:lnTo>
                  <a:lnTo>
                    <a:pt x="138" y="420"/>
                  </a:lnTo>
                  <a:lnTo>
                    <a:pt x="159" y="430"/>
                  </a:lnTo>
                  <a:lnTo>
                    <a:pt x="182" y="435"/>
                  </a:lnTo>
                  <a:lnTo>
                    <a:pt x="207" y="438"/>
                  </a:lnTo>
                  <a:lnTo>
                    <a:pt x="236" y="435"/>
                  </a:lnTo>
                  <a:lnTo>
                    <a:pt x="262" y="430"/>
                  </a:lnTo>
                  <a:lnTo>
                    <a:pt x="284" y="419"/>
                  </a:lnTo>
                  <a:lnTo>
                    <a:pt x="303" y="405"/>
                  </a:lnTo>
                  <a:lnTo>
                    <a:pt x="324" y="382"/>
                  </a:lnTo>
                  <a:lnTo>
                    <a:pt x="339" y="353"/>
                  </a:lnTo>
                  <a:lnTo>
                    <a:pt x="350" y="320"/>
                  </a:lnTo>
                  <a:lnTo>
                    <a:pt x="407" y="320"/>
                  </a:lnTo>
                  <a:lnTo>
                    <a:pt x="396" y="357"/>
                  </a:lnTo>
                  <a:lnTo>
                    <a:pt x="382" y="390"/>
                  </a:lnTo>
                  <a:lnTo>
                    <a:pt x="364" y="418"/>
                  </a:lnTo>
                  <a:lnTo>
                    <a:pt x="342" y="441"/>
                  </a:lnTo>
                  <a:lnTo>
                    <a:pt x="316" y="460"/>
                  </a:lnTo>
                  <a:lnTo>
                    <a:pt x="284" y="474"/>
                  </a:lnTo>
                  <a:lnTo>
                    <a:pt x="248" y="482"/>
                  </a:lnTo>
                  <a:lnTo>
                    <a:pt x="207" y="485"/>
                  </a:lnTo>
                  <a:lnTo>
                    <a:pt x="172" y="482"/>
                  </a:lnTo>
                  <a:lnTo>
                    <a:pt x="141" y="475"/>
                  </a:lnTo>
                  <a:lnTo>
                    <a:pt x="113" y="466"/>
                  </a:lnTo>
                  <a:lnTo>
                    <a:pt x="88" y="451"/>
                  </a:lnTo>
                  <a:lnTo>
                    <a:pt x="66" y="433"/>
                  </a:lnTo>
                  <a:lnTo>
                    <a:pt x="49" y="412"/>
                  </a:lnTo>
                  <a:lnTo>
                    <a:pt x="33" y="389"/>
                  </a:lnTo>
                  <a:lnTo>
                    <a:pt x="21" y="364"/>
                  </a:lnTo>
                  <a:lnTo>
                    <a:pt x="13" y="335"/>
                  </a:lnTo>
                  <a:lnTo>
                    <a:pt x="3" y="289"/>
                  </a:lnTo>
                  <a:lnTo>
                    <a:pt x="0" y="243"/>
                  </a:lnTo>
                  <a:lnTo>
                    <a:pt x="3" y="197"/>
                  </a:lnTo>
                  <a:lnTo>
                    <a:pt x="13" y="153"/>
                  </a:lnTo>
                  <a:lnTo>
                    <a:pt x="21" y="125"/>
                  </a:lnTo>
                  <a:lnTo>
                    <a:pt x="33" y="99"/>
                  </a:lnTo>
                  <a:lnTo>
                    <a:pt x="49" y="76"/>
                  </a:lnTo>
                  <a:lnTo>
                    <a:pt x="66" y="54"/>
                  </a:lnTo>
                  <a:lnTo>
                    <a:pt x="88" y="36"/>
                  </a:lnTo>
                  <a:lnTo>
                    <a:pt x="113" y="21"/>
                  </a:lnTo>
                  <a:lnTo>
                    <a:pt x="141" y="8"/>
                  </a:lnTo>
                  <a:lnTo>
                    <a:pt x="172" y="2"/>
                  </a:lnTo>
                  <a:lnTo>
                    <a:pt x="20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12">
              <a:extLst>
                <a:ext uri="{FF2B5EF4-FFF2-40B4-BE49-F238E27FC236}">
                  <a16:creationId xmlns:a16="http://schemas.microsoft.com/office/drawing/2014/main" id="{C83F3899-2134-47F2-9EA8-B6B69DD1461D}"/>
                </a:ext>
              </a:extLst>
            </p:cNvPr>
            <p:cNvSpPr>
              <a:spLocks/>
            </p:cNvSpPr>
            <p:nvPr userDrawn="1"/>
          </p:nvSpPr>
          <p:spPr bwMode="gray">
            <a:xfrm>
              <a:off x="8111930" y="453182"/>
              <a:ext cx="45816" cy="119522"/>
            </a:xfrm>
            <a:custGeom>
              <a:avLst/>
              <a:gdLst>
                <a:gd name="T0" fmla="*/ 80 w 230"/>
                <a:gd name="T1" fmla="*/ 0 h 601"/>
                <a:gd name="T2" fmla="*/ 136 w 230"/>
                <a:gd name="T3" fmla="*/ 0 h 601"/>
                <a:gd name="T4" fmla="*/ 136 w 230"/>
                <a:gd name="T5" fmla="*/ 137 h 601"/>
                <a:gd name="T6" fmla="*/ 230 w 230"/>
                <a:gd name="T7" fmla="*/ 137 h 601"/>
                <a:gd name="T8" fmla="*/ 230 w 230"/>
                <a:gd name="T9" fmla="*/ 185 h 601"/>
                <a:gd name="T10" fmla="*/ 136 w 230"/>
                <a:gd name="T11" fmla="*/ 185 h 601"/>
                <a:gd name="T12" fmla="*/ 136 w 230"/>
                <a:gd name="T13" fmla="*/ 493 h 601"/>
                <a:gd name="T14" fmla="*/ 138 w 230"/>
                <a:gd name="T15" fmla="*/ 518 h 601"/>
                <a:gd name="T16" fmla="*/ 143 w 230"/>
                <a:gd name="T17" fmla="*/ 536 h 601"/>
                <a:gd name="T18" fmla="*/ 151 w 230"/>
                <a:gd name="T19" fmla="*/ 546 h 601"/>
                <a:gd name="T20" fmla="*/ 164 w 230"/>
                <a:gd name="T21" fmla="*/ 551 h 601"/>
                <a:gd name="T22" fmla="*/ 182 w 230"/>
                <a:gd name="T23" fmla="*/ 554 h 601"/>
                <a:gd name="T24" fmla="*/ 230 w 230"/>
                <a:gd name="T25" fmla="*/ 551 h 601"/>
                <a:gd name="T26" fmla="*/ 230 w 230"/>
                <a:gd name="T27" fmla="*/ 599 h 601"/>
                <a:gd name="T28" fmla="*/ 204 w 230"/>
                <a:gd name="T29" fmla="*/ 599 h 601"/>
                <a:gd name="T30" fmla="*/ 179 w 230"/>
                <a:gd name="T31" fmla="*/ 601 h 601"/>
                <a:gd name="T32" fmla="*/ 154 w 230"/>
                <a:gd name="T33" fmla="*/ 599 h 601"/>
                <a:gd name="T34" fmla="*/ 132 w 230"/>
                <a:gd name="T35" fmla="*/ 595 h 601"/>
                <a:gd name="T36" fmla="*/ 114 w 230"/>
                <a:gd name="T37" fmla="*/ 588 h 601"/>
                <a:gd name="T38" fmla="*/ 102 w 230"/>
                <a:gd name="T39" fmla="*/ 579 h 601"/>
                <a:gd name="T40" fmla="*/ 92 w 230"/>
                <a:gd name="T41" fmla="*/ 565 h 601"/>
                <a:gd name="T42" fmla="*/ 85 w 230"/>
                <a:gd name="T43" fmla="*/ 547 h 601"/>
                <a:gd name="T44" fmla="*/ 81 w 230"/>
                <a:gd name="T45" fmla="*/ 525 h 601"/>
                <a:gd name="T46" fmla="*/ 80 w 230"/>
                <a:gd name="T47" fmla="*/ 497 h 601"/>
                <a:gd name="T48" fmla="*/ 80 w 230"/>
                <a:gd name="T49" fmla="*/ 185 h 601"/>
                <a:gd name="T50" fmla="*/ 0 w 230"/>
                <a:gd name="T51" fmla="*/ 185 h 601"/>
                <a:gd name="T52" fmla="*/ 0 w 230"/>
                <a:gd name="T53" fmla="*/ 137 h 601"/>
                <a:gd name="T54" fmla="*/ 80 w 230"/>
                <a:gd name="T55" fmla="*/ 137 h 601"/>
                <a:gd name="T56" fmla="*/ 80 w 230"/>
                <a:gd name="T57"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0" h="601">
                  <a:moveTo>
                    <a:pt x="80" y="0"/>
                  </a:moveTo>
                  <a:lnTo>
                    <a:pt x="136" y="0"/>
                  </a:lnTo>
                  <a:lnTo>
                    <a:pt x="136" y="137"/>
                  </a:lnTo>
                  <a:lnTo>
                    <a:pt x="230" y="137"/>
                  </a:lnTo>
                  <a:lnTo>
                    <a:pt x="230" y="185"/>
                  </a:lnTo>
                  <a:lnTo>
                    <a:pt x="136" y="185"/>
                  </a:lnTo>
                  <a:lnTo>
                    <a:pt x="136" y="493"/>
                  </a:lnTo>
                  <a:lnTo>
                    <a:pt x="138" y="518"/>
                  </a:lnTo>
                  <a:lnTo>
                    <a:pt x="143" y="536"/>
                  </a:lnTo>
                  <a:lnTo>
                    <a:pt x="151" y="546"/>
                  </a:lnTo>
                  <a:lnTo>
                    <a:pt x="164" y="551"/>
                  </a:lnTo>
                  <a:lnTo>
                    <a:pt x="182" y="554"/>
                  </a:lnTo>
                  <a:lnTo>
                    <a:pt x="230" y="551"/>
                  </a:lnTo>
                  <a:lnTo>
                    <a:pt x="230" y="599"/>
                  </a:lnTo>
                  <a:lnTo>
                    <a:pt x="204" y="599"/>
                  </a:lnTo>
                  <a:lnTo>
                    <a:pt x="179" y="601"/>
                  </a:lnTo>
                  <a:lnTo>
                    <a:pt x="154" y="599"/>
                  </a:lnTo>
                  <a:lnTo>
                    <a:pt x="132" y="595"/>
                  </a:lnTo>
                  <a:lnTo>
                    <a:pt x="114" y="588"/>
                  </a:lnTo>
                  <a:lnTo>
                    <a:pt x="102" y="579"/>
                  </a:lnTo>
                  <a:lnTo>
                    <a:pt x="92" y="565"/>
                  </a:lnTo>
                  <a:lnTo>
                    <a:pt x="85" y="547"/>
                  </a:lnTo>
                  <a:lnTo>
                    <a:pt x="81" y="525"/>
                  </a:lnTo>
                  <a:lnTo>
                    <a:pt x="80" y="497"/>
                  </a:lnTo>
                  <a:lnTo>
                    <a:pt x="80" y="185"/>
                  </a:lnTo>
                  <a:lnTo>
                    <a:pt x="0" y="185"/>
                  </a:lnTo>
                  <a:lnTo>
                    <a:pt x="0" y="137"/>
                  </a:lnTo>
                  <a:lnTo>
                    <a:pt x="80" y="137"/>
                  </a:lnTo>
                  <a:lnTo>
                    <a:pt x="8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13">
              <a:extLst>
                <a:ext uri="{FF2B5EF4-FFF2-40B4-BE49-F238E27FC236}">
                  <a16:creationId xmlns:a16="http://schemas.microsoft.com/office/drawing/2014/main" id="{07CA6EAE-D91D-4DFE-A52F-603178B685D4}"/>
                </a:ext>
              </a:extLst>
            </p:cNvPr>
            <p:cNvSpPr>
              <a:spLocks/>
            </p:cNvSpPr>
            <p:nvPr userDrawn="1"/>
          </p:nvSpPr>
          <p:spPr bwMode="gray">
            <a:xfrm>
              <a:off x="8160137" y="477883"/>
              <a:ext cx="80876" cy="96414"/>
            </a:xfrm>
            <a:custGeom>
              <a:avLst/>
              <a:gdLst>
                <a:gd name="T0" fmla="*/ 252 w 405"/>
                <a:gd name="T1" fmla="*/ 3 h 485"/>
                <a:gd name="T2" fmla="*/ 314 w 405"/>
                <a:gd name="T3" fmla="*/ 22 h 485"/>
                <a:gd name="T4" fmla="*/ 364 w 405"/>
                <a:gd name="T5" fmla="*/ 61 h 485"/>
                <a:gd name="T6" fmla="*/ 394 w 405"/>
                <a:gd name="T7" fmla="*/ 120 h 485"/>
                <a:gd name="T8" fmla="*/ 346 w 405"/>
                <a:gd name="T9" fmla="*/ 157 h 485"/>
                <a:gd name="T10" fmla="*/ 321 w 405"/>
                <a:gd name="T11" fmla="*/ 98 h 485"/>
                <a:gd name="T12" fmla="*/ 285 w 405"/>
                <a:gd name="T13" fmla="*/ 64 h 485"/>
                <a:gd name="T14" fmla="*/ 243 w 405"/>
                <a:gd name="T15" fmla="*/ 48 h 485"/>
                <a:gd name="T16" fmla="*/ 190 w 405"/>
                <a:gd name="T17" fmla="*/ 48 h 485"/>
                <a:gd name="T18" fmla="*/ 146 w 405"/>
                <a:gd name="T19" fmla="*/ 64 h 485"/>
                <a:gd name="T20" fmla="*/ 97 w 405"/>
                <a:gd name="T21" fmla="*/ 108 h 485"/>
                <a:gd name="T22" fmla="*/ 66 w 405"/>
                <a:gd name="T23" fmla="*/ 171 h 485"/>
                <a:gd name="T24" fmla="*/ 55 w 405"/>
                <a:gd name="T25" fmla="*/ 243 h 485"/>
                <a:gd name="T26" fmla="*/ 66 w 405"/>
                <a:gd name="T27" fmla="*/ 314 h 485"/>
                <a:gd name="T28" fmla="*/ 97 w 405"/>
                <a:gd name="T29" fmla="*/ 376 h 485"/>
                <a:gd name="T30" fmla="*/ 146 w 405"/>
                <a:gd name="T31" fmla="*/ 420 h 485"/>
                <a:gd name="T32" fmla="*/ 190 w 405"/>
                <a:gd name="T33" fmla="*/ 435 h 485"/>
                <a:gd name="T34" fmla="*/ 241 w 405"/>
                <a:gd name="T35" fmla="*/ 435 h 485"/>
                <a:gd name="T36" fmla="*/ 287 w 405"/>
                <a:gd name="T37" fmla="*/ 416 h 485"/>
                <a:gd name="T38" fmla="*/ 322 w 405"/>
                <a:gd name="T39" fmla="*/ 382 h 485"/>
                <a:gd name="T40" fmla="*/ 344 w 405"/>
                <a:gd name="T41" fmla="*/ 335 h 485"/>
                <a:gd name="T42" fmla="*/ 405 w 405"/>
                <a:gd name="T43" fmla="*/ 307 h 485"/>
                <a:gd name="T44" fmla="*/ 384 w 405"/>
                <a:gd name="T45" fmla="*/ 382 h 485"/>
                <a:gd name="T46" fmla="*/ 343 w 405"/>
                <a:gd name="T47" fmla="*/ 438 h 485"/>
                <a:gd name="T48" fmla="*/ 287 w 405"/>
                <a:gd name="T49" fmla="*/ 473 h 485"/>
                <a:gd name="T50" fmla="*/ 216 w 405"/>
                <a:gd name="T51" fmla="*/ 485 h 485"/>
                <a:gd name="T52" fmla="*/ 152 w 405"/>
                <a:gd name="T53" fmla="*/ 475 h 485"/>
                <a:gd name="T54" fmla="*/ 98 w 405"/>
                <a:gd name="T55" fmla="*/ 451 h 485"/>
                <a:gd name="T56" fmla="*/ 55 w 405"/>
                <a:gd name="T57" fmla="*/ 412 h 485"/>
                <a:gd name="T58" fmla="*/ 25 w 405"/>
                <a:gd name="T59" fmla="*/ 364 h 485"/>
                <a:gd name="T60" fmla="*/ 3 w 405"/>
                <a:gd name="T61" fmla="*/ 291 h 485"/>
                <a:gd name="T62" fmla="*/ 3 w 405"/>
                <a:gd name="T63" fmla="*/ 194 h 485"/>
                <a:gd name="T64" fmla="*/ 25 w 405"/>
                <a:gd name="T65" fmla="*/ 120 h 485"/>
                <a:gd name="T66" fmla="*/ 55 w 405"/>
                <a:gd name="T67" fmla="*/ 72 h 485"/>
                <a:gd name="T68" fmla="*/ 98 w 405"/>
                <a:gd name="T69" fmla="*/ 33 h 485"/>
                <a:gd name="T70" fmla="*/ 152 w 405"/>
                <a:gd name="T71" fmla="*/ 8 h 485"/>
                <a:gd name="T72" fmla="*/ 216 w 405"/>
                <a:gd name="T73"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5" h="485">
                  <a:moveTo>
                    <a:pt x="216" y="0"/>
                  </a:moveTo>
                  <a:lnTo>
                    <a:pt x="252" y="3"/>
                  </a:lnTo>
                  <a:lnTo>
                    <a:pt x="284" y="10"/>
                  </a:lnTo>
                  <a:lnTo>
                    <a:pt x="314" y="22"/>
                  </a:lnTo>
                  <a:lnTo>
                    <a:pt x="340" y="39"/>
                  </a:lnTo>
                  <a:lnTo>
                    <a:pt x="364" y="61"/>
                  </a:lnTo>
                  <a:lnTo>
                    <a:pt x="382" y="88"/>
                  </a:lnTo>
                  <a:lnTo>
                    <a:pt x="394" y="120"/>
                  </a:lnTo>
                  <a:lnTo>
                    <a:pt x="402" y="157"/>
                  </a:lnTo>
                  <a:lnTo>
                    <a:pt x="346" y="157"/>
                  </a:lnTo>
                  <a:lnTo>
                    <a:pt x="336" y="125"/>
                  </a:lnTo>
                  <a:lnTo>
                    <a:pt x="321" y="98"/>
                  </a:lnTo>
                  <a:lnTo>
                    <a:pt x="303" y="76"/>
                  </a:lnTo>
                  <a:lnTo>
                    <a:pt x="285" y="64"/>
                  </a:lnTo>
                  <a:lnTo>
                    <a:pt x="266" y="54"/>
                  </a:lnTo>
                  <a:lnTo>
                    <a:pt x="243" y="48"/>
                  </a:lnTo>
                  <a:lnTo>
                    <a:pt x="216" y="47"/>
                  </a:lnTo>
                  <a:lnTo>
                    <a:pt x="190" y="48"/>
                  </a:lnTo>
                  <a:lnTo>
                    <a:pt x="167" y="54"/>
                  </a:lnTo>
                  <a:lnTo>
                    <a:pt x="146" y="64"/>
                  </a:lnTo>
                  <a:lnTo>
                    <a:pt x="119" y="83"/>
                  </a:lnTo>
                  <a:lnTo>
                    <a:pt x="97" y="108"/>
                  </a:lnTo>
                  <a:lnTo>
                    <a:pt x="79" y="138"/>
                  </a:lnTo>
                  <a:lnTo>
                    <a:pt x="66" y="171"/>
                  </a:lnTo>
                  <a:lnTo>
                    <a:pt x="58" y="207"/>
                  </a:lnTo>
                  <a:lnTo>
                    <a:pt x="55" y="243"/>
                  </a:lnTo>
                  <a:lnTo>
                    <a:pt x="58" y="278"/>
                  </a:lnTo>
                  <a:lnTo>
                    <a:pt x="66" y="314"/>
                  </a:lnTo>
                  <a:lnTo>
                    <a:pt x="79" y="347"/>
                  </a:lnTo>
                  <a:lnTo>
                    <a:pt x="97" y="376"/>
                  </a:lnTo>
                  <a:lnTo>
                    <a:pt x="119" y="401"/>
                  </a:lnTo>
                  <a:lnTo>
                    <a:pt x="146" y="420"/>
                  </a:lnTo>
                  <a:lnTo>
                    <a:pt x="167" y="430"/>
                  </a:lnTo>
                  <a:lnTo>
                    <a:pt x="190" y="435"/>
                  </a:lnTo>
                  <a:lnTo>
                    <a:pt x="216" y="438"/>
                  </a:lnTo>
                  <a:lnTo>
                    <a:pt x="241" y="435"/>
                  </a:lnTo>
                  <a:lnTo>
                    <a:pt x="265" y="427"/>
                  </a:lnTo>
                  <a:lnTo>
                    <a:pt x="287" y="416"/>
                  </a:lnTo>
                  <a:lnTo>
                    <a:pt x="306" y="401"/>
                  </a:lnTo>
                  <a:lnTo>
                    <a:pt x="322" y="382"/>
                  </a:lnTo>
                  <a:lnTo>
                    <a:pt x="335" y="360"/>
                  </a:lnTo>
                  <a:lnTo>
                    <a:pt x="344" y="335"/>
                  </a:lnTo>
                  <a:lnTo>
                    <a:pt x="350" y="307"/>
                  </a:lnTo>
                  <a:lnTo>
                    <a:pt x="405" y="307"/>
                  </a:lnTo>
                  <a:lnTo>
                    <a:pt x="397" y="346"/>
                  </a:lnTo>
                  <a:lnTo>
                    <a:pt x="384" y="382"/>
                  </a:lnTo>
                  <a:lnTo>
                    <a:pt x="367" y="412"/>
                  </a:lnTo>
                  <a:lnTo>
                    <a:pt x="343" y="438"/>
                  </a:lnTo>
                  <a:lnTo>
                    <a:pt x="317" y="457"/>
                  </a:lnTo>
                  <a:lnTo>
                    <a:pt x="287" y="473"/>
                  </a:lnTo>
                  <a:lnTo>
                    <a:pt x="254" y="482"/>
                  </a:lnTo>
                  <a:lnTo>
                    <a:pt x="216" y="485"/>
                  </a:lnTo>
                  <a:lnTo>
                    <a:pt x="182" y="482"/>
                  </a:lnTo>
                  <a:lnTo>
                    <a:pt x="152" y="475"/>
                  </a:lnTo>
                  <a:lnTo>
                    <a:pt x="124" y="466"/>
                  </a:lnTo>
                  <a:lnTo>
                    <a:pt x="98" y="451"/>
                  </a:lnTo>
                  <a:lnTo>
                    <a:pt x="76" y="433"/>
                  </a:lnTo>
                  <a:lnTo>
                    <a:pt x="55" y="412"/>
                  </a:lnTo>
                  <a:lnTo>
                    <a:pt x="39" y="390"/>
                  </a:lnTo>
                  <a:lnTo>
                    <a:pt x="25" y="364"/>
                  </a:lnTo>
                  <a:lnTo>
                    <a:pt x="14" y="336"/>
                  </a:lnTo>
                  <a:lnTo>
                    <a:pt x="3" y="291"/>
                  </a:lnTo>
                  <a:lnTo>
                    <a:pt x="0" y="243"/>
                  </a:lnTo>
                  <a:lnTo>
                    <a:pt x="3" y="194"/>
                  </a:lnTo>
                  <a:lnTo>
                    <a:pt x="14" y="149"/>
                  </a:lnTo>
                  <a:lnTo>
                    <a:pt x="25" y="120"/>
                  </a:lnTo>
                  <a:lnTo>
                    <a:pt x="39" y="95"/>
                  </a:lnTo>
                  <a:lnTo>
                    <a:pt x="55" y="72"/>
                  </a:lnTo>
                  <a:lnTo>
                    <a:pt x="76" y="51"/>
                  </a:lnTo>
                  <a:lnTo>
                    <a:pt x="98" y="33"/>
                  </a:lnTo>
                  <a:lnTo>
                    <a:pt x="124" y="19"/>
                  </a:lnTo>
                  <a:lnTo>
                    <a:pt x="152" y="8"/>
                  </a:lnTo>
                  <a:lnTo>
                    <a:pt x="182" y="2"/>
                  </a:lnTo>
                  <a:lnTo>
                    <a:pt x="21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14">
              <a:extLst>
                <a:ext uri="{FF2B5EF4-FFF2-40B4-BE49-F238E27FC236}">
                  <a16:creationId xmlns:a16="http://schemas.microsoft.com/office/drawing/2014/main" id="{B4FE6A00-BA7A-4050-946E-CF71D082F8E0}"/>
                </a:ext>
              </a:extLst>
            </p:cNvPr>
            <p:cNvSpPr>
              <a:spLocks noEditPoints="1"/>
            </p:cNvSpPr>
            <p:nvPr userDrawn="1"/>
          </p:nvSpPr>
          <p:spPr bwMode="gray">
            <a:xfrm>
              <a:off x="8248185" y="477883"/>
              <a:ext cx="86055" cy="96414"/>
            </a:xfrm>
            <a:custGeom>
              <a:avLst/>
              <a:gdLst>
                <a:gd name="T0" fmla="*/ 192 w 433"/>
                <a:gd name="T1" fmla="*/ 48 h 485"/>
                <a:gd name="T2" fmla="*/ 148 w 433"/>
                <a:gd name="T3" fmla="*/ 64 h 485"/>
                <a:gd name="T4" fmla="*/ 97 w 433"/>
                <a:gd name="T5" fmla="*/ 108 h 485"/>
                <a:gd name="T6" fmla="*/ 66 w 433"/>
                <a:gd name="T7" fmla="*/ 171 h 485"/>
                <a:gd name="T8" fmla="*/ 57 w 433"/>
                <a:gd name="T9" fmla="*/ 243 h 485"/>
                <a:gd name="T10" fmla="*/ 66 w 433"/>
                <a:gd name="T11" fmla="*/ 314 h 485"/>
                <a:gd name="T12" fmla="*/ 97 w 433"/>
                <a:gd name="T13" fmla="*/ 376 h 485"/>
                <a:gd name="T14" fmla="*/ 148 w 433"/>
                <a:gd name="T15" fmla="*/ 420 h 485"/>
                <a:gd name="T16" fmla="*/ 192 w 433"/>
                <a:gd name="T17" fmla="*/ 435 h 485"/>
                <a:gd name="T18" fmla="*/ 243 w 433"/>
                <a:gd name="T19" fmla="*/ 435 h 485"/>
                <a:gd name="T20" fmla="*/ 288 w 433"/>
                <a:gd name="T21" fmla="*/ 420 h 485"/>
                <a:gd name="T22" fmla="*/ 338 w 433"/>
                <a:gd name="T23" fmla="*/ 376 h 485"/>
                <a:gd name="T24" fmla="*/ 368 w 433"/>
                <a:gd name="T25" fmla="*/ 314 h 485"/>
                <a:gd name="T26" fmla="*/ 378 w 433"/>
                <a:gd name="T27" fmla="*/ 243 h 485"/>
                <a:gd name="T28" fmla="*/ 368 w 433"/>
                <a:gd name="T29" fmla="*/ 171 h 485"/>
                <a:gd name="T30" fmla="*/ 338 w 433"/>
                <a:gd name="T31" fmla="*/ 108 h 485"/>
                <a:gd name="T32" fmla="*/ 288 w 433"/>
                <a:gd name="T33" fmla="*/ 64 h 485"/>
                <a:gd name="T34" fmla="*/ 243 w 433"/>
                <a:gd name="T35" fmla="*/ 48 h 485"/>
                <a:gd name="T36" fmla="*/ 218 w 433"/>
                <a:gd name="T37" fmla="*/ 0 h 485"/>
                <a:gd name="T38" fmla="*/ 283 w 433"/>
                <a:gd name="T39" fmla="*/ 8 h 485"/>
                <a:gd name="T40" fmla="*/ 336 w 433"/>
                <a:gd name="T41" fmla="*/ 33 h 485"/>
                <a:gd name="T42" fmla="*/ 378 w 433"/>
                <a:gd name="T43" fmla="*/ 72 h 485"/>
                <a:gd name="T44" fmla="*/ 409 w 433"/>
                <a:gd name="T45" fmla="*/ 120 h 485"/>
                <a:gd name="T46" fmla="*/ 430 w 433"/>
                <a:gd name="T47" fmla="*/ 194 h 485"/>
                <a:gd name="T48" fmla="*/ 430 w 433"/>
                <a:gd name="T49" fmla="*/ 291 h 485"/>
                <a:gd name="T50" fmla="*/ 409 w 433"/>
                <a:gd name="T51" fmla="*/ 364 h 485"/>
                <a:gd name="T52" fmla="*/ 378 w 433"/>
                <a:gd name="T53" fmla="*/ 412 h 485"/>
                <a:gd name="T54" fmla="*/ 336 w 433"/>
                <a:gd name="T55" fmla="*/ 451 h 485"/>
                <a:gd name="T56" fmla="*/ 283 w 433"/>
                <a:gd name="T57" fmla="*/ 475 h 485"/>
                <a:gd name="T58" fmla="*/ 218 w 433"/>
                <a:gd name="T59" fmla="*/ 485 h 485"/>
                <a:gd name="T60" fmla="*/ 153 w 433"/>
                <a:gd name="T61" fmla="*/ 475 h 485"/>
                <a:gd name="T62" fmla="*/ 99 w 433"/>
                <a:gd name="T63" fmla="*/ 451 h 485"/>
                <a:gd name="T64" fmla="*/ 57 w 433"/>
                <a:gd name="T65" fmla="*/ 412 h 485"/>
                <a:gd name="T66" fmla="*/ 26 w 433"/>
                <a:gd name="T67" fmla="*/ 364 h 485"/>
                <a:gd name="T68" fmla="*/ 4 w 433"/>
                <a:gd name="T69" fmla="*/ 291 h 485"/>
                <a:gd name="T70" fmla="*/ 4 w 433"/>
                <a:gd name="T71" fmla="*/ 194 h 485"/>
                <a:gd name="T72" fmla="*/ 26 w 433"/>
                <a:gd name="T73" fmla="*/ 120 h 485"/>
                <a:gd name="T74" fmla="*/ 57 w 433"/>
                <a:gd name="T75" fmla="*/ 72 h 485"/>
                <a:gd name="T76" fmla="*/ 99 w 433"/>
                <a:gd name="T77" fmla="*/ 33 h 485"/>
                <a:gd name="T78" fmla="*/ 153 w 433"/>
                <a:gd name="T79" fmla="*/ 8 h 485"/>
                <a:gd name="T80" fmla="*/ 218 w 433"/>
                <a:gd name="T8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485">
                  <a:moveTo>
                    <a:pt x="218" y="47"/>
                  </a:moveTo>
                  <a:lnTo>
                    <a:pt x="192" y="48"/>
                  </a:lnTo>
                  <a:lnTo>
                    <a:pt x="168" y="54"/>
                  </a:lnTo>
                  <a:lnTo>
                    <a:pt x="148" y="64"/>
                  </a:lnTo>
                  <a:lnTo>
                    <a:pt x="120" y="83"/>
                  </a:lnTo>
                  <a:lnTo>
                    <a:pt x="97" y="108"/>
                  </a:lnTo>
                  <a:lnTo>
                    <a:pt x="80" y="138"/>
                  </a:lnTo>
                  <a:lnTo>
                    <a:pt x="66" y="171"/>
                  </a:lnTo>
                  <a:lnTo>
                    <a:pt x="59" y="207"/>
                  </a:lnTo>
                  <a:lnTo>
                    <a:pt x="57" y="243"/>
                  </a:lnTo>
                  <a:lnTo>
                    <a:pt x="59" y="278"/>
                  </a:lnTo>
                  <a:lnTo>
                    <a:pt x="66" y="314"/>
                  </a:lnTo>
                  <a:lnTo>
                    <a:pt x="80" y="347"/>
                  </a:lnTo>
                  <a:lnTo>
                    <a:pt x="97" y="376"/>
                  </a:lnTo>
                  <a:lnTo>
                    <a:pt x="120" y="401"/>
                  </a:lnTo>
                  <a:lnTo>
                    <a:pt x="148" y="420"/>
                  </a:lnTo>
                  <a:lnTo>
                    <a:pt x="168" y="430"/>
                  </a:lnTo>
                  <a:lnTo>
                    <a:pt x="192" y="435"/>
                  </a:lnTo>
                  <a:lnTo>
                    <a:pt x="218" y="438"/>
                  </a:lnTo>
                  <a:lnTo>
                    <a:pt x="243" y="435"/>
                  </a:lnTo>
                  <a:lnTo>
                    <a:pt x="266" y="430"/>
                  </a:lnTo>
                  <a:lnTo>
                    <a:pt x="288" y="420"/>
                  </a:lnTo>
                  <a:lnTo>
                    <a:pt x="316" y="401"/>
                  </a:lnTo>
                  <a:lnTo>
                    <a:pt x="338" y="376"/>
                  </a:lnTo>
                  <a:lnTo>
                    <a:pt x="356" y="347"/>
                  </a:lnTo>
                  <a:lnTo>
                    <a:pt x="368" y="314"/>
                  </a:lnTo>
                  <a:lnTo>
                    <a:pt x="375" y="278"/>
                  </a:lnTo>
                  <a:lnTo>
                    <a:pt x="378" y="243"/>
                  </a:lnTo>
                  <a:lnTo>
                    <a:pt x="375" y="207"/>
                  </a:lnTo>
                  <a:lnTo>
                    <a:pt x="368" y="171"/>
                  </a:lnTo>
                  <a:lnTo>
                    <a:pt x="356" y="138"/>
                  </a:lnTo>
                  <a:lnTo>
                    <a:pt x="338" y="108"/>
                  </a:lnTo>
                  <a:lnTo>
                    <a:pt x="316" y="83"/>
                  </a:lnTo>
                  <a:lnTo>
                    <a:pt x="288" y="64"/>
                  </a:lnTo>
                  <a:lnTo>
                    <a:pt x="266" y="54"/>
                  </a:lnTo>
                  <a:lnTo>
                    <a:pt x="243" y="48"/>
                  </a:lnTo>
                  <a:lnTo>
                    <a:pt x="218" y="47"/>
                  </a:lnTo>
                  <a:close/>
                  <a:moveTo>
                    <a:pt x="218" y="0"/>
                  </a:moveTo>
                  <a:lnTo>
                    <a:pt x="251" y="2"/>
                  </a:lnTo>
                  <a:lnTo>
                    <a:pt x="283" y="8"/>
                  </a:lnTo>
                  <a:lnTo>
                    <a:pt x="310" y="19"/>
                  </a:lnTo>
                  <a:lnTo>
                    <a:pt x="336" y="33"/>
                  </a:lnTo>
                  <a:lnTo>
                    <a:pt x="358" y="51"/>
                  </a:lnTo>
                  <a:lnTo>
                    <a:pt x="378" y="72"/>
                  </a:lnTo>
                  <a:lnTo>
                    <a:pt x="395" y="95"/>
                  </a:lnTo>
                  <a:lnTo>
                    <a:pt x="409" y="120"/>
                  </a:lnTo>
                  <a:lnTo>
                    <a:pt x="420" y="149"/>
                  </a:lnTo>
                  <a:lnTo>
                    <a:pt x="430" y="194"/>
                  </a:lnTo>
                  <a:lnTo>
                    <a:pt x="433" y="243"/>
                  </a:lnTo>
                  <a:lnTo>
                    <a:pt x="430" y="291"/>
                  </a:lnTo>
                  <a:lnTo>
                    <a:pt x="420" y="336"/>
                  </a:lnTo>
                  <a:lnTo>
                    <a:pt x="409" y="364"/>
                  </a:lnTo>
                  <a:lnTo>
                    <a:pt x="395" y="390"/>
                  </a:lnTo>
                  <a:lnTo>
                    <a:pt x="378" y="412"/>
                  </a:lnTo>
                  <a:lnTo>
                    <a:pt x="358" y="433"/>
                  </a:lnTo>
                  <a:lnTo>
                    <a:pt x="336" y="451"/>
                  </a:lnTo>
                  <a:lnTo>
                    <a:pt x="310" y="466"/>
                  </a:lnTo>
                  <a:lnTo>
                    <a:pt x="283" y="475"/>
                  </a:lnTo>
                  <a:lnTo>
                    <a:pt x="251" y="482"/>
                  </a:lnTo>
                  <a:lnTo>
                    <a:pt x="218" y="485"/>
                  </a:lnTo>
                  <a:lnTo>
                    <a:pt x="183" y="482"/>
                  </a:lnTo>
                  <a:lnTo>
                    <a:pt x="153" y="475"/>
                  </a:lnTo>
                  <a:lnTo>
                    <a:pt x="124" y="466"/>
                  </a:lnTo>
                  <a:lnTo>
                    <a:pt x="99" y="451"/>
                  </a:lnTo>
                  <a:lnTo>
                    <a:pt x="76" y="433"/>
                  </a:lnTo>
                  <a:lnTo>
                    <a:pt x="57" y="412"/>
                  </a:lnTo>
                  <a:lnTo>
                    <a:pt x="40" y="390"/>
                  </a:lnTo>
                  <a:lnTo>
                    <a:pt x="26" y="364"/>
                  </a:lnTo>
                  <a:lnTo>
                    <a:pt x="15" y="336"/>
                  </a:lnTo>
                  <a:lnTo>
                    <a:pt x="4" y="291"/>
                  </a:lnTo>
                  <a:lnTo>
                    <a:pt x="0" y="243"/>
                  </a:lnTo>
                  <a:lnTo>
                    <a:pt x="4" y="194"/>
                  </a:lnTo>
                  <a:lnTo>
                    <a:pt x="15" y="149"/>
                  </a:lnTo>
                  <a:lnTo>
                    <a:pt x="26" y="120"/>
                  </a:lnTo>
                  <a:lnTo>
                    <a:pt x="40" y="95"/>
                  </a:lnTo>
                  <a:lnTo>
                    <a:pt x="57" y="72"/>
                  </a:lnTo>
                  <a:lnTo>
                    <a:pt x="76" y="51"/>
                  </a:lnTo>
                  <a:lnTo>
                    <a:pt x="99" y="33"/>
                  </a:lnTo>
                  <a:lnTo>
                    <a:pt x="124" y="19"/>
                  </a:lnTo>
                  <a:lnTo>
                    <a:pt x="153" y="8"/>
                  </a:lnTo>
                  <a:lnTo>
                    <a:pt x="183" y="2"/>
                  </a:lnTo>
                  <a:lnTo>
                    <a:pt x="21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
              <a:extLst>
                <a:ext uri="{FF2B5EF4-FFF2-40B4-BE49-F238E27FC236}">
                  <a16:creationId xmlns:a16="http://schemas.microsoft.com/office/drawing/2014/main" id="{E8D0CE32-F04C-4F02-A5E4-DD3C611FBF62}"/>
                </a:ext>
              </a:extLst>
            </p:cNvPr>
            <p:cNvSpPr>
              <a:spLocks noEditPoints="1"/>
            </p:cNvSpPr>
            <p:nvPr userDrawn="1"/>
          </p:nvSpPr>
          <p:spPr bwMode="gray">
            <a:xfrm>
              <a:off x="7884369" y="216875"/>
              <a:ext cx="899048" cy="192653"/>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rgbClr val="EB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grpSp>
      <p:pic>
        <p:nvPicPr>
          <p:cNvPr id="67" name="Grafik 7">
            <a:extLst>
              <a:ext uri="{FF2B5EF4-FFF2-40B4-BE49-F238E27FC236}">
                <a16:creationId xmlns:a16="http://schemas.microsoft.com/office/drawing/2014/main" id="{54A816B5-3512-431C-B083-074FE8FB21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504" y="1395729"/>
            <a:ext cx="838800" cy="360805"/>
          </a:xfrm>
          <a:prstGeom prst="rect">
            <a:avLst/>
          </a:prstGeom>
        </p:spPr>
      </p:pic>
      <p:pic>
        <p:nvPicPr>
          <p:cNvPr id="68" name="Grafik 10">
            <a:extLst>
              <a:ext uri="{FF2B5EF4-FFF2-40B4-BE49-F238E27FC236}">
                <a16:creationId xmlns:a16="http://schemas.microsoft.com/office/drawing/2014/main" id="{C30FACE8-9CC6-4BB5-B9B9-66578F97AB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2980" y="1397786"/>
            <a:ext cx="838800" cy="329553"/>
          </a:xfrm>
          <a:prstGeom prst="rect">
            <a:avLst/>
          </a:prstGeom>
        </p:spPr>
      </p:pic>
      <p:sp>
        <p:nvSpPr>
          <p:cNvPr id="69" name="Ellipse 14">
            <a:extLst>
              <a:ext uri="{FF2B5EF4-FFF2-40B4-BE49-F238E27FC236}">
                <a16:creationId xmlns:a16="http://schemas.microsoft.com/office/drawing/2014/main" id="{F1F271E9-B2F6-4316-B078-C0BFC292DFD9}"/>
              </a:ext>
            </a:extLst>
          </p:cNvPr>
          <p:cNvSpPr/>
          <p:nvPr/>
        </p:nvSpPr>
        <p:spPr>
          <a:xfrm>
            <a:off x="1999843" y="19296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0" name="Ellipse 153">
            <a:extLst>
              <a:ext uri="{FF2B5EF4-FFF2-40B4-BE49-F238E27FC236}">
                <a16:creationId xmlns:a16="http://schemas.microsoft.com/office/drawing/2014/main" id="{F664FA15-2C6A-4F46-A325-33700D19074A}"/>
              </a:ext>
            </a:extLst>
          </p:cNvPr>
          <p:cNvSpPr/>
          <p:nvPr/>
        </p:nvSpPr>
        <p:spPr>
          <a:xfrm>
            <a:off x="1999843" y="24124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1" name="Ellipse 154">
            <a:extLst>
              <a:ext uri="{FF2B5EF4-FFF2-40B4-BE49-F238E27FC236}">
                <a16:creationId xmlns:a16="http://schemas.microsoft.com/office/drawing/2014/main" id="{09CDB8E8-E754-4391-B6D4-BEFA5069F4C6}"/>
              </a:ext>
            </a:extLst>
          </p:cNvPr>
          <p:cNvSpPr/>
          <p:nvPr/>
        </p:nvSpPr>
        <p:spPr>
          <a:xfrm>
            <a:off x="1999843" y="292383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2" name="Ellipse 155">
            <a:extLst>
              <a:ext uri="{FF2B5EF4-FFF2-40B4-BE49-F238E27FC236}">
                <a16:creationId xmlns:a16="http://schemas.microsoft.com/office/drawing/2014/main" id="{2CF02958-7975-41EE-9D93-D482DDCD46B2}"/>
              </a:ext>
            </a:extLst>
          </p:cNvPr>
          <p:cNvSpPr/>
          <p:nvPr/>
        </p:nvSpPr>
        <p:spPr>
          <a:xfrm>
            <a:off x="1999843" y="336976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3" name="Ellipse 156">
            <a:extLst>
              <a:ext uri="{FF2B5EF4-FFF2-40B4-BE49-F238E27FC236}">
                <a16:creationId xmlns:a16="http://schemas.microsoft.com/office/drawing/2014/main" id="{3C5435F0-CD19-49B6-91B3-BF138C265E8B}"/>
              </a:ext>
            </a:extLst>
          </p:cNvPr>
          <p:cNvSpPr/>
          <p:nvPr/>
        </p:nvSpPr>
        <p:spPr>
          <a:xfrm>
            <a:off x="1999843" y="3873818"/>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4" name="Ellipse 157">
            <a:extLst>
              <a:ext uri="{FF2B5EF4-FFF2-40B4-BE49-F238E27FC236}">
                <a16:creationId xmlns:a16="http://schemas.microsoft.com/office/drawing/2014/main" id="{3FFB8316-2353-4E4E-95DE-0C7C59C8B4E5}"/>
              </a:ext>
            </a:extLst>
          </p:cNvPr>
          <p:cNvSpPr/>
          <p:nvPr/>
        </p:nvSpPr>
        <p:spPr>
          <a:xfrm>
            <a:off x="3203848" y="19296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5" name="Ellipse 158">
            <a:extLst>
              <a:ext uri="{FF2B5EF4-FFF2-40B4-BE49-F238E27FC236}">
                <a16:creationId xmlns:a16="http://schemas.microsoft.com/office/drawing/2014/main" id="{D49E9FAD-DB50-4983-A5E8-B547811D5AAD}"/>
              </a:ext>
            </a:extLst>
          </p:cNvPr>
          <p:cNvSpPr/>
          <p:nvPr/>
        </p:nvSpPr>
        <p:spPr>
          <a:xfrm>
            <a:off x="3203848" y="24124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6" name="Ellipse 159">
            <a:extLst>
              <a:ext uri="{FF2B5EF4-FFF2-40B4-BE49-F238E27FC236}">
                <a16:creationId xmlns:a16="http://schemas.microsoft.com/office/drawing/2014/main" id="{1394EBFB-E336-4A14-9D43-4BD85A67084B}"/>
              </a:ext>
            </a:extLst>
          </p:cNvPr>
          <p:cNvSpPr/>
          <p:nvPr/>
        </p:nvSpPr>
        <p:spPr>
          <a:xfrm>
            <a:off x="3203848" y="292383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7" name="Ellipse 160">
            <a:extLst>
              <a:ext uri="{FF2B5EF4-FFF2-40B4-BE49-F238E27FC236}">
                <a16:creationId xmlns:a16="http://schemas.microsoft.com/office/drawing/2014/main" id="{7EF0715D-9ABD-495C-A244-D782EA28ECD1}"/>
              </a:ext>
            </a:extLst>
          </p:cNvPr>
          <p:cNvSpPr/>
          <p:nvPr/>
        </p:nvSpPr>
        <p:spPr>
          <a:xfrm>
            <a:off x="3203848" y="3873818"/>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8" name="Ellipse 161">
            <a:extLst>
              <a:ext uri="{FF2B5EF4-FFF2-40B4-BE49-F238E27FC236}">
                <a16:creationId xmlns:a16="http://schemas.microsoft.com/office/drawing/2014/main" id="{C975F321-0705-4747-9756-D6353B5BB00A}"/>
              </a:ext>
            </a:extLst>
          </p:cNvPr>
          <p:cNvSpPr/>
          <p:nvPr/>
        </p:nvSpPr>
        <p:spPr>
          <a:xfrm>
            <a:off x="4391980" y="19296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79" name="Ellipse 162">
            <a:extLst>
              <a:ext uri="{FF2B5EF4-FFF2-40B4-BE49-F238E27FC236}">
                <a16:creationId xmlns:a16="http://schemas.microsoft.com/office/drawing/2014/main" id="{FAB1DC68-9F0A-448A-91A7-18A29D62566F}"/>
              </a:ext>
            </a:extLst>
          </p:cNvPr>
          <p:cNvSpPr/>
          <p:nvPr/>
        </p:nvSpPr>
        <p:spPr>
          <a:xfrm>
            <a:off x="4391980" y="24124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0" name="Ellipse 163">
            <a:extLst>
              <a:ext uri="{FF2B5EF4-FFF2-40B4-BE49-F238E27FC236}">
                <a16:creationId xmlns:a16="http://schemas.microsoft.com/office/drawing/2014/main" id="{D10AE023-BD1E-48EE-9710-67A3BE8E4A25}"/>
              </a:ext>
            </a:extLst>
          </p:cNvPr>
          <p:cNvSpPr/>
          <p:nvPr/>
        </p:nvSpPr>
        <p:spPr>
          <a:xfrm>
            <a:off x="4391980" y="292383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1" name="Ellipse 164">
            <a:extLst>
              <a:ext uri="{FF2B5EF4-FFF2-40B4-BE49-F238E27FC236}">
                <a16:creationId xmlns:a16="http://schemas.microsoft.com/office/drawing/2014/main" id="{7242FBF0-B187-4289-9FF5-8DF39CE836D0}"/>
              </a:ext>
            </a:extLst>
          </p:cNvPr>
          <p:cNvSpPr/>
          <p:nvPr/>
        </p:nvSpPr>
        <p:spPr>
          <a:xfrm>
            <a:off x="4391980" y="336976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2" name="Ellipse 165">
            <a:extLst>
              <a:ext uri="{FF2B5EF4-FFF2-40B4-BE49-F238E27FC236}">
                <a16:creationId xmlns:a16="http://schemas.microsoft.com/office/drawing/2014/main" id="{D0A70B96-6E73-4FBE-8151-3FC7B5602492}"/>
              </a:ext>
            </a:extLst>
          </p:cNvPr>
          <p:cNvSpPr/>
          <p:nvPr/>
        </p:nvSpPr>
        <p:spPr>
          <a:xfrm>
            <a:off x="4391980" y="3873818"/>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3" name="Ellipse 166">
            <a:extLst>
              <a:ext uri="{FF2B5EF4-FFF2-40B4-BE49-F238E27FC236}">
                <a16:creationId xmlns:a16="http://schemas.microsoft.com/office/drawing/2014/main" id="{DDA1EF61-6803-4407-8BBC-CFC097DAD344}"/>
              </a:ext>
            </a:extLst>
          </p:cNvPr>
          <p:cNvSpPr/>
          <p:nvPr/>
        </p:nvSpPr>
        <p:spPr>
          <a:xfrm>
            <a:off x="5580112" y="19296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4" name="Ellipse 167">
            <a:extLst>
              <a:ext uri="{FF2B5EF4-FFF2-40B4-BE49-F238E27FC236}">
                <a16:creationId xmlns:a16="http://schemas.microsoft.com/office/drawing/2014/main" id="{1280D328-7F1B-4169-BB27-DD69246329F5}"/>
              </a:ext>
            </a:extLst>
          </p:cNvPr>
          <p:cNvSpPr/>
          <p:nvPr/>
        </p:nvSpPr>
        <p:spPr>
          <a:xfrm>
            <a:off x="5580112" y="24124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5" name="Ellipse 168">
            <a:extLst>
              <a:ext uri="{FF2B5EF4-FFF2-40B4-BE49-F238E27FC236}">
                <a16:creationId xmlns:a16="http://schemas.microsoft.com/office/drawing/2014/main" id="{6E1E4480-D899-4816-9207-5A4EF90C6DEE}"/>
              </a:ext>
            </a:extLst>
          </p:cNvPr>
          <p:cNvSpPr/>
          <p:nvPr/>
        </p:nvSpPr>
        <p:spPr>
          <a:xfrm>
            <a:off x="5580112" y="4377874"/>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6" name="Ellipse 170">
            <a:extLst>
              <a:ext uri="{FF2B5EF4-FFF2-40B4-BE49-F238E27FC236}">
                <a16:creationId xmlns:a16="http://schemas.microsoft.com/office/drawing/2014/main" id="{4794CE50-2090-45EA-9754-47ECDFEF8D82}"/>
              </a:ext>
            </a:extLst>
          </p:cNvPr>
          <p:cNvSpPr/>
          <p:nvPr/>
        </p:nvSpPr>
        <p:spPr>
          <a:xfrm>
            <a:off x="5580112" y="3873818"/>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7" name="Ellipse 171">
            <a:extLst>
              <a:ext uri="{FF2B5EF4-FFF2-40B4-BE49-F238E27FC236}">
                <a16:creationId xmlns:a16="http://schemas.microsoft.com/office/drawing/2014/main" id="{3609FF29-53B3-4922-8609-513DEFACA4A2}"/>
              </a:ext>
            </a:extLst>
          </p:cNvPr>
          <p:cNvSpPr/>
          <p:nvPr/>
        </p:nvSpPr>
        <p:spPr>
          <a:xfrm>
            <a:off x="6738256" y="19296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8" name="Ellipse 172">
            <a:extLst>
              <a:ext uri="{FF2B5EF4-FFF2-40B4-BE49-F238E27FC236}">
                <a16:creationId xmlns:a16="http://schemas.microsoft.com/office/drawing/2014/main" id="{29DB5F3E-9BBF-492D-AC78-3B5489A283C7}"/>
              </a:ext>
            </a:extLst>
          </p:cNvPr>
          <p:cNvSpPr/>
          <p:nvPr/>
        </p:nvSpPr>
        <p:spPr>
          <a:xfrm>
            <a:off x="6738256" y="2412402"/>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89" name="Ellipse 173">
            <a:extLst>
              <a:ext uri="{FF2B5EF4-FFF2-40B4-BE49-F238E27FC236}">
                <a16:creationId xmlns:a16="http://schemas.microsoft.com/office/drawing/2014/main" id="{324E9675-3BB2-4ABF-8758-F505206FD86B}"/>
              </a:ext>
            </a:extLst>
          </p:cNvPr>
          <p:cNvSpPr/>
          <p:nvPr/>
        </p:nvSpPr>
        <p:spPr>
          <a:xfrm>
            <a:off x="6738256" y="4377874"/>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90" name="Ellipse 174">
            <a:extLst>
              <a:ext uri="{FF2B5EF4-FFF2-40B4-BE49-F238E27FC236}">
                <a16:creationId xmlns:a16="http://schemas.microsoft.com/office/drawing/2014/main" id="{280932E7-BB80-4DA4-9DD0-6D9E3373507B}"/>
              </a:ext>
            </a:extLst>
          </p:cNvPr>
          <p:cNvSpPr/>
          <p:nvPr/>
        </p:nvSpPr>
        <p:spPr>
          <a:xfrm>
            <a:off x="6738256" y="3873818"/>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pic>
        <p:nvPicPr>
          <p:cNvPr id="91" name="Grafik 15">
            <a:extLst>
              <a:ext uri="{FF2B5EF4-FFF2-40B4-BE49-F238E27FC236}">
                <a16:creationId xmlns:a16="http://schemas.microsoft.com/office/drawing/2014/main" id="{0F644DBF-498B-4DE8-8FBF-1A0B12A061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3948" y="1391981"/>
            <a:ext cx="845455" cy="333600"/>
          </a:xfrm>
          <a:prstGeom prst="rect">
            <a:avLst/>
          </a:prstGeom>
        </p:spPr>
      </p:pic>
      <p:pic>
        <p:nvPicPr>
          <p:cNvPr id="92" name="Picture 5" descr="oe_pos_rgb">
            <a:extLst>
              <a:ext uri="{FF2B5EF4-FFF2-40B4-BE49-F238E27FC236}">
                <a16:creationId xmlns:a16="http://schemas.microsoft.com/office/drawing/2014/main" id="{64CF24F5-194C-42B8-94B8-7C2AC1CF9EB1}"/>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gray">
          <a:xfrm>
            <a:off x="4295615" y="873535"/>
            <a:ext cx="1701800" cy="356850"/>
          </a:xfrm>
          <a:prstGeom prst="rect">
            <a:avLst/>
          </a:prstGeom>
        </p:spPr>
      </p:pic>
      <p:sp>
        <p:nvSpPr>
          <p:cNvPr id="41" name="Ellipse 173">
            <a:extLst>
              <a:ext uri="{FF2B5EF4-FFF2-40B4-BE49-F238E27FC236}">
                <a16:creationId xmlns:a16="http://schemas.microsoft.com/office/drawing/2014/main" id="{1233CF1C-AFA7-4F0B-99FE-6BC28B365B80}"/>
              </a:ext>
            </a:extLst>
          </p:cNvPr>
          <p:cNvSpPr/>
          <p:nvPr/>
        </p:nvSpPr>
        <p:spPr>
          <a:xfrm>
            <a:off x="7961472" y="4377874"/>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sp>
        <p:nvSpPr>
          <p:cNvPr id="42" name="Ellipse 174">
            <a:extLst>
              <a:ext uri="{FF2B5EF4-FFF2-40B4-BE49-F238E27FC236}">
                <a16:creationId xmlns:a16="http://schemas.microsoft.com/office/drawing/2014/main" id="{ED0778C9-69FB-48D8-9822-816CF61B3CB0}"/>
              </a:ext>
            </a:extLst>
          </p:cNvPr>
          <p:cNvSpPr/>
          <p:nvPr/>
        </p:nvSpPr>
        <p:spPr>
          <a:xfrm>
            <a:off x="7961472" y="3873818"/>
            <a:ext cx="216024" cy="2160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DE" sz="1400" b="1" dirty="0">
              <a:solidFill>
                <a:schemeClr val="tx1"/>
              </a:solidFill>
            </a:endParaRPr>
          </a:p>
        </p:txBody>
      </p:sp>
      <p:pic>
        <p:nvPicPr>
          <p:cNvPr id="7" name="Picture 6">
            <a:extLst>
              <a:ext uri="{FF2B5EF4-FFF2-40B4-BE49-F238E27FC236}">
                <a16:creationId xmlns:a16="http://schemas.microsoft.com/office/drawing/2014/main" id="{2044CB16-E2E5-49A1-A8EE-62ED2EFDA62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88324" y="1269223"/>
            <a:ext cx="1177424" cy="624375"/>
          </a:xfrm>
          <a:prstGeom prst="rect">
            <a:avLst/>
          </a:prstGeom>
        </p:spPr>
      </p:pic>
      <p:sp>
        <p:nvSpPr>
          <p:cNvPr id="44" name="Footer Placeholder 5">
            <a:extLst>
              <a:ext uri="{FF2B5EF4-FFF2-40B4-BE49-F238E27FC236}">
                <a16:creationId xmlns:a16="http://schemas.microsoft.com/office/drawing/2014/main" id="{3ABC5C0A-6DD8-4205-B255-2AD764B04B90}"/>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18502536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4" name="think-cell Folie" r:id="rId4" imgW="359" imgH="360" progId="TCLayout.ActiveDocument.1">
                  <p:embed/>
                </p:oleObj>
              </mc:Choice>
              <mc:Fallback>
                <p:oleObj name="think-cell Folie" r:id="rId4" imgW="359" imgH="360" progId="TCLayout.ActiveDocument.1">
                  <p:embed/>
                  <p:pic>
                    <p:nvPicPr>
                      <p:cNvPr id="12" name="Object 1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4"/>
          <p:cNvSpPr txBox="1">
            <a:spLocks/>
          </p:cNvSpPr>
          <p:nvPr/>
        </p:nvSpPr>
        <p:spPr bwMode="gray">
          <a:xfrm>
            <a:off x="358775" y="197278"/>
            <a:ext cx="6622257" cy="69216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GB" dirty="0"/>
              <a:t>Making aerospace safer, more powerful and </a:t>
            </a:r>
            <a:br>
              <a:rPr lang="en-GB" dirty="0"/>
            </a:br>
            <a:r>
              <a:rPr lang="en-GB" dirty="0"/>
              <a:t>more efficient</a:t>
            </a:r>
          </a:p>
        </p:txBody>
      </p:sp>
      <p:sp>
        <p:nvSpPr>
          <p:cNvPr id="4" name="TextBox 3"/>
          <p:cNvSpPr txBox="1"/>
          <p:nvPr/>
        </p:nvSpPr>
        <p:spPr>
          <a:xfrm>
            <a:off x="358774" y="3505955"/>
            <a:ext cx="4833579" cy="1190031"/>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solidFill>
                  <a:schemeClr val="bg2"/>
                </a:solidFill>
              </a:rPr>
              <a:t>Every major aero engine manufacturer trusts Oerlikon technologies to boost performance, improve safety and fuel efficiency, and control emissions</a:t>
            </a:r>
          </a:p>
          <a:p>
            <a:pPr>
              <a:spcBef>
                <a:spcPts val="300"/>
              </a:spcBef>
              <a:spcAft>
                <a:spcPts val="300"/>
              </a:spcAft>
              <a:buClr>
                <a:schemeClr val="bg2"/>
              </a:buClr>
            </a:pPr>
            <a:r>
              <a:rPr lang="en-US" sz="1100" dirty="0"/>
              <a:t>We create advanced materials, functional coatings and process technologies to improve performance across the aerospace industry allowing the global aerospace industry to save millions of liters of fuel. </a:t>
            </a:r>
          </a:p>
        </p:txBody>
      </p:sp>
      <p:sp>
        <p:nvSpPr>
          <p:cNvPr id="6" name="TextBox 5"/>
          <p:cNvSpPr txBox="1"/>
          <p:nvPr/>
        </p:nvSpPr>
        <p:spPr>
          <a:xfrm>
            <a:off x="6624228" y="884995"/>
            <a:ext cx="2160997" cy="894668"/>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Compressor and turbine</a:t>
            </a:r>
            <a:br>
              <a:rPr lang="en-US" sz="1200" dirty="0"/>
            </a:br>
            <a:r>
              <a:rPr lang="en-US" sz="900" dirty="0"/>
              <a:t>Abradable coatings in engines to seal the gas path and improve performance and efficiency and thereby increase safety and allow to operate using less fuel (1%-3%)</a:t>
            </a:r>
          </a:p>
        </p:txBody>
      </p:sp>
      <p:sp>
        <p:nvSpPr>
          <p:cNvPr id="7" name="TextBox 6"/>
          <p:cNvSpPr txBox="1"/>
          <p:nvPr/>
        </p:nvSpPr>
        <p:spPr>
          <a:xfrm>
            <a:off x="6624228" y="1827698"/>
            <a:ext cx="2160997" cy="992427"/>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Engine hot section</a:t>
            </a:r>
            <a:br>
              <a:rPr lang="en-US" sz="1200" b="1" dirty="0"/>
            </a:br>
            <a:r>
              <a:rPr lang="en-US" sz="900" dirty="0"/>
              <a:t>Thermal barrier and environmental coatings for combustor and turbine sections allowing component to operate at higher temperature resulting in improved efficiency</a:t>
            </a:r>
          </a:p>
        </p:txBody>
      </p:sp>
      <p:sp>
        <p:nvSpPr>
          <p:cNvPr id="8" name="TextBox 7"/>
          <p:cNvSpPr txBox="1"/>
          <p:nvPr/>
        </p:nvSpPr>
        <p:spPr>
          <a:xfrm>
            <a:off x="6634069" y="3772034"/>
            <a:ext cx="2151156" cy="918028"/>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Aircraft interior</a:t>
            </a:r>
            <a:br>
              <a:rPr lang="en-US" sz="1200" b="1" dirty="0"/>
            </a:br>
            <a:r>
              <a:rPr lang="en-US" sz="900" dirty="0"/>
              <a:t>Non-reflective coatings and color coatings for cabin fixtures</a:t>
            </a:r>
          </a:p>
        </p:txBody>
      </p:sp>
      <p:sp>
        <p:nvSpPr>
          <p:cNvPr id="10" name="TextBox 9"/>
          <p:cNvSpPr txBox="1"/>
          <p:nvPr/>
        </p:nvSpPr>
        <p:spPr>
          <a:xfrm>
            <a:off x="6624228" y="2865878"/>
            <a:ext cx="2160997" cy="856657"/>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Landing gear</a:t>
            </a:r>
            <a:br>
              <a:rPr lang="en-US" sz="1200" dirty="0"/>
            </a:br>
            <a:r>
              <a:rPr lang="en-US" sz="900" dirty="0"/>
              <a:t>Thermal spray coating technology for reliable and long lasting landing gears</a:t>
            </a:r>
            <a:endParaRPr lang="en-US" sz="1100" dirty="0"/>
          </a:p>
        </p:txBody>
      </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b="39582"/>
          <a:stretch/>
        </p:blipFill>
        <p:spPr>
          <a:xfrm>
            <a:off x="5239132" y="1830449"/>
            <a:ext cx="1330542" cy="982128"/>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t="1655" b="11010"/>
          <a:stretch/>
        </p:blipFill>
        <p:spPr>
          <a:xfrm>
            <a:off x="5228906" y="2865878"/>
            <a:ext cx="1340768" cy="85665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8906" y="3772034"/>
            <a:ext cx="1332222" cy="918028"/>
          </a:xfrm>
          <a:prstGeom prst="rect">
            <a:avLst/>
          </a:prstGeom>
        </p:spPr>
      </p:pic>
      <p:pic>
        <p:nvPicPr>
          <p:cNvPr id="3" name="Grafik 2"/>
          <p:cNvPicPr>
            <a:picLocks noChangeAspect="1"/>
          </p:cNvPicPr>
          <p:nvPr/>
        </p:nvPicPr>
        <p:blipFill>
          <a:blip r:embed="rId10"/>
          <a:stretch>
            <a:fillRect/>
          </a:stretch>
        </p:blipFill>
        <p:spPr>
          <a:xfrm>
            <a:off x="368354" y="884995"/>
            <a:ext cx="4824000" cy="2558182"/>
          </a:xfrm>
          <a:prstGeom prst="rect">
            <a:avLst/>
          </a:prstGeom>
        </p:spPr>
      </p:pic>
      <p:pic>
        <p:nvPicPr>
          <p:cNvPr id="16" name="Picture 15">
            <a:extLst>
              <a:ext uri="{FF2B5EF4-FFF2-40B4-BE49-F238E27FC236}">
                <a16:creationId xmlns:a16="http://schemas.microsoft.com/office/drawing/2014/main" id="{BC578025-DFF9-47CE-8595-763D528D9DF5}"/>
              </a:ext>
            </a:extLst>
          </p:cNvPr>
          <p:cNvPicPr>
            <a:picLocks noChangeAspect="1"/>
          </p:cNvPicPr>
          <p:nvPr/>
        </p:nvPicPr>
        <p:blipFill rotWithShape="1">
          <a:blip r:embed="rId11" cstate="print">
            <a:duotone>
              <a:prstClr val="black"/>
              <a:schemeClr val="tx2">
                <a:tint val="45000"/>
                <a:satMod val="400000"/>
              </a:schemeClr>
            </a:duotone>
            <a:extLst>
              <a:ext uri="{28A0092B-C50C-407E-A947-70E740481C1C}">
                <a14:useLocalDpi xmlns:a14="http://schemas.microsoft.com/office/drawing/2010/main" val="0"/>
              </a:ext>
            </a:extLst>
          </a:blip>
          <a:srcRect l="3123" t="6729" r="4096" b="6068"/>
          <a:stretch/>
        </p:blipFill>
        <p:spPr>
          <a:xfrm>
            <a:off x="5239132" y="884995"/>
            <a:ext cx="1332221" cy="894668"/>
          </a:xfrm>
          <a:prstGeom prst="rect">
            <a:avLst/>
          </a:prstGeom>
          <a:ln>
            <a:noFill/>
          </a:ln>
          <a:effectLst>
            <a:outerShdw blurRad="50800" dist="38100" dir="2700000" algn="tl" rotWithShape="0">
              <a:prstClr val="black">
                <a:alpha val="40000"/>
              </a:prstClr>
            </a:outerShdw>
          </a:effectLst>
        </p:spPr>
      </p:pic>
      <p:sp>
        <p:nvSpPr>
          <p:cNvPr id="14" name="Slide Number Placeholder 13">
            <a:extLst>
              <a:ext uri="{FF2B5EF4-FFF2-40B4-BE49-F238E27FC236}">
                <a16:creationId xmlns:a16="http://schemas.microsoft.com/office/drawing/2014/main" id="{40E5A2BB-1E10-4087-AD23-35F0DF9E4858}"/>
              </a:ext>
            </a:extLst>
          </p:cNvPr>
          <p:cNvSpPr>
            <a:spLocks noGrp="1"/>
          </p:cNvSpPr>
          <p:nvPr>
            <p:ph type="sldNum" sz="quarter" idx="12"/>
          </p:nvPr>
        </p:nvSpPr>
        <p:spPr/>
        <p:txBody>
          <a:bodyPr/>
          <a:lstStyle/>
          <a:p>
            <a:fld id="{A9A1F552-A404-4A92-8025-1A1F43CDD003}" type="slidenum">
              <a:rPr lang="de-DE" altLang="en-US" smtClean="0"/>
              <a:pPr/>
              <a:t>6</a:t>
            </a:fld>
            <a:endParaRPr lang="de-DE" altLang="en-US"/>
          </a:p>
        </p:txBody>
      </p:sp>
      <p:sp>
        <p:nvSpPr>
          <p:cNvPr id="17" name="Footer Placeholder 5">
            <a:extLst>
              <a:ext uri="{FF2B5EF4-FFF2-40B4-BE49-F238E27FC236}">
                <a16:creationId xmlns:a16="http://schemas.microsoft.com/office/drawing/2014/main" id="{EA176C63-96C0-4AB3-86A5-325DE96F744D}"/>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245344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8" name="think-cell Folie" r:id="rId4" imgW="359" imgH="360" progId="TCLayout.ActiveDocument.1">
                  <p:embed/>
                </p:oleObj>
              </mc:Choice>
              <mc:Fallback>
                <p:oleObj name="think-cell Folie" r:id="rId4" imgW="359"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hteck 16">
            <a:extLst>
              <a:ext uri="{FF2B5EF4-FFF2-40B4-BE49-F238E27FC236}">
                <a16:creationId xmlns:a16="http://schemas.microsoft.com/office/drawing/2014/main" id="{C5051F61-0804-4944-A947-CD7F8808D02B}"/>
              </a:ext>
            </a:extLst>
          </p:cNvPr>
          <p:cNvSpPr/>
          <p:nvPr/>
        </p:nvSpPr>
        <p:spPr>
          <a:xfrm>
            <a:off x="5211662" y="1853310"/>
            <a:ext cx="1214470" cy="1107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CH" sz="1400" b="1" dirty="0" err="1">
              <a:solidFill>
                <a:schemeClr val="tx1"/>
              </a:solidFill>
            </a:endParaRPr>
          </a:p>
        </p:txBody>
      </p:sp>
      <p:sp>
        <p:nvSpPr>
          <p:cNvPr id="18" name="Rechteck 17">
            <a:extLst>
              <a:ext uri="{FF2B5EF4-FFF2-40B4-BE49-F238E27FC236}">
                <a16:creationId xmlns:a16="http://schemas.microsoft.com/office/drawing/2014/main" id="{66FB299F-B4B3-42DF-BBCA-61432D68A6AD}"/>
              </a:ext>
            </a:extLst>
          </p:cNvPr>
          <p:cNvSpPr/>
          <p:nvPr/>
        </p:nvSpPr>
        <p:spPr>
          <a:xfrm>
            <a:off x="5216568" y="3021726"/>
            <a:ext cx="1214470" cy="804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CH" sz="1400" b="1" dirty="0" err="1">
              <a:solidFill>
                <a:schemeClr val="tx1"/>
              </a:solidFill>
            </a:endParaRPr>
          </a:p>
        </p:txBody>
      </p:sp>
      <p:sp>
        <p:nvSpPr>
          <p:cNvPr id="19" name="Rechteck 18">
            <a:extLst>
              <a:ext uri="{FF2B5EF4-FFF2-40B4-BE49-F238E27FC236}">
                <a16:creationId xmlns:a16="http://schemas.microsoft.com/office/drawing/2014/main" id="{501D15F9-D5D4-42D5-9EDF-8E950E532B6A}"/>
              </a:ext>
            </a:extLst>
          </p:cNvPr>
          <p:cNvSpPr/>
          <p:nvPr/>
        </p:nvSpPr>
        <p:spPr>
          <a:xfrm>
            <a:off x="5224834" y="3895858"/>
            <a:ext cx="1214470" cy="804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CH" sz="1400" b="1" dirty="0" err="1">
              <a:solidFill>
                <a:schemeClr val="tx1"/>
              </a:solidFill>
            </a:endParaRPr>
          </a:p>
        </p:txBody>
      </p:sp>
      <p:sp>
        <p:nvSpPr>
          <p:cNvPr id="15" name="Rechteck 14">
            <a:extLst>
              <a:ext uri="{FF2B5EF4-FFF2-40B4-BE49-F238E27FC236}">
                <a16:creationId xmlns:a16="http://schemas.microsoft.com/office/drawing/2014/main" id="{ED4D5AF1-AD96-42AF-950A-BDE50D222846}"/>
              </a:ext>
            </a:extLst>
          </p:cNvPr>
          <p:cNvSpPr/>
          <p:nvPr/>
        </p:nvSpPr>
        <p:spPr>
          <a:xfrm>
            <a:off x="5211662" y="889443"/>
            <a:ext cx="1214470" cy="9037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CH" sz="1400" b="1" dirty="0" err="1">
              <a:solidFill>
                <a:schemeClr val="tx1"/>
              </a:solidFill>
            </a:endParaRPr>
          </a:p>
        </p:txBody>
      </p:sp>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58960" y="1908457"/>
            <a:ext cx="1321252" cy="882004"/>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3586" b="83632" l="10000" r="90000"/>
                    </a14:imgEffect>
                  </a14:imgLayer>
                </a14:imgProps>
              </a:ext>
              <a:ext uri="{28A0092B-C50C-407E-A947-70E740481C1C}">
                <a14:useLocalDpi xmlns:a14="http://schemas.microsoft.com/office/drawing/2010/main" val="0"/>
              </a:ext>
            </a:extLst>
          </a:blip>
          <a:srcRect t="4830" b="7613"/>
          <a:stretch/>
        </p:blipFill>
        <p:spPr>
          <a:xfrm>
            <a:off x="5112060" y="879563"/>
            <a:ext cx="1375211" cy="828091"/>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backgroundRemoval t="8871" b="93952" l="1515" r="90000">
                        <a14:foregroundMark x1="4242" y1="61290" x2="4242" y2="61290"/>
                        <a14:foregroundMark x1="1818" y1="67742" x2="1818" y2="67742"/>
                        <a14:foregroundMark x1="14848" y1="93952" x2="14848" y2="93952"/>
                        <a14:foregroundMark x1="47879" y1="77419" x2="47879" y2="77419"/>
                        <a14:foregroundMark x1="44848" y1="79839" x2="44848" y2="79839"/>
                        <a14:foregroundMark x1="50909" y1="75403" x2="50909" y2="75403"/>
                        <a14:foregroundMark x1="46667" y1="78629" x2="46667" y2="78629"/>
                      </a14:backgroundRemoval>
                    </a14:imgEffect>
                  </a14:imgLayer>
                </a14:imgProps>
              </a:ext>
              <a:ext uri="{28A0092B-C50C-407E-A947-70E740481C1C}">
                <a14:useLocalDpi xmlns:a14="http://schemas.microsoft.com/office/drawing/2010/main" val="0"/>
              </a:ext>
            </a:extLst>
          </a:blip>
          <a:stretch>
            <a:fillRect/>
          </a:stretch>
        </p:blipFill>
        <p:spPr>
          <a:xfrm>
            <a:off x="5313119" y="2942156"/>
            <a:ext cx="1131741" cy="849003"/>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12" cstate="print">
            <a:extLst>
              <a:ext uri="{BEBA8EAE-BF5A-486C-A8C5-ECC9F3942E4B}">
                <a14:imgProps xmlns:a14="http://schemas.microsoft.com/office/drawing/2010/main">
                  <a14:imgLayer r:embed="rId13">
                    <a14:imgEffect>
                      <a14:backgroundRemoval t="2370" b="98578" l="483" r="98068">
                        <a14:foregroundMark x1="68116" y1="4265" x2="68116" y2="4265"/>
                        <a14:foregroundMark x1="84058" y1="14692" x2="84058" y2="14692"/>
                        <a14:foregroundMark x1="95169" y1="32701" x2="95169" y2="32701"/>
                        <a14:foregroundMark x1="40580" y1="2370" x2="40580" y2="2370"/>
                        <a14:foregroundMark x1="18357" y1="10427" x2="18357" y2="10427"/>
                        <a14:foregroundMark x1="5797" y1="27962" x2="5797" y2="27962"/>
                        <a14:foregroundMark x1="1449" y1="53555" x2="1449" y2="53555"/>
                        <a14:foregroundMark x1="44444" y1="99052" x2="44444" y2="99052"/>
                        <a14:foregroundMark x1="77295" y1="89100" x2="77295" y2="89100"/>
                        <a14:foregroundMark x1="90338" y1="77251" x2="90338" y2="77251"/>
                        <a14:foregroundMark x1="98068" y1="63033" x2="98068" y2="63033"/>
                      </a14:backgroundRemoval>
                    </a14:imgEffect>
                  </a14:imgLayer>
                </a14:imgProps>
              </a:ext>
              <a:ext uri="{28A0092B-C50C-407E-A947-70E740481C1C}">
                <a14:useLocalDpi xmlns:a14="http://schemas.microsoft.com/office/drawing/2010/main" val="0"/>
              </a:ext>
            </a:extLst>
          </a:blip>
          <a:stretch>
            <a:fillRect/>
          </a:stretch>
        </p:blipFill>
        <p:spPr>
          <a:xfrm>
            <a:off x="5472100" y="3958595"/>
            <a:ext cx="617947" cy="628948"/>
          </a:xfrm>
          <a:prstGeom prst="rect">
            <a:avLst/>
          </a:prstGeom>
          <a:effectLst>
            <a:outerShdw blurRad="50800" dist="38100" dir="2700000" algn="tl" rotWithShape="0">
              <a:prstClr val="black">
                <a:alpha val="40000"/>
              </a:prstClr>
            </a:outerShdw>
          </a:effectLst>
        </p:spPr>
      </p:pic>
      <p:sp>
        <p:nvSpPr>
          <p:cNvPr id="11" name="Title 4"/>
          <p:cNvSpPr txBox="1">
            <a:spLocks/>
          </p:cNvSpPr>
          <p:nvPr/>
        </p:nvSpPr>
        <p:spPr bwMode="gray">
          <a:xfrm>
            <a:off x="358775" y="197278"/>
            <a:ext cx="6622257" cy="69216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GB" dirty="0"/>
              <a:t>Advancing productivity, sustainability and profitability in the automotive industry</a:t>
            </a:r>
          </a:p>
        </p:txBody>
      </p:sp>
      <p:sp>
        <p:nvSpPr>
          <p:cNvPr id="8" name="TextBox 7"/>
          <p:cNvSpPr txBox="1"/>
          <p:nvPr/>
        </p:nvSpPr>
        <p:spPr>
          <a:xfrm>
            <a:off x="358776" y="3435846"/>
            <a:ext cx="4834958" cy="1262531"/>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400" b="1" dirty="0">
                <a:solidFill>
                  <a:schemeClr val="bg2"/>
                </a:solidFill>
              </a:rPr>
              <a:t>More than half of the world’s top ten car manufacturers use Oerlikon technologies to increase components lifetime and reduce fuel consumption</a:t>
            </a:r>
          </a:p>
          <a:p>
            <a:pPr>
              <a:spcBef>
                <a:spcPts val="300"/>
              </a:spcBef>
              <a:spcAft>
                <a:spcPts val="300"/>
              </a:spcAft>
              <a:buClr>
                <a:schemeClr val="bg2"/>
              </a:buClr>
            </a:pPr>
            <a:r>
              <a:rPr lang="en-US" sz="1050" dirty="0"/>
              <a:t>We create advanced materials, functional coatings and process technologies to driving automotive improvements by reducing weight, fuel, emissions and make new design solutions possible.</a:t>
            </a:r>
          </a:p>
        </p:txBody>
      </p:sp>
      <p:sp>
        <p:nvSpPr>
          <p:cNvPr id="6" name="TextBox 5"/>
          <p:cNvSpPr txBox="1"/>
          <p:nvPr/>
        </p:nvSpPr>
        <p:spPr>
          <a:xfrm>
            <a:off x="6453874" y="872861"/>
            <a:ext cx="2341017" cy="920360"/>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Improved engine performance</a:t>
            </a:r>
            <a:br>
              <a:rPr lang="en-US" sz="1200" dirty="0"/>
            </a:br>
            <a:r>
              <a:rPr lang="en-US" sz="900" dirty="0"/>
              <a:t>Materials and coatings for injectors, valves, oil pumps, cooling systems and turbochargers reduce friction and wear and improve performance, lifetime of  lower emissions</a:t>
            </a:r>
          </a:p>
        </p:txBody>
      </p:sp>
      <p:sp>
        <p:nvSpPr>
          <p:cNvPr id="7" name="TextBox 6"/>
          <p:cNvSpPr txBox="1"/>
          <p:nvPr/>
        </p:nvSpPr>
        <p:spPr>
          <a:xfrm>
            <a:off x="6453875" y="1851670"/>
            <a:ext cx="2341016" cy="1108854"/>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Smoother-shifting transmission</a:t>
            </a:r>
            <a:br>
              <a:rPr lang="en-US" sz="1200" b="1" dirty="0"/>
            </a:br>
            <a:r>
              <a:rPr lang="en-US" sz="900" dirty="0"/>
              <a:t>Coatings &amp; friction technologies to improve performance, oil compatibility, enhanced comfort, extended life cycle, lower weight, wear resistance and reduced costs for synchronizer and transmission systems</a:t>
            </a:r>
            <a:endParaRPr lang="en-US" sz="1000" dirty="0"/>
          </a:p>
        </p:txBody>
      </p:sp>
      <p:sp>
        <p:nvSpPr>
          <p:cNvPr id="10" name="TextBox 9"/>
          <p:cNvSpPr txBox="1"/>
          <p:nvPr/>
        </p:nvSpPr>
        <p:spPr>
          <a:xfrm>
            <a:off x="6453872" y="3903627"/>
            <a:ext cx="2341017" cy="792088"/>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Improved passenger safety</a:t>
            </a:r>
            <a:br>
              <a:rPr lang="en-US" sz="1200" dirty="0"/>
            </a:br>
            <a:r>
              <a:rPr lang="en-US" sz="900" dirty="0"/>
              <a:t>Brake disc coatings and manmade fibers solutions to equip manufacturers with technologies for safety belts, airbags and tires</a:t>
            </a:r>
          </a:p>
        </p:txBody>
      </p:sp>
      <p:sp>
        <p:nvSpPr>
          <p:cNvPr id="9" name="TextBox 8"/>
          <p:cNvSpPr txBox="1"/>
          <p:nvPr/>
        </p:nvSpPr>
        <p:spPr>
          <a:xfrm>
            <a:off x="6453873" y="3021726"/>
            <a:ext cx="2341017" cy="804201"/>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200" b="1" dirty="0"/>
              <a:t>Innovative design parts</a:t>
            </a:r>
            <a:br>
              <a:rPr lang="en-US" sz="1200" dirty="0"/>
            </a:br>
            <a:r>
              <a:rPr lang="en-US" sz="900" dirty="0"/>
              <a:t>Coating technologies provide door handles, mirrors, push buttons, switch covers, gear shifters, frames and more with an environmental friendly chrome look</a:t>
            </a:r>
            <a:endParaRPr lang="en-US" sz="1100" dirty="0"/>
          </a:p>
        </p:txBody>
      </p:sp>
      <p:pic>
        <p:nvPicPr>
          <p:cNvPr id="21" name="Picture 20">
            <a:extLst>
              <a:ext uri="{FF2B5EF4-FFF2-40B4-BE49-F238E27FC236}">
                <a16:creationId xmlns:a16="http://schemas.microsoft.com/office/drawing/2014/main" id="{B18AEB3E-05AD-4386-BD36-ACF2C22C2BD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2281" b="15969"/>
          <a:stretch/>
        </p:blipFill>
        <p:spPr>
          <a:xfrm>
            <a:off x="371476" y="885578"/>
            <a:ext cx="4813402" cy="2488991"/>
          </a:xfrm>
          <a:prstGeom prst="rect">
            <a:avLst/>
          </a:prstGeom>
        </p:spPr>
      </p:pic>
      <p:sp>
        <p:nvSpPr>
          <p:cNvPr id="5" name="Slide Number Placeholder 4">
            <a:extLst>
              <a:ext uri="{FF2B5EF4-FFF2-40B4-BE49-F238E27FC236}">
                <a16:creationId xmlns:a16="http://schemas.microsoft.com/office/drawing/2014/main" id="{7E98EA36-97E0-4674-A102-488277739E6F}"/>
              </a:ext>
            </a:extLst>
          </p:cNvPr>
          <p:cNvSpPr>
            <a:spLocks noGrp="1"/>
          </p:cNvSpPr>
          <p:nvPr>
            <p:ph type="sldNum" sz="quarter" idx="12"/>
          </p:nvPr>
        </p:nvSpPr>
        <p:spPr/>
        <p:txBody>
          <a:bodyPr/>
          <a:lstStyle/>
          <a:p>
            <a:fld id="{A9A1F552-A404-4A92-8025-1A1F43CDD003}" type="slidenum">
              <a:rPr lang="de-DE" altLang="en-US" smtClean="0"/>
              <a:pPr/>
              <a:t>7</a:t>
            </a:fld>
            <a:endParaRPr lang="de-DE" altLang="en-US"/>
          </a:p>
        </p:txBody>
      </p:sp>
      <p:sp>
        <p:nvSpPr>
          <p:cNvPr id="20" name="Footer Placeholder 5">
            <a:extLst>
              <a:ext uri="{FF2B5EF4-FFF2-40B4-BE49-F238E27FC236}">
                <a16:creationId xmlns:a16="http://schemas.microsoft.com/office/drawing/2014/main" id="{B8552B60-639D-46F7-ABEF-3A860A20FDDD}"/>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10590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txBox="1">
            <a:spLocks/>
          </p:cNvSpPr>
          <p:nvPr/>
        </p:nvSpPr>
        <p:spPr bwMode="gray">
          <a:xfrm>
            <a:off x="381777" y="197278"/>
            <a:ext cx="6622257" cy="69216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US" dirty="0"/>
              <a:t>Reducing friction, wear and emissions – </a:t>
            </a:r>
          </a:p>
          <a:p>
            <a:r>
              <a:rPr lang="en-US" dirty="0"/>
              <a:t>Over 100 components coated per car</a:t>
            </a:r>
          </a:p>
          <a:p>
            <a:endParaRPr lang="en-US" dirty="0"/>
          </a:p>
        </p:txBody>
      </p:sp>
      <p:sp>
        <p:nvSpPr>
          <p:cNvPr id="12" name="TextBox 11"/>
          <p:cNvSpPr txBox="1"/>
          <p:nvPr/>
        </p:nvSpPr>
        <p:spPr>
          <a:xfrm>
            <a:off x="361949" y="3315894"/>
            <a:ext cx="4822119" cy="1379931"/>
          </a:xfrm>
          <a:prstGeom prst="rect">
            <a:avLst/>
          </a:prstGeom>
          <a:solidFill>
            <a:schemeClr val="tx2"/>
          </a:solidFill>
        </p:spPr>
        <p:txBody>
          <a:bodyPr wrap="square" lIns="72000" tIns="36000" rIns="72000" bIns="36000" rtlCol="0">
            <a:noAutofit/>
          </a:bodyPr>
          <a:lstStyle/>
          <a:p>
            <a:pPr>
              <a:spcBef>
                <a:spcPts val="300"/>
              </a:spcBef>
              <a:spcAft>
                <a:spcPts val="300"/>
              </a:spcAft>
              <a:buClr>
                <a:schemeClr val="bg2"/>
              </a:buClr>
            </a:pPr>
            <a:r>
              <a:rPr lang="en-US" sz="1400" b="1" dirty="0">
                <a:solidFill>
                  <a:schemeClr val="bg2"/>
                </a:solidFill>
              </a:rPr>
              <a:t>Lighter, slicker, more effective</a:t>
            </a:r>
            <a:br>
              <a:rPr lang="en-US" sz="1400" b="1" dirty="0">
                <a:solidFill>
                  <a:schemeClr val="bg2"/>
                </a:solidFill>
              </a:rPr>
            </a:br>
            <a:r>
              <a:rPr lang="en-US" sz="1200" dirty="0"/>
              <a:t>Oerlikon offers coatings and technologies for over 100 car parts to reduce corrosion, friction and wear. The resulting fuel efficiency and improved durability of light metals means manufacturers can build smaller engines. Coated components help to cut fuel consumption by 2% to 4%, reduce oil consumption by 30%, and reduce engine block weight by 12%.</a:t>
            </a:r>
          </a:p>
        </p:txBody>
      </p:sp>
      <p:grpSp>
        <p:nvGrpSpPr>
          <p:cNvPr id="8" name="Group 7"/>
          <p:cNvGrpSpPr/>
          <p:nvPr/>
        </p:nvGrpSpPr>
        <p:grpSpPr>
          <a:xfrm>
            <a:off x="5225522" y="872860"/>
            <a:ext cx="3559704" cy="3822966"/>
            <a:chOff x="5301555" y="872859"/>
            <a:chExt cx="3483670" cy="4147163"/>
          </a:xfrm>
        </p:grpSpPr>
        <p:sp>
          <p:nvSpPr>
            <p:cNvPr id="6" name="TextBox 5"/>
            <p:cNvSpPr txBox="1"/>
            <p:nvPr/>
          </p:nvSpPr>
          <p:spPr>
            <a:xfrm>
              <a:off x="5301555" y="872859"/>
              <a:ext cx="3483670" cy="4147163"/>
            </a:xfrm>
            <a:prstGeom prst="rect">
              <a:avLst/>
            </a:prstGeom>
            <a:solidFill>
              <a:schemeClr val="tx2"/>
            </a:solidFill>
          </p:spPr>
          <p:txBody>
            <a:bodyPr wrap="square" lIns="36000" tIns="0" rIns="36000" bIns="0" rtlCol="0">
              <a:noAutofit/>
            </a:bodyPr>
            <a:lstStyle/>
            <a:p>
              <a:pPr>
                <a:spcBef>
                  <a:spcPts val="300"/>
                </a:spcBef>
                <a:spcAft>
                  <a:spcPts val="300"/>
                </a:spcAft>
                <a:buClr>
                  <a:schemeClr val="bg2"/>
                </a:buClr>
              </a:pPr>
              <a:r>
                <a:rPr lang="en-US" sz="1200" b="1" dirty="0"/>
                <a:t>Typical Oerlikon applications in a car</a:t>
              </a:r>
            </a:p>
            <a:p>
              <a:pPr marL="432000">
                <a:spcBef>
                  <a:spcPts val="500"/>
                </a:spcBef>
                <a:buClr>
                  <a:schemeClr val="bg2"/>
                </a:buClr>
              </a:pPr>
              <a:r>
                <a:rPr lang="en-US" sz="1050" dirty="0"/>
                <a:t>Production tools</a:t>
              </a:r>
            </a:p>
            <a:p>
              <a:pPr marL="432000">
                <a:spcBef>
                  <a:spcPts val="500"/>
                </a:spcBef>
                <a:buClr>
                  <a:schemeClr val="bg2"/>
                </a:buClr>
              </a:pPr>
              <a:r>
                <a:rPr lang="en-US" sz="1050" dirty="0"/>
                <a:t>Engines</a:t>
              </a:r>
            </a:p>
            <a:p>
              <a:pPr marL="432000">
                <a:spcBef>
                  <a:spcPts val="500"/>
                </a:spcBef>
                <a:buClr>
                  <a:schemeClr val="bg2"/>
                </a:buClr>
              </a:pPr>
              <a:r>
                <a:rPr lang="en-US" sz="1050" dirty="0"/>
                <a:t>Valves</a:t>
              </a:r>
            </a:p>
            <a:p>
              <a:pPr marL="432000">
                <a:spcBef>
                  <a:spcPts val="500"/>
                </a:spcBef>
                <a:buClr>
                  <a:schemeClr val="bg2"/>
                </a:buClr>
              </a:pPr>
              <a:r>
                <a:rPr lang="en-US" sz="1050" dirty="0"/>
                <a:t>Fuel injection</a:t>
              </a:r>
            </a:p>
            <a:p>
              <a:pPr marL="432000">
                <a:spcBef>
                  <a:spcPts val="500"/>
                </a:spcBef>
                <a:buClr>
                  <a:schemeClr val="bg2"/>
                </a:buClr>
              </a:pPr>
              <a:r>
                <a:rPr lang="en-US" sz="1050" dirty="0"/>
                <a:t>Exhaust system</a:t>
              </a:r>
            </a:p>
            <a:p>
              <a:pPr marL="432000">
                <a:spcBef>
                  <a:spcPts val="500"/>
                </a:spcBef>
                <a:buClr>
                  <a:schemeClr val="bg2"/>
                </a:buClr>
              </a:pPr>
              <a:r>
                <a:rPr lang="en-US" sz="1050" dirty="0"/>
                <a:t>Transmission</a:t>
              </a:r>
            </a:p>
            <a:p>
              <a:pPr marL="432000">
                <a:spcBef>
                  <a:spcPts val="500"/>
                </a:spcBef>
                <a:buClr>
                  <a:schemeClr val="bg2"/>
                </a:buClr>
              </a:pPr>
              <a:r>
                <a:rPr lang="en-US" sz="1050" dirty="0"/>
                <a:t>Gears</a:t>
              </a:r>
            </a:p>
            <a:p>
              <a:pPr marL="432000">
                <a:spcBef>
                  <a:spcPts val="500"/>
                </a:spcBef>
                <a:buClr>
                  <a:schemeClr val="bg2"/>
                </a:buClr>
              </a:pPr>
              <a:r>
                <a:rPr lang="en-US" sz="1050" dirty="0"/>
                <a:t>Suspension</a:t>
              </a:r>
            </a:p>
            <a:p>
              <a:pPr marL="432000">
                <a:spcBef>
                  <a:spcPts val="500"/>
                </a:spcBef>
                <a:buClr>
                  <a:schemeClr val="bg2"/>
                </a:buClr>
              </a:pPr>
              <a:r>
                <a:rPr lang="en-US" sz="1050" dirty="0"/>
                <a:t>ESP/brake system</a:t>
              </a:r>
            </a:p>
            <a:p>
              <a:pPr marL="432000">
                <a:spcBef>
                  <a:spcPts val="500"/>
                </a:spcBef>
                <a:buClr>
                  <a:schemeClr val="bg2"/>
                </a:buClr>
              </a:pPr>
              <a:r>
                <a:rPr lang="en-US" sz="1050" dirty="0"/>
                <a:t>Turbocharges</a:t>
              </a:r>
            </a:p>
            <a:p>
              <a:pPr marL="432000">
                <a:spcBef>
                  <a:spcPts val="500"/>
                </a:spcBef>
                <a:buClr>
                  <a:schemeClr val="bg2"/>
                </a:buClr>
              </a:pPr>
              <a:r>
                <a:rPr lang="en-US" sz="1050" dirty="0"/>
                <a:t>Decorative elements</a:t>
              </a:r>
            </a:p>
            <a:p>
              <a:pPr marL="432000">
                <a:spcBef>
                  <a:spcPts val="500"/>
                </a:spcBef>
                <a:buClr>
                  <a:schemeClr val="bg2"/>
                </a:buClr>
              </a:pPr>
              <a:r>
                <a:rPr lang="en-US" sz="1050" dirty="0"/>
                <a:t>Safety belts</a:t>
              </a:r>
            </a:p>
            <a:p>
              <a:pPr marL="432000">
                <a:spcBef>
                  <a:spcPts val="500"/>
                </a:spcBef>
                <a:buClr>
                  <a:schemeClr val="bg2"/>
                </a:buClr>
              </a:pPr>
              <a:r>
                <a:rPr lang="en-US" sz="1050" dirty="0"/>
                <a:t>Car interior</a:t>
              </a:r>
            </a:p>
            <a:p>
              <a:pPr marL="432000">
                <a:spcBef>
                  <a:spcPts val="500"/>
                </a:spcBef>
                <a:buClr>
                  <a:schemeClr val="bg2"/>
                </a:buClr>
              </a:pPr>
              <a:r>
                <a:rPr lang="en-US" sz="1050" dirty="0"/>
                <a:t>Moldings</a:t>
              </a:r>
            </a:p>
            <a:p>
              <a:pPr marL="432000">
                <a:spcBef>
                  <a:spcPts val="500"/>
                </a:spcBef>
                <a:buClr>
                  <a:schemeClr val="bg2"/>
                </a:buClr>
              </a:pPr>
              <a:r>
                <a:rPr lang="en-US" sz="1050" dirty="0"/>
                <a:t>Exterior decoration</a:t>
              </a:r>
            </a:p>
            <a:p>
              <a:pPr marL="432000">
                <a:spcBef>
                  <a:spcPts val="500"/>
                </a:spcBef>
                <a:buClr>
                  <a:schemeClr val="bg2"/>
                </a:buClr>
              </a:pPr>
              <a:r>
                <a:rPr lang="en-US" sz="1050" dirty="0"/>
                <a:t>Tires</a:t>
              </a:r>
            </a:p>
          </p:txBody>
        </p:sp>
        <p:sp>
          <p:nvSpPr>
            <p:cNvPr id="7" name="Oval 6"/>
            <p:cNvSpPr/>
            <p:nvPr/>
          </p:nvSpPr>
          <p:spPr>
            <a:xfrm>
              <a:off x="5434085" y="1216686"/>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a:t>
              </a:r>
              <a:endParaRPr lang="en-US" sz="600" b="1" dirty="0">
                <a:solidFill>
                  <a:schemeClr val="bg1"/>
                </a:solidFill>
              </a:endParaRPr>
            </a:p>
          </p:txBody>
        </p:sp>
        <p:sp>
          <p:nvSpPr>
            <p:cNvPr id="14" name="Oval 13"/>
            <p:cNvSpPr/>
            <p:nvPr/>
          </p:nvSpPr>
          <p:spPr>
            <a:xfrm>
              <a:off x="5434085" y="1451029"/>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2</a:t>
              </a:r>
              <a:endParaRPr lang="en-US" sz="600" b="1" dirty="0">
                <a:solidFill>
                  <a:schemeClr val="bg1"/>
                </a:solidFill>
              </a:endParaRPr>
            </a:p>
          </p:txBody>
        </p:sp>
        <p:sp>
          <p:nvSpPr>
            <p:cNvPr id="16" name="Oval 15"/>
            <p:cNvSpPr/>
            <p:nvPr/>
          </p:nvSpPr>
          <p:spPr>
            <a:xfrm>
              <a:off x="5434085" y="1685373"/>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3</a:t>
              </a:r>
              <a:endParaRPr lang="en-US" sz="600" b="1" dirty="0">
                <a:solidFill>
                  <a:schemeClr val="bg1"/>
                </a:solidFill>
              </a:endParaRPr>
            </a:p>
          </p:txBody>
        </p:sp>
        <p:sp>
          <p:nvSpPr>
            <p:cNvPr id="18" name="Oval 17"/>
            <p:cNvSpPr/>
            <p:nvPr/>
          </p:nvSpPr>
          <p:spPr>
            <a:xfrm>
              <a:off x="5437161" y="1932769"/>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4</a:t>
              </a:r>
              <a:endParaRPr lang="en-US" sz="600" b="1" dirty="0">
                <a:solidFill>
                  <a:schemeClr val="bg1"/>
                </a:solidFill>
              </a:endParaRPr>
            </a:p>
          </p:txBody>
        </p:sp>
        <p:sp>
          <p:nvSpPr>
            <p:cNvPr id="20" name="Oval 19"/>
            <p:cNvSpPr/>
            <p:nvPr/>
          </p:nvSpPr>
          <p:spPr>
            <a:xfrm>
              <a:off x="5440971" y="2169018"/>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5</a:t>
              </a:r>
              <a:endParaRPr lang="en-US" sz="600" b="1" dirty="0">
                <a:solidFill>
                  <a:schemeClr val="bg1"/>
                </a:solidFill>
              </a:endParaRPr>
            </a:p>
          </p:txBody>
        </p:sp>
        <p:sp>
          <p:nvSpPr>
            <p:cNvPr id="22" name="Oval 21"/>
            <p:cNvSpPr/>
            <p:nvPr/>
          </p:nvSpPr>
          <p:spPr>
            <a:xfrm>
              <a:off x="5440971" y="2430201"/>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6</a:t>
              </a:r>
              <a:endParaRPr lang="en-US" sz="600" b="1" dirty="0">
                <a:solidFill>
                  <a:schemeClr val="bg1"/>
                </a:solidFill>
              </a:endParaRPr>
            </a:p>
          </p:txBody>
        </p:sp>
        <p:sp>
          <p:nvSpPr>
            <p:cNvPr id="24" name="Oval 23"/>
            <p:cNvSpPr/>
            <p:nvPr/>
          </p:nvSpPr>
          <p:spPr>
            <a:xfrm>
              <a:off x="5437996" y="2665774"/>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7</a:t>
              </a:r>
              <a:endParaRPr lang="en-US" sz="600" b="1" dirty="0">
                <a:solidFill>
                  <a:schemeClr val="bg1"/>
                </a:solidFill>
              </a:endParaRPr>
            </a:p>
          </p:txBody>
        </p:sp>
        <p:sp>
          <p:nvSpPr>
            <p:cNvPr id="26" name="Oval 25"/>
            <p:cNvSpPr/>
            <p:nvPr/>
          </p:nvSpPr>
          <p:spPr>
            <a:xfrm>
              <a:off x="5446380" y="2905375"/>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8</a:t>
              </a:r>
              <a:endParaRPr lang="en-US" sz="600" b="1" dirty="0">
                <a:solidFill>
                  <a:schemeClr val="bg1"/>
                </a:solidFill>
              </a:endParaRPr>
            </a:p>
          </p:txBody>
        </p:sp>
        <p:sp>
          <p:nvSpPr>
            <p:cNvPr id="28" name="Oval 27"/>
            <p:cNvSpPr/>
            <p:nvPr/>
          </p:nvSpPr>
          <p:spPr>
            <a:xfrm>
              <a:off x="5446380" y="3141504"/>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9</a:t>
              </a:r>
              <a:endParaRPr lang="en-US" sz="600" b="1" dirty="0">
                <a:solidFill>
                  <a:schemeClr val="bg1"/>
                </a:solidFill>
              </a:endParaRPr>
            </a:p>
          </p:txBody>
        </p:sp>
        <p:sp>
          <p:nvSpPr>
            <p:cNvPr id="30" name="Oval 29"/>
            <p:cNvSpPr/>
            <p:nvPr/>
          </p:nvSpPr>
          <p:spPr>
            <a:xfrm>
              <a:off x="5446380" y="3390938"/>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10</a:t>
              </a:r>
              <a:endParaRPr lang="en-US" sz="600" b="1" dirty="0">
                <a:solidFill>
                  <a:schemeClr val="bg1"/>
                </a:solidFill>
              </a:endParaRPr>
            </a:p>
          </p:txBody>
        </p:sp>
        <p:sp>
          <p:nvSpPr>
            <p:cNvPr id="32" name="Oval 31"/>
            <p:cNvSpPr/>
            <p:nvPr/>
          </p:nvSpPr>
          <p:spPr>
            <a:xfrm>
              <a:off x="5443067" y="3631708"/>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11</a:t>
              </a:r>
              <a:endParaRPr lang="en-US" sz="600" b="1" dirty="0">
                <a:solidFill>
                  <a:schemeClr val="bg1"/>
                </a:solidFill>
              </a:endParaRPr>
            </a:p>
          </p:txBody>
        </p:sp>
        <p:sp>
          <p:nvSpPr>
            <p:cNvPr id="34" name="Oval 33"/>
            <p:cNvSpPr/>
            <p:nvPr/>
          </p:nvSpPr>
          <p:spPr>
            <a:xfrm>
              <a:off x="5441874" y="3881110"/>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12</a:t>
              </a:r>
              <a:endParaRPr lang="en-US" sz="600" b="1" dirty="0">
                <a:solidFill>
                  <a:schemeClr val="bg1"/>
                </a:solidFill>
              </a:endParaRPr>
            </a:p>
          </p:txBody>
        </p:sp>
        <p:sp>
          <p:nvSpPr>
            <p:cNvPr id="36" name="Oval 35"/>
            <p:cNvSpPr/>
            <p:nvPr/>
          </p:nvSpPr>
          <p:spPr>
            <a:xfrm>
              <a:off x="5443010" y="4121879"/>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13</a:t>
              </a:r>
              <a:endParaRPr lang="en-US" sz="600" b="1" dirty="0">
                <a:solidFill>
                  <a:schemeClr val="bg1"/>
                </a:solidFill>
              </a:endParaRPr>
            </a:p>
          </p:txBody>
        </p:sp>
        <p:sp>
          <p:nvSpPr>
            <p:cNvPr id="38" name="Oval 37"/>
            <p:cNvSpPr/>
            <p:nvPr/>
          </p:nvSpPr>
          <p:spPr>
            <a:xfrm>
              <a:off x="5443010" y="4356223"/>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14</a:t>
              </a:r>
              <a:endParaRPr lang="en-US" sz="600" b="1" dirty="0">
                <a:solidFill>
                  <a:schemeClr val="bg1"/>
                </a:solidFill>
              </a:endParaRPr>
            </a:p>
          </p:txBody>
        </p:sp>
        <p:sp>
          <p:nvSpPr>
            <p:cNvPr id="40" name="Oval 39"/>
            <p:cNvSpPr/>
            <p:nvPr/>
          </p:nvSpPr>
          <p:spPr>
            <a:xfrm>
              <a:off x="5443010" y="4590566"/>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15</a:t>
              </a:r>
              <a:endParaRPr lang="en-US" sz="600" b="1" dirty="0">
                <a:solidFill>
                  <a:schemeClr val="bg1"/>
                </a:solidFill>
              </a:endParaRPr>
            </a:p>
          </p:txBody>
        </p:sp>
        <p:sp>
          <p:nvSpPr>
            <p:cNvPr id="42" name="Oval 41"/>
            <p:cNvSpPr/>
            <p:nvPr/>
          </p:nvSpPr>
          <p:spPr>
            <a:xfrm>
              <a:off x="5443010" y="4849008"/>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16</a:t>
              </a:r>
              <a:endParaRPr lang="en-US" sz="600" b="1" dirty="0">
                <a:solidFill>
                  <a:schemeClr val="bg1"/>
                </a:solidFill>
              </a:endParaRPr>
            </a:p>
          </p:txBody>
        </p:sp>
      </p:grpSp>
      <p:pic>
        <p:nvPicPr>
          <p:cNvPr id="3" name="Picture 2">
            <a:extLst>
              <a:ext uri="{FF2B5EF4-FFF2-40B4-BE49-F238E27FC236}">
                <a16:creationId xmlns:a16="http://schemas.microsoft.com/office/drawing/2014/main" id="{09C5DAD7-6CAD-40F5-AD74-4271272EA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75506"/>
            <a:ext cx="4871440" cy="3248773"/>
          </a:xfrm>
          <a:prstGeom prst="rect">
            <a:avLst/>
          </a:prstGeom>
          <a:effectLst>
            <a:outerShdw blurRad="50800" dist="38100" dir="2700000" algn="tl" rotWithShape="0">
              <a:prstClr val="black">
                <a:alpha val="40000"/>
              </a:prstClr>
            </a:outerShdw>
          </a:effectLst>
        </p:spPr>
      </p:pic>
      <p:sp>
        <p:nvSpPr>
          <p:cNvPr id="13" name="Oval 12"/>
          <p:cNvSpPr/>
          <p:nvPr/>
        </p:nvSpPr>
        <p:spPr>
          <a:xfrm>
            <a:off x="3959932" y="1731243"/>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a:t>
            </a:r>
            <a:endParaRPr lang="en-US" sz="600" b="1" dirty="0">
              <a:solidFill>
                <a:schemeClr val="bg1"/>
              </a:solidFill>
            </a:endParaRPr>
          </a:p>
        </p:txBody>
      </p:sp>
      <p:sp>
        <p:nvSpPr>
          <p:cNvPr id="15" name="Oval 14"/>
          <p:cNvSpPr/>
          <p:nvPr/>
        </p:nvSpPr>
        <p:spPr>
          <a:xfrm>
            <a:off x="3620897" y="2012124"/>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2</a:t>
            </a:r>
            <a:endParaRPr lang="en-US" sz="600" b="1" dirty="0">
              <a:solidFill>
                <a:schemeClr val="bg1"/>
              </a:solidFill>
            </a:endParaRPr>
          </a:p>
        </p:txBody>
      </p:sp>
      <p:sp>
        <p:nvSpPr>
          <p:cNvPr id="17" name="Oval 16"/>
          <p:cNvSpPr/>
          <p:nvPr/>
        </p:nvSpPr>
        <p:spPr>
          <a:xfrm>
            <a:off x="3610792" y="1752552"/>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3</a:t>
            </a:r>
            <a:endParaRPr lang="en-US" sz="600" b="1" dirty="0">
              <a:solidFill>
                <a:schemeClr val="bg1"/>
              </a:solidFill>
            </a:endParaRPr>
          </a:p>
        </p:txBody>
      </p:sp>
      <p:sp>
        <p:nvSpPr>
          <p:cNvPr id="19" name="Oval 18"/>
          <p:cNvSpPr/>
          <p:nvPr/>
        </p:nvSpPr>
        <p:spPr>
          <a:xfrm>
            <a:off x="3347864" y="1722518"/>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4</a:t>
            </a:r>
            <a:endParaRPr lang="en-US" sz="600" b="1" dirty="0">
              <a:solidFill>
                <a:schemeClr val="bg1"/>
              </a:solidFill>
            </a:endParaRPr>
          </a:p>
        </p:txBody>
      </p:sp>
      <p:sp>
        <p:nvSpPr>
          <p:cNvPr id="21" name="Oval 20"/>
          <p:cNvSpPr/>
          <p:nvPr/>
        </p:nvSpPr>
        <p:spPr>
          <a:xfrm>
            <a:off x="3370959" y="2182842"/>
            <a:ext cx="129067" cy="1128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5</a:t>
            </a:r>
            <a:endParaRPr lang="en-US" sz="600" b="1" dirty="0">
              <a:solidFill>
                <a:schemeClr val="bg1"/>
              </a:solidFill>
            </a:endParaRPr>
          </a:p>
        </p:txBody>
      </p:sp>
      <p:sp>
        <p:nvSpPr>
          <p:cNvPr id="23" name="Oval 22"/>
          <p:cNvSpPr/>
          <p:nvPr/>
        </p:nvSpPr>
        <p:spPr>
          <a:xfrm>
            <a:off x="3316326" y="2352394"/>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6</a:t>
            </a:r>
            <a:endParaRPr lang="en-US" sz="600" b="1" dirty="0">
              <a:solidFill>
                <a:schemeClr val="bg1"/>
              </a:solidFill>
            </a:endParaRPr>
          </a:p>
        </p:txBody>
      </p:sp>
      <p:sp>
        <p:nvSpPr>
          <p:cNvPr id="25" name="Oval 24"/>
          <p:cNvSpPr/>
          <p:nvPr/>
        </p:nvSpPr>
        <p:spPr>
          <a:xfrm>
            <a:off x="3158382" y="2157543"/>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7</a:t>
            </a:r>
            <a:endParaRPr lang="en-US" sz="600" b="1" dirty="0">
              <a:solidFill>
                <a:schemeClr val="bg1"/>
              </a:solidFill>
            </a:endParaRPr>
          </a:p>
        </p:txBody>
      </p:sp>
      <p:sp>
        <p:nvSpPr>
          <p:cNvPr id="27" name="Oval 26"/>
          <p:cNvSpPr/>
          <p:nvPr/>
        </p:nvSpPr>
        <p:spPr>
          <a:xfrm>
            <a:off x="2717793" y="2459333"/>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8</a:t>
            </a:r>
            <a:endParaRPr lang="en-US" sz="600" b="1" dirty="0">
              <a:solidFill>
                <a:schemeClr val="bg1"/>
              </a:solidFill>
            </a:endParaRPr>
          </a:p>
        </p:txBody>
      </p:sp>
      <p:sp>
        <p:nvSpPr>
          <p:cNvPr id="29" name="Oval 28"/>
          <p:cNvSpPr/>
          <p:nvPr/>
        </p:nvSpPr>
        <p:spPr>
          <a:xfrm>
            <a:off x="2346519" y="2370019"/>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9</a:t>
            </a:r>
            <a:endParaRPr lang="en-US" sz="600" b="1" dirty="0">
              <a:solidFill>
                <a:schemeClr val="bg1"/>
              </a:solidFill>
            </a:endParaRPr>
          </a:p>
        </p:txBody>
      </p:sp>
      <p:sp>
        <p:nvSpPr>
          <p:cNvPr id="31" name="Oval 30"/>
          <p:cNvSpPr/>
          <p:nvPr/>
        </p:nvSpPr>
        <p:spPr>
          <a:xfrm>
            <a:off x="3787433" y="1809708"/>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10</a:t>
            </a:r>
            <a:endParaRPr lang="en-US" sz="600" b="1" dirty="0">
              <a:solidFill>
                <a:schemeClr val="bg1"/>
              </a:solidFill>
            </a:endParaRPr>
          </a:p>
        </p:txBody>
      </p:sp>
      <p:sp>
        <p:nvSpPr>
          <p:cNvPr id="33" name="Oval 32"/>
          <p:cNvSpPr/>
          <p:nvPr/>
        </p:nvSpPr>
        <p:spPr>
          <a:xfrm>
            <a:off x="2697023" y="1407736"/>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11</a:t>
            </a:r>
            <a:endParaRPr lang="en-US" sz="600" b="1" dirty="0">
              <a:solidFill>
                <a:schemeClr val="bg1"/>
              </a:solidFill>
            </a:endParaRPr>
          </a:p>
        </p:txBody>
      </p:sp>
      <p:sp>
        <p:nvSpPr>
          <p:cNvPr id="35" name="Oval 34"/>
          <p:cNvSpPr/>
          <p:nvPr/>
        </p:nvSpPr>
        <p:spPr>
          <a:xfrm>
            <a:off x="2450445" y="1275606"/>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12</a:t>
            </a:r>
            <a:endParaRPr lang="en-US" sz="600" b="1" dirty="0">
              <a:solidFill>
                <a:schemeClr val="bg1"/>
              </a:solidFill>
            </a:endParaRPr>
          </a:p>
        </p:txBody>
      </p:sp>
      <p:sp>
        <p:nvSpPr>
          <p:cNvPr id="37" name="Oval 36"/>
          <p:cNvSpPr/>
          <p:nvPr/>
        </p:nvSpPr>
        <p:spPr>
          <a:xfrm>
            <a:off x="1907704" y="1452924"/>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13</a:t>
            </a:r>
            <a:endParaRPr lang="en-US" sz="600" b="1" dirty="0">
              <a:solidFill>
                <a:schemeClr val="bg1"/>
              </a:solidFill>
            </a:endParaRPr>
          </a:p>
        </p:txBody>
      </p:sp>
      <p:sp>
        <p:nvSpPr>
          <p:cNvPr id="39" name="Oval 38"/>
          <p:cNvSpPr/>
          <p:nvPr/>
        </p:nvSpPr>
        <p:spPr>
          <a:xfrm>
            <a:off x="880686" y="1539866"/>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14</a:t>
            </a:r>
            <a:endParaRPr lang="en-US" sz="600" b="1" dirty="0">
              <a:solidFill>
                <a:schemeClr val="bg1"/>
              </a:solidFill>
            </a:endParaRPr>
          </a:p>
        </p:txBody>
      </p:sp>
      <p:sp>
        <p:nvSpPr>
          <p:cNvPr id="41" name="Oval 40"/>
          <p:cNvSpPr/>
          <p:nvPr/>
        </p:nvSpPr>
        <p:spPr>
          <a:xfrm>
            <a:off x="676869" y="1304925"/>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15</a:t>
            </a:r>
            <a:endParaRPr lang="en-US" sz="600" b="1" dirty="0">
              <a:solidFill>
                <a:schemeClr val="bg1"/>
              </a:solidFill>
            </a:endParaRPr>
          </a:p>
        </p:txBody>
      </p:sp>
      <p:sp>
        <p:nvSpPr>
          <p:cNvPr id="43" name="Oval 42"/>
          <p:cNvSpPr/>
          <p:nvPr/>
        </p:nvSpPr>
        <p:spPr>
          <a:xfrm>
            <a:off x="2717793" y="3066390"/>
            <a:ext cx="144016" cy="132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de-CH" sz="600" b="1" dirty="0">
                <a:solidFill>
                  <a:schemeClr val="bg1"/>
                </a:solidFill>
              </a:rPr>
              <a:t>16</a:t>
            </a:r>
            <a:endParaRPr lang="en-US" sz="600" b="1" dirty="0">
              <a:solidFill>
                <a:schemeClr val="bg1"/>
              </a:solidFill>
            </a:endParaRPr>
          </a:p>
        </p:txBody>
      </p:sp>
      <p:sp>
        <p:nvSpPr>
          <p:cNvPr id="4" name="Slide Number Placeholder 3">
            <a:extLst>
              <a:ext uri="{FF2B5EF4-FFF2-40B4-BE49-F238E27FC236}">
                <a16:creationId xmlns:a16="http://schemas.microsoft.com/office/drawing/2014/main" id="{2359485D-85E0-460C-A0F2-7893B07DB6E3}"/>
              </a:ext>
            </a:extLst>
          </p:cNvPr>
          <p:cNvSpPr>
            <a:spLocks noGrp="1"/>
          </p:cNvSpPr>
          <p:nvPr>
            <p:ph type="sldNum" sz="quarter" idx="12"/>
          </p:nvPr>
        </p:nvSpPr>
        <p:spPr/>
        <p:txBody>
          <a:bodyPr/>
          <a:lstStyle/>
          <a:p>
            <a:fld id="{A9A1F552-A404-4A92-8025-1A1F43CDD003}" type="slidenum">
              <a:rPr lang="de-DE" altLang="en-US" smtClean="0"/>
              <a:pPr/>
              <a:t>8</a:t>
            </a:fld>
            <a:endParaRPr lang="de-DE" altLang="en-US"/>
          </a:p>
        </p:txBody>
      </p:sp>
      <p:sp>
        <p:nvSpPr>
          <p:cNvPr id="44" name="Footer Placeholder 5">
            <a:extLst>
              <a:ext uri="{FF2B5EF4-FFF2-40B4-BE49-F238E27FC236}">
                <a16:creationId xmlns:a16="http://schemas.microsoft.com/office/drawing/2014/main" id="{13BF637D-AB98-4662-84CD-BC3DD95B7D46}"/>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225961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kt 19" hidden="1"/>
          <p:cNvGraphicFramePr>
            <a:graphicFrameLocks noChangeAspect="1"/>
          </p:cNvGraphicFramePr>
          <p:nvPr>
            <p:custDataLst>
              <p:tags r:id="rId2"/>
            </p:custDataLs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spid="_x0000_s36062" name="think-cell Folie" r:id="rId85" imgW="270" imgH="270" progId="TCLayout.ActiveDocument.1">
                  <p:embed/>
                </p:oleObj>
              </mc:Choice>
              <mc:Fallback>
                <p:oleObj name="think-cell Folie" r:id="rId85" imgW="270" imgH="270" progId="TCLayout.ActiveDocument.1">
                  <p:embed/>
                  <p:pic>
                    <p:nvPicPr>
                      <p:cNvPr id="20" name="Objekt 19" hidden="1"/>
                      <p:cNvPicPr/>
                      <p:nvPr/>
                    </p:nvPicPr>
                    <p:blipFill>
                      <a:blip r:embed="rId86"/>
                      <a:stretch>
                        <a:fillRect/>
                      </a:stretch>
                    </p:blipFill>
                    <p:spPr>
                      <a:xfrm>
                        <a:off x="1144192" y="1192"/>
                        <a:ext cx="1190" cy="1190"/>
                      </a:xfrm>
                      <a:prstGeom prst="rect">
                        <a:avLst/>
                      </a:prstGeom>
                    </p:spPr>
                  </p:pic>
                </p:oleObj>
              </mc:Fallback>
            </mc:AlternateContent>
          </a:graphicData>
        </a:graphic>
      </p:graphicFrame>
      <p:sp>
        <p:nvSpPr>
          <p:cNvPr id="8" name="Rechteck 7" hidden="1"/>
          <p:cNvSpPr/>
          <p:nvPr>
            <p:custDataLst>
              <p:tags r:id="rId3"/>
            </p:custDataLst>
          </p:nvPr>
        </p:nvSpPr>
        <p:spPr bwMode="auto">
          <a:xfrm>
            <a:off x="1143000" y="0"/>
            <a:ext cx="119063"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685800">
              <a:spcBef>
                <a:spcPct val="0"/>
              </a:spcBef>
              <a:spcAft>
                <a:spcPct val="0"/>
              </a:spcAft>
              <a:defRPr/>
            </a:pPr>
            <a:endParaRPr lang="en-US" sz="750" dirty="0">
              <a:solidFill>
                <a:prstClr val="black"/>
              </a:solidFill>
              <a:latin typeface="Arial" panose="020B0604020202020204" pitchFamily="34" charset="0"/>
              <a:sym typeface="Arial" panose="020B0604020202020204" pitchFamily="34" charset="0"/>
            </a:endParaRPr>
          </a:p>
        </p:txBody>
      </p:sp>
      <p:sp>
        <p:nvSpPr>
          <p:cNvPr id="165" name="Rechteck 164"/>
          <p:cNvSpPr/>
          <p:nvPr/>
        </p:nvSpPr>
        <p:spPr>
          <a:xfrm>
            <a:off x="3963592" y="2641024"/>
            <a:ext cx="3078956" cy="1688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62" name="Rechteck 161"/>
          <p:cNvSpPr/>
          <p:nvPr/>
        </p:nvSpPr>
        <p:spPr>
          <a:xfrm>
            <a:off x="778669" y="2623025"/>
            <a:ext cx="3078956" cy="17135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14" name="Rechteck 113"/>
          <p:cNvSpPr/>
          <p:nvPr/>
        </p:nvSpPr>
        <p:spPr>
          <a:xfrm>
            <a:off x="3960020" y="840799"/>
            <a:ext cx="3078956" cy="1688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13" name="Rechteck 112"/>
          <p:cNvSpPr/>
          <p:nvPr/>
        </p:nvSpPr>
        <p:spPr>
          <a:xfrm>
            <a:off x="773908" y="840799"/>
            <a:ext cx="3078956" cy="1688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 name="Titel 1"/>
          <p:cNvSpPr>
            <a:spLocks noGrp="1"/>
          </p:cNvSpPr>
          <p:nvPr>
            <p:ph type="title"/>
          </p:nvPr>
        </p:nvSpPr>
        <p:spPr>
          <a:xfrm>
            <a:off x="358775" y="185326"/>
            <a:ext cx="7145735" cy="692165"/>
          </a:xfrm>
        </p:spPr>
        <p:txBody>
          <a:bodyPr/>
          <a:lstStyle/>
          <a:p>
            <a:r>
              <a:rPr lang="de-DE" dirty="0"/>
              <a:t>Industrial Filament  Worldwide </a:t>
            </a:r>
            <a:r>
              <a:rPr lang="de-DE" dirty="0" err="1"/>
              <a:t>Production</a:t>
            </a:r>
            <a:r>
              <a:rPr lang="de-DE" dirty="0"/>
              <a:t> and Capacities</a:t>
            </a:r>
          </a:p>
        </p:txBody>
      </p:sp>
      <p:sp>
        <p:nvSpPr>
          <p:cNvPr id="111" name="Textfeld 110"/>
          <p:cNvSpPr txBox="1"/>
          <p:nvPr/>
        </p:nvSpPr>
        <p:spPr>
          <a:xfrm>
            <a:off x="1495770" y="850324"/>
            <a:ext cx="1627585" cy="277416"/>
          </a:xfrm>
          <a:prstGeom prst="rect">
            <a:avLst/>
          </a:prstGeom>
          <a:noFill/>
        </p:spPr>
        <p:txBody>
          <a:bodyPr wrap="square" lIns="0" tIns="0" rIns="0" bIns="0" rtlCol="0">
            <a:noAutofit/>
          </a:bodyPr>
          <a:lstStyle/>
          <a:p>
            <a:pPr defTabSz="685800">
              <a:spcBef>
                <a:spcPts val="225"/>
              </a:spcBef>
              <a:spcAft>
                <a:spcPts val="225"/>
              </a:spcAft>
              <a:buClr>
                <a:srgbClr val="EB0000"/>
              </a:buClr>
              <a:defRPr/>
            </a:pPr>
            <a:r>
              <a:rPr lang="de-DE" sz="1200" b="1" dirty="0">
                <a:solidFill>
                  <a:prstClr val="black"/>
                </a:solidFill>
                <a:latin typeface="Arial"/>
              </a:rPr>
              <a:t>Polyester IF </a:t>
            </a:r>
            <a:r>
              <a:rPr lang="de-DE" sz="1200" b="1" dirty="0" err="1">
                <a:solidFill>
                  <a:prstClr val="black"/>
                </a:solidFill>
                <a:latin typeface="Arial"/>
              </a:rPr>
              <a:t>Capacity</a:t>
            </a:r>
            <a:endParaRPr lang="de-DE" sz="1200" b="1" dirty="0">
              <a:solidFill>
                <a:prstClr val="black"/>
              </a:solidFill>
              <a:latin typeface="Arial"/>
            </a:endParaRPr>
          </a:p>
        </p:txBody>
      </p:sp>
      <p:sp>
        <p:nvSpPr>
          <p:cNvPr id="112" name="Textfeld 111"/>
          <p:cNvSpPr txBox="1"/>
          <p:nvPr/>
        </p:nvSpPr>
        <p:spPr>
          <a:xfrm>
            <a:off x="4607574" y="850323"/>
            <a:ext cx="1702134" cy="287537"/>
          </a:xfrm>
          <a:prstGeom prst="rect">
            <a:avLst/>
          </a:prstGeom>
          <a:noFill/>
        </p:spPr>
        <p:txBody>
          <a:bodyPr wrap="square" lIns="0" tIns="0" rIns="0" bIns="0" rtlCol="0">
            <a:noAutofit/>
          </a:bodyPr>
          <a:lstStyle/>
          <a:p>
            <a:pPr defTabSz="685800">
              <a:spcBef>
                <a:spcPts val="225"/>
              </a:spcBef>
              <a:spcAft>
                <a:spcPts val="225"/>
              </a:spcAft>
              <a:buClr>
                <a:srgbClr val="EB0000"/>
              </a:buClr>
              <a:defRPr/>
            </a:pPr>
            <a:r>
              <a:rPr lang="de-DE" sz="1200" b="1" dirty="0">
                <a:solidFill>
                  <a:prstClr val="black"/>
                </a:solidFill>
                <a:latin typeface="Arial"/>
              </a:rPr>
              <a:t>Polyamide IF </a:t>
            </a:r>
            <a:r>
              <a:rPr lang="de-DE" sz="1200" b="1" dirty="0" err="1">
                <a:solidFill>
                  <a:prstClr val="black"/>
                </a:solidFill>
                <a:latin typeface="Arial"/>
              </a:rPr>
              <a:t>Capacity</a:t>
            </a:r>
            <a:endParaRPr lang="de-DE" sz="1200" b="1" dirty="0">
              <a:solidFill>
                <a:prstClr val="black"/>
              </a:solidFill>
              <a:latin typeface="Arial"/>
            </a:endParaRPr>
          </a:p>
        </p:txBody>
      </p:sp>
      <p:sp>
        <p:nvSpPr>
          <p:cNvPr id="164" name="Textfeld 163"/>
          <p:cNvSpPr txBox="1"/>
          <p:nvPr/>
        </p:nvSpPr>
        <p:spPr>
          <a:xfrm>
            <a:off x="1495769" y="2623025"/>
            <a:ext cx="1888020" cy="277416"/>
          </a:xfrm>
          <a:prstGeom prst="rect">
            <a:avLst/>
          </a:prstGeom>
          <a:noFill/>
        </p:spPr>
        <p:txBody>
          <a:bodyPr wrap="square" lIns="0" tIns="0" rIns="0" bIns="0" rtlCol="0">
            <a:noAutofit/>
          </a:bodyPr>
          <a:lstStyle/>
          <a:p>
            <a:pPr defTabSz="685800">
              <a:spcBef>
                <a:spcPts val="225"/>
              </a:spcBef>
              <a:spcAft>
                <a:spcPts val="225"/>
              </a:spcAft>
              <a:buClr>
                <a:srgbClr val="EB0000"/>
              </a:buClr>
              <a:defRPr/>
            </a:pPr>
            <a:r>
              <a:rPr lang="de-DE" sz="1200" b="1" dirty="0">
                <a:solidFill>
                  <a:prstClr val="black"/>
                </a:solidFill>
                <a:latin typeface="Arial"/>
              </a:rPr>
              <a:t>Polyester  IF </a:t>
            </a:r>
            <a:r>
              <a:rPr lang="de-DE" sz="1200" b="1" dirty="0" err="1">
                <a:solidFill>
                  <a:prstClr val="black"/>
                </a:solidFill>
                <a:latin typeface="Arial"/>
              </a:rPr>
              <a:t>Production</a:t>
            </a:r>
            <a:endParaRPr lang="de-DE" sz="1200" b="1" dirty="0">
              <a:solidFill>
                <a:prstClr val="black"/>
              </a:solidFill>
              <a:latin typeface="Arial"/>
            </a:endParaRPr>
          </a:p>
        </p:txBody>
      </p:sp>
      <p:sp>
        <p:nvSpPr>
          <p:cNvPr id="167" name="Textfeld 166"/>
          <p:cNvSpPr txBox="1"/>
          <p:nvPr/>
        </p:nvSpPr>
        <p:spPr>
          <a:xfrm>
            <a:off x="4607574" y="2623025"/>
            <a:ext cx="1923600" cy="287537"/>
          </a:xfrm>
          <a:prstGeom prst="rect">
            <a:avLst/>
          </a:prstGeom>
          <a:noFill/>
        </p:spPr>
        <p:txBody>
          <a:bodyPr wrap="square" lIns="0" tIns="0" rIns="0" bIns="0" rtlCol="0">
            <a:noAutofit/>
          </a:bodyPr>
          <a:lstStyle/>
          <a:p>
            <a:pPr defTabSz="685800">
              <a:spcBef>
                <a:spcPts val="225"/>
              </a:spcBef>
              <a:spcAft>
                <a:spcPts val="225"/>
              </a:spcAft>
              <a:buClr>
                <a:srgbClr val="EB0000"/>
              </a:buClr>
              <a:defRPr/>
            </a:pPr>
            <a:r>
              <a:rPr lang="de-DE" sz="1200" b="1" dirty="0">
                <a:solidFill>
                  <a:prstClr val="black"/>
                </a:solidFill>
                <a:latin typeface="Arial"/>
              </a:rPr>
              <a:t>Polyamide IF </a:t>
            </a:r>
            <a:r>
              <a:rPr lang="de-DE" sz="1200" b="1" dirty="0" err="1">
                <a:solidFill>
                  <a:prstClr val="black"/>
                </a:solidFill>
                <a:latin typeface="Arial"/>
              </a:rPr>
              <a:t>Production</a:t>
            </a:r>
            <a:endParaRPr lang="de-DE" sz="1200" b="1" dirty="0">
              <a:solidFill>
                <a:prstClr val="black"/>
              </a:solidFill>
              <a:latin typeface="Arial"/>
            </a:endParaRPr>
          </a:p>
        </p:txBody>
      </p:sp>
      <p:sp>
        <p:nvSpPr>
          <p:cNvPr id="177" name="Fußzeilenplatzhalter 4"/>
          <p:cNvSpPr>
            <a:spLocks noGrp="1"/>
          </p:cNvSpPr>
          <p:nvPr>
            <p:ph type="ftr" sz="quarter" idx="4294967295"/>
          </p:nvPr>
        </p:nvSpPr>
        <p:spPr>
          <a:xfrm>
            <a:off x="1749038" y="4402865"/>
            <a:ext cx="3726638" cy="108347"/>
          </a:xfrm>
          <a:prstGeom prst="rect">
            <a:avLst/>
          </a:prstGeom>
        </p:spPr>
        <p:txBody>
          <a:bodyPr/>
          <a:lstStyle/>
          <a:p>
            <a:pPr defTabSz="685800">
              <a:defRPr/>
            </a:pPr>
            <a:r>
              <a:rPr lang="en-US" sz="675" dirty="0">
                <a:solidFill>
                  <a:prstClr val="black"/>
                </a:solidFill>
                <a:latin typeface="Arial"/>
              </a:rPr>
              <a:t>Market Overview I V3.0 Nov 2015</a:t>
            </a:r>
          </a:p>
        </p:txBody>
      </p:sp>
      <p:graphicFrame>
        <p:nvGraphicFramePr>
          <p:cNvPr id="123" name="Objekt 122"/>
          <p:cNvGraphicFramePr>
            <a:graphicFrameLocks/>
          </p:cNvGraphicFramePr>
          <p:nvPr>
            <p:custDataLst>
              <p:tags r:id="rId4"/>
            </p:custDataLst>
            <p:extLst>
              <p:ext uri="{D42A27DB-BD31-4B8C-83A1-F6EECF244321}">
                <p14:modId xmlns:p14="http://schemas.microsoft.com/office/powerpoint/2010/main" val="2716549784"/>
              </p:ext>
            </p:extLst>
          </p:nvPr>
        </p:nvGraphicFramePr>
        <p:xfrm>
          <a:off x="848915" y="1047977"/>
          <a:ext cx="2000273" cy="1457265"/>
        </p:xfrm>
        <a:graphic>
          <a:graphicData uri="http://schemas.openxmlformats.org/presentationml/2006/ole">
            <mc:AlternateContent xmlns:mc="http://schemas.openxmlformats.org/markup-compatibility/2006">
              <mc:Choice xmlns:v="urn:schemas-microsoft-com:vml" Requires="v">
                <p:oleObj spid="_x0000_s36063" name="Chart" r:id="rId87" imgW="4000278" imgH="2914848" progId="MSGraph.Chart.8">
                  <p:embed followColorScheme="full"/>
                </p:oleObj>
              </mc:Choice>
              <mc:Fallback>
                <p:oleObj name="Chart" r:id="rId87" imgW="4000278" imgH="2914848" progId="MSGraph.Chart.8">
                  <p:embed followColorScheme="full"/>
                  <p:pic>
                    <p:nvPicPr>
                      <p:cNvPr id="123" name="Objekt 122"/>
                      <p:cNvPicPr/>
                      <p:nvPr/>
                    </p:nvPicPr>
                    <p:blipFill>
                      <a:blip r:embed="rId88"/>
                      <a:stretch>
                        <a:fillRect/>
                      </a:stretch>
                    </p:blipFill>
                    <p:spPr>
                      <a:xfrm>
                        <a:off x="848915" y="1047977"/>
                        <a:ext cx="2000273" cy="1457265"/>
                      </a:xfrm>
                      <a:prstGeom prst="rect">
                        <a:avLst/>
                      </a:prstGeom>
                    </p:spPr>
                  </p:pic>
                </p:oleObj>
              </mc:Fallback>
            </mc:AlternateContent>
          </a:graphicData>
        </a:graphic>
      </p:graphicFrame>
      <p:sp>
        <p:nvSpPr>
          <p:cNvPr id="125" name="Rechteck 124"/>
          <p:cNvSpPr/>
          <p:nvPr>
            <p:custDataLst>
              <p:tags r:id="rId5"/>
            </p:custDataLst>
          </p:nvPr>
        </p:nvSpPr>
        <p:spPr bwMode="auto">
          <a:xfrm>
            <a:off x="2403872" y="2375524"/>
            <a:ext cx="219075"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800">
              <a:spcBef>
                <a:spcPct val="0"/>
              </a:spcBef>
              <a:spcAft>
                <a:spcPct val="0"/>
              </a:spcAft>
              <a:defRPr/>
            </a:pPr>
            <a:fld id="{A0D585DF-CF1F-42BE-A5A4-3A88DC16B2F2}" type="datetime'''''''''2''''''''''''''''''''''''''''0''''2''0'">
              <a:rPr lang="en-US" sz="750">
                <a:solidFill>
                  <a:prstClr val="black"/>
                </a:solidFill>
                <a:latin typeface="Arial"/>
              </a:rPr>
              <a:pPr algn="ctr" defTabSz="685800">
                <a:spcBef>
                  <a:spcPct val="0"/>
                </a:spcBef>
                <a:spcAft>
                  <a:spcPct val="0"/>
                </a:spcAft>
                <a:defRPr/>
              </a:pPr>
              <a:t>2020</a:t>
            </a:fld>
            <a:endParaRPr lang="de-DE" sz="750">
              <a:solidFill>
                <a:prstClr val="black"/>
              </a:solidFill>
              <a:latin typeface="Arial"/>
              <a:sym typeface="+mn-lt"/>
            </a:endParaRPr>
          </a:p>
        </p:txBody>
      </p:sp>
      <p:sp>
        <p:nvSpPr>
          <p:cNvPr id="126" name="Rechteck 125"/>
          <p:cNvSpPr/>
          <p:nvPr>
            <p:custDataLst>
              <p:tags r:id="rId6"/>
            </p:custDataLst>
          </p:nvPr>
        </p:nvSpPr>
        <p:spPr bwMode="gray">
          <a:xfrm>
            <a:off x="2382441" y="1128940"/>
            <a:ext cx="26193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097" tIns="0" rIns="13097" bIns="0" numCol="1" spcCol="0" rtlCol="0" fromWordArt="0" anchor="b" anchorCtr="0" forceAA="0" compatLnSpc="1">
            <a:prstTxWarp prst="textNoShape">
              <a:avLst/>
            </a:prstTxWarp>
            <a:noAutofit/>
          </a:bodyPr>
          <a:lstStyle/>
          <a:p>
            <a:pPr algn="ctr" defTabSz="685800">
              <a:spcBef>
                <a:spcPct val="0"/>
              </a:spcBef>
              <a:spcAft>
                <a:spcPct val="0"/>
              </a:spcAft>
              <a:defRPr/>
            </a:pPr>
            <a:fld id="{07A81543-F5A4-4FA5-8AA5-D712D7959791}" type="datetime'''''''''''''''3''''''.''''4''''''''''2''''''''''''0'''''''''">
              <a:rPr lang="en-US" altLang="en-US" sz="750">
                <a:solidFill>
                  <a:prstClr val="black"/>
                </a:solidFill>
                <a:latin typeface="Arial"/>
              </a:rPr>
              <a:pPr algn="ctr" defTabSz="685800">
                <a:spcBef>
                  <a:spcPct val="0"/>
                </a:spcBef>
                <a:spcAft>
                  <a:spcPct val="0"/>
                </a:spcAft>
                <a:defRPr/>
              </a:pPr>
              <a:t>3.420</a:t>
            </a:fld>
            <a:endParaRPr lang="de-DE" sz="750" dirty="0">
              <a:solidFill>
                <a:prstClr val="black"/>
              </a:solidFill>
              <a:latin typeface="Arial"/>
              <a:sym typeface="+mn-lt"/>
            </a:endParaRPr>
          </a:p>
        </p:txBody>
      </p:sp>
      <p:sp>
        <p:nvSpPr>
          <p:cNvPr id="127" name="Rechteck 126"/>
          <p:cNvSpPr/>
          <p:nvPr>
            <p:custDataLst>
              <p:tags r:id="rId7"/>
            </p:custDataLst>
          </p:nvPr>
        </p:nvSpPr>
        <p:spPr bwMode="auto">
          <a:xfrm>
            <a:off x="1900238" y="2375524"/>
            <a:ext cx="219075"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800">
              <a:spcBef>
                <a:spcPct val="0"/>
              </a:spcBef>
              <a:spcAft>
                <a:spcPct val="0"/>
              </a:spcAft>
              <a:defRPr/>
            </a:pPr>
            <a:fld id="{14303ADF-EB3E-445F-86A9-748DEFE573BA}" type="datetime'2''''''''''''''''''''''''0''''''''1''''''7'''">
              <a:rPr lang="en-US" altLang="en-US" sz="750">
                <a:solidFill>
                  <a:prstClr val="black"/>
                </a:solidFill>
                <a:latin typeface="Arial"/>
              </a:rPr>
              <a:pPr algn="ctr" defTabSz="685800">
                <a:spcBef>
                  <a:spcPct val="0"/>
                </a:spcBef>
                <a:spcAft>
                  <a:spcPct val="0"/>
                </a:spcAft>
                <a:defRPr/>
              </a:pPr>
              <a:t>2017</a:t>
            </a:fld>
            <a:endParaRPr lang="de-DE" sz="750">
              <a:solidFill>
                <a:prstClr val="black"/>
              </a:solidFill>
              <a:latin typeface="Arial"/>
              <a:sym typeface="+mn-lt"/>
            </a:endParaRPr>
          </a:p>
        </p:txBody>
      </p:sp>
      <p:sp>
        <p:nvSpPr>
          <p:cNvPr id="128" name="Rechteck 127"/>
          <p:cNvSpPr/>
          <p:nvPr>
            <p:custDataLst>
              <p:tags r:id="rId8"/>
            </p:custDataLst>
          </p:nvPr>
        </p:nvSpPr>
        <p:spPr bwMode="gray">
          <a:xfrm>
            <a:off x="1878807" y="1186090"/>
            <a:ext cx="26193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097" tIns="0" rIns="13097" bIns="0" numCol="1" spcCol="0" rtlCol="0" fromWordArt="0" anchor="b" anchorCtr="0" forceAA="0" compatLnSpc="1">
            <a:prstTxWarp prst="textNoShape">
              <a:avLst/>
            </a:prstTxWarp>
            <a:noAutofit/>
          </a:bodyPr>
          <a:lstStyle/>
          <a:p>
            <a:pPr algn="ctr" defTabSz="685800">
              <a:spcBef>
                <a:spcPct val="0"/>
              </a:spcBef>
              <a:spcAft>
                <a:spcPct val="0"/>
              </a:spcAft>
              <a:defRPr/>
            </a:pPr>
            <a:fld id="{B08C5EAB-AE56-48FF-8B65-A4A093084A9B}" type="datetime'''3''.''2''''''''''''''5''''''''''''''''''''''''''''''''3'">
              <a:rPr lang="en-US" altLang="en-US" sz="750">
                <a:solidFill>
                  <a:prstClr val="black"/>
                </a:solidFill>
                <a:latin typeface="Arial"/>
              </a:rPr>
              <a:pPr algn="ctr" defTabSz="685800">
                <a:spcBef>
                  <a:spcPct val="0"/>
                </a:spcBef>
                <a:spcAft>
                  <a:spcPct val="0"/>
                </a:spcAft>
                <a:defRPr/>
              </a:pPr>
              <a:t>3.253</a:t>
            </a:fld>
            <a:endParaRPr lang="de-DE" sz="750">
              <a:solidFill>
                <a:prstClr val="black"/>
              </a:solidFill>
              <a:latin typeface="Arial"/>
              <a:sym typeface="+mn-lt"/>
            </a:endParaRPr>
          </a:p>
        </p:txBody>
      </p:sp>
      <p:sp>
        <p:nvSpPr>
          <p:cNvPr id="129" name="Rechteck 128"/>
          <p:cNvSpPr/>
          <p:nvPr>
            <p:custDataLst>
              <p:tags r:id="rId9"/>
            </p:custDataLst>
          </p:nvPr>
        </p:nvSpPr>
        <p:spPr bwMode="auto">
          <a:xfrm>
            <a:off x="1396604" y="2375524"/>
            <a:ext cx="219075"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800">
              <a:spcBef>
                <a:spcPct val="0"/>
              </a:spcBef>
              <a:spcAft>
                <a:spcPct val="0"/>
              </a:spcAft>
              <a:defRPr/>
            </a:pPr>
            <a:fld id="{D558EE26-7CE2-4BB4-A6F1-536473BDCC89}" type="datetime'''''''''''''''''''''''''''2''''0''''''1''''2'''''">
              <a:rPr lang="en-US" sz="750">
                <a:solidFill>
                  <a:prstClr val="black"/>
                </a:solidFill>
                <a:latin typeface="Arial"/>
              </a:rPr>
              <a:pPr algn="ctr" defTabSz="685800">
                <a:spcBef>
                  <a:spcPct val="0"/>
                </a:spcBef>
                <a:spcAft>
                  <a:spcPct val="0"/>
                </a:spcAft>
                <a:defRPr/>
              </a:pPr>
              <a:t>2012</a:t>
            </a:fld>
            <a:endParaRPr lang="de-DE" sz="750">
              <a:solidFill>
                <a:prstClr val="black"/>
              </a:solidFill>
              <a:latin typeface="Arial"/>
              <a:sym typeface="+mn-lt"/>
            </a:endParaRPr>
          </a:p>
        </p:txBody>
      </p:sp>
      <p:sp>
        <p:nvSpPr>
          <p:cNvPr id="130" name="Rechteck 129"/>
          <p:cNvSpPr/>
          <p:nvPr>
            <p:custDataLst>
              <p:tags r:id="rId10"/>
            </p:custDataLst>
          </p:nvPr>
        </p:nvSpPr>
        <p:spPr bwMode="gray">
          <a:xfrm>
            <a:off x="1375172" y="1364683"/>
            <a:ext cx="26193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097" tIns="0" rIns="13097" bIns="0" numCol="1" spcCol="0" rtlCol="0" fromWordArt="0" anchor="b" anchorCtr="0" forceAA="0" compatLnSpc="1">
            <a:prstTxWarp prst="textNoShape">
              <a:avLst/>
            </a:prstTxWarp>
            <a:noAutofit/>
          </a:bodyPr>
          <a:lstStyle/>
          <a:p>
            <a:pPr algn="ctr" defTabSz="685800">
              <a:spcBef>
                <a:spcPct val="0"/>
              </a:spcBef>
              <a:spcAft>
                <a:spcPct val="0"/>
              </a:spcAft>
              <a:defRPr/>
            </a:pPr>
            <a:fld id="{B53C0510-3B7F-4FB4-B8C5-866E55C02E1A}" type="datetime'''''''''2''''''''''''''''''''.6''7''''''''''''4'''''''''''">
              <a:rPr lang="en-US" altLang="en-US" sz="750">
                <a:solidFill>
                  <a:prstClr val="black"/>
                </a:solidFill>
                <a:latin typeface="Arial"/>
              </a:rPr>
              <a:pPr algn="ctr" defTabSz="685800">
                <a:spcBef>
                  <a:spcPct val="0"/>
                </a:spcBef>
                <a:spcAft>
                  <a:spcPct val="0"/>
                </a:spcAft>
                <a:defRPr/>
              </a:pPr>
              <a:t>2.674</a:t>
            </a:fld>
            <a:endParaRPr lang="de-DE" sz="750">
              <a:solidFill>
                <a:prstClr val="black"/>
              </a:solidFill>
              <a:latin typeface="Arial"/>
              <a:sym typeface="+mn-lt"/>
            </a:endParaRPr>
          </a:p>
        </p:txBody>
      </p:sp>
      <p:sp>
        <p:nvSpPr>
          <p:cNvPr id="124" name="Rechteck 123"/>
          <p:cNvSpPr/>
          <p:nvPr>
            <p:custDataLst>
              <p:tags r:id="rId11"/>
            </p:custDataLst>
          </p:nvPr>
        </p:nvSpPr>
        <p:spPr bwMode="auto">
          <a:xfrm>
            <a:off x="1064420" y="993208"/>
            <a:ext cx="383381"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defTabSz="685800">
              <a:spcBef>
                <a:spcPct val="0"/>
              </a:spcBef>
              <a:spcAft>
                <a:spcPct val="0"/>
              </a:spcAft>
              <a:defRPr/>
            </a:pPr>
            <a:r>
              <a:rPr lang="en-US" sz="750" dirty="0">
                <a:solidFill>
                  <a:prstClr val="black"/>
                </a:solidFill>
                <a:latin typeface="Arial"/>
                <a:sym typeface="+mn-lt"/>
              </a:rPr>
              <a:t>‘000 tons</a:t>
            </a:r>
            <a:endParaRPr lang="de-DE" sz="750" dirty="0">
              <a:solidFill>
                <a:prstClr val="black"/>
              </a:solidFill>
              <a:latin typeface="Arial"/>
              <a:sym typeface="+mn-lt"/>
            </a:endParaRPr>
          </a:p>
        </p:txBody>
      </p:sp>
      <p:sp>
        <p:nvSpPr>
          <p:cNvPr id="150" name="Rechteck 149"/>
          <p:cNvSpPr/>
          <p:nvPr>
            <p:custDataLst>
              <p:tags r:id="rId12"/>
            </p:custDataLst>
          </p:nvPr>
        </p:nvSpPr>
        <p:spPr bwMode="auto">
          <a:xfrm>
            <a:off x="3134916" y="2175499"/>
            <a:ext cx="134541" cy="100013"/>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51" name="Rechteck 150"/>
          <p:cNvSpPr/>
          <p:nvPr>
            <p:custDataLst>
              <p:tags r:id="rId13"/>
            </p:custDataLst>
          </p:nvPr>
        </p:nvSpPr>
        <p:spPr bwMode="auto">
          <a:xfrm>
            <a:off x="3134916" y="2023099"/>
            <a:ext cx="134541" cy="100013"/>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52" name="Rechteck 151"/>
          <p:cNvSpPr/>
          <p:nvPr>
            <p:custDataLst>
              <p:tags r:id="rId14"/>
            </p:custDataLst>
          </p:nvPr>
        </p:nvSpPr>
        <p:spPr bwMode="auto">
          <a:xfrm>
            <a:off x="3134916" y="1870699"/>
            <a:ext cx="134541" cy="100013"/>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53" name="Rechteck 152"/>
          <p:cNvSpPr/>
          <p:nvPr>
            <p:custDataLst>
              <p:tags r:id="rId15"/>
            </p:custDataLst>
          </p:nvPr>
        </p:nvSpPr>
        <p:spPr bwMode="auto">
          <a:xfrm>
            <a:off x="3134916" y="1718299"/>
            <a:ext cx="134541" cy="100013"/>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54" name="Rechteck 153"/>
          <p:cNvSpPr/>
          <p:nvPr>
            <p:custDataLst>
              <p:tags r:id="rId16"/>
            </p:custDataLst>
          </p:nvPr>
        </p:nvSpPr>
        <p:spPr bwMode="auto">
          <a:xfrm>
            <a:off x="3134916" y="1565899"/>
            <a:ext cx="134541" cy="100013"/>
          </a:xfrm>
          <a:prstGeom prst="rect">
            <a:avLst/>
          </a:prstGeom>
          <a:solidFill>
            <a:srgbClr val="00777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55" name="Rechteck 154"/>
          <p:cNvSpPr/>
          <p:nvPr>
            <p:custDataLst>
              <p:tags r:id="rId17"/>
            </p:custDataLst>
          </p:nvPr>
        </p:nvSpPr>
        <p:spPr bwMode="auto">
          <a:xfrm>
            <a:off x="3134916" y="1413499"/>
            <a:ext cx="134541" cy="10001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56" name="Rechteck 155"/>
          <p:cNvSpPr/>
          <p:nvPr>
            <p:custDataLst>
              <p:tags r:id="rId18"/>
            </p:custDataLst>
          </p:nvPr>
        </p:nvSpPr>
        <p:spPr bwMode="auto">
          <a:xfrm>
            <a:off x="3307558" y="2171927"/>
            <a:ext cx="211931"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D9958DE4-6E7F-4F2C-8F24-C23B134E9CB6}" type="datetime'''Ro''''W'''''''''''''''''''''''''''''''''''''''''''''''''''''">
              <a:rPr lang="en-US" sz="750">
                <a:solidFill>
                  <a:prstClr val="black"/>
                </a:solidFill>
                <a:latin typeface="Arial"/>
              </a:rPr>
              <a:pPr defTabSz="685800">
                <a:spcBef>
                  <a:spcPct val="0"/>
                </a:spcBef>
                <a:spcAft>
                  <a:spcPct val="0"/>
                </a:spcAft>
                <a:defRPr/>
              </a:pPr>
              <a:t>RoW</a:t>
            </a:fld>
            <a:endParaRPr lang="de-DE" sz="750">
              <a:solidFill>
                <a:prstClr val="black"/>
              </a:solidFill>
              <a:latin typeface="Arial"/>
              <a:sym typeface="+mn-lt"/>
            </a:endParaRPr>
          </a:p>
        </p:txBody>
      </p:sp>
      <p:sp>
        <p:nvSpPr>
          <p:cNvPr id="157" name="Rechteck 156"/>
          <p:cNvSpPr/>
          <p:nvPr>
            <p:custDataLst>
              <p:tags r:id="rId19"/>
            </p:custDataLst>
          </p:nvPr>
        </p:nvSpPr>
        <p:spPr bwMode="auto">
          <a:xfrm>
            <a:off x="3307558" y="2019527"/>
            <a:ext cx="184547"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7AED6D49-7E8F-4F7C-87DC-57169B38EF2D}" type="datetime'''''''As''''''i''''''''''''''''''''a'''''''''''">
              <a:rPr lang="en-US" sz="750">
                <a:solidFill>
                  <a:prstClr val="black"/>
                </a:solidFill>
                <a:latin typeface="Arial"/>
              </a:rPr>
              <a:pPr defTabSz="685800">
                <a:spcBef>
                  <a:spcPct val="0"/>
                </a:spcBef>
                <a:spcAft>
                  <a:spcPct val="0"/>
                </a:spcAft>
                <a:defRPr/>
              </a:pPr>
              <a:t>Asia</a:t>
            </a:fld>
            <a:endParaRPr lang="de-DE" sz="750">
              <a:solidFill>
                <a:prstClr val="black"/>
              </a:solidFill>
              <a:latin typeface="Arial"/>
              <a:sym typeface="+mn-lt"/>
            </a:endParaRPr>
          </a:p>
        </p:txBody>
      </p:sp>
      <p:sp>
        <p:nvSpPr>
          <p:cNvPr id="158" name="Rechteck 157"/>
          <p:cNvSpPr/>
          <p:nvPr>
            <p:custDataLst>
              <p:tags r:id="rId20"/>
            </p:custDataLst>
          </p:nvPr>
        </p:nvSpPr>
        <p:spPr bwMode="auto">
          <a:xfrm>
            <a:off x="3307557" y="1867127"/>
            <a:ext cx="20478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5A8F988A-AAFE-4837-A8A8-C971652C75BD}" type="datetime'''''I''''''''n''''''''''''''''''''''''''''''di''''''a'">
              <a:rPr lang="en-US" sz="750">
                <a:solidFill>
                  <a:prstClr val="black"/>
                </a:solidFill>
                <a:latin typeface="Arial"/>
              </a:rPr>
              <a:pPr defTabSz="685800">
                <a:spcBef>
                  <a:spcPct val="0"/>
                </a:spcBef>
                <a:spcAft>
                  <a:spcPct val="0"/>
                </a:spcAft>
                <a:defRPr/>
              </a:pPr>
              <a:t>India</a:t>
            </a:fld>
            <a:endParaRPr lang="de-DE" sz="750">
              <a:solidFill>
                <a:prstClr val="black"/>
              </a:solidFill>
              <a:latin typeface="Arial"/>
              <a:sym typeface="+mn-lt"/>
            </a:endParaRPr>
          </a:p>
        </p:txBody>
      </p:sp>
      <p:sp>
        <p:nvSpPr>
          <p:cNvPr id="159" name="Rechteck 158"/>
          <p:cNvSpPr/>
          <p:nvPr>
            <p:custDataLst>
              <p:tags r:id="rId21"/>
            </p:custDataLst>
          </p:nvPr>
        </p:nvSpPr>
        <p:spPr bwMode="auto">
          <a:xfrm>
            <a:off x="3307557" y="1714727"/>
            <a:ext cx="247650"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2A123398-CCBF-4FBA-95CA-4DCBFE9EE2F6}" type="datetime'''''C''''h''''in''''''a'''''''''''''''''''''">
              <a:rPr lang="en-US" sz="750">
                <a:solidFill>
                  <a:prstClr val="black"/>
                </a:solidFill>
                <a:latin typeface="Arial"/>
              </a:rPr>
              <a:pPr defTabSz="685800">
                <a:spcBef>
                  <a:spcPct val="0"/>
                </a:spcBef>
                <a:spcAft>
                  <a:spcPct val="0"/>
                </a:spcAft>
                <a:defRPr/>
              </a:pPr>
              <a:t>China</a:t>
            </a:fld>
            <a:endParaRPr lang="de-DE" sz="750">
              <a:solidFill>
                <a:prstClr val="black"/>
              </a:solidFill>
              <a:latin typeface="Arial"/>
              <a:sym typeface="+mn-lt"/>
            </a:endParaRPr>
          </a:p>
        </p:txBody>
      </p:sp>
      <p:sp>
        <p:nvSpPr>
          <p:cNvPr id="160" name="Rechteck 159"/>
          <p:cNvSpPr/>
          <p:nvPr>
            <p:custDataLst>
              <p:tags r:id="rId22"/>
            </p:custDataLst>
          </p:nvPr>
        </p:nvSpPr>
        <p:spPr bwMode="auto">
          <a:xfrm>
            <a:off x="3307557" y="1562327"/>
            <a:ext cx="304800"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4BF2BA84-471D-403E-A963-ACF5BEA61FD4}" type="datetime'''''''E''''''u''''''''''''''''''''''''''r''''o''''''''p''e'''">
              <a:rPr lang="en-US" sz="750">
                <a:solidFill>
                  <a:prstClr val="black"/>
                </a:solidFill>
                <a:latin typeface="Arial"/>
              </a:rPr>
              <a:pPr defTabSz="685800">
                <a:spcBef>
                  <a:spcPct val="0"/>
                </a:spcBef>
                <a:spcAft>
                  <a:spcPct val="0"/>
                </a:spcAft>
                <a:defRPr/>
              </a:pPr>
              <a:t>Europe</a:t>
            </a:fld>
            <a:endParaRPr lang="de-DE" sz="750">
              <a:solidFill>
                <a:prstClr val="black"/>
              </a:solidFill>
              <a:latin typeface="Arial"/>
              <a:sym typeface="+mn-lt"/>
            </a:endParaRPr>
          </a:p>
        </p:txBody>
      </p:sp>
      <p:sp>
        <p:nvSpPr>
          <p:cNvPr id="161" name="Rechteck 160"/>
          <p:cNvSpPr/>
          <p:nvPr>
            <p:custDataLst>
              <p:tags r:id="rId23"/>
            </p:custDataLst>
          </p:nvPr>
        </p:nvSpPr>
        <p:spPr bwMode="auto">
          <a:xfrm>
            <a:off x="3307557" y="1409927"/>
            <a:ext cx="396479"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A46F5169-46DC-4429-AAEE-D5E4EF2D38FE}" type="datetime'A''''''me''''''r''''i''''c''''''''''''a''''''''''''''''''s'''">
              <a:rPr lang="en-US" sz="750">
                <a:solidFill>
                  <a:prstClr val="black"/>
                </a:solidFill>
                <a:latin typeface="Arial"/>
              </a:rPr>
              <a:pPr defTabSz="685800">
                <a:spcBef>
                  <a:spcPct val="0"/>
                </a:spcBef>
                <a:spcAft>
                  <a:spcPct val="0"/>
                </a:spcAft>
                <a:defRPr/>
              </a:pPr>
              <a:t>Americas</a:t>
            </a:fld>
            <a:endParaRPr lang="de-DE" sz="750">
              <a:solidFill>
                <a:prstClr val="black"/>
              </a:solidFill>
              <a:latin typeface="Arial"/>
              <a:sym typeface="+mn-lt"/>
            </a:endParaRPr>
          </a:p>
        </p:txBody>
      </p:sp>
      <p:graphicFrame>
        <p:nvGraphicFramePr>
          <p:cNvPr id="178" name="Objekt 177"/>
          <p:cNvGraphicFramePr>
            <a:graphicFrameLocks/>
          </p:cNvGraphicFramePr>
          <p:nvPr>
            <p:custDataLst>
              <p:tags r:id="rId24"/>
            </p:custDataLst>
            <p:extLst>
              <p:ext uri="{D42A27DB-BD31-4B8C-83A1-F6EECF244321}">
                <p14:modId xmlns:p14="http://schemas.microsoft.com/office/powerpoint/2010/main" val="3766420198"/>
              </p:ext>
            </p:extLst>
          </p:nvPr>
        </p:nvGraphicFramePr>
        <p:xfrm>
          <a:off x="848915" y="2876777"/>
          <a:ext cx="2000273" cy="1450251"/>
        </p:xfrm>
        <a:graphic>
          <a:graphicData uri="http://schemas.openxmlformats.org/presentationml/2006/ole">
            <mc:AlternateContent xmlns:mc="http://schemas.openxmlformats.org/markup-compatibility/2006">
              <mc:Choice xmlns:v="urn:schemas-microsoft-com:vml" Requires="v">
                <p:oleObj spid="_x0000_s36064" name="Chart" r:id="rId89" imgW="4000278" imgH="2900577" progId="MSGraph.Chart.8">
                  <p:embed followColorScheme="full"/>
                </p:oleObj>
              </mc:Choice>
              <mc:Fallback>
                <p:oleObj name="Chart" r:id="rId89" imgW="4000278" imgH="2900577" progId="MSGraph.Chart.8">
                  <p:embed followColorScheme="full"/>
                  <p:pic>
                    <p:nvPicPr>
                      <p:cNvPr id="178" name="Objekt 177"/>
                      <p:cNvPicPr/>
                      <p:nvPr/>
                    </p:nvPicPr>
                    <p:blipFill>
                      <a:blip r:embed="rId90"/>
                      <a:stretch>
                        <a:fillRect/>
                      </a:stretch>
                    </p:blipFill>
                    <p:spPr>
                      <a:xfrm>
                        <a:off x="848915" y="2876777"/>
                        <a:ext cx="2000273" cy="1450251"/>
                      </a:xfrm>
                      <a:prstGeom prst="rect">
                        <a:avLst/>
                      </a:prstGeom>
                    </p:spPr>
                  </p:pic>
                </p:oleObj>
              </mc:Fallback>
            </mc:AlternateContent>
          </a:graphicData>
        </a:graphic>
      </p:graphicFrame>
      <p:sp>
        <p:nvSpPr>
          <p:cNvPr id="179" name="Textplatzhalter 19"/>
          <p:cNvSpPr>
            <a:spLocks noGrp="1"/>
          </p:cNvSpPr>
          <p:nvPr>
            <p:custDataLst>
              <p:tags r:id="rId25"/>
            </p:custDataLst>
          </p:nvPr>
        </p:nvSpPr>
        <p:spPr bwMode="auto">
          <a:xfrm>
            <a:off x="1064420" y="2822008"/>
            <a:ext cx="383381"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r>
              <a:rPr lang="en-US" sz="750" dirty="0">
                <a:solidFill>
                  <a:prstClr val="black"/>
                </a:solidFill>
                <a:latin typeface="Arial"/>
                <a:sym typeface="Arial"/>
              </a:rPr>
              <a:t>‘000 tons</a:t>
            </a:r>
            <a:endParaRPr lang="de-DE" sz="750" dirty="0">
              <a:solidFill>
                <a:prstClr val="black"/>
              </a:solidFill>
              <a:latin typeface="Arial"/>
              <a:sym typeface="Arial"/>
            </a:endParaRPr>
          </a:p>
        </p:txBody>
      </p:sp>
      <p:sp>
        <p:nvSpPr>
          <p:cNvPr id="180" name="Textplatzhalter 155"/>
          <p:cNvSpPr>
            <a:spLocks noGrp="1"/>
          </p:cNvSpPr>
          <p:nvPr>
            <p:custDataLst>
              <p:tags r:id="rId26"/>
            </p:custDataLst>
          </p:nvPr>
        </p:nvSpPr>
        <p:spPr bwMode="auto">
          <a:xfrm>
            <a:off x="2403872" y="4190037"/>
            <a:ext cx="219075" cy="1143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49EF0B29-FDF2-488E-A6A2-8B8A28493E5E}" type="datetime'''''''''''2''''''02''''''''''''''0'''''''">
              <a:rPr lang="en-US" sz="750">
                <a:solidFill>
                  <a:prstClr val="black"/>
                </a:solidFill>
                <a:latin typeface="Arial"/>
              </a:rPr>
              <a:pPr algn="ctr" defTabSz="685800">
                <a:spcBef>
                  <a:spcPct val="0"/>
                </a:spcBef>
                <a:spcAft>
                  <a:spcPct val="0"/>
                </a:spcAft>
                <a:defRPr/>
              </a:pPr>
              <a:t>2020</a:t>
            </a:fld>
            <a:endParaRPr lang="de-DE" sz="750" dirty="0">
              <a:solidFill>
                <a:prstClr val="black"/>
              </a:solidFill>
              <a:latin typeface="Arial"/>
              <a:sym typeface="Arial"/>
            </a:endParaRPr>
          </a:p>
        </p:txBody>
      </p:sp>
      <p:sp>
        <p:nvSpPr>
          <p:cNvPr id="181" name="Textplatzhalter 161"/>
          <p:cNvSpPr>
            <a:spLocks noGrp="1"/>
          </p:cNvSpPr>
          <p:nvPr>
            <p:custDataLst>
              <p:tags r:id="rId27"/>
            </p:custDataLst>
          </p:nvPr>
        </p:nvSpPr>
        <p:spPr bwMode="gray">
          <a:xfrm>
            <a:off x="2382441" y="3100615"/>
            <a:ext cx="26193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13097" tIns="0" rIns="13097"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03293A1E-E90E-4B5E-AE6C-37FCFB5E909C}" type="datetime'''''''''''''''''''''''''''''''''''''''''2''.5''2''''''''8'''''">
              <a:rPr lang="en-US" altLang="en-US" sz="750">
                <a:solidFill>
                  <a:prstClr val="black"/>
                </a:solidFill>
                <a:latin typeface="Arial"/>
              </a:rPr>
              <a:pPr algn="ctr" defTabSz="685800">
                <a:spcBef>
                  <a:spcPct val="0"/>
                </a:spcBef>
                <a:spcAft>
                  <a:spcPct val="0"/>
                </a:spcAft>
                <a:defRPr/>
              </a:pPr>
              <a:t>2.528</a:t>
            </a:fld>
            <a:endParaRPr lang="de-DE" sz="750" dirty="0">
              <a:solidFill>
                <a:prstClr val="black"/>
              </a:solidFill>
              <a:latin typeface="Arial"/>
              <a:sym typeface="Arial"/>
            </a:endParaRPr>
          </a:p>
        </p:txBody>
      </p:sp>
      <p:sp>
        <p:nvSpPr>
          <p:cNvPr id="182" name="Textplatzhalter 154"/>
          <p:cNvSpPr>
            <a:spLocks noGrp="1"/>
          </p:cNvSpPr>
          <p:nvPr>
            <p:custDataLst>
              <p:tags r:id="rId28"/>
            </p:custDataLst>
          </p:nvPr>
        </p:nvSpPr>
        <p:spPr bwMode="auto">
          <a:xfrm>
            <a:off x="1900238" y="4190037"/>
            <a:ext cx="219075" cy="1143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5A22D3A8-CB0C-434F-8957-154AC3960EDD}" type="datetime'''2''''''0''''''''''1''''''''''''''''''''''''''''7'''''''''">
              <a:rPr lang="en-US" altLang="en-US" sz="750">
                <a:solidFill>
                  <a:prstClr val="black"/>
                </a:solidFill>
                <a:latin typeface="Arial"/>
              </a:rPr>
              <a:pPr algn="ctr" defTabSz="685800">
                <a:spcBef>
                  <a:spcPct val="0"/>
                </a:spcBef>
                <a:spcAft>
                  <a:spcPct val="0"/>
                </a:spcAft>
                <a:defRPr/>
              </a:pPr>
              <a:t>2017</a:t>
            </a:fld>
            <a:endParaRPr lang="de-DE" sz="750" dirty="0">
              <a:solidFill>
                <a:prstClr val="black"/>
              </a:solidFill>
              <a:latin typeface="Arial"/>
              <a:sym typeface="Arial"/>
            </a:endParaRPr>
          </a:p>
        </p:txBody>
      </p:sp>
      <p:sp>
        <p:nvSpPr>
          <p:cNvPr id="183" name="Textplatzhalter 160"/>
          <p:cNvSpPr>
            <a:spLocks noGrp="1"/>
          </p:cNvSpPr>
          <p:nvPr>
            <p:custDataLst>
              <p:tags r:id="rId29"/>
            </p:custDataLst>
          </p:nvPr>
        </p:nvSpPr>
        <p:spPr bwMode="gray">
          <a:xfrm>
            <a:off x="1878807" y="3150621"/>
            <a:ext cx="26193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13097" tIns="0" rIns="13097"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F801909A-313F-4B75-8B7E-6710F49739F5}" type="datetime'2.''''''''''''''''''3''''''''''''''''''''''''''''''92'''">
              <a:rPr lang="en-US" altLang="en-US" sz="750">
                <a:solidFill>
                  <a:prstClr val="black"/>
                </a:solidFill>
                <a:latin typeface="Arial"/>
              </a:rPr>
              <a:pPr algn="ctr" defTabSz="685800">
                <a:spcBef>
                  <a:spcPct val="0"/>
                </a:spcBef>
                <a:spcAft>
                  <a:spcPct val="0"/>
                </a:spcAft>
                <a:defRPr/>
              </a:pPr>
              <a:t>2.392</a:t>
            </a:fld>
            <a:endParaRPr lang="de-DE" sz="750" dirty="0">
              <a:solidFill>
                <a:prstClr val="black"/>
              </a:solidFill>
              <a:latin typeface="Arial"/>
              <a:sym typeface="Arial"/>
            </a:endParaRPr>
          </a:p>
        </p:txBody>
      </p:sp>
      <p:sp>
        <p:nvSpPr>
          <p:cNvPr id="184" name="Textplatzhalter 153"/>
          <p:cNvSpPr>
            <a:spLocks noGrp="1"/>
          </p:cNvSpPr>
          <p:nvPr>
            <p:custDataLst>
              <p:tags r:id="rId30"/>
            </p:custDataLst>
          </p:nvPr>
        </p:nvSpPr>
        <p:spPr bwMode="auto">
          <a:xfrm>
            <a:off x="1396604" y="4190037"/>
            <a:ext cx="219075" cy="1143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2AEEC20B-7CC3-4501-B29B-1B71D51EDC04}" type="datetime'''''''''''''''''''''''''''''''''''''''2''''''0''''''1''2'''">
              <a:rPr lang="en-US" sz="750">
                <a:solidFill>
                  <a:prstClr val="black"/>
                </a:solidFill>
                <a:latin typeface="Arial"/>
              </a:rPr>
              <a:pPr algn="ctr" defTabSz="685800">
                <a:spcBef>
                  <a:spcPct val="0"/>
                </a:spcBef>
                <a:spcAft>
                  <a:spcPct val="0"/>
                </a:spcAft>
                <a:defRPr/>
              </a:pPr>
              <a:t>2012</a:t>
            </a:fld>
            <a:endParaRPr lang="de-DE" sz="750" dirty="0">
              <a:solidFill>
                <a:prstClr val="black"/>
              </a:solidFill>
              <a:latin typeface="Arial"/>
              <a:sym typeface="Arial"/>
            </a:endParaRPr>
          </a:p>
        </p:txBody>
      </p:sp>
      <p:sp>
        <p:nvSpPr>
          <p:cNvPr id="185" name="Textplatzhalter 159"/>
          <p:cNvSpPr>
            <a:spLocks noGrp="1"/>
          </p:cNvSpPr>
          <p:nvPr>
            <p:custDataLst>
              <p:tags r:id="rId31"/>
            </p:custDataLst>
          </p:nvPr>
        </p:nvSpPr>
        <p:spPr bwMode="gray">
          <a:xfrm>
            <a:off x="1375172" y="3322071"/>
            <a:ext cx="26193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13097" tIns="0" rIns="13097"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4AB3C1F3-B9C1-4D75-BB75-C08E41436C29}" type="datetime'''''''''''''''''1''''''.9''''22'''''''''''''''''''''''">
              <a:rPr lang="en-US" altLang="en-US" sz="750">
                <a:solidFill>
                  <a:prstClr val="black"/>
                </a:solidFill>
                <a:latin typeface="Arial"/>
              </a:rPr>
              <a:pPr algn="ctr" defTabSz="685800">
                <a:spcBef>
                  <a:spcPct val="0"/>
                </a:spcBef>
                <a:spcAft>
                  <a:spcPct val="0"/>
                </a:spcAft>
                <a:defRPr/>
              </a:pPr>
              <a:t>1.922</a:t>
            </a:fld>
            <a:endParaRPr lang="de-DE" sz="750" dirty="0">
              <a:solidFill>
                <a:prstClr val="black"/>
              </a:solidFill>
              <a:latin typeface="Arial"/>
              <a:sym typeface="Arial"/>
            </a:endParaRPr>
          </a:p>
        </p:txBody>
      </p:sp>
      <p:sp>
        <p:nvSpPr>
          <p:cNvPr id="186" name="Rechteck 185"/>
          <p:cNvSpPr/>
          <p:nvPr>
            <p:custDataLst>
              <p:tags r:id="rId32"/>
            </p:custDataLst>
          </p:nvPr>
        </p:nvSpPr>
        <p:spPr bwMode="auto">
          <a:xfrm>
            <a:off x="3134916" y="3975724"/>
            <a:ext cx="134541" cy="100013"/>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187" name="Rechteck 186"/>
          <p:cNvSpPr/>
          <p:nvPr>
            <p:custDataLst>
              <p:tags r:id="rId33"/>
            </p:custDataLst>
          </p:nvPr>
        </p:nvSpPr>
        <p:spPr bwMode="auto">
          <a:xfrm>
            <a:off x="3134916" y="3823324"/>
            <a:ext cx="134541" cy="100013"/>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00" name="Rechteck 199"/>
          <p:cNvSpPr/>
          <p:nvPr>
            <p:custDataLst>
              <p:tags r:id="rId34"/>
            </p:custDataLst>
          </p:nvPr>
        </p:nvSpPr>
        <p:spPr bwMode="auto">
          <a:xfrm>
            <a:off x="3134916" y="3670924"/>
            <a:ext cx="134541" cy="100013"/>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01" name="Rechteck 200"/>
          <p:cNvSpPr/>
          <p:nvPr>
            <p:custDataLst>
              <p:tags r:id="rId35"/>
            </p:custDataLst>
          </p:nvPr>
        </p:nvSpPr>
        <p:spPr bwMode="auto">
          <a:xfrm>
            <a:off x="3134916" y="3518524"/>
            <a:ext cx="134541" cy="100013"/>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02" name="Rechteck 201"/>
          <p:cNvSpPr/>
          <p:nvPr>
            <p:custDataLst>
              <p:tags r:id="rId36"/>
            </p:custDataLst>
          </p:nvPr>
        </p:nvSpPr>
        <p:spPr bwMode="auto">
          <a:xfrm>
            <a:off x="3134916" y="3366124"/>
            <a:ext cx="134541" cy="100013"/>
          </a:xfrm>
          <a:prstGeom prst="rect">
            <a:avLst/>
          </a:prstGeom>
          <a:solidFill>
            <a:srgbClr val="00777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03" name="Rechteck 202"/>
          <p:cNvSpPr/>
          <p:nvPr>
            <p:custDataLst>
              <p:tags r:id="rId37"/>
            </p:custDataLst>
          </p:nvPr>
        </p:nvSpPr>
        <p:spPr bwMode="auto">
          <a:xfrm>
            <a:off x="3134916" y="3213724"/>
            <a:ext cx="134541" cy="10001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04" name="Textplatzhalter 164"/>
          <p:cNvSpPr>
            <a:spLocks noGrp="1"/>
          </p:cNvSpPr>
          <p:nvPr>
            <p:custDataLst>
              <p:tags r:id="rId38"/>
            </p:custDataLst>
          </p:nvPr>
        </p:nvSpPr>
        <p:spPr bwMode="auto">
          <a:xfrm>
            <a:off x="3307558" y="3972152"/>
            <a:ext cx="211931"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587C67E7-6884-41DB-B889-845127D90358}" type="datetime'''''''''''''''R''''''''''''''''''''''''o''''''''W'''">
              <a:rPr lang="en-US" sz="750">
                <a:solidFill>
                  <a:prstClr val="black"/>
                </a:solidFill>
                <a:latin typeface="Arial"/>
              </a:rPr>
              <a:pPr defTabSz="685800">
                <a:spcBef>
                  <a:spcPct val="0"/>
                </a:spcBef>
                <a:spcAft>
                  <a:spcPct val="0"/>
                </a:spcAft>
                <a:defRPr/>
              </a:pPr>
              <a:t>RoW</a:t>
            </a:fld>
            <a:endParaRPr lang="de-DE" sz="750" dirty="0">
              <a:solidFill>
                <a:prstClr val="black"/>
              </a:solidFill>
              <a:latin typeface="Arial"/>
              <a:sym typeface="Arial"/>
            </a:endParaRPr>
          </a:p>
        </p:txBody>
      </p:sp>
      <p:sp>
        <p:nvSpPr>
          <p:cNvPr id="205" name="Textplatzhalter 163"/>
          <p:cNvSpPr>
            <a:spLocks noGrp="1"/>
          </p:cNvSpPr>
          <p:nvPr>
            <p:custDataLst>
              <p:tags r:id="rId39"/>
            </p:custDataLst>
          </p:nvPr>
        </p:nvSpPr>
        <p:spPr bwMode="auto">
          <a:xfrm>
            <a:off x="3307558" y="3819752"/>
            <a:ext cx="184547"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1CDB8297-5AF1-4BCA-96C1-C6339CFF399C}" type="datetime'''''A''s''''''''''''''''''''''''''''''''i''''a'''''''''''''">
              <a:rPr lang="en-US" sz="750">
                <a:solidFill>
                  <a:prstClr val="black"/>
                </a:solidFill>
                <a:latin typeface="Arial"/>
              </a:rPr>
              <a:pPr defTabSz="685800">
                <a:spcBef>
                  <a:spcPct val="0"/>
                </a:spcBef>
                <a:spcAft>
                  <a:spcPct val="0"/>
                </a:spcAft>
                <a:defRPr/>
              </a:pPr>
              <a:t>Asia</a:t>
            </a:fld>
            <a:endParaRPr lang="de-DE" sz="750" dirty="0">
              <a:solidFill>
                <a:prstClr val="black"/>
              </a:solidFill>
              <a:latin typeface="Arial"/>
              <a:sym typeface="Arial"/>
            </a:endParaRPr>
          </a:p>
        </p:txBody>
      </p:sp>
      <p:sp>
        <p:nvSpPr>
          <p:cNvPr id="206" name="Textplatzhalter 162"/>
          <p:cNvSpPr>
            <a:spLocks noGrp="1"/>
          </p:cNvSpPr>
          <p:nvPr>
            <p:custDataLst>
              <p:tags r:id="rId40"/>
            </p:custDataLst>
          </p:nvPr>
        </p:nvSpPr>
        <p:spPr bwMode="auto">
          <a:xfrm>
            <a:off x="3307557" y="3667352"/>
            <a:ext cx="20478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B7653769-5AA8-47C5-B50A-3DF28131F71A}" type="datetime'In''''''''d''''''''''''''''''''''''i''''a'''''''''''''''">
              <a:rPr lang="en-US" sz="750">
                <a:solidFill>
                  <a:prstClr val="black"/>
                </a:solidFill>
                <a:latin typeface="Arial"/>
              </a:rPr>
              <a:pPr defTabSz="685800">
                <a:spcBef>
                  <a:spcPct val="0"/>
                </a:spcBef>
                <a:spcAft>
                  <a:spcPct val="0"/>
                </a:spcAft>
                <a:defRPr/>
              </a:pPr>
              <a:t>India</a:t>
            </a:fld>
            <a:endParaRPr lang="de-DE" sz="750" dirty="0">
              <a:solidFill>
                <a:prstClr val="black"/>
              </a:solidFill>
              <a:latin typeface="Arial"/>
              <a:sym typeface="Arial"/>
            </a:endParaRPr>
          </a:p>
        </p:txBody>
      </p:sp>
      <p:sp>
        <p:nvSpPr>
          <p:cNvPr id="207" name="Textplatzhalter 158"/>
          <p:cNvSpPr>
            <a:spLocks noGrp="1"/>
          </p:cNvSpPr>
          <p:nvPr>
            <p:custDataLst>
              <p:tags r:id="rId41"/>
            </p:custDataLst>
          </p:nvPr>
        </p:nvSpPr>
        <p:spPr bwMode="auto">
          <a:xfrm>
            <a:off x="3307557" y="3514952"/>
            <a:ext cx="247650"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728D2437-C63F-4313-931B-5707DD4BA1A2}" type="datetime'''''''''''C''h''i''''''''''''''''n''''''a'''''''''''''''''">
              <a:rPr lang="en-US" sz="750">
                <a:solidFill>
                  <a:prstClr val="black"/>
                </a:solidFill>
                <a:latin typeface="Arial"/>
              </a:rPr>
              <a:pPr defTabSz="685800">
                <a:spcBef>
                  <a:spcPct val="0"/>
                </a:spcBef>
                <a:spcAft>
                  <a:spcPct val="0"/>
                </a:spcAft>
                <a:defRPr/>
              </a:pPr>
              <a:t>China</a:t>
            </a:fld>
            <a:endParaRPr lang="de-DE" sz="750" dirty="0">
              <a:solidFill>
                <a:prstClr val="black"/>
              </a:solidFill>
              <a:latin typeface="Arial"/>
              <a:sym typeface="Arial"/>
            </a:endParaRPr>
          </a:p>
        </p:txBody>
      </p:sp>
      <p:sp>
        <p:nvSpPr>
          <p:cNvPr id="208" name="Textplatzhalter 157"/>
          <p:cNvSpPr>
            <a:spLocks noGrp="1"/>
          </p:cNvSpPr>
          <p:nvPr>
            <p:custDataLst>
              <p:tags r:id="rId42"/>
            </p:custDataLst>
          </p:nvPr>
        </p:nvSpPr>
        <p:spPr bwMode="auto">
          <a:xfrm>
            <a:off x="3307557" y="3362552"/>
            <a:ext cx="304800"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739996BD-C620-476E-A007-314927C64DD0}" type="datetime'''''Eur''''''''''''o''''''''''p''''''''''e'''''''''''''''''">
              <a:rPr lang="en-US" sz="750">
                <a:solidFill>
                  <a:prstClr val="black"/>
                </a:solidFill>
                <a:latin typeface="Arial"/>
              </a:rPr>
              <a:pPr defTabSz="685800">
                <a:spcBef>
                  <a:spcPct val="0"/>
                </a:spcBef>
                <a:spcAft>
                  <a:spcPct val="0"/>
                </a:spcAft>
                <a:defRPr/>
              </a:pPr>
              <a:t>Europe</a:t>
            </a:fld>
            <a:endParaRPr lang="de-DE" sz="750" dirty="0">
              <a:solidFill>
                <a:prstClr val="black"/>
              </a:solidFill>
              <a:latin typeface="Arial"/>
              <a:sym typeface="Arial"/>
            </a:endParaRPr>
          </a:p>
        </p:txBody>
      </p:sp>
      <p:sp>
        <p:nvSpPr>
          <p:cNvPr id="209" name="Textplatzhalter 156"/>
          <p:cNvSpPr>
            <a:spLocks noGrp="1"/>
          </p:cNvSpPr>
          <p:nvPr>
            <p:custDataLst>
              <p:tags r:id="rId43"/>
            </p:custDataLst>
          </p:nvPr>
        </p:nvSpPr>
        <p:spPr bwMode="auto">
          <a:xfrm>
            <a:off x="3307557" y="3210152"/>
            <a:ext cx="396479"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EA9E7DF6-374D-48F8-9257-97D8C620FFDC}" type="datetime'''Am''''e''''''''''''''r''''''''i''''c''''a''''''s'''''">
              <a:rPr lang="en-US" sz="750">
                <a:solidFill>
                  <a:prstClr val="black"/>
                </a:solidFill>
                <a:latin typeface="Arial"/>
              </a:rPr>
              <a:pPr defTabSz="685800">
                <a:spcBef>
                  <a:spcPct val="0"/>
                </a:spcBef>
                <a:spcAft>
                  <a:spcPct val="0"/>
                </a:spcAft>
                <a:defRPr/>
              </a:pPr>
              <a:t>Americas</a:t>
            </a:fld>
            <a:endParaRPr lang="de-DE" sz="750" dirty="0">
              <a:solidFill>
                <a:prstClr val="black"/>
              </a:solidFill>
              <a:latin typeface="Arial"/>
              <a:sym typeface="Arial"/>
            </a:endParaRPr>
          </a:p>
        </p:txBody>
      </p:sp>
      <p:graphicFrame>
        <p:nvGraphicFramePr>
          <p:cNvPr id="210" name="Objekt 209"/>
          <p:cNvGraphicFramePr>
            <a:graphicFrameLocks/>
          </p:cNvGraphicFramePr>
          <p:nvPr>
            <p:custDataLst>
              <p:tags r:id="rId44"/>
            </p:custDataLst>
            <p:extLst>
              <p:ext uri="{D42A27DB-BD31-4B8C-83A1-F6EECF244321}">
                <p14:modId xmlns:p14="http://schemas.microsoft.com/office/powerpoint/2010/main" val="4164391336"/>
              </p:ext>
            </p:extLst>
          </p:nvPr>
        </p:nvGraphicFramePr>
        <p:xfrm>
          <a:off x="3935016" y="1047977"/>
          <a:ext cx="1857454" cy="1457265"/>
        </p:xfrm>
        <a:graphic>
          <a:graphicData uri="http://schemas.openxmlformats.org/presentationml/2006/ole">
            <mc:AlternateContent xmlns:mc="http://schemas.openxmlformats.org/markup-compatibility/2006">
              <mc:Choice xmlns:v="urn:schemas-microsoft-com:vml" Requires="v">
                <p:oleObj spid="_x0000_s36065" name="Chart" r:id="rId91" imgW="3715009" imgH="2914848" progId="MSGraph.Chart.8">
                  <p:embed followColorScheme="full"/>
                </p:oleObj>
              </mc:Choice>
              <mc:Fallback>
                <p:oleObj name="Chart" r:id="rId91" imgW="3715009" imgH="2914848" progId="MSGraph.Chart.8">
                  <p:embed followColorScheme="full"/>
                  <p:pic>
                    <p:nvPicPr>
                      <p:cNvPr id="210" name="Objekt 209"/>
                      <p:cNvPicPr/>
                      <p:nvPr/>
                    </p:nvPicPr>
                    <p:blipFill>
                      <a:blip r:embed="rId92"/>
                      <a:stretch>
                        <a:fillRect/>
                      </a:stretch>
                    </p:blipFill>
                    <p:spPr>
                      <a:xfrm>
                        <a:off x="3935016" y="1047977"/>
                        <a:ext cx="1857454" cy="1457265"/>
                      </a:xfrm>
                      <a:prstGeom prst="rect">
                        <a:avLst/>
                      </a:prstGeom>
                    </p:spPr>
                  </p:pic>
                </p:oleObj>
              </mc:Fallback>
            </mc:AlternateContent>
          </a:graphicData>
        </a:graphic>
      </p:graphicFrame>
      <p:sp>
        <p:nvSpPr>
          <p:cNvPr id="211" name="Rechteck 210"/>
          <p:cNvSpPr/>
          <p:nvPr>
            <p:custDataLst>
              <p:tags r:id="rId45"/>
            </p:custDataLst>
          </p:nvPr>
        </p:nvSpPr>
        <p:spPr bwMode="auto">
          <a:xfrm>
            <a:off x="4143376" y="993208"/>
            <a:ext cx="383381"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defTabSz="685800">
              <a:spcBef>
                <a:spcPct val="0"/>
              </a:spcBef>
              <a:spcAft>
                <a:spcPct val="0"/>
              </a:spcAft>
              <a:defRPr/>
            </a:pPr>
            <a:r>
              <a:rPr lang="en-US" sz="750" dirty="0">
                <a:solidFill>
                  <a:prstClr val="black"/>
                </a:solidFill>
                <a:latin typeface="Arial"/>
                <a:sym typeface="+mn-lt"/>
              </a:rPr>
              <a:t>‘000 tons</a:t>
            </a:r>
            <a:endParaRPr lang="de-DE" sz="750" dirty="0">
              <a:solidFill>
                <a:prstClr val="black"/>
              </a:solidFill>
              <a:latin typeface="Arial"/>
              <a:sym typeface="+mn-lt"/>
            </a:endParaRPr>
          </a:p>
        </p:txBody>
      </p:sp>
      <p:sp>
        <p:nvSpPr>
          <p:cNvPr id="212" name="Rechteck 211"/>
          <p:cNvSpPr/>
          <p:nvPr>
            <p:custDataLst>
              <p:tags r:id="rId46"/>
            </p:custDataLst>
          </p:nvPr>
        </p:nvSpPr>
        <p:spPr bwMode="auto">
          <a:xfrm>
            <a:off x="5375672" y="2375524"/>
            <a:ext cx="219075"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800">
              <a:spcBef>
                <a:spcPct val="0"/>
              </a:spcBef>
              <a:spcAft>
                <a:spcPct val="0"/>
              </a:spcAft>
              <a:defRPr/>
            </a:pPr>
            <a:fld id="{9D697DAF-28A8-4D07-8067-BCEB21E444F1}" type="datetime'''''''''2''''''''0''''2''''''''''''''''''''''''''''''0'''''">
              <a:rPr lang="en-US" sz="750">
                <a:solidFill>
                  <a:prstClr val="black"/>
                </a:solidFill>
                <a:latin typeface="Arial"/>
              </a:rPr>
              <a:pPr algn="ctr" defTabSz="685800">
                <a:spcBef>
                  <a:spcPct val="0"/>
                </a:spcBef>
                <a:spcAft>
                  <a:spcPct val="0"/>
                </a:spcAft>
                <a:defRPr/>
              </a:pPr>
              <a:t>2020</a:t>
            </a:fld>
            <a:endParaRPr lang="de-DE" sz="750">
              <a:solidFill>
                <a:prstClr val="black"/>
              </a:solidFill>
              <a:latin typeface="Arial"/>
              <a:sym typeface="+mn-lt"/>
            </a:endParaRPr>
          </a:p>
        </p:txBody>
      </p:sp>
      <p:sp>
        <p:nvSpPr>
          <p:cNvPr id="213" name="Rechteck 212"/>
          <p:cNvSpPr/>
          <p:nvPr>
            <p:custDataLst>
              <p:tags r:id="rId47"/>
            </p:custDataLst>
          </p:nvPr>
        </p:nvSpPr>
        <p:spPr bwMode="gray">
          <a:xfrm>
            <a:off x="5354241" y="1307533"/>
            <a:ext cx="26193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097" tIns="0" rIns="13097" bIns="0" numCol="1" spcCol="0" rtlCol="0" fromWordArt="0" anchor="b" anchorCtr="0" forceAA="0" compatLnSpc="1">
            <a:prstTxWarp prst="textNoShape">
              <a:avLst/>
            </a:prstTxWarp>
            <a:noAutofit/>
          </a:bodyPr>
          <a:lstStyle/>
          <a:p>
            <a:pPr algn="ctr" defTabSz="685800">
              <a:spcBef>
                <a:spcPct val="0"/>
              </a:spcBef>
              <a:spcAft>
                <a:spcPct val="0"/>
              </a:spcAft>
              <a:defRPr/>
            </a:pPr>
            <a:fld id="{A5C90CB9-781C-4A70-AA91-824A1638D566}" type="datetime'''''''2''''.0''''''''''3''2'''''''''''''''''''''">
              <a:rPr lang="en-US" altLang="en-US" sz="750">
                <a:solidFill>
                  <a:prstClr val="black"/>
                </a:solidFill>
                <a:latin typeface="Arial"/>
              </a:rPr>
              <a:pPr algn="ctr" defTabSz="685800">
                <a:spcBef>
                  <a:spcPct val="0"/>
                </a:spcBef>
                <a:spcAft>
                  <a:spcPct val="0"/>
                </a:spcAft>
                <a:defRPr/>
              </a:pPr>
              <a:t>2.032</a:t>
            </a:fld>
            <a:endParaRPr lang="de-DE" sz="750">
              <a:solidFill>
                <a:prstClr val="black"/>
              </a:solidFill>
              <a:latin typeface="Arial"/>
              <a:sym typeface="+mn-lt"/>
            </a:endParaRPr>
          </a:p>
        </p:txBody>
      </p:sp>
      <p:sp>
        <p:nvSpPr>
          <p:cNvPr id="214" name="Rechteck 213"/>
          <p:cNvSpPr/>
          <p:nvPr>
            <p:custDataLst>
              <p:tags r:id="rId48"/>
            </p:custDataLst>
          </p:nvPr>
        </p:nvSpPr>
        <p:spPr bwMode="auto">
          <a:xfrm>
            <a:off x="4914901" y="2375524"/>
            <a:ext cx="219075"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800">
              <a:spcBef>
                <a:spcPct val="0"/>
              </a:spcBef>
              <a:spcAft>
                <a:spcPct val="0"/>
              </a:spcAft>
              <a:defRPr/>
            </a:pPr>
            <a:fld id="{7714F635-568C-40B6-BCD9-A881A9A1CD4A}" type="datetime'''''''''''''2''0''''''''''''''''1''''7'''">
              <a:rPr lang="en-US" altLang="en-US" sz="750">
                <a:solidFill>
                  <a:prstClr val="black"/>
                </a:solidFill>
                <a:latin typeface="Arial"/>
              </a:rPr>
              <a:pPr algn="ctr" defTabSz="685800">
                <a:spcBef>
                  <a:spcPct val="0"/>
                </a:spcBef>
                <a:spcAft>
                  <a:spcPct val="0"/>
                </a:spcAft>
                <a:defRPr/>
              </a:pPr>
              <a:t>2017</a:t>
            </a:fld>
            <a:endParaRPr lang="de-DE" sz="750">
              <a:solidFill>
                <a:prstClr val="black"/>
              </a:solidFill>
              <a:latin typeface="Arial"/>
              <a:sym typeface="+mn-lt"/>
            </a:endParaRPr>
          </a:p>
        </p:txBody>
      </p:sp>
      <p:sp>
        <p:nvSpPr>
          <p:cNvPr id="215" name="Rechteck 214"/>
          <p:cNvSpPr/>
          <p:nvPr>
            <p:custDataLst>
              <p:tags r:id="rId49"/>
            </p:custDataLst>
          </p:nvPr>
        </p:nvSpPr>
        <p:spPr bwMode="gray">
          <a:xfrm>
            <a:off x="4893469" y="1328965"/>
            <a:ext cx="26193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097" tIns="0" rIns="13097" bIns="0" numCol="1" spcCol="0" rtlCol="0" fromWordArt="0" anchor="b" anchorCtr="0" forceAA="0" compatLnSpc="1">
            <a:prstTxWarp prst="textNoShape">
              <a:avLst/>
            </a:prstTxWarp>
            <a:noAutofit/>
          </a:bodyPr>
          <a:lstStyle/>
          <a:p>
            <a:pPr algn="ctr" defTabSz="685800">
              <a:spcBef>
                <a:spcPct val="0"/>
              </a:spcBef>
              <a:spcAft>
                <a:spcPct val="0"/>
              </a:spcAft>
              <a:defRPr/>
            </a:pPr>
            <a:fld id="{27A567C2-DA25-405A-ABD8-076C564323EB}" type="datetime'''''''''''''''''''''1''''.''''''''''''''''''9''''80'''''''''''">
              <a:rPr lang="en-US" altLang="en-US" sz="750">
                <a:solidFill>
                  <a:prstClr val="black"/>
                </a:solidFill>
                <a:latin typeface="Arial"/>
              </a:rPr>
              <a:pPr algn="ctr" defTabSz="685800">
                <a:spcBef>
                  <a:spcPct val="0"/>
                </a:spcBef>
                <a:spcAft>
                  <a:spcPct val="0"/>
                </a:spcAft>
                <a:defRPr/>
              </a:pPr>
              <a:t>1.980</a:t>
            </a:fld>
            <a:endParaRPr lang="de-DE" sz="750">
              <a:solidFill>
                <a:prstClr val="black"/>
              </a:solidFill>
              <a:latin typeface="Arial"/>
              <a:sym typeface="+mn-lt"/>
            </a:endParaRPr>
          </a:p>
        </p:txBody>
      </p:sp>
      <p:sp>
        <p:nvSpPr>
          <p:cNvPr id="216" name="Rechteck 215"/>
          <p:cNvSpPr/>
          <p:nvPr>
            <p:custDataLst>
              <p:tags r:id="rId50"/>
            </p:custDataLst>
          </p:nvPr>
        </p:nvSpPr>
        <p:spPr bwMode="auto">
          <a:xfrm>
            <a:off x="4454129" y="2375524"/>
            <a:ext cx="219075"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800">
              <a:spcBef>
                <a:spcPct val="0"/>
              </a:spcBef>
              <a:spcAft>
                <a:spcPct val="0"/>
              </a:spcAft>
              <a:defRPr/>
            </a:pPr>
            <a:fld id="{599ECB74-E6B9-47A8-AD12-11A1CA543040}" type="datetime'''''''2''''''''0''''''12'''''''''''''''''''''''''''">
              <a:rPr lang="en-US" sz="750">
                <a:solidFill>
                  <a:prstClr val="black"/>
                </a:solidFill>
                <a:latin typeface="Arial"/>
              </a:rPr>
              <a:pPr algn="ctr" defTabSz="685800">
                <a:spcBef>
                  <a:spcPct val="0"/>
                </a:spcBef>
                <a:spcAft>
                  <a:spcPct val="0"/>
                </a:spcAft>
                <a:defRPr/>
              </a:pPr>
              <a:t>2012</a:t>
            </a:fld>
            <a:endParaRPr lang="de-DE" sz="750">
              <a:solidFill>
                <a:prstClr val="black"/>
              </a:solidFill>
              <a:latin typeface="Arial"/>
              <a:sym typeface="+mn-lt"/>
            </a:endParaRPr>
          </a:p>
        </p:txBody>
      </p:sp>
      <p:sp>
        <p:nvSpPr>
          <p:cNvPr id="217" name="Rechteck 216"/>
          <p:cNvSpPr/>
          <p:nvPr>
            <p:custDataLst>
              <p:tags r:id="rId51"/>
            </p:custDataLst>
          </p:nvPr>
        </p:nvSpPr>
        <p:spPr bwMode="gray">
          <a:xfrm>
            <a:off x="4432697" y="1400402"/>
            <a:ext cx="26193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097" tIns="0" rIns="13097" bIns="0" numCol="1" spcCol="0" rtlCol="0" fromWordArt="0" anchor="b" anchorCtr="0" forceAA="0" compatLnSpc="1">
            <a:prstTxWarp prst="textNoShape">
              <a:avLst/>
            </a:prstTxWarp>
            <a:noAutofit/>
          </a:bodyPr>
          <a:lstStyle/>
          <a:p>
            <a:pPr algn="ctr" defTabSz="685800">
              <a:spcBef>
                <a:spcPct val="0"/>
              </a:spcBef>
              <a:spcAft>
                <a:spcPct val="0"/>
              </a:spcAft>
              <a:defRPr/>
            </a:pPr>
            <a:fld id="{470997DD-0808-47A7-BF9F-2534E9BCA5ED}" type="datetime'''''''1''''''.''''''''''''''''''''''''''''8''''''2''''''3'">
              <a:rPr lang="en-US" altLang="en-US" sz="750">
                <a:solidFill>
                  <a:prstClr val="black"/>
                </a:solidFill>
                <a:latin typeface="Arial"/>
              </a:rPr>
              <a:pPr algn="ctr" defTabSz="685800">
                <a:spcBef>
                  <a:spcPct val="0"/>
                </a:spcBef>
                <a:spcAft>
                  <a:spcPct val="0"/>
                </a:spcAft>
                <a:defRPr/>
              </a:pPr>
              <a:t>1.823</a:t>
            </a:fld>
            <a:endParaRPr lang="de-DE" sz="750">
              <a:solidFill>
                <a:prstClr val="black"/>
              </a:solidFill>
              <a:latin typeface="Arial"/>
              <a:sym typeface="+mn-lt"/>
            </a:endParaRPr>
          </a:p>
        </p:txBody>
      </p:sp>
      <p:sp>
        <p:nvSpPr>
          <p:cNvPr id="218" name="Rechteck 217"/>
          <p:cNvSpPr/>
          <p:nvPr>
            <p:custDataLst>
              <p:tags r:id="rId52"/>
            </p:custDataLst>
          </p:nvPr>
        </p:nvSpPr>
        <p:spPr bwMode="auto">
          <a:xfrm>
            <a:off x="6266260" y="2175499"/>
            <a:ext cx="134541" cy="100013"/>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19" name="Rechteck 218"/>
          <p:cNvSpPr/>
          <p:nvPr>
            <p:custDataLst>
              <p:tags r:id="rId53"/>
            </p:custDataLst>
          </p:nvPr>
        </p:nvSpPr>
        <p:spPr bwMode="auto">
          <a:xfrm>
            <a:off x="6266260" y="2023099"/>
            <a:ext cx="134541" cy="100013"/>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20" name="Rechteck 219"/>
          <p:cNvSpPr/>
          <p:nvPr>
            <p:custDataLst>
              <p:tags r:id="rId54"/>
            </p:custDataLst>
          </p:nvPr>
        </p:nvSpPr>
        <p:spPr bwMode="auto">
          <a:xfrm>
            <a:off x="6266260" y="1870699"/>
            <a:ext cx="134541" cy="100013"/>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21" name="Rechteck 220"/>
          <p:cNvSpPr/>
          <p:nvPr>
            <p:custDataLst>
              <p:tags r:id="rId55"/>
            </p:custDataLst>
          </p:nvPr>
        </p:nvSpPr>
        <p:spPr bwMode="auto">
          <a:xfrm>
            <a:off x="6266260" y="1718299"/>
            <a:ext cx="134541" cy="100013"/>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22" name="Rechteck 221"/>
          <p:cNvSpPr/>
          <p:nvPr>
            <p:custDataLst>
              <p:tags r:id="rId56"/>
            </p:custDataLst>
          </p:nvPr>
        </p:nvSpPr>
        <p:spPr bwMode="auto">
          <a:xfrm>
            <a:off x="6266260" y="1565899"/>
            <a:ext cx="134541" cy="100013"/>
          </a:xfrm>
          <a:prstGeom prst="rect">
            <a:avLst/>
          </a:prstGeom>
          <a:solidFill>
            <a:srgbClr val="00777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23" name="Rechteck 222"/>
          <p:cNvSpPr/>
          <p:nvPr>
            <p:custDataLst>
              <p:tags r:id="rId57"/>
            </p:custDataLst>
          </p:nvPr>
        </p:nvSpPr>
        <p:spPr bwMode="auto">
          <a:xfrm>
            <a:off x="6266260" y="1413499"/>
            <a:ext cx="134541" cy="10001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28" name="Rechteck 227"/>
          <p:cNvSpPr/>
          <p:nvPr>
            <p:custDataLst>
              <p:tags r:id="rId58"/>
            </p:custDataLst>
          </p:nvPr>
        </p:nvSpPr>
        <p:spPr bwMode="auto">
          <a:xfrm>
            <a:off x="6438901" y="2171927"/>
            <a:ext cx="211931"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25A527B9-DD37-4931-B795-55FECD2E7C8B}" type="datetime'''''''R''''''''''''''''''''''''''''''''''''''''''oW'''''">
              <a:rPr lang="en-US" sz="750">
                <a:solidFill>
                  <a:prstClr val="black"/>
                </a:solidFill>
                <a:latin typeface="Arial"/>
              </a:rPr>
              <a:pPr defTabSz="685800">
                <a:spcBef>
                  <a:spcPct val="0"/>
                </a:spcBef>
                <a:spcAft>
                  <a:spcPct val="0"/>
                </a:spcAft>
                <a:defRPr/>
              </a:pPr>
              <a:t>RoW</a:t>
            </a:fld>
            <a:endParaRPr lang="de-DE" sz="750">
              <a:solidFill>
                <a:prstClr val="black"/>
              </a:solidFill>
              <a:latin typeface="Arial"/>
              <a:sym typeface="+mn-lt"/>
            </a:endParaRPr>
          </a:p>
        </p:txBody>
      </p:sp>
      <p:sp>
        <p:nvSpPr>
          <p:cNvPr id="229" name="Rechteck 228"/>
          <p:cNvSpPr/>
          <p:nvPr>
            <p:custDataLst>
              <p:tags r:id="rId59"/>
            </p:custDataLst>
          </p:nvPr>
        </p:nvSpPr>
        <p:spPr bwMode="auto">
          <a:xfrm>
            <a:off x="6438901" y="2019527"/>
            <a:ext cx="184547"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0B398057-FE62-48E1-AAA8-C40E75A05CD9}" type="datetime'''''''''''''''''''''''A''''sia'''''''''''''''''''''''''">
              <a:rPr lang="en-US" sz="750">
                <a:solidFill>
                  <a:prstClr val="black"/>
                </a:solidFill>
                <a:latin typeface="Arial"/>
              </a:rPr>
              <a:pPr defTabSz="685800">
                <a:spcBef>
                  <a:spcPct val="0"/>
                </a:spcBef>
                <a:spcAft>
                  <a:spcPct val="0"/>
                </a:spcAft>
                <a:defRPr/>
              </a:pPr>
              <a:t>Asia</a:t>
            </a:fld>
            <a:endParaRPr lang="de-DE" sz="750">
              <a:solidFill>
                <a:prstClr val="black"/>
              </a:solidFill>
              <a:latin typeface="Arial"/>
              <a:sym typeface="+mn-lt"/>
            </a:endParaRPr>
          </a:p>
        </p:txBody>
      </p:sp>
      <p:sp>
        <p:nvSpPr>
          <p:cNvPr id="230" name="Rechteck 229"/>
          <p:cNvSpPr/>
          <p:nvPr>
            <p:custDataLst>
              <p:tags r:id="rId60"/>
            </p:custDataLst>
          </p:nvPr>
        </p:nvSpPr>
        <p:spPr bwMode="auto">
          <a:xfrm>
            <a:off x="6438901" y="1867127"/>
            <a:ext cx="204788"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3B715BA5-8731-4BE4-9209-7370C1D808E4}" type="datetime'''I''''nd''''''i''''''a'''''''''''''''''">
              <a:rPr lang="en-US" sz="750">
                <a:solidFill>
                  <a:prstClr val="black"/>
                </a:solidFill>
                <a:latin typeface="Arial"/>
              </a:rPr>
              <a:pPr defTabSz="685800">
                <a:spcBef>
                  <a:spcPct val="0"/>
                </a:spcBef>
                <a:spcAft>
                  <a:spcPct val="0"/>
                </a:spcAft>
                <a:defRPr/>
              </a:pPr>
              <a:t>India</a:t>
            </a:fld>
            <a:endParaRPr lang="de-DE" sz="750">
              <a:solidFill>
                <a:prstClr val="black"/>
              </a:solidFill>
              <a:latin typeface="Arial"/>
              <a:sym typeface="+mn-lt"/>
            </a:endParaRPr>
          </a:p>
        </p:txBody>
      </p:sp>
      <p:sp>
        <p:nvSpPr>
          <p:cNvPr id="231" name="Rechteck 230"/>
          <p:cNvSpPr/>
          <p:nvPr>
            <p:custDataLst>
              <p:tags r:id="rId61"/>
            </p:custDataLst>
          </p:nvPr>
        </p:nvSpPr>
        <p:spPr bwMode="auto">
          <a:xfrm>
            <a:off x="6438901" y="1714727"/>
            <a:ext cx="247650"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6116DF7F-745D-4D98-AAAA-96453AB3E43B}" type="datetime'''''''''''''''Ch''''''''''''''''''''''''in''a'''''">
              <a:rPr lang="en-US" sz="750">
                <a:solidFill>
                  <a:prstClr val="black"/>
                </a:solidFill>
                <a:latin typeface="Arial"/>
              </a:rPr>
              <a:pPr defTabSz="685800">
                <a:spcBef>
                  <a:spcPct val="0"/>
                </a:spcBef>
                <a:spcAft>
                  <a:spcPct val="0"/>
                </a:spcAft>
                <a:defRPr/>
              </a:pPr>
              <a:t>China</a:t>
            </a:fld>
            <a:endParaRPr lang="de-DE" sz="750">
              <a:solidFill>
                <a:prstClr val="black"/>
              </a:solidFill>
              <a:latin typeface="Arial"/>
              <a:sym typeface="+mn-lt"/>
            </a:endParaRPr>
          </a:p>
        </p:txBody>
      </p:sp>
      <p:sp>
        <p:nvSpPr>
          <p:cNvPr id="232" name="Rechteck 231"/>
          <p:cNvSpPr/>
          <p:nvPr>
            <p:custDataLst>
              <p:tags r:id="rId62"/>
            </p:custDataLst>
          </p:nvPr>
        </p:nvSpPr>
        <p:spPr bwMode="auto">
          <a:xfrm>
            <a:off x="6438901" y="1562327"/>
            <a:ext cx="304800"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961DC372-5A1F-47C5-B955-6DCEE13A67ED}" type="datetime'''E''u''rop''''''''''''''''''''''''e'''''''">
              <a:rPr lang="en-US" sz="750">
                <a:solidFill>
                  <a:prstClr val="black"/>
                </a:solidFill>
                <a:latin typeface="Arial"/>
              </a:rPr>
              <a:pPr defTabSz="685800">
                <a:spcBef>
                  <a:spcPct val="0"/>
                </a:spcBef>
                <a:spcAft>
                  <a:spcPct val="0"/>
                </a:spcAft>
                <a:defRPr/>
              </a:pPr>
              <a:t>Europe</a:t>
            </a:fld>
            <a:endParaRPr lang="de-DE" sz="750">
              <a:solidFill>
                <a:prstClr val="black"/>
              </a:solidFill>
              <a:latin typeface="Arial"/>
              <a:sym typeface="+mn-lt"/>
            </a:endParaRPr>
          </a:p>
        </p:txBody>
      </p:sp>
      <p:sp>
        <p:nvSpPr>
          <p:cNvPr id="233" name="Rechteck 232"/>
          <p:cNvSpPr/>
          <p:nvPr>
            <p:custDataLst>
              <p:tags r:id="rId63"/>
            </p:custDataLst>
          </p:nvPr>
        </p:nvSpPr>
        <p:spPr bwMode="auto">
          <a:xfrm>
            <a:off x="6438901" y="1409927"/>
            <a:ext cx="396479" cy="1143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spcBef>
                <a:spcPct val="0"/>
              </a:spcBef>
              <a:spcAft>
                <a:spcPct val="0"/>
              </a:spcAft>
              <a:defRPr/>
            </a:pPr>
            <a:fld id="{515756C7-ED35-440C-A46F-3B56E4390F1D}" type="datetime'''''A''''''me''''''r''''''i''''''c''a''''''''''''s'''''''''">
              <a:rPr lang="en-US" sz="750">
                <a:solidFill>
                  <a:prstClr val="black"/>
                </a:solidFill>
                <a:latin typeface="Arial"/>
              </a:rPr>
              <a:pPr defTabSz="685800">
                <a:spcBef>
                  <a:spcPct val="0"/>
                </a:spcBef>
                <a:spcAft>
                  <a:spcPct val="0"/>
                </a:spcAft>
                <a:defRPr/>
              </a:pPr>
              <a:t>Americas</a:t>
            </a:fld>
            <a:endParaRPr lang="de-DE" sz="750">
              <a:solidFill>
                <a:prstClr val="black"/>
              </a:solidFill>
              <a:latin typeface="Arial"/>
              <a:sym typeface="+mn-lt"/>
            </a:endParaRPr>
          </a:p>
        </p:txBody>
      </p:sp>
      <p:graphicFrame>
        <p:nvGraphicFramePr>
          <p:cNvPr id="234" name="Objekt 233"/>
          <p:cNvGraphicFramePr>
            <a:graphicFrameLocks/>
          </p:cNvGraphicFramePr>
          <p:nvPr>
            <p:custDataLst>
              <p:tags r:id="rId64"/>
            </p:custDataLst>
            <p:extLst>
              <p:ext uri="{D42A27DB-BD31-4B8C-83A1-F6EECF244321}">
                <p14:modId xmlns:p14="http://schemas.microsoft.com/office/powerpoint/2010/main" val="474320149"/>
              </p:ext>
            </p:extLst>
          </p:nvPr>
        </p:nvGraphicFramePr>
        <p:xfrm>
          <a:off x="3935016" y="2848203"/>
          <a:ext cx="1857454" cy="1478846"/>
        </p:xfrm>
        <a:graphic>
          <a:graphicData uri="http://schemas.openxmlformats.org/presentationml/2006/ole">
            <mc:AlternateContent xmlns:mc="http://schemas.openxmlformats.org/markup-compatibility/2006">
              <mc:Choice xmlns:v="urn:schemas-microsoft-com:vml" Requires="v">
                <p:oleObj spid="_x0000_s36066" name="Chart" r:id="rId93" imgW="3715009" imgH="2957661" progId="MSGraph.Chart.8">
                  <p:embed followColorScheme="full"/>
                </p:oleObj>
              </mc:Choice>
              <mc:Fallback>
                <p:oleObj name="Chart" r:id="rId93" imgW="3715009" imgH="2957661" progId="MSGraph.Chart.8">
                  <p:embed followColorScheme="full"/>
                  <p:pic>
                    <p:nvPicPr>
                      <p:cNvPr id="234" name="Objekt 233"/>
                      <p:cNvPicPr/>
                      <p:nvPr/>
                    </p:nvPicPr>
                    <p:blipFill>
                      <a:blip r:embed="rId94"/>
                      <a:stretch>
                        <a:fillRect/>
                      </a:stretch>
                    </p:blipFill>
                    <p:spPr>
                      <a:xfrm>
                        <a:off x="3935016" y="2848203"/>
                        <a:ext cx="1857454" cy="1478846"/>
                      </a:xfrm>
                      <a:prstGeom prst="rect">
                        <a:avLst/>
                      </a:prstGeom>
                    </p:spPr>
                  </p:pic>
                </p:oleObj>
              </mc:Fallback>
            </mc:AlternateContent>
          </a:graphicData>
        </a:graphic>
      </p:graphicFrame>
      <p:sp>
        <p:nvSpPr>
          <p:cNvPr id="236" name="Textplatzhalter 224"/>
          <p:cNvSpPr>
            <a:spLocks noGrp="1"/>
          </p:cNvSpPr>
          <p:nvPr>
            <p:custDataLst>
              <p:tags r:id="rId65"/>
            </p:custDataLst>
          </p:nvPr>
        </p:nvSpPr>
        <p:spPr bwMode="gray">
          <a:xfrm>
            <a:off x="5354241" y="3157765"/>
            <a:ext cx="26193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13097" tIns="0" rIns="13097"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48449417-ADAD-43DC-88AF-24187301CE75}" type="datetime'''''1.''''''''''5''''6''''''''''''''0'''''''''">
              <a:rPr lang="en-US" altLang="en-US" sz="750">
                <a:solidFill>
                  <a:prstClr val="black"/>
                </a:solidFill>
                <a:latin typeface="Arial"/>
              </a:rPr>
              <a:pPr algn="ctr" defTabSz="685800">
                <a:spcBef>
                  <a:spcPct val="0"/>
                </a:spcBef>
                <a:spcAft>
                  <a:spcPct val="0"/>
                </a:spcAft>
                <a:defRPr/>
              </a:pPr>
              <a:t>1.560</a:t>
            </a:fld>
            <a:endParaRPr lang="de-DE" sz="750" dirty="0">
              <a:solidFill>
                <a:prstClr val="black"/>
              </a:solidFill>
              <a:latin typeface="Arial"/>
              <a:sym typeface="Arial"/>
            </a:endParaRPr>
          </a:p>
        </p:txBody>
      </p:sp>
      <p:sp>
        <p:nvSpPr>
          <p:cNvPr id="237" name="Textplatzhalter 217"/>
          <p:cNvSpPr>
            <a:spLocks noGrp="1"/>
          </p:cNvSpPr>
          <p:nvPr>
            <p:custDataLst>
              <p:tags r:id="rId66"/>
            </p:custDataLst>
          </p:nvPr>
        </p:nvSpPr>
        <p:spPr bwMode="auto">
          <a:xfrm>
            <a:off x="4914901" y="4182893"/>
            <a:ext cx="219075" cy="1143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A44F8836-B111-4101-85A4-641AEF5563DC}" type="datetime'''2''''''''''''''''''0''''''1''''''''''''''''''''7'''''">
              <a:rPr lang="en-US" altLang="en-US" sz="750">
                <a:solidFill>
                  <a:prstClr val="black"/>
                </a:solidFill>
                <a:latin typeface="Arial"/>
              </a:rPr>
              <a:pPr algn="ctr" defTabSz="685800">
                <a:spcBef>
                  <a:spcPct val="0"/>
                </a:spcBef>
                <a:spcAft>
                  <a:spcPct val="0"/>
                </a:spcAft>
                <a:defRPr/>
              </a:pPr>
              <a:t>2017</a:t>
            </a:fld>
            <a:endParaRPr lang="de-DE" sz="750" dirty="0">
              <a:solidFill>
                <a:prstClr val="black"/>
              </a:solidFill>
              <a:latin typeface="Arial"/>
              <a:sym typeface="Arial"/>
            </a:endParaRPr>
          </a:p>
        </p:txBody>
      </p:sp>
      <p:sp>
        <p:nvSpPr>
          <p:cNvPr id="238" name="Textplatzhalter 223"/>
          <p:cNvSpPr>
            <a:spLocks noGrp="1"/>
          </p:cNvSpPr>
          <p:nvPr>
            <p:custDataLst>
              <p:tags r:id="rId67"/>
            </p:custDataLst>
          </p:nvPr>
        </p:nvSpPr>
        <p:spPr bwMode="gray">
          <a:xfrm>
            <a:off x="4893469" y="3250633"/>
            <a:ext cx="26193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13097" tIns="0" rIns="13097"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2831EF5E-9287-40F9-8F7A-0A38DF3D4F4C}" type="datetime'''''''''1''''''''''''''''.''''''''''3''''8''''''3'''''">
              <a:rPr lang="en-US" altLang="en-US" sz="750">
                <a:solidFill>
                  <a:prstClr val="black"/>
                </a:solidFill>
                <a:latin typeface="Arial"/>
              </a:rPr>
              <a:pPr algn="ctr" defTabSz="685800">
                <a:spcBef>
                  <a:spcPct val="0"/>
                </a:spcBef>
                <a:spcAft>
                  <a:spcPct val="0"/>
                </a:spcAft>
                <a:defRPr/>
              </a:pPr>
              <a:t>1.383</a:t>
            </a:fld>
            <a:endParaRPr lang="de-DE" sz="750" dirty="0">
              <a:solidFill>
                <a:prstClr val="black"/>
              </a:solidFill>
              <a:latin typeface="Arial"/>
              <a:sym typeface="Arial"/>
            </a:endParaRPr>
          </a:p>
        </p:txBody>
      </p:sp>
      <p:sp>
        <p:nvSpPr>
          <p:cNvPr id="239" name="Textplatzhalter 216"/>
          <p:cNvSpPr>
            <a:spLocks noGrp="1"/>
          </p:cNvSpPr>
          <p:nvPr>
            <p:custDataLst>
              <p:tags r:id="rId68"/>
            </p:custDataLst>
          </p:nvPr>
        </p:nvSpPr>
        <p:spPr bwMode="auto">
          <a:xfrm>
            <a:off x="4454129" y="4182893"/>
            <a:ext cx="219075" cy="1143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14D12336-3182-4CFA-806A-8CC1067B2C7B}" type="datetime'''''''''''''2''''''''''''''''''''''''0''''1''2'''">
              <a:rPr lang="en-US" sz="750">
                <a:solidFill>
                  <a:prstClr val="black"/>
                </a:solidFill>
                <a:latin typeface="Arial"/>
              </a:rPr>
              <a:pPr algn="ctr" defTabSz="685800">
                <a:spcBef>
                  <a:spcPct val="0"/>
                </a:spcBef>
                <a:spcAft>
                  <a:spcPct val="0"/>
                </a:spcAft>
                <a:defRPr/>
              </a:pPr>
              <a:t>2012</a:t>
            </a:fld>
            <a:endParaRPr lang="de-DE" sz="750" dirty="0">
              <a:solidFill>
                <a:prstClr val="black"/>
              </a:solidFill>
              <a:latin typeface="Arial"/>
              <a:sym typeface="Arial"/>
            </a:endParaRPr>
          </a:p>
        </p:txBody>
      </p:sp>
      <p:sp>
        <p:nvSpPr>
          <p:cNvPr id="240" name="Textplatzhalter 222"/>
          <p:cNvSpPr>
            <a:spLocks noGrp="1"/>
          </p:cNvSpPr>
          <p:nvPr>
            <p:custDataLst>
              <p:tags r:id="rId69"/>
            </p:custDataLst>
          </p:nvPr>
        </p:nvSpPr>
        <p:spPr bwMode="gray">
          <a:xfrm>
            <a:off x="4432697" y="3372077"/>
            <a:ext cx="26193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13097" tIns="0" rIns="13097"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CB5B5B04-268A-4AA2-914C-9873C2348B0A}" type="datetime'''''1''''''''.''''''''''1''''''''''''''''''''''''''''''6''''1'">
              <a:rPr lang="en-US" altLang="en-US" sz="750">
                <a:solidFill>
                  <a:prstClr val="black"/>
                </a:solidFill>
                <a:latin typeface="Arial"/>
              </a:rPr>
              <a:pPr algn="ctr" defTabSz="685800">
                <a:spcBef>
                  <a:spcPct val="0"/>
                </a:spcBef>
                <a:spcAft>
                  <a:spcPct val="0"/>
                </a:spcAft>
                <a:defRPr/>
              </a:pPr>
              <a:t>1.161</a:t>
            </a:fld>
            <a:endParaRPr lang="de-DE" sz="750" dirty="0">
              <a:solidFill>
                <a:prstClr val="black"/>
              </a:solidFill>
              <a:latin typeface="Arial"/>
              <a:sym typeface="Arial"/>
            </a:endParaRPr>
          </a:p>
        </p:txBody>
      </p:sp>
      <p:sp>
        <p:nvSpPr>
          <p:cNvPr id="253" name="Textplatzhalter 20"/>
          <p:cNvSpPr>
            <a:spLocks noGrp="1"/>
          </p:cNvSpPr>
          <p:nvPr>
            <p:custDataLst>
              <p:tags r:id="rId70"/>
            </p:custDataLst>
          </p:nvPr>
        </p:nvSpPr>
        <p:spPr bwMode="auto">
          <a:xfrm>
            <a:off x="4143376" y="2807721"/>
            <a:ext cx="383381"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r>
              <a:rPr lang="en-US" sz="750" dirty="0">
                <a:solidFill>
                  <a:prstClr val="black"/>
                </a:solidFill>
                <a:latin typeface="Arial"/>
                <a:sym typeface="Arial"/>
              </a:rPr>
              <a:t>‘000 tons</a:t>
            </a:r>
            <a:endParaRPr lang="de-DE" sz="750" dirty="0">
              <a:solidFill>
                <a:prstClr val="black"/>
              </a:solidFill>
              <a:latin typeface="Arial"/>
              <a:sym typeface="Arial"/>
            </a:endParaRPr>
          </a:p>
        </p:txBody>
      </p:sp>
      <p:sp>
        <p:nvSpPr>
          <p:cNvPr id="235" name="Textplatzhalter 218"/>
          <p:cNvSpPr>
            <a:spLocks noGrp="1"/>
          </p:cNvSpPr>
          <p:nvPr>
            <p:custDataLst>
              <p:tags r:id="rId71"/>
            </p:custDataLst>
          </p:nvPr>
        </p:nvSpPr>
        <p:spPr bwMode="auto">
          <a:xfrm>
            <a:off x="5375672" y="4182893"/>
            <a:ext cx="219075" cy="1143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defTabSz="685800">
              <a:spcBef>
                <a:spcPct val="0"/>
              </a:spcBef>
              <a:spcAft>
                <a:spcPct val="0"/>
              </a:spcAft>
              <a:defRPr/>
            </a:pPr>
            <a:fld id="{B345DA69-6F4B-4A5F-99E2-1EF15E65B9EC}" type="datetime'''''''''''''2''''''''''''''0''''''''2''''''''''0'''''">
              <a:rPr lang="en-US" sz="750">
                <a:solidFill>
                  <a:prstClr val="black"/>
                </a:solidFill>
                <a:latin typeface="Arial"/>
              </a:rPr>
              <a:pPr algn="ctr" defTabSz="685800">
                <a:spcBef>
                  <a:spcPct val="0"/>
                </a:spcBef>
                <a:spcAft>
                  <a:spcPct val="0"/>
                </a:spcAft>
                <a:defRPr/>
              </a:pPr>
              <a:t>2020</a:t>
            </a:fld>
            <a:endParaRPr lang="de-DE" sz="750" dirty="0">
              <a:solidFill>
                <a:prstClr val="black"/>
              </a:solidFill>
              <a:latin typeface="Arial"/>
              <a:sym typeface="Arial"/>
            </a:endParaRPr>
          </a:p>
        </p:txBody>
      </p:sp>
      <p:sp>
        <p:nvSpPr>
          <p:cNvPr id="246" name="Rechteck 245"/>
          <p:cNvSpPr/>
          <p:nvPr>
            <p:custDataLst>
              <p:tags r:id="rId72"/>
            </p:custDataLst>
          </p:nvPr>
        </p:nvSpPr>
        <p:spPr bwMode="auto">
          <a:xfrm>
            <a:off x="6269832" y="3832849"/>
            <a:ext cx="134541" cy="100013"/>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45" name="Rechteck 244"/>
          <p:cNvSpPr/>
          <p:nvPr>
            <p:custDataLst>
              <p:tags r:id="rId73"/>
            </p:custDataLst>
          </p:nvPr>
        </p:nvSpPr>
        <p:spPr bwMode="auto">
          <a:xfrm>
            <a:off x="6269832" y="3985249"/>
            <a:ext cx="134541" cy="100013"/>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42" name="Rechteck 241"/>
          <p:cNvSpPr/>
          <p:nvPr>
            <p:custDataLst>
              <p:tags r:id="rId74"/>
            </p:custDataLst>
          </p:nvPr>
        </p:nvSpPr>
        <p:spPr bwMode="auto">
          <a:xfrm>
            <a:off x="6269832" y="3528049"/>
            <a:ext cx="134541" cy="100013"/>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41" name="Rechteck 240"/>
          <p:cNvSpPr/>
          <p:nvPr>
            <p:custDataLst>
              <p:tags r:id="rId75"/>
            </p:custDataLst>
          </p:nvPr>
        </p:nvSpPr>
        <p:spPr bwMode="auto">
          <a:xfrm>
            <a:off x="6269832" y="3680449"/>
            <a:ext cx="134541" cy="100013"/>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43" name="Rechteck 242"/>
          <p:cNvSpPr/>
          <p:nvPr>
            <p:custDataLst>
              <p:tags r:id="rId76"/>
            </p:custDataLst>
          </p:nvPr>
        </p:nvSpPr>
        <p:spPr bwMode="auto">
          <a:xfrm>
            <a:off x="6269832" y="3375649"/>
            <a:ext cx="134541" cy="100013"/>
          </a:xfrm>
          <a:prstGeom prst="rect">
            <a:avLst/>
          </a:prstGeom>
          <a:solidFill>
            <a:srgbClr val="00777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44" name="Rechteck 243"/>
          <p:cNvSpPr/>
          <p:nvPr>
            <p:custDataLst>
              <p:tags r:id="rId77"/>
            </p:custDataLst>
          </p:nvPr>
        </p:nvSpPr>
        <p:spPr bwMode="auto">
          <a:xfrm>
            <a:off x="6269832" y="3223249"/>
            <a:ext cx="134541" cy="10001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685800">
              <a:spcBef>
                <a:spcPts val="225"/>
              </a:spcBef>
              <a:spcAft>
                <a:spcPts val="225"/>
              </a:spcAft>
              <a:defRPr/>
            </a:pPr>
            <a:endParaRPr lang="de-DE" sz="1350" b="1">
              <a:solidFill>
                <a:prstClr val="black"/>
              </a:solidFill>
              <a:latin typeface="Arial"/>
            </a:endParaRPr>
          </a:p>
        </p:txBody>
      </p:sp>
      <p:sp>
        <p:nvSpPr>
          <p:cNvPr id="248" name="Textplatzhalter 227"/>
          <p:cNvSpPr>
            <a:spLocks noGrp="1"/>
          </p:cNvSpPr>
          <p:nvPr>
            <p:custDataLst>
              <p:tags r:id="rId78"/>
            </p:custDataLst>
          </p:nvPr>
        </p:nvSpPr>
        <p:spPr bwMode="auto">
          <a:xfrm>
            <a:off x="6442473" y="3981677"/>
            <a:ext cx="211931"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6ACB1F83-9BAB-4EB7-9225-37584FEFBD35}" type="datetime'''R''''o''''W'''''''''">
              <a:rPr lang="en-US" sz="750">
                <a:solidFill>
                  <a:prstClr val="black"/>
                </a:solidFill>
                <a:latin typeface="Arial"/>
              </a:rPr>
              <a:pPr defTabSz="685800">
                <a:spcBef>
                  <a:spcPct val="0"/>
                </a:spcBef>
                <a:spcAft>
                  <a:spcPct val="0"/>
                </a:spcAft>
                <a:defRPr/>
              </a:pPr>
              <a:t>RoW</a:t>
            </a:fld>
            <a:endParaRPr lang="de-DE" sz="750" dirty="0">
              <a:solidFill>
                <a:prstClr val="black"/>
              </a:solidFill>
              <a:latin typeface="Arial"/>
              <a:sym typeface="Arial"/>
            </a:endParaRPr>
          </a:p>
        </p:txBody>
      </p:sp>
      <p:sp>
        <p:nvSpPr>
          <p:cNvPr id="249" name="Textplatzhalter 226"/>
          <p:cNvSpPr>
            <a:spLocks noGrp="1"/>
          </p:cNvSpPr>
          <p:nvPr>
            <p:custDataLst>
              <p:tags r:id="rId79"/>
            </p:custDataLst>
          </p:nvPr>
        </p:nvSpPr>
        <p:spPr bwMode="auto">
          <a:xfrm>
            <a:off x="6442473" y="3829277"/>
            <a:ext cx="184547"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008D7DED-BB19-41C7-B68B-216F0A4FFC0E}" type="datetime'''''A''''''s''''i''''''''a'''">
              <a:rPr lang="en-US" sz="750">
                <a:solidFill>
                  <a:prstClr val="black"/>
                </a:solidFill>
                <a:latin typeface="Arial"/>
              </a:rPr>
              <a:pPr defTabSz="685800">
                <a:spcBef>
                  <a:spcPct val="0"/>
                </a:spcBef>
                <a:spcAft>
                  <a:spcPct val="0"/>
                </a:spcAft>
                <a:defRPr/>
              </a:pPr>
              <a:t>Asia</a:t>
            </a:fld>
            <a:endParaRPr lang="de-DE" sz="750" dirty="0">
              <a:solidFill>
                <a:prstClr val="black"/>
              </a:solidFill>
              <a:latin typeface="Arial"/>
              <a:sym typeface="Arial"/>
            </a:endParaRPr>
          </a:p>
        </p:txBody>
      </p:sp>
      <p:sp>
        <p:nvSpPr>
          <p:cNvPr id="247" name="Textplatzhalter 225"/>
          <p:cNvSpPr>
            <a:spLocks noGrp="1"/>
          </p:cNvSpPr>
          <p:nvPr>
            <p:custDataLst>
              <p:tags r:id="rId80"/>
            </p:custDataLst>
          </p:nvPr>
        </p:nvSpPr>
        <p:spPr bwMode="auto">
          <a:xfrm>
            <a:off x="6442472" y="3676877"/>
            <a:ext cx="204788"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6865B838-EC1E-4947-9361-38F6752CB972}" type="datetime'''''''''''I''''''''''''''''''''''''''''''nd''i''''''a'''">
              <a:rPr lang="en-US" sz="750">
                <a:solidFill>
                  <a:prstClr val="black"/>
                </a:solidFill>
                <a:latin typeface="Arial"/>
              </a:rPr>
              <a:pPr defTabSz="685800">
                <a:spcBef>
                  <a:spcPct val="0"/>
                </a:spcBef>
                <a:spcAft>
                  <a:spcPct val="0"/>
                </a:spcAft>
                <a:defRPr/>
              </a:pPr>
              <a:t>India</a:t>
            </a:fld>
            <a:endParaRPr lang="de-DE" sz="750" dirty="0">
              <a:solidFill>
                <a:prstClr val="black"/>
              </a:solidFill>
              <a:latin typeface="Arial"/>
              <a:sym typeface="Arial"/>
            </a:endParaRPr>
          </a:p>
        </p:txBody>
      </p:sp>
      <p:sp>
        <p:nvSpPr>
          <p:cNvPr id="250" name="Textplatzhalter 221"/>
          <p:cNvSpPr>
            <a:spLocks noGrp="1"/>
          </p:cNvSpPr>
          <p:nvPr>
            <p:custDataLst>
              <p:tags r:id="rId81"/>
            </p:custDataLst>
          </p:nvPr>
        </p:nvSpPr>
        <p:spPr bwMode="auto">
          <a:xfrm>
            <a:off x="6442472" y="3524477"/>
            <a:ext cx="247650"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FFE03EF2-FF4D-45DF-A8D9-77B3254FD5B8}" type="datetime'Ch''''''''''''''''in''''''''''''''''''''a'">
              <a:rPr lang="en-US" sz="750">
                <a:solidFill>
                  <a:prstClr val="black"/>
                </a:solidFill>
                <a:latin typeface="Arial"/>
              </a:rPr>
              <a:pPr defTabSz="685800">
                <a:spcBef>
                  <a:spcPct val="0"/>
                </a:spcBef>
                <a:spcAft>
                  <a:spcPct val="0"/>
                </a:spcAft>
                <a:defRPr/>
              </a:pPr>
              <a:t>China</a:t>
            </a:fld>
            <a:endParaRPr lang="de-DE" sz="750" dirty="0">
              <a:solidFill>
                <a:prstClr val="black"/>
              </a:solidFill>
              <a:latin typeface="Arial"/>
              <a:sym typeface="Arial"/>
            </a:endParaRPr>
          </a:p>
        </p:txBody>
      </p:sp>
      <p:sp>
        <p:nvSpPr>
          <p:cNvPr id="251" name="Textplatzhalter 220"/>
          <p:cNvSpPr>
            <a:spLocks noGrp="1"/>
          </p:cNvSpPr>
          <p:nvPr>
            <p:custDataLst>
              <p:tags r:id="rId82"/>
            </p:custDataLst>
          </p:nvPr>
        </p:nvSpPr>
        <p:spPr bwMode="auto">
          <a:xfrm>
            <a:off x="6442472" y="3372077"/>
            <a:ext cx="304800"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EBB9DEC3-5C92-4572-89FB-EF8D7A7B834A}" type="datetime'''''''E''u''''''''''''''''r''''op''''''''e'''">
              <a:rPr lang="en-US" sz="750">
                <a:solidFill>
                  <a:prstClr val="black"/>
                </a:solidFill>
                <a:latin typeface="Arial"/>
              </a:rPr>
              <a:pPr defTabSz="685800">
                <a:spcBef>
                  <a:spcPct val="0"/>
                </a:spcBef>
                <a:spcAft>
                  <a:spcPct val="0"/>
                </a:spcAft>
                <a:defRPr/>
              </a:pPr>
              <a:t>Europe</a:t>
            </a:fld>
            <a:endParaRPr lang="de-DE" sz="750" dirty="0">
              <a:solidFill>
                <a:prstClr val="black"/>
              </a:solidFill>
              <a:latin typeface="Arial"/>
              <a:sym typeface="Arial"/>
            </a:endParaRPr>
          </a:p>
        </p:txBody>
      </p:sp>
      <p:sp>
        <p:nvSpPr>
          <p:cNvPr id="252" name="Textplatzhalter 219"/>
          <p:cNvSpPr>
            <a:spLocks noGrp="1"/>
          </p:cNvSpPr>
          <p:nvPr>
            <p:custDataLst>
              <p:tags r:id="rId83"/>
            </p:custDataLst>
          </p:nvPr>
        </p:nvSpPr>
        <p:spPr bwMode="auto">
          <a:xfrm>
            <a:off x="6442472" y="3219677"/>
            <a:ext cx="396479" cy="1143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defTabSz="685800">
              <a:spcBef>
                <a:spcPct val="0"/>
              </a:spcBef>
              <a:spcAft>
                <a:spcPct val="0"/>
              </a:spcAft>
              <a:defRPr/>
            </a:pPr>
            <a:fld id="{8C975542-AC6E-48C7-9ACE-EB4326BDAA45}" type="datetime'''''''''A''''''''''m''''e''''r''i''''''''c''''a''''''''''s'''">
              <a:rPr lang="en-US" sz="750">
                <a:solidFill>
                  <a:prstClr val="black"/>
                </a:solidFill>
                <a:latin typeface="Arial"/>
              </a:rPr>
              <a:pPr defTabSz="685800">
                <a:spcBef>
                  <a:spcPct val="0"/>
                </a:spcBef>
                <a:spcAft>
                  <a:spcPct val="0"/>
                </a:spcAft>
                <a:defRPr/>
              </a:pPr>
              <a:t>Americas</a:t>
            </a:fld>
            <a:endParaRPr lang="de-DE" sz="750" dirty="0">
              <a:solidFill>
                <a:prstClr val="black"/>
              </a:solidFill>
              <a:latin typeface="Arial"/>
              <a:sym typeface="Arial"/>
            </a:endParaRPr>
          </a:p>
        </p:txBody>
      </p:sp>
      <p:sp>
        <p:nvSpPr>
          <p:cNvPr id="119" name="Textfeld 118"/>
          <p:cNvSpPr txBox="1"/>
          <p:nvPr/>
        </p:nvSpPr>
        <p:spPr>
          <a:xfrm>
            <a:off x="3985654" y="4347439"/>
            <a:ext cx="2113079" cy="207749"/>
          </a:xfrm>
          <a:prstGeom prst="rect">
            <a:avLst/>
          </a:prstGeom>
          <a:noFill/>
        </p:spPr>
        <p:txBody>
          <a:bodyPr wrap="none" rtlCol="0">
            <a:spAutoFit/>
          </a:bodyPr>
          <a:lstStyle/>
          <a:p>
            <a:pPr algn="r" defTabSz="685800">
              <a:defRPr/>
            </a:pPr>
            <a:r>
              <a:rPr lang="de-DE" sz="750" dirty="0">
                <a:solidFill>
                  <a:srgbClr val="000000"/>
                </a:solidFill>
                <a:latin typeface="Arial" panose="020B0604020202020204" pitchFamily="34" charset="0"/>
                <a:cs typeface="Arial" panose="020B0604020202020204" pitchFamily="34" charset="0"/>
              </a:rPr>
              <a:t>                             </a:t>
            </a:r>
            <a:r>
              <a:rPr lang="de-DE" sz="750" dirty="0" err="1">
                <a:solidFill>
                  <a:srgbClr val="000000"/>
                </a:solidFill>
                <a:latin typeface="Arial" panose="020B0604020202020204" pitchFamily="34" charset="0"/>
                <a:cs typeface="Arial" panose="020B0604020202020204" pitchFamily="34" charset="0"/>
              </a:rPr>
              <a:t>Source:PCI</a:t>
            </a:r>
            <a:r>
              <a:rPr lang="de-DE" sz="750" dirty="0">
                <a:solidFill>
                  <a:srgbClr val="000000"/>
                </a:solidFill>
                <a:latin typeface="Arial" panose="020B0604020202020204" pitchFamily="34" charset="0"/>
                <a:cs typeface="Arial" panose="020B0604020202020204" pitchFamily="34" charset="0"/>
              </a:rPr>
              <a:t> </a:t>
            </a:r>
            <a:r>
              <a:rPr lang="de-DE" sz="750" dirty="0" err="1">
                <a:solidFill>
                  <a:srgbClr val="000000"/>
                </a:solidFill>
                <a:latin typeface="Arial" panose="020B0604020202020204" pitchFamily="34" charset="0"/>
                <a:cs typeface="Arial" panose="020B0604020202020204" pitchFamily="34" charset="0"/>
              </a:rPr>
              <a:t>Redbook</a:t>
            </a:r>
            <a:r>
              <a:rPr lang="de-DE" sz="750" dirty="0">
                <a:solidFill>
                  <a:srgbClr val="000000"/>
                </a:solidFill>
                <a:latin typeface="Arial" panose="020B0604020202020204" pitchFamily="34" charset="0"/>
                <a:cs typeface="Arial" panose="020B0604020202020204" pitchFamily="34" charset="0"/>
              </a:rPr>
              <a:t> 2017</a:t>
            </a:r>
          </a:p>
        </p:txBody>
      </p:sp>
      <p:sp>
        <p:nvSpPr>
          <p:cNvPr id="122" name="Footer Placeholder 5">
            <a:extLst>
              <a:ext uri="{FF2B5EF4-FFF2-40B4-BE49-F238E27FC236}">
                <a16:creationId xmlns:a16="http://schemas.microsoft.com/office/drawing/2014/main" id="{CC58DE11-DAB6-40DE-9CAF-9F93E4FB5F95}"/>
              </a:ext>
            </a:extLst>
          </p:cNvPr>
          <p:cNvSpPr txBox="1">
            <a:spLocks/>
          </p:cNvSpPr>
          <p:nvPr/>
        </p:nvSpPr>
        <p:spPr bwMode="gray">
          <a:xfrm>
            <a:off x="1043744" y="4911725"/>
            <a:ext cx="6838988" cy="10437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OMF IDY </a:t>
            </a:r>
            <a:r>
              <a:rPr lang="en-US" sz="700" dirty="0" err="1"/>
              <a:t>Presentation_Technotex</a:t>
            </a:r>
            <a:r>
              <a:rPr lang="en-US" sz="700" dirty="0"/>
              <a:t> 2019 </a:t>
            </a:r>
            <a:r>
              <a:rPr lang="en-US" sz="700" dirty="0" err="1"/>
              <a:t>Conference_Mumbai</a:t>
            </a:r>
            <a:endParaRPr lang="en-US" sz="700" dirty="0"/>
          </a:p>
        </p:txBody>
      </p:sp>
    </p:spTree>
    <p:extLst>
      <p:ext uri="{BB962C8B-B14F-4D97-AF65-F5344CB8AC3E}">
        <p14:creationId xmlns:p14="http://schemas.microsoft.com/office/powerpoint/2010/main" val="3416853586"/>
      </p:ext>
    </p:extLst>
  </p:cSld>
  <p:clrMapOvr>
    <a:masterClrMapping/>
  </p:clrMapOvr>
  <p:transition advClick="0">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e647572839fdf889ac64365fe2f5f304d29a4"/>
  <p:tag name="FINNOVA_CATEGORY" val="None"/>
  <p:tag name="EE4P_STYLE_ID" val="3b5abad0-d7bc-4eb6-8b4f-78d1c7daaf4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P3.x9jLqckyX5sUqJUze0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uuO3SEAk.yRh0n7APP9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rgpwOZ6YEyVlzTlRI5TL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GupOeyuekK86IVcD1vD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9bydivItxEG9YJAAjoYCZ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S87IybneUqLsaoUDHFqr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RO6rELphUehGIHzJV3MD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QJsbxXwRZkKStzdfqMSDU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A41iHESdt06lMwRNBXJJh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CdORuF6NUqKIFPQfMum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IdiH8YQTXSPphGxxXv0C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ivOcEMm2UuELP4DJmoBL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JIsWiNZqwk.UsT6XAH1Tf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X1vGGB6SyO4l0bsH5Sy9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iRww9VaTpa2DKu2UfLv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4pk03OMNgkucNLK6M9SLR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DaHglF9T8efzC3z4akv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YL1AmkfuE65mCYyYKuq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iPyUY8nN0yPJIEs5Z6.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G7ntqD2BE2Zs6ZR2DRl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FJf2arI9UKv3RQGqEZ7V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uFJf2arI9UKv3RQGqEZ7V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FJf2arI9UKv3RQGqEZ7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FJf2arI9UKv3RQGqEZ7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FJf2arI9UKv3RQGqEZ7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FJf2arI9UKv3RQGqEZ7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FJf2arI9UKv3RQGqEZ7Vg"/>
</p:tagLst>
</file>

<file path=ppt/tags/tag2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M.NdwTgKEyxXaECI43vT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GZvR8NuV0O9EWjZsR6HI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F9FYD.qvkmZGMxaBAkz6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sI1QvVyhkSLEV8lU0hj4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3UbTGECpkGWVglo6FdYv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zlDi7YCO0mdyLEpQe3zM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3dyxRfWDcEC8VcXqRxgH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EhkXqgbVECFsMQFir1OL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xaaSktXCk.ykvNFZcnBM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MMhusmHdkCWp8LImkABF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CRLvAni0.ygGk1Q.FhE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Ff_joYoIEuSRPkTpQxF3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as9tj73INEavddge09TSY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s_UMn0Oak6LizVi6D1gI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0hJErk2ci0uLYuSAuanbg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EYZjX0IQtEqr8RBvor8w.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Q1QIe9kzkaBgKQGU6jSS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eg1AkCfwk2vladXwKqJ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QSpXgo7t0utaxv2rJma6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yHoMK011rUuj9FmQEJZ0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aBpNj77lUilnmNiYvHMV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KzS60U9n0eloRxsLV7Sv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I6iFYgygkiF891pr6DoB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7wWdjrtIkKofgLR5LkkG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e6mexv.u9k.9O2vGwHVDA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8hvs_CnukyZhDib_6oLy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l1ujjMYObEOyTDcudyf_P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uBdAARUQ0muqb83pIPrx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zIcRpWhfUayRQk.triF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6ar5i1eRe.ZmRTrk0Tzh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dPWTVOUF0GoLkB5Q0YUQ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JA7uaB4XEmHE1onSwol2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l2IK9TLgkKsS.97ei8AL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REsV9HvkCLHmnlnv_py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cbYkZJ7nKUKKxakyrtmRZ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Bs4_VReI0Kgc4hlYn0qH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47UgvcQrUWn8zHXpLyY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kMyQqeu0.A8qsbFi.U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8q84AGPdTU.jfuB0zc88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6KOoT0if0StNZwXsLB5q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9hsQy1sfMUe1nG5FFnD1M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1ictaOTZgkqX5RQIbIAHg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RW2EZdEI0ukebRWV0ro3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jqI9HqlIEWNgg.i26uO0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Hhs_2iB8Eagup2UE134c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CbVgMnjCkqdYjfRbTx1v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3IEmE0iU2kFO5hMYqtS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uyifOG2tEiHoSQBEq7Hj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eLUUV8uq0e4FlIsaMgTy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JEq7WZH.02K57E1KOEUm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8I6WcjCZk6AzclnTZ6QA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HOTIuZ_gU6bmTfDxVN8Q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tj3eeyWcd0qAQnMDQQRnu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5CdNZ3d7U.poOodEHzQc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Aj6aXnO80mXxS3DouRA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OlZrJ3OMkGDXVJzasjXT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ZRbQ.r1o40SaMx7bhe.5.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vFs6m_gb0CN0aMAqDrOl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8KIiMyBqkeryndpwoPA5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wJ4bJssYkut5IsWlwVc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r8ihwYjSH.zTFeR7Xkdx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LeQ6szzs0a7UZOZFzDNU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6NCNXX._0.9IStawqEdW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vRE3IhFf0mRcfQ88F88Z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imkUTErdUiwv1RUmPOLx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8huTq_R06ldbqa8NsX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9oyczuDCkGUveppT67mr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abDN0hC5M02m1g.asoFpd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K.p2mR5G3EiPKUVzbee4r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Z1zspChuES5h3VR1MAct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4krkSTwdLEeN2MEIKBUEFA"/>
</p:tagLst>
</file>

<file path=ppt/theme/theme1.xml><?xml version="1.0" encoding="utf-8"?>
<a:theme xmlns:a="http://schemas.openxmlformats.org/drawingml/2006/main" name="Template_Oerlikon_PP2010_Sep2016_16_9_01_EXP">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Template_Oerlikon_PP2010_Sep2016_16_9_02_EXP" id="{63FF0C00-922B-41E7-AEE9-152A26C05732}" vid="{B4BE4E0D-8C42-42B3-BC25-EEE31F52C2EF}"/>
    </a:ext>
  </a:extLst>
</a:theme>
</file>

<file path=ppt/theme/theme2.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ppt/theme/theme3.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ppt/theme/themeOverride1.xml><?xml version="1.0" encoding="utf-8"?>
<a:themeOverride xmlns:a="http://schemas.openxmlformats.org/drawingml/2006/main">
  <a:clrScheme name="Präsentation(oerlikon) 3">
    <a:dk1>
      <a:srgbClr val="000000"/>
    </a:dk1>
    <a:lt1>
      <a:srgbClr val="FFFFFF"/>
    </a:lt1>
    <a:dk2>
      <a:srgbClr val="EB0000"/>
    </a:dk2>
    <a:lt2>
      <a:srgbClr val="9BB1BA"/>
    </a:lt2>
    <a:accent1>
      <a:srgbClr val="EEAF30"/>
    </a:accent1>
    <a:accent2>
      <a:srgbClr val="D55C19"/>
    </a:accent2>
    <a:accent3>
      <a:srgbClr val="FFFFFF"/>
    </a:accent3>
    <a:accent4>
      <a:srgbClr val="000000"/>
    </a:accent4>
    <a:accent5>
      <a:srgbClr val="F5D4AD"/>
    </a:accent5>
    <a:accent6>
      <a:srgbClr val="C15316"/>
    </a:accent6>
    <a:hlink>
      <a:srgbClr val="A70240"/>
    </a:hlink>
    <a:folHlink>
      <a:srgbClr val="662046"/>
    </a:folHlink>
  </a:clrScheme>
  <a:fontScheme name="Oerlikon Barm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äsentation(oerlikon) 3">
    <a:dk1>
      <a:srgbClr val="000000"/>
    </a:dk1>
    <a:lt1>
      <a:srgbClr val="FFFFFF"/>
    </a:lt1>
    <a:dk2>
      <a:srgbClr val="EB0000"/>
    </a:dk2>
    <a:lt2>
      <a:srgbClr val="9BB1BA"/>
    </a:lt2>
    <a:accent1>
      <a:srgbClr val="EEAF30"/>
    </a:accent1>
    <a:accent2>
      <a:srgbClr val="D55C19"/>
    </a:accent2>
    <a:accent3>
      <a:srgbClr val="FFFFFF"/>
    </a:accent3>
    <a:accent4>
      <a:srgbClr val="000000"/>
    </a:accent4>
    <a:accent5>
      <a:srgbClr val="F5D4AD"/>
    </a:accent5>
    <a:accent6>
      <a:srgbClr val="C15316"/>
    </a:accent6>
    <a:hlink>
      <a:srgbClr val="A70240"/>
    </a:hlink>
    <a:folHlink>
      <a:srgbClr val="662046"/>
    </a:folHlink>
  </a:clrScheme>
  <a:fontScheme name="Oerlikon Barm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Template_Oerlikon_PP2010_Mar2017_16_9_02_EXP</Template>
  <TotalTime>0</TotalTime>
  <Words>1922</Words>
  <Application>Microsoft Office PowerPoint</Application>
  <PresentationFormat>On-screen Show (16:9)</PresentationFormat>
  <Paragraphs>488</Paragraphs>
  <Slides>25</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3" baseType="lpstr">
      <vt:lpstr>HelveticaNeueLT Com 45 Lt</vt:lpstr>
      <vt:lpstr>HelveticaNeueLT Com 65 Md</vt:lpstr>
      <vt:lpstr>Arial</vt:lpstr>
      <vt:lpstr>Wingdings</vt:lpstr>
      <vt:lpstr>Template_Oerlikon_PP2010_Sep2016_16_9_01_EXP</vt:lpstr>
      <vt:lpstr>think-cell Slide</vt:lpstr>
      <vt:lpstr>think-cell Folie</vt:lpstr>
      <vt:lpstr>Chart</vt:lpstr>
      <vt:lpstr>OMF IDY Presentation</vt:lpstr>
      <vt:lpstr>Oerlikon – A global, high-tech engineering group  with unique competences</vt:lpstr>
      <vt:lpstr>A leading global presence to serve our customers locally </vt:lpstr>
      <vt:lpstr>2 Segments with distinctive characteristics</vt:lpstr>
      <vt:lpstr>Serving attractive growth markets</vt:lpstr>
      <vt:lpstr>PowerPoint Presentation</vt:lpstr>
      <vt:lpstr>PowerPoint Presentation</vt:lpstr>
      <vt:lpstr>PowerPoint Presentation</vt:lpstr>
      <vt:lpstr>Industrial Filament  Worldwide Production and Capacities</vt:lpstr>
      <vt:lpstr>PowerPoint Presentation</vt:lpstr>
      <vt:lpstr>Polyester IDY Capacities - Regional Outlook  </vt:lpstr>
      <vt:lpstr>Main Applications for PET IDY</vt:lpstr>
      <vt:lpstr>Introduction What is the Oerlikon Barmag IDY concept?</vt:lpstr>
      <vt:lpstr>Industrial Yarn Process</vt:lpstr>
      <vt:lpstr>Industrial Yarn - Key benefits</vt:lpstr>
      <vt:lpstr>Key benefits Overview (1/2)</vt:lpstr>
      <vt:lpstr>Key benefits Overview (2/2)</vt:lpstr>
      <vt:lpstr>Key benefits Product optimized processes</vt:lpstr>
      <vt:lpstr>Key benefits End Product Overview  </vt:lpstr>
      <vt:lpstr>Key benefits Product optimized processes</vt:lpstr>
      <vt:lpstr>Key benefits Product optimized processes</vt:lpstr>
      <vt:lpstr>Key benefits Product optimized processes</vt:lpstr>
      <vt:lpstr>Key benefits Product optimized processes</vt:lpstr>
      <vt:lpstr>Key benefits Product optimized processes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Oerlikon Corporate</dc:title>
  <dc:creator>Huber, Christian (Oerlikon PF)</dc:creator>
  <cp:lastModifiedBy>Ghosh, Debabrata (Oerlikon Textile India Pvt. Ltd.)</cp:lastModifiedBy>
  <cp:revision>75</cp:revision>
  <cp:lastPrinted>2017-12-12T09:10:17Z</cp:lastPrinted>
  <dcterms:created xsi:type="dcterms:W3CDTF">2017-11-16T14:32:00Z</dcterms:created>
  <dcterms:modified xsi:type="dcterms:W3CDTF">2019-08-29T14:02:35Z</dcterms:modified>
</cp:coreProperties>
</file>